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2"/>
  </p:notesMasterIdLst>
  <p:sldIdLst>
    <p:sldId id="310" r:id="rId2"/>
    <p:sldId id="364" r:id="rId3"/>
    <p:sldId id="374" r:id="rId4"/>
    <p:sldId id="375" r:id="rId5"/>
    <p:sldId id="392" r:id="rId6"/>
    <p:sldId id="377" r:id="rId7"/>
    <p:sldId id="382" r:id="rId8"/>
    <p:sldId id="384" r:id="rId9"/>
    <p:sldId id="383" r:id="rId10"/>
    <p:sldId id="378" r:id="rId11"/>
    <p:sldId id="380" r:id="rId12"/>
    <p:sldId id="379" r:id="rId13"/>
    <p:sldId id="381" r:id="rId14"/>
    <p:sldId id="386" r:id="rId15"/>
    <p:sldId id="393" r:id="rId16"/>
    <p:sldId id="394" r:id="rId17"/>
    <p:sldId id="395" r:id="rId18"/>
    <p:sldId id="396" r:id="rId19"/>
    <p:sldId id="398" r:id="rId20"/>
    <p:sldId id="397" r:id="rId21"/>
    <p:sldId id="390" r:id="rId22"/>
    <p:sldId id="389" r:id="rId23"/>
    <p:sldId id="267" r:id="rId24"/>
    <p:sldId id="268" r:id="rId25"/>
    <p:sldId id="269" r:id="rId26"/>
    <p:sldId id="399" r:id="rId27"/>
    <p:sldId id="403" r:id="rId28"/>
    <p:sldId id="400" r:id="rId29"/>
    <p:sldId id="401" r:id="rId30"/>
    <p:sldId id="40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656"/>
    <a:srgbClr val="E68054"/>
    <a:srgbClr val="00A2AD"/>
    <a:srgbClr val="DCE4E7"/>
    <a:srgbClr val="257BD1"/>
    <a:srgbClr val="96C3C9"/>
    <a:srgbClr val="1D62A5"/>
    <a:srgbClr val="1D6EA5"/>
    <a:srgbClr val="447584"/>
    <a:srgbClr val="6969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3" autoAdjust="0"/>
    <p:restoredTop sz="93837" autoAdjust="0"/>
  </p:normalViewPr>
  <p:slideViewPr>
    <p:cSldViewPr snapToGrid="0">
      <p:cViewPr varScale="1">
        <p:scale>
          <a:sx n="74" d="100"/>
          <a:sy n="74" d="100"/>
        </p:scale>
        <p:origin x="86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EAFCD5-BAB8-44AE-8DA3-39CCA1E70B16}" type="datetimeFigureOut">
              <a:rPr lang="pl-PL" smtClean="0"/>
              <a:t>04.12.2024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D067DF-108C-4D85-8905-FF28D22F6F44}" type="slidenum">
              <a:rPr lang="pl-PL" smtClean="0"/>
              <a:t>‹#›</a:t>
            </a:fld>
            <a:endParaRPr lang="pl-PL"/>
          </a:p>
        </p:txBody>
      </p:sp>
    </p:spTree>
    <p:extLst>
      <p:ext uri="{BB962C8B-B14F-4D97-AF65-F5344CB8AC3E}">
        <p14:creationId xmlns:p14="http://schemas.microsoft.com/office/powerpoint/2010/main" val="574010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0D067DF-108C-4D85-8905-FF28D22F6F44}" type="slidenum">
              <a:rPr lang="pl-PL" smtClean="0"/>
              <a:t>1</a:t>
            </a:fld>
            <a:endParaRPr lang="pl-PL"/>
          </a:p>
        </p:txBody>
      </p:sp>
    </p:spTree>
    <p:extLst>
      <p:ext uri="{BB962C8B-B14F-4D97-AF65-F5344CB8AC3E}">
        <p14:creationId xmlns:p14="http://schemas.microsoft.com/office/powerpoint/2010/main" val="3752465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898109-73A9-FA64-912D-017621062BF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94B52835-14E7-214F-378E-D0EB2C62F0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604276BC-527B-C7C2-FDC9-2AC20193AC92}"/>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5" name="Symbol zastępczy stopki 4">
            <a:extLst>
              <a:ext uri="{FF2B5EF4-FFF2-40B4-BE49-F238E27FC236}">
                <a16:creationId xmlns:a16="http://schemas.microsoft.com/office/drawing/2014/main" id="{1A3DCBC0-A928-6DB5-6ABE-0E8B8E75D1A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93D2986-9062-63E8-8EE8-CB4D5558C0B9}"/>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125609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5B5186-2B2F-45D4-9ED7-F93BA76A9297}"/>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A303D744-8628-495D-429D-3634864B3FD3}"/>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450445CE-3F1D-5CB5-3D85-FE1D02B59FC1}"/>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5" name="Symbol zastępczy stopki 4">
            <a:extLst>
              <a:ext uri="{FF2B5EF4-FFF2-40B4-BE49-F238E27FC236}">
                <a16:creationId xmlns:a16="http://schemas.microsoft.com/office/drawing/2014/main" id="{18C0E755-F448-B325-AE8C-4FCCDDA356B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884E1B-74E4-1FB6-D167-77C3D675BA9F}"/>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4023615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DBD845-E28A-6404-AF65-79A4E9D6312A}"/>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356E7260-3042-CEB2-B349-93B2108758EA}"/>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336F7EE6-4476-65DE-551E-8D72E6A037EA}"/>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5" name="Symbol zastępczy stopki 4">
            <a:extLst>
              <a:ext uri="{FF2B5EF4-FFF2-40B4-BE49-F238E27FC236}">
                <a16:creationId xmlns:a16="http://schemas.microsoft.com/office/drawing/2014/main" id="{055ECCDA-06B7-6798-0696-265B95BA976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5FDFE6C-55BD-385A-D13E-EA3AF0BB4477}"/>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3985881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D5C42D-25A5-D4DE-AA56-B2CC808E24DD}"/>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B50E962A-6AF6-B8FA-2C15-C07266E54D48}"/>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EC65188B-DF13-2210-B7B9-459B76F60249}"/>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5" name="Symbol zastępczy stopki 4">
            <a:extLst>
              <a:ext uri="{FF2B5EF4-FFF2-40B4-BE49-F238E27FC236}">
                <a16:creationId xmlns:a16="http://schemas.microsoft.com/office/drawing/2014/main" id="{4A0A9065-90F0-8224-110E-2C77855FD80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2F666AE-1A1B-2231-AA3D-B1A4A58C2CC7}"/>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1324974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111647-3BFE-089E-CEE1-3FF1ECE0B55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F1527253-3AB5-E143-1E46-44116909A0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5E8F5FE0-CDDA-ED32-57EC-08EB2896A99B}"/>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5" name="Symbol zastępczy stopki 4">
            <a:extLst>
              <a:ext uri="{FF2B5EF4-FFF2-40B4-BE49-F238E27FC236}">
                <a16:creationId xmlns:a16="http://schemas.microsoft.com/office/drawing/2014/main" id="{F189E7B4-F39C-D5A3-31B5-04D19E5FCC3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5A54C88-017A-441B-5FDE-438A675686EF}"/>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360559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7150E1-989E-4BBD-8389-201648B2FF94}"/>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2726829E-B63F-F00C-AA7C-66AF9AE01B9B}"/>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CBCDE925-247A-7444-BC6C-E3176A78F192}"/>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E631C78C-6F16-AF6C-A429-026E136FD201}"/>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6" name="Symbol zastępczy stopki 5">
            <a:extLst>
              <a:ext uri="{FF2B5EF4-FFF2-40B4-BE49-F238E27FC236}">
                <a16:creationId xmlns:a16="http://schemas.microsoft.com/office/drawing/2014/main" id="{44FEC7E7-36C2-93F7-3BDA-1B79E9FAC1F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165987E-DF7B-AC74-BB1F-9C36F0DBE9C3}"/>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323799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A9E7E5-5FB8-A839-E397-5FA9927A949D}"/>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72B2CF3F-5CC9-0714-6FEC-FA97DCCEDF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F36E147F-531B-969F-1C1E-929E14095605}"/>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93BEFCF1-8725-5CFC-9942-CDD7B838E7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89111F46-C9F7-F79F-36EC-E9CDB5FAEF08}"/>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DDA1827E-93B4-CCD8-ACB7-45B31413DA00}"/>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8" name="Symbol zastępczy stopki 7">
            <a:extLst>
              <a:ext uri="{FF2B5EF4-FFF2-40B4-BE49-F238E27FC236}">
                <a16:creationId xmlns:a16="http://schemas.microsoft.com/office/drawing/2014/main" id="{D50ABC65-A13D-9B91-422A-2AF1BDA192B6}"/>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CBB356A-DFBD-DE00-C596-F43793D11BD8}"/>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2510189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36BC07-D080-193D-45E6-260C61264C10}"/>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C75E24E9-FD78-E9D3-EECA-51D12902DB09}"/>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4" name="Symbol zastępczy stopki 3">
            <a:extLst>
              <a:ext uri="{FF2B5EF4-FFF2-40B4-BE49-F238E27FC236}">
                <a16:creationId xmlns:a16="http://schemas.microsoft.com/office/drawing/2014/main" id="{4972401A-2B7F-5A94-91BA-5BA9F262E67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81410074-6540-B83A-590D-28854BF1B10A}"/>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3793534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35D3A91-ABBE-1787-A303-AC7CE0E7EA2C}"/>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3" name="Symbol zastępczy stopki 2">
            <a:extLst>
              <a:ext uri="{FF2B5EF4-FFF2-40B4-BE49-F238E27FC236}">
                <a16:creationId xmlns:a16="http://schemas.microsoft.com/office/drawing/2014/main" id="{ABCFE087-0289-7E85-A5F9-17E6F576C1D3}"/>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805D21BD-322F-11DF-B4DA-0F3C5916EE1A}"/>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1971424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AD0C26-4AC1-6AE8-7979-0764B497C5C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3F17D9BA-0644-15BB-7353-A7072C31F8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5A10382B-6F6C-7BB9-4E65-9C11B1E78F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E23F293-D026-7D08-9832-DBFB673F0E14}"/>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6" name="Symbol zastępczy stopki 5">
            <a:extLst>
              <a:ext uri="{FF2B5EF4-FFF2-40B4-BE49-F238E27FC236}">
                <a16:creationId xmlns:a16="http://schemas.microsoft.com/office/drawing/2014/main" id="{45B270EC-A872-B437-26CA-8C94C593CFC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A27A418-D3B9-EAF3-95B1-F7E325B41DAE}"/>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3456354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A628C9-823C-544E-7AF4-3695EE0C209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D495B405-D886-A528-E984-4A280ED0FF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D67A1533-CA34-583A-163A-F63A756A95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07FADD1-0EFB-1FA6-3D7F-DAB8AE9AA04B}"/>
              </a:ext>
            </a:extLst>
          </p:cNvPr>
          <p:cNvSpPr>
            <a:spLocks noGrp="1"/>
          </p:cNvSpPr>
          <p:nvPr>
            <p:ph type="dt" sz="half" idx="10"/>
          </p:nvPr>
        </p:nvSpPr>
        <p:spPr/>
        <p:txBody>
          <a:bodyPr/>
          <a:lstStyle/>
          <a:p>
            <a:fld id="{3034E58C-751E-4F02-A8DE-1FA936D79869}" type="datetimeFigureOut">
              <a:rPr lang="pl-PL" smtClean="0"/>
              <a:t>04.12.2024</a:t>
            </a:fld>
            <a:endParaRPr lang="pl-PL"/>
          </a:p>
        </p:txBody>
      </p:sp>
      <p:sp>
        <p:nvSpPr>
          <p:cNvPr id="6" name="Symbol zastępczy stopki 5">
            <a:extLst>
              <a:ext uri="{FF2B5EF4-FFF2-40B4-BE49-F238E27FC236}">
                <a16:creationId xmlns:a16="http://schemas.microsoft.com/office/drawing/2014/main" id="{33FE1072-3B4D-01C6-0A69-4182431129B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7F239F2-DD51-6FD4-DBC2-BFA5133896F7}"/>
              </a:ext>
            </a:extLst>
          </p:cNvPr>
          <p:cNvSpPr>
            <a:spLocks noGrp="1"/>
          </p:cNvSpPr>
          <p:nvPr>
            <p:ph type="sldNum" sz="quarter" idx="12"/>
          </p:nvPr>
        </p:nvSpPr>
        <p:spPr/>
        <p:txBody>
          <a:bodyPr/>
          <a:lstStyle/>
          <a:p>
            <a:fld id="{4DE4B752-4689-42A8-B338-A40B0498751B}" type="slidenum">
              <a:rPr lang="pl-PL" smtClean="0"/>
              <a:t>‹#›</a:t>
            </a:fld>
            <a:endParaRPr lang="pl-PL"/>
          </a:p>
        </p:txBody>
      </p:sp>
    </p:spTree>
    <p:extLst>
      <p:ext uri="{BB962C8B-B14F-4D97-AF65-F5344CB8AC3E}">
        <p14:creationId xmlns:p14="http://schemas.microsoft.com/office/powerpoint/2010/main" val="1955958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19808045-F942-354B-D03B-D3D656D1E4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ED0706CA-40FA-4A47-FB33-6EE6D1E0DB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B1054A7C-2842-8373-D771-59AEDA67D5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034E58C-751E-4F02-A8DE-1FA936D79869}" type="datetimeFigureOut">
              <a:rPr lang="pl-PL" smtClean="0"/>
              <a:t>04.12.2024</a:t>
            </a:fld>
            <a:endParaRPr lang="pl-PL"/>
          </a:p>
        </p:txBody>
      </p:sp>
      <p:sp>
        <p:nvSpPr>
          <p:cNvPr id="5" name="Symbol zastępczy stopki 4">
            <a:extLst>
              <a:ext uri="{FF2B5EF4-FFF2-40B4-BE49-F238E27FC236}">
                <a16:creationId xmlns:a16="http://schemas.microsoft.com/office/drawing/2014/main" id="{57DE9E64-24AE-F31C-599C-F4FC3CBB62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l-PL"/>
          </a:p>
        </p:txBody>
      </p:sp>
      <p:sp>
        <p:nvSpPr>
          <p:cNvPr id="6" name="Symbol zastępczy numeru slajdu 5">
            <a:extLst>
              <a:ext uri="{FF2B5EF4-FFF2-40B4-BE49-F238E27FC236}">
                <a16:creationId xmlns:a16="http://schemas.microsoft.com/office/drawing/2014/main" id="{0FEBDB11-2347-915F-7411-1F6767109E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DE4B752-4689-42A8-B338-A40B0498751B}" type="slidenum">
              <a:rPr lang="pl-PL" smtClean="0"/>
              <a:t>‹#›</a:t>
            </a:fld>
            <a:endParaRPr lang="pl-PL"/>
          </a:p>
        </p:txBody>
      </p:sp>
    </p:spTree>
    <p:extLst>
      <p:ext uri="{BB962C8B-B14F-4D97-AF65-F5344CB8AC3E}">
        <p14:creationId xmlns:p14="http://schemas.microsoft.com/office/powerpoint/2010/main" val="15662112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UX13I1KultA" TargetMode="Externa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rasbourgobservers.com/2024/09/10/should-the-polish-authorities-request-the-coe-parliamentary-assembly-to-lift-mp-marcin-romanowskis-immunity/" TargetMode="External"/><Relationship Id="rId2" Type="http://schemas.openxmlformats.org/officeDocument/2006/relationships/hyperlink" Target="https://www.youtube.com/watch?v=TbGiFfue55E"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rmf24.pl/polityka/news-sad-zatrzymanie-marcina-romanowskiego-bylo-nielegalne,nId,7861467#crp_state=1"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iadomosci.onet.pl/szczecin/to-nie-miejsce-dla-tych-co-naogladali-sie-pitbulla-ciemna-strona-policyjnego-munduru/wl1j0tz" TargetMode="External"/><Relationship Id="rId7" Type="http://schemas.openxmlformats.org/officeDocument/2006/relationships/image" Target="../media/image1.png"/><Relationship Id="rId2" Type="http://schemas.openxmlformats.org/officeDocument/2006/relationships/hyperlink" Target="https://www.rp.pl/prawo-dla-ciebie/art38045281-legitymowanie-obywateli-policja-nie-zgadza-sie-z-sadem-najwyzszym-i-rpo" TargetMode="External"/><Relationship Id="rId1" Type="http://schemas.openxmlformats.org/officeDocument/2006/relationships/slideLayout" Target="../slideLayouts/slideLayout2.xml"/><Relationship Id="rId6" Type="http://schemas.openxmlformats.org/officeDocument/2006/relationships/hyperlink" Target="https://archiwum.hfhr.pl/elementarz-naszych-praw-i-obowiazkow-w-kontakcie-z-policja-legitymowanie/" TargetMode="External"/><Relationship Id="rId5" Type="http://schemas.openxmlformats.org/officeDocument/2006/relationships/hyperlink" Target="https://bip.brpo.gov.pl/pl/content/rpo-policja-obywatel-legitymowanie-uniemozliwianie-czynnosci-kgp-odpowiedz" TargetMode="External"/><Relationship Id="rId4" Type="http://schemas.openxmlformats.org/officeDocument/2006/relationships/hyperlink" Target="https://www.rp.pl/prawo-dla-ciebie/art237731-prawo-po-stronie-protestujacych-sad-o-legitymowaniu-obywateli-przez-policje"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0">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ytuł 2">
            <a:extLst>
              <a:ext uri="{FF2B5EF4-FFF2-40B4-BE49-F238E27FC236}">
                <a16:creationId xmlns:a16="http://schemas.microsoft.com/office/drawing/2014/main" id="{9FA524D6-84CD-8862-365B-1509AAACB353}"/>
              </a:ext>
            </a:extLst>
          </p:cNvPr>
          <p:cNvSpPr>
            <a:spLocks noGrp="1"/>
          </p:cNvSpPr>
          <p:nvPr>
            <p:ph type="ctrTitle"/>
          </p:nvPr>
        </p:nvSpPr>
        <p:spPr>
          <a:xfrm>
            <a:off x="1285241" y="1008993"/>
            <a:ext cx="9231410" cy="3542045"/>
          </a:xfrm>
        </p:spPr>
        <p:txBody>
          <a:bodyPr anchor="b">
            <a:normAutofit/>
          </a:bodyPr>
          <a:lstStyle/>
          <a:p>
            <a:pPr algn="l"/>
            <a:r>
              <a:rPr lang="pl-PL" sz="3700" dirty="0">
                <a:latin typeface="Century Gothic" panose="020B0502020202020204" pitchFamily="34" charset="0"/>
              </a:rPr>
              <a:t>Poradnia prawa – zajęcia organizacyjne, warunki zaliczenia ćwiczeń, plan zajęć. Zatrzymanie i legitymowanie. </a:t>
            </a:r>
            <a:br>
              <a:rPr lang="pl-PL" sz="3700" dirty="0">
                <a:latin typeface="Century Gothic" panose="020B0502020202020204" pitchFamily="34" charset="0"/>
              </a:rPr>
            </a:br>
            <a:br>
              <a:rPr lang="pl-PL" sz="3700" dirty="0">
                <a:latin typeface="Century Gothic" panose="020B0502020202020204" pitchFamily="34" charset="0"/>
              </a:rPr>
            </a:br>
            <a:endParaRPr lang="en-GB" sz="3700" dirty="0"/>
          </a:p>
        </p:txBody>
      </p:sp>
      <p:sp>
        <p:nvSpPr>
          <p:cNvPr id="6" name="Podtytuł 5">
            <a:extLst>
              <a:ext uri="{FF2B5EF4-FFF2-40B4-BE49-F238E27FC236}">
                <a16:creationId xmlns:a16="http://schemas.microsoft.com/office/drawing/2014/main" id="{81AF52F7-0A3E-6B2A-8854-04CE465E2F77}"/>
              </a:ext>
            </a:extLst>
          </p:cNvPr>
          <p:cNvSpPr>
            <a:spLocks noGrp="1"/>
          </p:cNvSpPr>
          <p:nvPr>
            <p:ph type="subTitle" idx="1"/>
          </p:nvPr>
        </p:nvSpPr>
        <p:spPr>
          <a:xfrm>
            <a:off x="1285241" y="4582814"/>
            <a:ext cx="7132335" cy="1312657"/>
          </a:xfrm>
        </p:spPr>
        <p:txBody>
          <a:bodyPr anchor="t">
            <a:normAutofit/>
          </a:bodyPr>
          <a:lstStyle/>
          <a:p>
            <a:pPr algn="l"/>
            <a:endParaRPr lang="en-GB"/>
          </a:p>
        </p:txBody>
      </p:sp>
    </p:spTree>
    <p:extLst>
      <p:ext uri="{BB962C8B-B14F-4D97-AF65-F5344CB8AC3E}">
        <p14:creationId xmlns:p14="http://schemas.microsoft.com/office/powerpoint/2010/main" val="3243445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D42825B5-592D-4B30-ACF4-76958CC7E90B}"/>
              </a:ext>
            </a:extLst>
          </p:cNvPr>
          <p:cNvSpPr>
            <a:spLocks noGrp="1"/>
          </p:cNvSpPr>
          <p:nvPr>
            <p:ph type="title"/>
          </p:nvPr>
        </p:nvSpPr>
        <p:spPr/>
        <p:txBody>
          <a:bodyPr/>
          <a:lstStyle/>
          <a:p>
            <a:r>
              <a:rPr lang="pl-PL" dirty="0">
                <a:latin typeface="Century Gothic" panose="020B0502020202020204" pitchFamily="34" charset="0"/>
              </a:rPr>
              <a:t>Legalność zatrzymania </a:t>
            </a:r>
          </a:p>
        </p:txBody>
      </p:sp>
      <p:sp>
        <p:nvSpPr>
          <p:cNvPr id="5" name="Symbol zastępczy zawartości 4">
            <a:extLst>
              <a:ext uri="{FF2B5EF4-FFF2-40B4-BE49-F238E27FC236}">
                <a16:creationId xmlns:a16="http://schemas.microsoft.com/office/drawing/2014/main" id="{6EF870ED-ECB0-416D-8C82-F905149A4FAB}"/>
              </a:ext>
            </a:extLst>
          </p:cNvPr>
          <p:cNvSpPr>
            <a:spLocks noGrp="1"/>
          </p:cNvSpPr>
          <p:nvPr>
            <p:ph idx="1"/>
          </p:nvPr>
        </p:nvSpPr>
        <p:spPr/>
        <p:txBody>
          <a:bodyPr/>
          <a:lstStyle/>
          <a:p>
            <a:pPr algn="just"/>
            <a:r>
              <a:rPr lang="pl-PL" dirty="0">
                <a:latin typeface="Century Gothic" panose="020B0502020202020204" pitchFamily="34" charset="0"/>
              </a:rPr>
              <a:t>Zgodność z prawem zatrzymania, tj. czy były przesłanki do zatrzymania określonej osoby m.in. z art. 244 lub 247 k.p.k. </a:t>
            </a:r>
          </a:p>
          <a:p>
            <a:pPr algn="just"/>
            <a:r>
              <a:rPr lang="pl-PL" dirty="0">
                <a:latin typeface="Century Gothic" panose="020B0502020202020204" pitchFamily="34" charset="0"/>
              </a:rPr>
              <a:t>Kontroli podlega istnienie podstaw zatrzymania, ocena, na ile w zaistniałych okolicznościach zatrzymanie było dopuszczalne, prawidłowość zastosowanej procedury oraz potrzeba dalszego przebywania w stanie zatrzymania. </a:t>
            </a:r>
          </a:p>
        </p:txBody>
      </p:sp>
      <p:pic>
        <p:nvPicPr>
          <p:cNvPr id="6" name="Obraz 5">
            <a:extLst>
              <a:ext uri="{FF2B5EF4-FFF2-40B4-BE49-F238E27FC236}">
                <a16:creationId xmlns:a16="http://schemas.microsoft.com/office/drawing/2014/main" id="{8C0FBFE5-362D-4B12-AC24-73FEC8D550B3}"/>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1891752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67D536-D4C3-4A05-B722-3405762DF2CC}"/>
              </a:ext>
            </a:extLst>
          </p:cNvPr>
          <p:cNvSpPr>
            <a:spLocks noGrp="1"/>
          </p:cNvSpPr>
          <p:nvPr>
            <p:ph type="title"/>
          </p:nvPr>
        </p:nvSpPr>
        <p:spPr/>
        <p:txBody>
          <a:bodyPr/>
          <a:lstStyle/>
          <a:p>
            <a:r>
              <a:rPr lang="pl-PL" dirty="0"/>
              <a:t>Zasadność zatrzymania </a:t>
            </a:r>
          </a:p>
        </p:txBody>
      </p:sp>
      <p:sp>
        <p:nvSpPr>
          <p:cNvPr id="3" name="Symbol zastępczy zawartości 2">
            <a:extLst>
              <a:ext uri="{FF2B5EF4-FFF2-40B4-BE49-F238E27FC236}">
                <a16:creationId xmlns:a16="http://schemas.microsoft.com/office/drawing/2014/main" id="{A23520D8-012C-4000-9C1D-11465835280B}"/>
              </a:ext>
            </a:extLst>
          </p:cNvPr>
          <p:cNvSpPr>
            <a:spLocks noGrp="1"/>
          </p:cNvSpPr>
          <p:nvPr>
            <p:ph idx="1"/>
          </p:nvPr>
        </p:nvSpPr>
        <p:spPr/>
        <p:txBody>
          <a:bodyPr/>
          <a:lstStyle/>
          <a:p>
            <a:r>
              <a:rPr lang="pl-PL" dirty="0"/>
              <a:t>Celowości zatrzymania, przy uwzględnieniu okoliczności faktycznych konkretnej sprawy, a także przestrzegania zasady proporcjonalności. </a:t>
            </a:r>
          </a:p>
        </p:txBody>
      </p:sp>
      <p:pic>
        <p:nvPicPr>
          <p:cNvPr id="4" name="Obraz 3">
            <a:extLst>
              <a:ext uri="{FF2B5EF4-FFF2-40B4-BE49-F238E27FC236}">
                <a16:creationId xmlns:a16="http://schemas.microsoft.com/office/drawing/2014/main" id="{3863776F-B40F-4D90-8A33-2271C7B9D28A}"/>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1698657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C449AF-2CFE-41A2-927A-C8D5181152CC}"/>
              </a:ext>
            </a:extLst>
          </p:cNvPr>
          <p:cNvSpPr>
            <a:spLocks noGrp="1"/>
          </p:cNvSpPr>
          <p:nvPr>
            <p:ph type="title"/>
          </p:nvPr>
        </p:nvSpPr>
        <p:spPr>
          <a:xfrm>
            <a:off x="838200" y="365125"/>
            <a:ext cx="8229600" cy="1325563"/>
          </a:xfrm>
        </p:spPr>
        <p:txBody>
          <a:bodyPr/>
          <a:lstStyle/>
          <a:p>
            <a:r>
              <a:rPr lang="pl-PL" dirty="0"/>
              <a:t>Prawidłowość zatrzymania </a:t>
            </a:r>
          </a:p>
        </p:txBody>
      </p:sp>
      <p:sp>
        <p:nvSpPr>
          <p:cNvPr id="3" name="Symbol zastępczy zawartości 2">
            <a:extLst>
              <a:ext uri="{FF2B5EF4-FFF2-40B4-BE49-F238E27FC236}">
                <a16:creationId xmlns:a16="http://schemas.microsoft.com/office/drawing/2014/main" id="{AA16A6DC-A53D-4848-BBC2-3FAC7A4AD598}"/>
              </a:ext>
            </a:extLst>
          </p:cNvPr>
          <p:cNvSpPr>
            <a:spLocks noGrp="1"/>
          </p:cNvSpPr>
          <p:nvPr>
            <p:ph idx="1"/>
          </p:nvPr>
        </p:nvSpPr>
        <p:spPr/>
        <p:txBody>
          <a:bodyPr>
            <a:normAutofit/>
          </a:bodyPr>
          <a:lstStyle/>
          <a:p>
            <a:pPr algn="just"/>
            <a:r>
              <a:rPr lang="pl-PL" dirty="0"/>
              <a:t>Sposób wykonania czynności; kontrola poprawności dokonania wymaganych przez ustawę czynności związanych z zatrzymywaniem, np. udzielenia informacji i pouczenia, sporządzenia protokołu i doręczenia jego odpisu zatrzymanemu, a także sposobu dokonania tej czynności przez zatrzymującego, np. zbędnego użycia siły fizycznej lub pałki, obraźliwego traktowania zatrzymanego, wyrządzenia mu szkód na mieniu, a także warunków panujących w miejscu zatrzymania. </a:t>
            </a:r>
          </a:p>
        </p:txBody>
      </p:sp>
      <p:pic>
        <p:nvPicPr>
          <p:cNvPr id="4" name="Obraz 3">
            <a:extLst>
              <a:ext uri="{FF2B5EF4-FFF2-40B4-BE49-F238E27FC236}">
                <a16:creationId xmlns:a16="http://schemas.microsoft.com/office/drawing/2014/main" id="{7917F9E6-A920-4B0C-8615-B52DC35E4BFB}"/>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1272568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29BF2F-2B52-4CB6-BD94-DF1F791AC18F}"/>
              </a:ext>
            </a:extLst>
          </p:cNvPr>
          <p:cNvSpPr>
            <a:spLocks noGrp="1"/>
          </p:cNvSpPr>
          <p:nvPr>
            <p:ph type="title"/>
          </p:nvPr>
        </p:nvSpPr>
        <p:spPr/>
        <p:txBody>
          <a:bodyPr/>
          <a:lstStyle/>
          <a:p>
            <a:r>
              <a:rPr lang="pl-PL" dirty="0"/>
              <a:t>Odszkodowanie za oczywiście niesłuszne zatrzymanie</a:t>
            </a:r>
          </a:p>
        </p:txBody>
      </p:sp>
      <p:sp>
        <p:nvSpPr>
          <p:cNvPr id="3" name="Symbol zastępczy zawartości 2">
            <a:extLst>
              <a:ext uri="{FF2B5EF4-FFF2-40B4-BE49-F238E27FC236}">
                <a16:creationId xmlns:a16="http://schemas.microsoft.com/office/drawing/2014/main" id="{1A57F9D8-91D4-4985-9EBA-40D609C96783}"/>
              </a:ext>
            </a:extLst>
          </p:cNvPr>
          <p:cNvSpPr>
            <a:spLocks noGrp="1"/>
          </p:cNvSpPr>
          <p:nvPr>
            <p:ph idx="1"/>
          </p:nvPr>
        </p:nvSpPr>
        <p:spPr/>
        <p:txBody>
          <a:bodyPr/>
          <a:lstStyle/>
          <a:p>
            <a:pPr algn="just"/>
            <a:r>
              <a:rPr lang="pl-PL" dirty="0">
                <a:latin typeface="Century Gothic" panose="020B0502020202020204" pitchFamily="34" charset="0"/>
              </a:rPr>
              <a:t>Art. 552 §  4.  Odszkodowanie i zadośćuczynienie przysługuje również w wypadku </a:t>
            </a:r>
            <a:r>
              <a:rPr lang="pl-PL" b="1" dirty="0">
                <a:latin typeface="Century Gothic" panose="020B0502020202020204" pitchFamily="34" charset="0"/>
              </a:rPr>
              <a:t>niewątpliwie niesłusznego </a:t>
            </a:r>
            <a:r>
              <a:rPr lang="pl-PL" dirty="0">
                <a:latin typeface="Century Gothic" panose="020B0502020202020204" pitchFamily="34" charset="0"/>
              </a:rPr>
              <a:t>tymczasowego aresztowania lub </a:t>
            </a:r>
            <a:r>
              <a:rPr lang="pl-PL" b="1" dirty="0">
                <a:latin typeface="Century Gothic" panose="020B0502020202020204" pitchFamily="34" charset="0"/>
              </a:rPr>
              <a:t>zatrzymania</a:t>
            </a:r>
            <a:r>
              <a:rPr lang="pl-PL" dirty="0">
                <a:latin typeface="Century Gothic" panose="020B0502020202020204" pitchFamily="34" charset="0"/>
              </a:rPr>
              <a:t>.</a:t>
            </a:r>
          </a:p>
          <a:p>
            <a:pPr algn="just"/>
            <a:r>
              <a:rPr lang="pl-PL" dirty="0">
                <a:latin typeface="Century Gothic" panose="020B0502020202020204" pitchFamily="34" charset="0"/>
              </a:rPr>
              <a:t>Art. 555. Roszczenia przewidziane w niniejszym rozdziale przedawniają się </a:t>
            </a:r>
            <a:r>
              <a:rPr lang="pl-PL" b="1" u="sng" dirty="0">
                <a:latin typeface="Century Gothic" panose="020B0502020202020204" pitchFamily="34" charset="0"/>
              </a:rPr>
              <a:t>po upływie roku </a:t>
            </a:r>
            <a:r>
              <a:rPr lang="pl-PL" dirty="0">
                <a:latin typeface="Century Gothic" panose="020B0502020202020204" pitchFamily="34" charset="0"/>
              </a:rPr>
              <a:t>od daty uprawomocnienia się orzeczenia dającego podstawę do odszkodowania i zadośćuczynienia, w wypadku tymczasowego aresztowania - od daty uprawomocnienia się orzeczenia kończącego postępowanie w sprawie, w razie zaś </a:t>
            </a:r>
            <a:r>
              <a:rPr lang="pl-PL" b="1" u="sng" dirty="0">
                <a:latin typeface="Century Gothic" panose="020B0502020202020204" pitchFamily="34" charset="0"/>
              </a:rPr>
              <a:t>zatrzymania - od daty zwolnienia</a:t>
            </a:r>
            <a:r>
              <a:rPr lang="pl-PL" dirty="0">
                <a:latin typeface="Century Gothic" panose="020B0502020202020204" pitchFamily="34" charset="0"/>
              </a:rPr>
              <a:t>.</a:t>
            </a:r>
          </a:p>
        </p:txBody>
      </p:sp>
      <p:pic>
        <p:nvPicPr>
          <p:cNvPr id="4" name="Obraz 3">
            <a:extLst>
              <a:ext uri="{FF2B5EF4-FFF2-40B4-BE49-F238E27FC236}">
                <a16:creationId xmlns:a16="http://schemas.microsoft.com/office/drawing/2014/main" id="{B88D0C22-BE96-48D7-B5A1-DF69420C52D3}"/>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3553236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945DF3-629E-4EB0-93F2-0E025BD6677A}"/>
              </a:ext>
            </a:extLst>
          </p:cNvPr>
          <p:cNvSpPr>
            <a:spLocks noGrp="1"/>
          </p:cNvSpPr>
          <p:nvPr>
            <p:ph type="title"/>
          </p:nvPr>
        </p:nvSpPr>
        <p:spPr/>
        <p:txBody>
          <a:bodyPr/>
          <a:lstStyle/>
          <a:p>
            <a:r>
              <a:rPr lang="pl-PL" dirty="0"/>
              <a:t>Zatrzymanie Jakuba A. </a:t>
            </a:r>
          </a:p>
        </p:txBody>
      </p:sp>
      <p:sp>
        <p:nvSpPr>
          <p:cNvPr id="3" name="Symbol zastępczy zawartości 2">
            <a:extLst>
              <a:ext uri="{FF2B5EF4-FFF2-40B4-BE49-F238E27FC236}">
                <a16:creationId xmlns:a16="http://schemas.microsoft.com/office/drawing/2014/main" id="{4E25BBCB-48E2-4D6B-9CEC-8D6A2943A64D}"/>
              </a:ext>
            </a:extLst>
          </p:cNvPr>
          <p:cNvSpPr>
            <a:spLocks noGrp="1"/>
          </p:cNvSpPr>
          <p:nvPr>
            <p:ph sz="half" idx="1"/>
          </p:nvPr>
        </p:nvSpPr>
        <p:spPr>
          <a:xfrm>
            <a:off x="728238" y="1533524"/>
            <a:ext cx="5181600" cy="4351338"/>
          </a:xfrm>
        </p:spPr>
        <p:txBody>
          <a:bodyPr>
            <a:normAutofit fontScale="92500" lnSpcReduction="10000"/>
          </a:bodyPr>
          <a:lstStyle/>
          <a:p>
            <a:pPr algn="just"/>
            <a:r>
              <a:rPr lang="pl-PL" dirty="0"/>
              <a:t>Zdaniem Sądu Okręgowego we Wrocławiu działania policji związane z zatrzymaniem Jakuba A. podejrzanego o zabójstwo 10-letniej </a:t>
            </a:r>
            <a:r>
              <a:rPr lang="pl-PL" dirty="0" err="1"/>
              <a:t>Kristiny</a:t>
            </a:r>
            <a:r>
              <a:rPr lang="pl-PL" dirty="0"/>
              <a:t> były prawidłowe. Wrocławski sąd nie uwzględnił zażalenia obrońcy Jakuba A., podejrzanego o zabójstwo 10-letniej </a:t>
            </a:r>
            <a:r>
              <a:rPr lang="pl-PL" dirty="0" err="1"/>
              <a:t>Kristiny</a:t>
            </a:r>
            <a:r>
              <a:rPr lang="pl-PL" dirty="0"/>
              <a:t> z Mrowin, na sposób jego zatrzymania. W ocenie sądu zatrzymanie było zasadne, legalne oraz prawidłowe</a:t>
            </a:r>
          </a:p>
          <a:p>
            <a:pPr algn="just"/>
            <a:endParaRPr lang="pl-PL" dirty="0"/>
          </a:p>
        </p:txBody>
      </p:sp>
      <p:pic>
        <p:nvPicPr>
          <p:cNvPr id="3076" name="Picture 4" descr="Znalezione obrazy dla zapytania zatrzymanie jakuba a">
            <a:extLst>
              <a:ext uri="{FF2B5EF4-FFF2-40B4-BE49-F238E27FC236}">
                <a16:creationId xmlns:a16="http://schemas.microsoft.com/office/drawing/2014/main" id="{6B57F4E8-78DA-4798-85FC-6CDBC4144B04}"/>
              </a:ext>
            </a:extLst>
          </p:cNvPr>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6542315" y="1942070"/>
            <a:ext cx="5181600" cy="2973859"/>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4">
            <a:extLst>
              <a:ext uri="{FF2B5EF4-FFF2-40B4-BE49-F238E27FC236}">
                <a16:creationId xmlns:a16="http://schemas.microsoft.com/office/drawing/2014/main" id="{D407288B-903E-4532-BE60-EC340B4B6449}"/>
              </a:ext>
            </a:extLst>
          </p:cNvPr>
          <p:cNvSpPr/>
          <p:nvPr/>
        </p:nvSpPr>
        <p:spPr>
          <a:xfrm>
            <a:off x="76199" y="5988734"/>
            <a:ext cx="10515599" cy="369332"/>
          </a:xfrm>
          <a:prstGeom prst="rect">
            <a:avLst/>
          </a:prstGeom>
        </p:spPr>
        <p:txBody>
          <a:bodyPr wrap="square">
            <a:spAutoFit/>
          </a:bodyPr>
          <a:lstStyle/>
          <a:p>
            <a:pPr algn="just"/>
            <a:r>
              <a:rPr lang="pl-PL" dirty="0"/>
              <a:t>https://www.rp.pl/Prawo-karne/307249952-Sad-zatrzymanie-Jakuba-A-bylo-prawidlowe-i-legalne.html</a:t>
            </a:r>
          </a:p>
        </p:txBody>
      </p:sp>
      <p:pic>
        <p:nvPicPr>
          <p:cNvPr id="8" name="Obraz 7">
            <a:extLst>
              <a:ext uri="{FF2B5EF4-FFF2-40B4-BE49-F238E27FC236}">
                <a16:creationId xmlns:a16="http://schemas.microsoft.com/office/drawing/2014/main" id="{B004D7F5-3623-4FD9-80D4-722B3AF9EC80}"/>
              </a:ext>
            </a:extLst>
          </p:cNvPr>
          <p:cNvPicPr>
            <a:picLocks noChangeAspect="1"/>
          </p:cNvPicPr>
          <p:nvPr/>
        </p:nvPicPr>
        <p:blipFill>
          <a:blip r:embed="rId3"/>
          <a:stretch>
            <a:fillRect/>
          </a:stretch>
        </p:blipFill>
        <p:spPr>
          <a:xfrm>
            <a:off x="8872963" y="-1"/>
            <a:ext cx="3319038" cy="1533525"/>
          </a:xfrm>
          <a:prstGeom prst="rect">
            <a:avLst/>
          </a:prstGeom>
        </p:spPr>
      </p:pic>
    </p:spTree>
    <p:extLst>
      <p:ext uri="{BB962C8B-B14F-4D97-AF65-F5344CB8AC3E}">
        <p14:creationId xmlns:p14="http://schemas.microsoft.com/office/powerpoint/2010/main" val="4206042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DBB16B-F349-46C0-7187-6A6743A9B30F}"/>
              </a:ext>
            </a:extLst>
          </p:cNvPr>
          <p:cNvSpPr>
            <a:spLocks noGrp="1"/>
          </p:cNvSpPr>
          <p:nvPr>
            <p:ph type="title"/>
          </p:nvPr>
        </p:nvSpPr>
        <p:spPr/>
        <p:txBody>
          <a:bodyPr/>
          <a:lstStyle/>
          <a:p>
            <a:r>
              <a:rPr lang="pl-PL" dirty="0"/>
              <a:t>Zatrzymanie Buddy </a:t>
            </a:r>
            <a:endParaRPr lang="en-GB" dirty="0"/>
          </a:p>
        </p:txBody>
      </p:sp>
      <p:sp>
        <p:nvSpPr>
          <p:cNvPr id="3" name="Symbol zastępczy zawartości 2">
            <a:extLst>
              <a:ext uri="{FF2B5EF4-FFF2-40B4-BE49-F238E27FC236}">
                <a16:creationId xmlns:a16="http://schemas.microsoft.com/office/drawing/2014/main" id="{A73FF446-1948-74ED-3877-1A5B84ADD0AC}"/>
              </a:ext>
            </a:extLst>
          </p:cNvPr>
          <p:cNvSpPr>
            <a:spLocks noGrp="1"/>
          </p:cNvSpPr>
          <p:nvPr>
            <p:ph sz="half" idx="1"/>
          </p:nvPr>
        </p:nvSpPr>
        <p:spPr/>
        <p:txBody>
          <a:bodyPr/>
          <a:lstStyle/>
          <a:p>
            <a:r>
              <a:rPr lang="pl-PL" dirty="0"/>
              <a:t>Zatrzymanie w związku z organizowaniem nielegalnych loterii. </a:t>
            </a:r>
          </a:p>
          <a:p>
            <a:r>
              <a:rPr lang="pl-PL" dirty="0"/>
              <a:t>Zatrzymanie rano – o 6 – przez CBŚP. </a:t>
            </a:r>
          </a:p>
          <a:p>
            <a:r>
              <a:rPr lang="pl-PL" dirty="0"/>
              <a:t>Zatrzymanie w związku z koniecznością przedstawienia zarzutów. </a:t>
            </a:r>
            <a:endParaRPr lang="en-GB" dirty="0"/>
          </a:p>
        </p:txBody>
      </p:sp>
      <p:sp>
        <p:nvSpPr>
          <p:cNvPr id="4" name="Symbol zastępczy zawartości 3">
            <a:extLst>
              <a:ext uri="{FF2B5EF4-FFF2-40B4-BE49-F238E27FC236}">
                <a16:creationId xmlns:a16="http://schemas.microsoft.com/office/drawing/2014/main" id="{5F1655CC-58BB-31ED-C828-8E567DD7EE5D}"/>
              </a:ext>
            </a:extLst>
          </p:cNvPr>
          <p:cNvSpPr>
            <a:spLocks noGrp="1"/>
          </p:cNvSpPr>
          <p:nvPr>
            <p:ph sz="half" idx="2"/>
          </p:nvPr>
        </p:nvSpPr>
        <p:spPr>
          <a:xfrm>
            <a:off x="9457942" y="1875881"/>
            <a:ext cx="2193544" cy="2318005"/>
          </a:xfrm>
        </p:spPr>
        <p:txBody>
          <a:bodyPr/>
          <a:lstStyle/>
          <a:p>
            <a:r>
              <a:rPr lang="en-GB" dirty="0">
                <a:hlinkClick r:id="rId2"/>
              </a:rPr>
              <a:t>https://www.youtube.com/watch?v=UX13I1KultA</a:t>
            </a:r>
            <a:endParaRPr lang="pl-PL" dirty="0"/>
          </a:p>
        </p:txBody>
      </p:sp>
      <p:pic>
        <p:nvPicPr>
          <p:cNvPr id="1026" name="Picture 2" descr="Kamil L. &quot;Budda&quot; są w prokuraturze. Youtuber i inni zatrzymani usłyszą  zarzuty - PolsatNews.pl">
            <a:extLst>
              <a:ext uri="{FF2B5EF4-FFF2-40B4-BE49-F238E27FC236}">
                <a16:creationId xmlns:a16="http://schemas.microsoft.com/office/drawing/2014/main" id="{53CF02C3-71D0-1578-87C8-C4EF97BB0D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238106"/>
            <a:ext cx="6088886" cy="3384406"/>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a:extLst>
              <a:ext uri="{FF2B5EF4-FFF2-40B4-BE49-F238E27FC236}">
                <a16:creationId xmlns:a16="http://schemas.microsoft.com/office/drawing/2014/main" id="{61D02C3E-0016-0F53-4420-61B6E070EA43}"/>
              </a:ext>
            </a:extLst>
          </p:cNvPr>
          <p:cNvPicPr>
            <a:picLocks noChangeAspect="1"/>
          </p:cNvPicPr>
          <p:nvPr/>
        </p:nvPicPr>
        <p:blipFill>
          <a:blip r:embed="rId4"/>
          <a:stretch>
            <a:fillRect/>
          </a:stretch>
        </p:blipFill>
        <p:spPr>
          <a:xfrm>
            <a:off x="8872963" y="-1"/>
            <a:ext cx="3319038" cy="1533525"/>
          </a:xfrm>
          <a:prstGeom prst="rect">
            <a:avLst/>
          </a:prstGeom>
        </p:spPr>
      </p:pic>
    </p:spTree>
    <p:extLst>
      <p:ext uri="{BB962C8B-B14F-4D97-AF65-F5344CB8AC3E}">
        <p14:creationId xmlns:p14="http://schemas.microsoft.com/office/powerpoint/2010/main" val="185696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93154C-E333-1410-A798-6C9857CDB515}"/>
              </a:ext>
            </a:extLst>
          </p:cNvPr>
          <p:cNvSpPr>
            <a:spLocks noGrp="1"/>
          </p:cNvSpPr>
          <p:nvPr>
            <p:ph type="title"/>
          </p:nvPr>
        </p:nvSpPr>
        <p:spPr>
          <a:xfrm>
            <a:off x="838200" y="365125"/>
            <a:ext cx="8220740" cy="1325563"/>
          </a:xfrm>
        </p:spPr>
        <p:txBody>
          <a:bodyPr/>
          <a:lstStyle/>
          <a:p>
            <a:r>
              <a:rPr lang="pl-PL" dirty="0"/>
              <a:t>Zatrzymanie Marcina Romanowskiego</a:t>
            </a:r>
            <a:endParaRPr lang="en-GB" dirty="0"/>
          </a:p>
        </p:txBody>
      </p:sp>
      <p:sp>
        <p:nvSpPr>
          <p:cNvPr id="3" name="Symbol zastępczy zawartości 2">
            <a:extLst>
              <a:ext uri="{FF2B5EF4-FFF2-40B4-BE49-F238E27FC236}">
                <a16:creationId xmlns:a16="http://schemas.microsoft.com/office/drawing/2014/main" id="{109677EE-6DAC-36A3-37CD-EEF0D3CFFC5F}"/>
              </a:ext>
            </a:extLst>
          </p:cNvPr>
          <p:cNvSpPr>
            <a:spLocks noGrp="1"/>
          </p:cNvSpPr>
          <p:nvPr>
            <p:ph sz="half" idx="1"/>
          </p:nvPr>
        </p:nvSpPr>
        <p:spPr/>
        <p:txBody>
          <a:bodyPr>
            <a:normAutofit lnSpcReduction="10000"/>
          </a:bodyPr>
          <a:lstStyle/>
          <a:p>
            <a:pPr algn="just"/>
            <a:r>
              <a:rPr lang="pl-PL" dirty="0"/>
              <a:t>Zatrzymanie byłego wiceministra sprawiedliwości w związku z zarzutami dotyczącymi nieprawidłowości w funduszu sprawiedliwości. </a:t>
            </a:r>
          </a:p>
          <a:p>
            <a:pPr algn="just"/>
            <a:r>
              <a:rPr lang="pl-PL" dirty="0"/>
              <a:t>Zatrzymanie było nagrywane, nastąpiło mimo tego, że M.R. stawił się niezwłocznie po uchyleniu immunitetu parlamentarnego w prokuraturze, żeby złożyć zeznania. </a:t>
            </a:r>
            <a:endParaRPr lang="en-GB" dirty="0"/>
          </a:p>
        </p:txBody>
      </p:sp>
      <p:pic>
        <p:nvPicPr>
          <p:cNvPr id="2050" name="Picture 2" descr="Marcin Romanowski - były wiceminister sprawiedliwości zatrzymany przez ABW  w związku ze śledztwem w sprawie Funduszu Sprawiedliwości, usłyszał zarzuty  - TVN24">
            <a:extLst>
              <a:ext uri="{FF2B5EF4-FFF2-40B4-BE49-F238E27FC236}">
                <a16:creationId xmlns:a16="http://schemas.microsoft.com/office/drawing/2014/main" id="{9A0C112A-DE93-AA68-1805-54A0CD4C0C3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84819" y="1690688"/>
            <a:ext cx="4572000" cy="2562225"/>
          </a:xfrm>
          <a:prstGeom prst="rect">
            <a:avLst/>
          </a:prstGeom>
          <a:noFill/>
          <a:extLst>
            <a:ext uri="{909E8E84-426E-40DD-AFC4-6F175D3DCCD1}">
              <a14:hiddenFill xmlns:a14="http://schemas.microsoft.com/office/drawing/2010/main">
                <a:solidFill>
                  <a:srgbClr val="FFFFFF"/>
                </a:solidFill>
              </a14:hiddenFill>
            </a:ext>
          </a:extLst>
        </p:spPr>
      </p:pic>
      <p:sp>
        <p:nvSpPr>
          <p:cNvPr id="6" name="pole tekstowe 5">
            <a:extLst>
              <a:ext uri="{FF2B5EF4-FFF2-40B4-BE49-F238E27FC236}">
                <a16:creationId xmlns:a16="http://schemas.microsoft.com/office/drawing/2014/main" id="{F2779BBD-40A4-1BFD-7528-4E0EC8847814}"/>
              </a:ext>
            </a:extLst>
          </p:cNvPr>
          <p:cNvSpPr txBox="1"/>
          <p:nvPr/>
        </p:nvSpPr>
        <p:spPr>
          <a:xfrm>
            <a:off x="6096000" y="5578476"/>
            <a:ext cx="6097772" cy="369332"/>
          </a:xfrm>
          <a:prstGeom prst="rect">
            <a:avLst/>
          </a:prstGeom>
          <a:noFill/>
        </p:spPr>
        <p:txBody>
          <a:bodyPr wrap="square">
            <a:spAutoFit/>
          </a:bodyPr>
          <a:lstStyle/>
          <a:p>
            <a:r>
              <a:rPr lang="en-GB" dirty="0"/>
              <a:t>https://www.youtube.com/watch?v=TYGJU-Eakhg&amp;t=829s</a:t>
            </a:r>
          </a:p>
        </p:txBody>
      </p:sp>
      <p:pic>
        <p:nvPicPr>
          <p:cNvPr id="7" name="Obraz 6">
            <a:extLst>
              <a:ext uri="{FF2B5EF4-FFF2-40B4-BE49-F238E27FC236}">
                <a16:creationId xmlns:a16="http://schemas.microsoft.com/office/drawing/2014/main" id="{E0506A1A-2453-EE3D-9C8A-550731D9DA3D}"/>
              </a:ext>
            </a:extLst>
          </p:cNvPr>
          <p:cNvPicPr>
            <a:picLocks noChangeAspect="1"/>
          </p:cNvPicPr>
          <p:nvPr/>
        </p:nvPicPr>
        <p:blipFill>
          <a:blip r:embed="rId3"/>
          <a:stretch>
            <a:fillRect/>
          </a:stretch>
        </p:blipFill>
        <p:spPr>
          <a:xfrm>
            <a:off x="8872963" y="-1"/>
            <a:ext cx="3319038" cy="1533525"/>
          </a:xfrm>
          <a:prstGeom prst="rect">
            <a:avLst/>
          </a:prstGeom>
        </p:spPr>
      </p:pic>
    </p:spTree>
    <p:extLst>
      <p:ext uri="{BB962C8B-B14F-4D97-AF65-F5344CB8AC3E}">
        <p14:creationId xmlns:p14="http://schemas.microsoft.com/office/powerpoint/2010/main" val="3406752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44A21-5A2C-9CA0-1384-FFEC3D56FBB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7FA41B8-3D0B-BF6E-9BC7-DDB043DABE6A}"/>
              </a:ext>
            </a:extLst>
          </p:cNvPr>
          <p:cNvSpPr>
            <a:spLocks noGrp="1"/>
          </p:cNvSpPr>
          <p:nvPr>
            <p:ph type="title"/>
          </p:nvPr>
        </p:nvSpPr>
        <p:spPr>
          <a:xfrm>
            <a:off x="838200" y="365125"/>
            <a:ext cx="8210107" cy="1325563"/>
          </a:xfrm>
        </p:spPr>
        <p:txBody>
          <a:bodyPr/>
          <a:lstStyle/>
          <a:p>
            <a:r>
              <a:rPr lang="pl-PL" dirty="0"/>
              <a:t>Zatrzymanie Marcina Romanowskiego</a:t>
            </a:r>
            <a:endParaRPr lang="en-GB" dirty="0"/>
          </a:p>
        </p:txBody>
      </p:sp>
      <p:sp>
        <p:nvSpPr>
          <p:cNvPr id="3" name="Symbol zastępczy zawartości 2">
            <a:extLst>
              <a:ext uri="{FF2B5EF4-FFF2-40B4-BE49-F238E27FC236}">
                <a16:creationId xmlns:a16="http://schemas.microsoft.com/office/drawing/2014/main" id="{7507C1CB-A37A-0266-774F-B425D49E3628}"/>
              </a:ext>
            </a:extLst>
          </p:cNvPr>
          <p:cNvSpPr>
            <a:spLocks noGrp="1"/>
          </p:cNvSpPr>
          <p:nvPr>
            <p:ph idx="1"/>
          </p:nvPr>
        </p:nvSpPr>
        <p:spPr/>
        <p:txBody>
          <a:bodyPr>
            <a:normAutofit/>
          </a:bodyPr>
          <a:lstStyle/>
          <a:p>
            <a:pPr algn="just"/>
            <a:r>
              <a:rPr lang="pl-PL" dirty="0"/>
              <a:t>Problem immunitetu i możliwości zatrzymania osoby, którą chroni immunitet. </a:t>
            </a:r>
          </a:p>
          <a:p>
            <a:pPr algn="just"/>
            <a:r>
              <a:rPr lang="pl-PL" dirty="0"/>
              <a:t>Uchylono immunitet parlamentarny, ale z uwagi na bycie zastępcą członka Zgromadzenia Parlamentarnego Rady Europy (PACE). </a:t>
            </a:r>
          </a:p>
          <a:p>
            <a:pPr lvl="1" algn="just"/>
            <a:r>
              <a:rPr lang="pl-PL" dirty="0"/>
              <a:t>Sejm wysyła delegacje do PACE, nie wybiera się członków PACE. </a:t>
            </a:r>
          </a:p>
          <a:p>
            <a:pPr lvl="1" algn="just"/>
            <a:r>
              <a:rPr lang="pl-PL" dirty="0"/>
              <a:t>ZPRE (PACE) to nie to samo co Parlament Europejski </a:t>
            </a:r>
            <a:endParaRPr lang="en-GB" dirty="0"/>
          </a:p>
        </p:txBody>
      </p:sp>
      <p:pic>
        <p:nvPicPr>
          <p:cNvPr id="7" name="Obraz 6">
            <a:extLst>
              <a:ext uri="{FF2B5EF4-FFF2-40B4-BE49-F238E27FC236}">
                <a16:creationId xmlns:a16="http://schemas.microsoft.com/office/drawing/2014/main" id="{AFB15D7F-A7F1-803F-C4BE-9AB734B49F41}"/>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41080035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48AEB3-5121-2EE3-82F2-48C37593C14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554A4BE-D1D8-E2ED-14EC-77B62F91BC38}"/>
              </a:ext>
            </a:extLst>
          </p:cNvPr>
          <p:cNvSpPr>
            <a:spLocks noGrp="1"/>
          </p:cNvSpPr>
          <p:nvPr>
            <p:ph type="title"/>
          </p:nvPr>
        </p:nvSpPr>
        <p:spPr>
          <a:xfrm>
            <a:off x="838200" y="365125"/>
            <a:ext cx="8210107" cy="1325563"/>
          </a:xfrm>
        </p:spPr>
        <p:txBody>
          <a:bodyPr/>
          <a:lstStyle/>
          <a:p>
            <a:r>
              <a:rPr lang="pl-PL" dirty="0"/>
              <a:t>Zatrzymanie Marcina Romanowskiego</a:t>
            </a:r>
            <a:endParaRPr lang="en-GB" dirty="0"/>
          </a:p>
        </p:txBody>
      </p:sp>
      <p:sp>
        <p:nvSpPr>
          <p:cNvPr id="3" name="Symbol zastępczy zawartości 2">
            <a:extLst>
              <a:ext uri="{FF2B5EF4-FFF2-40B4-BE49-F238E27FC236}">
                <a16:creationId xmlns:a16="http://schemas.microsoft.com/office/drawing/2014/main" id="{FD3A0D70-CB41-E5DF-6F8E-C2F0351335B0}"/>
              </a:ext>
            </a:extLst>
          </p:cNvPr>
          <p:cNvSpPr>
            <a:spLocks noGrp="1"/>
          </p:cNvSpPr>
          <p:nvPr>
            <p:ph idx="1"/>
          </p:nvPr>
        </p:nvSpPr>
        <p:spPr>
          <a:xfrm>
            <a:off x="838200" y="1825625"/>
            <a:ext cx="10515600" cy="4667250"/>
          </a:xfrm>
        </p:spPr>
        <p:txBody>
          <a:bodyPr>
            <a:normAutofit fontScale="85000" lnSpcReduction="20000"/>
          </a:bodyPr>
          <a:lstStyle/>
          <a:p>
            <a:pPr algn="just"/>
            <a:r>
              <a:rPr lang="pl-PL" dirty="0"/>
              <a:t>Artykuł  15</a:t>
            </a:r>
          </a:p>
          <a:p>
            <a:pPr algn="just"/>
            <a:r>
              <a:rPr lang="pl-PL" dirty="0"/>
              <a:t>Podczas sesji </a:t>
            </a:r>
            <a:r>
              <a:rPr lang="pl-PL" i="1" dirty="0"/>
              <a:t>Zgromadzenia Doradczego</a:t>
            </a:r>
            <a:r>
              <a:rPr lang="pl-PL" dirty="0"/>
              <a:t> przedstawiciele w Zgromadzeniu oraz ich zastępcy, niezależnie od tego, czy są członkami parlamentu, korzystają:</a:t>
            </a:r>
          </a:p>
          <a:p>
            <a:pPr algn="just"/>
            <a:r>
              <a:rPr lang="pl-PL" dirty="0"/>
              <a:t>(a) na terytorium własnego państwa z immunitetów przyznawanych w tym państwie członkom parlamentu;</a:t>
            </a:r>
          </a:p>
          <a:p>
            <a:pPr algn="just"/>
            <a:r>
              <a:rPr lang="pl-PL" dirty="0"/>
              <a:t>(b) na terytoriach wszystkich innych państw członkowskich z immunitetu od aresztowania i postępowania sądowego.</a:t>
            </a:r>
          </a:p>
          <a:p>
            <a:pPr algn="just"/>
            <a:r>
              <a:rPr lang="pl-PL" dirty="0"/>
              <a:t>Immunitet ten stosuje się również podczas podróży na miejsce posiedzenia </a:t>
            </a:r>
            <a:r>
              <a:rPr lang="pl-PL" i="1" dirty="0"/>
              <a:t>Zgromadzenia Doradczego</a:t>
            </a:r>
            <a:r>
              <a:rPr lang="pl-PL" dirty="0"/>
              <a:t> i z powrotem. Jednakże nie ma on zastosowania, gdy przedstawiciele lub ich zastępcy zostali ujęci na gorącym uczynku popełniania przestępstwa, usiłowania popełnienia przestępstwa lub popełnienia przestępstwa bądź też w przypadkach, gdy </a:t>
            </a:r>
            <a:r>
              <a:rPr lang="pl-PL" i="1" dirty="0"/>
              <a:t>Zgromadzenie Doradcze</a:t>
            </a:r>
            <a:r>
              <a:rPr lang="pl-PL" dirty="0"/>
              <a:t> zrzekło się immunitetu.</a:t>
            </a:r>
          </a:p>
        </p:txBody>
      </p:sp>
      <p:pic>
        <p:nvPicPr>
          <p:cNvPr id="7" name="Obraz 6">
            <a:extLst>
              <a:ext uri="{FF2B5EF4-FFF2-40B4-BE49-F238E27FC236}">
                <a16:creationId xmlns:a16="http://schemas.microsoft.com/office/drawing/2014/main" id="{366C596E-D901-0819-22AC-23249ED56FBC}"/>
              </a:ext>
            </a:extLst>
          </p:cNvPr>
          <p:cNvPicPr>
            <a:picLocks noChangeAspect="1"/>
          </p:cNvPicPr>
          <p:nvPr/>
        </p:nvPicPr>
        <p:blipFill>
          <a:blip r:embed="rId2"/>
          <a:stretch>
            <a:fillRect/>
          </a:stretch>
        </p:blipFill>
        <p:spPr>
          <a:xfrm>
            <a:off x="8872963" y="-1"/>
            <a:ext cx="3319038" cy="1533525"/>
          </a:xfrm>
          <a:prstGeom prst="rect">
            <a:avLst/>
          </a:prstGeom>
        </p:spPr>
      </p:pic>
      <p:sp>
        <p:nvSpPr>
          <p:cNvPr id="5" name="pole tekstowe 4">
            <a:extLst>
              <a:ext uri="{FF2B5EF4-FFF2-40B4-BE49-F238E27FC236}">
                <a16:creationId xmlns:a16="http://schemas.microsoft.com/office/drawing/2014/main" id="{8A43C9CA-285D-88D6-124C-8AC5F1C3B26B}"/>
              </a:ext>
            </a:extLst>
          </p:cNvPr>
          <p:cNvSpPr txBox="1"/>
          <p:nvPr/>
        </p:nvSpPr>
        <p:spPr>
          <a:xfrm>
            <a:off x="838200" y="6138645"/>
            <a:ext cx="10515599" cy="646331"/>
          </a:xfrm>
          <a:prstGeom prst="rect">
            <a:avLst/>
          </a:prstGeom>
          <a:noFill/>
        </p:spPr>
        <p:txBody>
          <a:bodyPr wrap="square">
            <a:spAutoFit/>
          </a:bodyPr>
          <a:lstStyle/>
          <a:p>
            <a:r>
              <a:rPr lang="pl-PL" b="1" dirty="0"/>
              <a:t>Porozumienie ogólne w sprawie przywilejów i immunitetów Rady Europy, sporządzone w Paryżu dnia 2 września 1949 r.</a:t>
            </a:r>
          </a:p>
        </p:txBody>
      </p:sp>
    </p:spTree>
    <p:extLst>
      <p:ext uri="{BB962C8B-B14F-4D97-AF65-F5344CB8AC3E}">
        <p14:creationId xmlns:p14="http://schemas.microsoft.com/office/powerpoint/2010/main" val="14305991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321D59-4CA7-D07C-B1ED-53F30406746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236AD2C-FA81-D9ED-C67E-CB5879EF53B0}"/>
              </a:ext>
            </a:extLst>
          </p:cNvPr>
          <p:cNvSpPr>
            <a:spLocks noGrp="1"/>
          </p:cNvSpPr>
          <p:nvPr>
            <p:ph type="title"/>
          </p:nvPr>
        </p:nvSpPr>
        <p:spPr>
          <a:xfrm>
            <a:off x="838200" y="365125"/>
            <a:ext cx="8210107" cy="1325563"/>
          </a:xfrm>
        </p:spPr>
        <p:txBody>
          <a:bodyPr/>
          <a:lstStyle/>
          <a:p>
            <a:r>
              <a:rPr lang="pl-PL" dirty="0"/>
              <a:t>Zatrzymanie Marcina Romanowskiego</a:t>
            </a:r>
            <a:endParaRPr lang="en-GB" dirty="0"/>
          </a:p>
        </p:txBody>
      </p:sp>
      <p:sp>
        <p:nvSpPr>
          <p:cNvPr id="3" name="Symbol zastępczy zawartości 2">
            <a:extLst>
              <a:ext uri="{FF2B5EF4-FFF2-40B4-BE49-F238E27FC236}">
                <a16:creationId xmlns:a16="http://schemas.microsoft.com/office/drawing/2014/main" id="{708418F0-BADA-9C82-340B-386E9EA4AB2B}"/>
              </a:ext>
            </a:extLst>
          </p:cNvPr>
          <p:cNvSpPr>
            <a:spLocks noGrp="1"/>
          </p:cNvSpPr>
          <p:nvPr>
            <p:ph idx="1"/>
          </p:nvPr>
        </p:nvSpPr>
        <p:spPr>
          <a:xfrm>
            <a:off x="838200" y="1825625"/>
            <a:ext cx="10515600" cy="4667250"/>
          </a:xfrm>
        </p:spPr>
        <p:txBody>
          <a:bodyPr>
            <a:normAutofit/>
          </a:bodyPr>
          <a:lstStyle/>
          <a:p>
            <a:pPr algn="just"/>
            <a:r>
              <a:rPr lang="pl-PL" dirty="0"/>
              <a:t>Artykuł  5</a:t>
            </a:r>
          </a:p>
          <a:p>
            <a:pPr algn="just"/>
            <a:r>
              <a:rPr lang="pl-PL" dirty="0"/>
              <a:t>Przywileje, immunitety i ułatwienia przyznawane są przedstawicielom państw członkowskich nie dla ich osobistej korzyści, lecz w celu zapewnienia im całkowitej niezależności przy wykonywaniu ich funkcji związanych z Radą Europy. Państwo członkowskie ma zatem nie tylko prawo, ale i obowiązek uchylić immunitet swojemu przedstawicielowi w każdym wypadku, gdy immunitet ten mógłby utrudniać sprawowanie wymiaru sprawiedliwości oraz gdy może być on uchylony bez uszczerbku dla celu, w którym został przyznany.</a:t>
            </a:r>
          </a:p>
        </p:txBody>
      </p:sp>
      <p:pic>
        <p:nvPicPr>
          <p:cNvPr id="7" name="Obraz 6">
            <a:extLst>
              <a:ext uri="{FF2B5EF4-FFF2-40B4-BE49-F238E27FC236}">
                <a16:creationId xmlns:a16="http://schemas.microsoft.com/office/drawing/2014/main" id="{DBE216CC-C60E-D2D9-387D-1848CCA6D007}"/>
              </a:ext>
            </a:extLst>
          </p:cNvPr>
          <p:cNvPicPr>
            <a:picLocks noChangeAspect="1"/>
          </p:cNvPicPr>
          <p:nvPr/>
        </p:nvPicPr>
        <p:blipFill>
          <a:blip r:embed="rId2"/>
          <a:stretch>
            <a:fillRect/>
          </a:stretch>
        </p:blipFill>
        <p:spPr>
          <a:xfrm>
            <a:off x="8872963" y="-1"/>
            <a:ext cx="3319038" cy="1533525"/>
          </a:xfrm>
          <a:prstGeom prst="rect">
            <a:avLst/>
          </a:prstGeom>
        </p:spPr>
      </p:pic>
      <p:sp>
        <p:nvSpPr>
          <p:cNvPr id="5" name="pole tekstowe 4">
            <a:extLst>
              <a:ext uri="{FF2B5EF4-FFF2-40B4-BE49-F238E27FC236}">
                <a16:creationId xmlns:a16="http://schemas.microsoft.com/office/drawing/2014/main" id="{94BAEC07-B6DD-1E14-D8B9-836180D1C853}"/>
              </a:ext>
            </a:extLst>
          </p:cNvPr>
          <p:cNvSpPr txBox="1"/>
          <p:nvPr/>
        </p:nvSpPr>
        <p:spPr>
          <a:xfrm>
            <a:off x="838200" y="6138645"/>
            <a:ext cx="10515599" cy="646331"/>
          </a:xfrm>
          <a:prstGeom prst="rect">
            <a:avLst/>
          </a:prstGeom>
          <a:noFill/>
        </p:spPr>
        <p:txBody>
          <a:bodyPr wrap="square">
            <a:spAutoFit/>
          </a:bodyPr>
          <a:lstStyle/>
          <a:p>
            <a:r>
              <a:rPr lang="pl-PL" b="1" dirty="0"/>
              <a:t>Protokół dodatkowy do Porozumienia ogólnego w sprawie przywilejów i immunitetów Rady Europy</a:t>
            </a:r>
          </a:p>
        </p:txBody>
      </p:sp>
    </p:spTree>
    <p:extLst>
      <p:ext uri="{BB962C8B-B14F-4D97-AF65-F5344CB8AC3E}">
        <p14:creationId xmlns:p14="http://schemas.microsoft.com/office/powerpoint/2010/main" val="37682324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Obraz 14">
            <a:extLst>
              <a:ext uri="{FF2B5EF4-FFF2-40B4-BE49-F238E27FC236}">
                <a16:creationId xmlns:a16="http://schemas.microsoft.com/office/drawing/2014/main" id="{F1365506-6EDB-4278-AAF2-F5D33B616C41}"/>
              </a:ext>
            </a:extLst>
          </p:cNvPr>
          <p:cNvPicPr>
            <a:picLocks noChangeAspect="1"/>
          </p:cNvPicPr>
          <p:nvPr/>
        </p:nvPicPr>
        <p:blipFill>
          <a:blip r:embed="rId2"/>
          <a:stretch>
            <a:fillRect/>
          </a:stretch>
        </p:blipFill>
        <p:spPr>
          <a:xfrm>
            <a:off x="8872963" y="-1"/>
            <a:ext cx="3319038" cy="1533525"/>
          </a:xfrm>
          <a:prstGeom prst="rect">
            <a:avLst/>
          </a:prstGeom>
        </p:spPr>
      </p:pic>
      <p:sp>
        <p:nvSpPr>
          <p:cNvPr id="2" name="Prostokąt 1">
            <a:extLst>
              <a:ext uri="{FF2B5EF4-FFF2-40B4-BE49-F238E27FC236}">
                <a16:creationId xmlns:a16="http://schemas.microsoft.com/office/drawing/2014/main" id="{B161CF3B-58DA-47C6-A347-E291DFBE1386}"/>
              </a:ext>
            </a:extLst>
          </p:cNvPr>
          <p:cNvSpPr/>
          <p:nvPr/>
        </p:nvSpPr>
        <p:spPr>
          <a:xfrm>
            <a:off x="830094" y="596942"/>
            <a:ext cx="8149874" cy="584775"/>
          </a:xfrm>
          <a:prstGeom prst="rect">
            <a:avLst/>
          </a:prstGeom>
        </p:spPr>
        <p:txBody>
          <a:bodyPr wrap="square">
            <a:spAutoFit/>
          </a:bodyPr>
          <a:lstStyle/>
          <a:p>
            <a:pPr>
              <a:defRPr sz="3200" b="0" i="0" u="none" strike="noStrike" kern="1200" spc="0" baseline="0">
                <a:solidFill>
                  <a:prstClr val="black"/>
                </a:solidFill>
                <a:latin typeface="Century Gothic" panose="020B0502020202020204" pitchFamily="34" charset="0"/>
                <a:ea typeface="+mn-ea"/>
                <a:cs typeface="+mn-cs"/>
              </a:defRPr>
            </a:pPr>
            <a:r>
              <a:rPr lang="pl-PL" dirty="0"/>
              <a:t>Warunki zaliczenia ćwiczeń</a:t>
            </a:r>
          </a:p>
        </p:txBody>
      </p:sp>
      <p:sp>
        <p:nvSpPr>
          <p:cNvPr id="7" name="Symbol zastępczy zawartości 2">
            <a:extLst>
              <a:ext uri="{FF2B5EF4-FFF2-40B4-BE49-F238E27FC236}">
                <a16:creationId xmlns:a16="http://schemas.microsoft.com/office/drawing/2014/main" id="{1E13F92F-1EC0-4727-8964-AB191DE8CB7E}"/>
              </a:ext>
            </a:extLst>
          </p:cNvPr>
          <p:cNvSpPr>
            <a:spLocks noGrp="1"/>
          </p:cNvSpPr>
          <p:nvPr>
            <p:ph idx="1"/>
          </p:nvPr>
        </p:nvSpPr>
        <p:spPr>
          <a:xfrm>
            <a:off x="604837" y="1674160"/>
            <a:ext cx="10982325" cy="4830549"/>
          </a:xfrm>
        </p:spPr>
        <p:txBody>
          <a:bodyPr>
            <a:normAutofit/>
          </a:bodyPr>
          <a:lstStyle/>
          <a:p>
            <a:pPr algn="just">
              <a:lnSpc>
                <a:spcPct val="100000"/>
              </a:lnSpc>
            </a:pPr>
            <a:r>
              <a:rPr lang="pl-PL" sz="2400" b="1" dirty="0">
                <a:solidFill>
                  <a:srgbClr val="00A2AD"/>
                </a:solidFill>
                <a:latin typeface="Century Gothic" panose="020B0502020202020204" pitchFamily="34" charset="0"/>
              </a:rPr>
              <a:t>Obecność na zajęciach </a:t>
            </a:r>
            <a:r>
              <a:rPr lang="pl-PL" sz="2400" dirty="0">
                <a:solidFill>
                  <a:srgbClr val="00A2AD"/>
                </a:solidFill>
                <a:latin typeface="Century Gothic" panose="020B0502020202020204" pitchFamily="34" charset="0"/>
              </a:rPr>
              <a:t>– dopuszczalna jedna nieobecność; każda następna obniża ocenę o 0,25 stopnia. </a:t>
            </a:r>
          </a:p>
          <a:p>
            <a:pPr algn="just">
              <a:lnSpc>
                <a:spcPct val="100000"/>
              </a:lnSpc>
            </a:pPr>
            <a:r>
              <a:rPr lang="pl-PL" sz="2400" b="1" dirty="0">
                <a:solidFill>
                  <a:srgbClr val="00A2AD"/>
                </a:solidFill>
                <a:latin typeface="Century Gothic" panose="020B0502020202020204" pitchFamily="34" charset="0"/>
              </a:rPr>
              <a:t>Aktywność na zajęciach i przygotowanie do zajęć </a:t>
            </a:r>
            <a:r>
              <a:rPr lang="pl-PL" sz="2400" dirty="0">
                <a:solidFill>
                  <a:srgbClr val="00A2AD"/>
                </a:solidFill>
                <a:latin typeface="Century Gothic" panose="020B0502020202020204" pitchFamily="34" charset="0"/>
              </a:rPr>
              <a:t>– na ćwiczeniach oceniane będzie umiejętność argumentacji, uzasadnienia swojego stanowiska i merytoryczność podnoszonych argumentów. </a:t>
            </a:r>
          </a:p>
          <a:p>
            <a:pPr algn="just">
              <a:lnSpc>
                <a:spcPct val="100000"/>
              </a:lnSpc>
            </a:pPr>
            <a:r>
              <a:rPr lang="pl-PL" sz="2400" dirty="0">
                <a:solidFill>
                  <a:srgbClr val="00A2AD"/>
                </a:solidFill>
                <a:latin typeface="Century Gothic" panose="020B0502020202020204" pitchFamily="34" charset="0"/>
              </a:rPr>
              <a:t>Przygotowanie 15 minutowej prezentacji na wybrany razem z grupą temat (w grupach 2-3 osobowych)</a:t>
            </a:r>
          </a:p>
          <a:p>
            <a:pPr algn="just">
              <a:lnSpc>
                <a:spcPct val="100000"/>
              </a:lnSpc>
            </a:pPr>
            <a:r>
              <a:rPr lang="pl-PL" sz="2400" b="1" dirty="0">
                <a:solidFill>
                  <a:srgbClr val="00A2AD"/>
                </a:solidFill>
                <a:latin typeface="Century Gothic" panose="020B0502020202020204" pitchFamily="34" charset="0"/>
              </a:rPr>
              <a:t>Napisanie apelacji na ostatnich zajęciach – zajęcia podwójne. </a:t>
            </a:r>
            <a:endParaRPr lang="pl-PL" sz="2400" dirty="0">
              <a:solidFill>
                <a:srgbClr val="00A2AD"/>
              </a:solidFill>
              <a:latin typeface="Century Gothic" panose="020B0502020202020204" pitchFamily="34" charset="0"/>
            </a:endParaRPr>
          </a:p>
        </p:txBody>
      </p:sp>
    </p:spTree>
    <p:extLst>
      <p:ext uri="{BB962C8B-B14F-4D97-AF65-F5344CB8AC3E}">
        <p14:creationId xmlns:p14="http://schemas.microsoft.com/office/powerpoint/2010/main" val="1575712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5D027E-16F0-6C8E-5CBD-EBD1CFD943E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5B09F0D-8CE9-72B1-3771-DEFBF95665FE}"/>
              </a:ext>
            </a:extLst>
          </p:cNvPr>
          <p:cNvSpPr>
            <a:spLocks noGrp="1"/>
          </p:cNvSpPr>
          <p:nvPr>
            <p:ph type="title"/>
          </p:nvPr>
        </p:nvSpPr>
        <p:spPr>
          <a:xfrm>
            <a:off x="838200" y="365125"/>
            <a:ext cx="8210107" cy="1325563"/>
          </a:xfrm>
        </p:spPr>
        <p:txBody>
          <a:bodyPr/>
          <a:lstStyle/>
          <a:p>
            <a:r>
              <a:rPr lang="pl-PL" dirty="0"/>
              <a:t>Zatrzymanie Marcina Romanowskiego</a:t>
            </a:r>
            <a:endParaRPr lang="en-GB" dirty="0"/>
          </a:p>
        </p:txBody>
      </p:sp>
      <p:sp>
        <p:nvSpPr>
          <p:cNvPr id="3" name="Symbol zastępczy zawartości 2">
            <a:extLst>
              <a:ext uri="{FF2B5EF4-FFF2-40B4-BE49-F238E27FC236}">
                <a16:creationId xmlns:a16="http://schemas.microsoft.com/office/drawing/2014/main" id="{2408C432-F5E5-2447-415C-24B86A9D87B1}"/>
              </a:ext>
            </a:extLst>
          </p:cNvPr>
          <p:cNvSpPr>
            <a:spLocks noGrp="1"/>
          </p:cNvSpPr>
          <p:nvPr>
            <p:ph idx="1"/>
          </p:nvPr>
        </p:nvSpPr>
        <p:spPr>
          <a:xfrm>
            <a:off x="838200" y="1825625"/>
            <a:ext cx="10515600" cy="4667250"/>
          </a:xfrm>
        </p:spPr>
        <p:txBody>
          <a:bodyPr>
            <a:normAutofit/>
          </a:bodyPr>
          <a:lstStyle/>
          <a:p>
            <a:pPr algn="just"/>
            <a:r>
              <a:rPr lang="pl-PL" dirty="0"/>
              <a:t>Sesja ZPRE trwa cały rok – nie chodzi tylko o konkretne spotkania i dojazd na spotkania. Immunitet ma umożliwić działanie w ramach struktur Rady Europy.  </a:t>
            </a:r>
          </a:p>
          <a:p>
            <a:pPr algn="just"/>
            <a:r>
              <a:rPr lang="pl-PL" dirty="0"/>
              <a:t>Zatrzymanie – nielegalne. </a:t>
            </a:r>
          </a:p>
          <a:p>
            <a:pPr algn="just"/>
            <a:r>
              <a:rPr lang="pl-PL" dirty="0">
                <a:hlinkClick r:id="rId2"/>
              </a:rPr>
              <a:t>https://www.youtube.com/watch?v=TbGiFfue55E</a:t>
            </a:r>
            <a:endParaRPr lang="pl-PL" dirty="0"/>
          </a:p>
          <a:p>
            <a:pPr algn="just"/>
            <a:r>
              <a:rPr lang="pl-PL" dirty="0">
                <a:hlinkClick r:id="rId3"/>
              </a:rPr>
              <a:t>https://strasbourgobservers.com/2024/09/10/should-the-polish-authorities-request-the-coe-parliamentary-assembly-to-lift-mp-marcin-romanowskis-immunity/</a:t>
            </a:r>
            <a:r>
              <a:rPr lang="pl-PL" dirty="0"/>
              <a:t> </a:t>
            </a:r>
          </a:p>
          <a:p>
            <a:pPr algn="just"/>
            <a:r>
              <a:rPr lang="pl-PL" dirty="0">
                <a:hlinkClick r:id="rId4"/>
              </a:rPr>
              <a:t>https://www.rmf24.pl/polityka/news-sad-zatrzymanie-marcina-romanowskiego-bylo-nielegalne,nId,7861467#crp_state=1</a:t>
            </a:r>
            <a:r>
              <a:rPr lang="pl-PL" dirty="0"/>
              <a:t> </a:t>
            </a:r>
          </a:p>
        </p:txBody>
      </p:sp>
      <p:pic>
        <p:nvPicPr>
          <p:cNvPr id="7" name="Obraz 6">
            <a:extLst>
              <a:ext uri="{FF2B5EF4-FFF2-40B4-BE49-F238E27FC236}">
                <a16:creationId xmlns:a16="http://schemas.microsoft.com/office/drawing/2014/main" id="{5273F527-E581-C1D1-10FF-FDA42F7AD9E0}"/>
              </a:ext>
            </a:extLst>
          </p:cNvPr>
          <p:cNvPicPr>
            <a:picLocks noChangeAspect="1"/>
          </p:cNvPicPr>
          <p:nvPr/>
        </p:nvPicPr>
        <p:blipFill>
          <a:blip r:embed="rId5"/>
          <a:stretch>
            <a:fillRect/>
          </a:stretch>
        </p:blipFill>
        <p:spPr>
          <a:xfrm>
            <a:off x="8872963" y="-1"/>
            <a:ext cx="3319038" cy="1533525"/>
          </a:xfrm>
          <a:prstGeom prst="rect">
            <a:avLst/>
          </a:prstGeom>
        </p:spPr>
      </p:pic>
    </p:spTree>
    <p:extLst>
      <p:ext uri="{BB962C8B-B14F-4D97-AF65-F5344CB8AC3E}">
        <p14:creationId xmlns:p14="http://schemas.microsoft.com/office/powerpoint/2010/main" val="34622661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879E9CF2-B5E6-4B1C-9257-3BE4A50D90D9}"/>
              </a:ext>
            </a:extLst>
          </p:cNvPr>
          <p:cNvSpPr>
            <a:spLocks noGrp="1"/>
          </p:cNvSpPr>
          <p:nvPr>
            <p:ph type="title"/>
          </p:nvPr>
        </p:nvSpPr>
        <p:spPr>
          <a:xfrm>
            <a:off x="838201" y="365125"/>
            <a:ext cx="8229600" cy="1325563"/>
          </a:xfrm>
        </p:spPr>
        <p:txBody>
          <a:bodyPr>
            <a:normAutofit/>
          </a:bodyPr>
          <a:lstStyle/>
          <a:p>
            <a:r>
              <a:rPr lang="pl-PL" dirty="0"/>
              <a:t>Odszkodowanie za oczywiście niesłuszne zatrzymanie </a:t>
            </a:r>
          </a:p>
        </p:txBody>
      </p:sp>
      <p:sp>
        <p:nvSpPr>
          <p:cNvPr id="6" name="Symbol zastępczy zawartości 5">
            <a:extLst>
              <a:ext uri="{FF2B5EF4-FFF2-40B4-BE49-F238E27FC236}">
                <a16:creationId xmlns:a16="http://schemas.microsoft.com/office/drawing/2014/main" id="{4D8DEF64-1524-4772-B2ED-720E83782A40}"/>
              </a:ext>
            </a:extLst>
          </p:cNvPr>
          <p:cNvSpPr>
            <a:spLocks noGrp="1"/>
          </p:cNvSpPr>
          <p:nvPr>
            <p:ph idx="1"/>
          </p:nvPr>
        </p:nvSpPr>
        <p:spPr/>
        <p:txBody>
          <a:bodyPr>
            <a:normAutofit fontScale="85000" lnSpcReduction="20000"/>
          </a:bodyPr>
          <a:lstStyle/>
          <a:p>
            <a:pPr algn="just"/>
            <a:r>
              <a:rPr lang="pl-PL" dirty="0"/>
              <a:t>4 tys. zł zadośćuczynienia za niezasadne zatrzymanie przez policję sąd przyznał uczestnikowi kontrmanifestacji przeciw Marszowi Niepodległości w 2017 r. - poinformował RPO.</a:t>
            </a:r>
          </a:p>
          <a:p>
            <a:pPr algn="just" fontAlgn="base"/>
            <a:r>
              <a:rPr lang="pl-PL" dirty="0"/>
              <a:t>Sąd uznał, że pana Tadeusza pozbawiono wolności bez żadnej podstawy prawnej. Działania policji sąd ocenił jako naganne i niedopuszczalne w świetle obowiązujących przepisów </a:t>
            </a:r>
            <a:r>
              <a:rPr lang="pl-PL" b="1" dirty="0"/>
              <a:t>Wbrew wymogom prawa policja nie poinformowała pana Tadeusza o przyczynach zatrzymania i o przysługujących mu prawach, w tym - do kontaktu z adwokatem; nie sporządziła też protokołu z zatrzymania. </a:t>
            </a:r>
          </a:p>
          <a:p>
            <a:pPr algn="just" fontAlgn="base"/>
            <a:r>
              <a:rPr lang="pl-PL" dirty="0"/>
              <a:t>Spędził tam ponad dwie godziny. Przez ten czas nie mógł opuścić budynku. Nie mógł też skontaktować się z nikim z zewnątrz. Policjanci nie przesłuchali go; nie przedstawili mu żadnych zarzutów; nie sporządzili protokołu zatrzymania, nie pouczyli o przysługujących mu prawach. Nie został nawet wylegitymowany.</a:t>
            </a:r>
            <a:endParaRPr lang="pl-PL" b="1" dirty="0"/>
          </a:p>
          <a:p>
            <a:pPr algn="just"/>
            <a:endParaRPr lang="pl-PL" dirty="0"/>
          </a:p>
        </p:txBody>
      </p:sp>
      <p:sp>
        <p:nvSpPr>
          <p:cNvPr id="7" name="Prostokąt 6">
            <a:extLst>
              <a:ext uri="{FF2B5EF4-FFF2-40B4-BE49-F238E27FC236}">
                <a16:creationId xmlns:a16="http://schemas.microsoft.com/office/drawing/2014/main" id="{3CDE8217-8801-4CC6-B695-23BB3DCCDB02}"/>
              </a:ext>
            </a:extLst>
          </p:cNvPr>
          <p:cNvSpPr/>
          <p:nvPr/>
        </p:nvSpPr>
        <p:spPr>
          <a:xfrm>
            <a:off x="0" y="6176963"/>
            <a:ext cx="12192000" cy="646331"/>
          </a:xfrm>
          <a:prstGeom prst="rect">
            <a:avLst/>
          </a:prstGeom>
        </p:spPr>
        <p:txBody>
          <a:bodyPr wrap="square">
            <a:spAutoFit/>
          </a:bodyPr>
          <a:lstStyle/>
          <a:p>
            <a:r>
              <a:rPr lang="pl-PL" dirty="0"/>
              <a:t>https://www.rp.pl/Prawo-karne/303299966-Sad-przyznal-zadoscuczynienie-od-panstwa-bezprawnie-zatrzymanemu-11-listopada-2017-r.html</a:t>
            </a:r>
          </a:p>
        </p:txBody>
      </p:sp>
      <p:pic>
        <p:nvPicPr>
          <p:cNvPr id="8" name="Obraz 7">
            <a:extLst>
              <a:ext uri="{FF2B5EF4-FFF2-40B4-BE49-F238E27FC236}">
                <a16:creationId xmlns:a16="http://schemas.microsoft.com/office/drawing/2014/main" id="{FFFA20D9-4BD9-4B39-B476-F30EDD737165}"/>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2276243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99BF80-8491-4E69-9302-0D129FA57F53}"/>
              </a:ext>
            </a:extLst>
          </p:cNvPr>
          <p:cNvSpPr>
            <a:spLocks noGrp="1"/>
          </p:cNvSpPr>
          <p:nvPr>
            <p:ph type="title"/>
          </p:nvPr>
        </p:nvSpPr>
        <p:spPr>
          <a:xfrm>
            <a:off x="838200" y="365125"/>
            <a:ext cx="8142514" cy="1325563"/>
          </a:xfrm>
        </p:spPr>
        <p:txBody>
          <a:bodyPr>
            <a:normAutofit/>
          </a:bodyPr>
          <a:lstStyle/>
          <a:p>
            <a:r>
              <a:rPr lang="pl-PL" sz="4000" dirty="0"/>
              <a:t>Wyrok SA w Katowicach </a:t>
            </a:r>
            <a:br>
              <a:rPr lang="pl-PL" sz="4000" dirty="0"/>
            </a:br>
            <a:r>
              <a:rPr lang="pl-PL" sz="4000" dirty="0"/>
              <a:t>z 18.01.2018 r. </a:t>
            </a:r>
          </a:p>
        </p:txBody>
      </p:sp>
      <p:sp>
        <p:nvSpPr>
          <p:cNvPr id="3" name="Symbol zastępczy zawartości 2">
            <a:extLst>
              <a:ext uri="{FF2B5EF4-FFF2-40B4-BE49-F238E27FC236}">
                <a16:creationId xmlns:a16="http://schemas.microsoft.com/office/drawing/2014/main" id="{DEEB70AB-5D05-4E38-82F4-805EBDCC07CC}"/>
              </a:ext>
            </a:extLst>
          </p:cNvPr>
          <p:cNvSpPr>
            <a:spLocks noGrp="1"/>
          </p:cNvSpPr>
          <p:nvPr>
            <p:ph idx="1"/>
          </p:nvPr>
        </p:nvSpPr>
        <p:spPr>
          <a:xfrm>
            <a:off x="838199" y="1825625"/>
            <a:ext cx="10613571" cy="4749346"/>
          </a:xfrm>
        </p:spPr>
        <p:txBody>
          <a:bodyPr>
            <a:normAutofit fontScale="85000" lnSpcReduction="20000"/>
          </a:bodyPr>
          <a:lstStyle/>
          <a:p>
            <a:pPr algn="just"/>
            <a:r>
              <a:rPr lang="pl-PL" dirty="0"/>
              <a:t>Przepis art. 552 § 4 k.p.k. przewiduje odszkodowanie i zadośćuczynienie w wypadku niewątpliwie niesłusznego zatrzymania. Pojęcie "niewątpliwie niesłusznego zatrzymania" nie jest natomiast tożsame z "zatrzymaniem bezzasadnym", o jakim mowa w art. 246 k.p.k. Niewątpliwa niesłuszność zatrzymania wyrażana wskutek żądania odszkodowania i zadośćuczynienia (art. 552 § 4 k.p.k.) nie jest tożsama z kryteriami badania zażalenia na zastosowanie zatrzymania (art. 246 § 1 k.p.k.). Wprawdzie w obu wypadkach bada się zasadność i legalność zatrzymania, ale wskutek zażalenia bada się także jego prawidłowość, czego nie bada się wskutek zgłoszenia roszczenia pieniężnego. W trybie art. 552 § 4 k.p.k. nie wystarczy ustalenie, że zatrzymanie było niesłuszne, należy bowiem ustalić wysoki stopień owej niesłuszności, to jest stwierdzić, że było "niewątpliwie" niesłuszne.</a:t>
            </a:r>
          </a:p>
          <a:p>
            <a:pPr algn="just"/>
            <a:r>
              <a:rPr lang="pl-PL" dirty="0"/>
              <a:t>Gdyby więc nawet wskutek zażalenia na zatrzymanie stwierdzono, że było ono niesłuszne (niezasadne, nielegalne bądź nieprawidłowe), nie przesądzałoby to automatycznie o zasadności roszczenia pieniężnego.</a:t>
            </a:r>
          </a:p>
          <a:p>
            <a:pPr algn="just"/>
            <a:endParaRPr lang="pl-PL" dirty="0"/>
          </a:p>
        </p:txBody>
      </p:sp>
      <p:pic>
        <p:nvPicPr>
          <p:cNvPr id="5" name="Obraz 4">
            <a:extLst>
              <a:ext uri="{FF2B5EF4-FFF2-40B4-BE49-F238E27FC236}">
                <a16:creationId xmlns:a16="http://schemas.microsoft.com/office/drawing/2014/main" id="{1B99C9F6-4958-4CE6-87EB-DE8B887B500E}"/>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3872200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9FD05416-C40C-53AC-A8AC-48D7B98F3DD9}"/>
              </a:ext>
            </a:extLst>
          </p:cNvPr>
          <p:cNvSpPr>
            <a:spLocks noGrp="1"/>
          </p:cNvSpPr>
          <p:nvPr>
            <p:ph type="title"/>
          </p:nvPr>
        </p:nvSpPr>
        <p:spPr/>
        <p:txBody>
          <a:bodyPr/>
          <a:lstStyle/>
          <a:p>
            <a:r>
              <a:rPr lang="pl-PL" dirty="0"/>
              <a:t>Legitymowanie</a:t>
            </a:r>
            <a:endParaRPr lang="en-GB" dirty="0"/>
          </a:p>
        </p:txBody>
      </p:sp>
      <p:sp>
        <p:nvSpPr>
          <p:cNvPr id="2" name="Symbol zastępczy tekstu 1">
            <a:extLst>
              <a:ext uri="{FF2B5EF4-FFF2-40B4-BE49-F238E27FC236}">
                <a16:creationId xmlns:a16="http://schemas.microsoft.com/office/drawing/2014/main" id="{E22EBFF5-4F9F-3F1B-184A-20373D7E6C9B}"/>
              </a:ext>
            </a:extLst>
          </p:cNvPr>
          <p:cNvSpPr>
            <a:spLocks noGrp="1"/>
          </p:cNvSpPr>
          <p:nvPr>
            <p:ph idx="1"/>
          </p:nvPr>
        </p:nvSpPr>
        <p:spPr/>
        <p:txBody>
          <a:bodyPr>
            <a:normAutofit/>
          </a:bodyPr>
          <a:lstStyle/>
          <a:p>
            <a:pPr marL="0" indent="0">
              <a:buNone/>
            </a:pPr>
            <a:r>
              <a:rPr lang="pl-PL" dirty="0"/>
              <a:t> </a:t>
            </a:r>
          </a:p>
        </p:txBody>
      </p:sp>
      <p:sp>
        <p:nvSpPr>
          <p:cNvPr id="3" name="Symbol zastępczy tekstu 2">
            <a:extLst>
              <a:ext uri="{FF2B5EF4-FFF2-40B4-BE49-F238E27FC236}">
                <a16:creationId xmlns:a16="http://schemas.microsoft.com/office/drawing/2014/main" id="{1C887761-A648-A96A-AB93-06247DCE77A3}"/>
              </a:ext>
            </a:extLst>
          </p:cNvPr>
          <p:cNvSpPr>
            <a:spLocks noGrp="1"/>
          </p:cNvSpPr>
          <p:nvPr>
            <p:ph type="body" sz="quarter" idx="4294967295"/>
          </p:nvPr>
        </p:nvSpPr>
        <p:spPr>
          <a:xfrm>
            <a:off x="207819" y="1517073"/>
            <a:ext cx="11620500" cy="5584825"/>
          </a:xfrm>
        </p:spPr>
        <p:txBody>
          <a:bodyPr>
            <a:normAutofit fontScale="92500" lnSpcReduction="10000"/>
          </a:bodyPr>
          <a:lstStyle/>
          <a:p>
            <a:pPr algn="just"/>
            <a:r>
              <a:rPr lang="pl-PL" dirty="0"/>
              <a:t>Art. 15 ust. 1. Policjanci wykonując czynności, o których mowa w art. 14, mają prawo:</a:t>
            </a:r>
          </a:p>
          <a:p>
            <a:pPr marL="0" indent="0" algn="just">
              <a:buNone/>
            </a:pPr>
            <a:r>
              <a:rPr lang="pl-PL" dirty="0"/>
              <a:t>	1) legitymowania osób </a:t>
            </a:r>
            <a:r>
              <a:rPr lang="pl-PL" b="1" dirty="0">
                <a:solidFill>
                  <a:srgbClr val="FF0000"/>
                </a:solidFill>
              </a:rPr>
              <a:t>w celu ustalenia ich tożsamości </a:t>
            </a:r>
            <a:r>
              <a:rPr lang="pl-PL" dirty="0"/>
              <a:t>(…). </a:t>
            </a:r>
          </a:p>
          <a:p>
            <a:pPr marL="0" indent="0" algn="just">
              <a:buNone/>
            </a:pPr>
            <a:endParaRPr lang="pl-PL" sz="2600" i="1" dirty="0"/>
          </a:p>
          <a:p>
            <a:pPr marL="0" indent="0" algn="just">
              <a:buNone/>
            </a:pPr>
            <a:r>
              <a:rPr lang="pl-PL" sz="2600" i="1" dirty="0"/>
              <a:t>Art.  14.  [Zadania Policji]</a:t>
            </a:r>
          </a:p>
          <a:p>
            <a:pPr algn="just"/>
            <a:r>
              <a:rPr lang="pl-PL" sz="2600" i="1" dirty="0"/>
              <a:t>1. W granicach swych zadań Policja wykonuje czynności: </a:t>
            </a:r>
            <a:r>
              <a:rPr lang="pl-PL" sz="2600" i="1" dirty="0">
                <a:solidFill>
                  <a:srgbClr val="00B0F0"/>
                </a:solidFill>
              </a:rPr>
              <a:t>operacyjno-rozpoznawcze, dochodzeniowo-śledcze i administracyjno-porządkowe w celu:</a:t>
            </a:r>
          </a:p>
          <a:p>
            <a:pPr algn="just"/>
            <a:r>
              <a:rPr lang="pl-PL" sz="2600" i="1" dirty="0"/>
              <a:t>1) rozpoznawania, zapobiegania i wykrywania przestępstw, przestępstw skarbowych i wykroczeń;</a:t>
            </a:r>
          </a:p>
          <a:p>
            <a:pPr algn="just"/>
            <a:r>
              <a:rPr lang="pl-PL" sz="2600" i="1" dirty="0"/>
              <a:t>2) poszukiwania osób ukrywających się przed organami ścigania lub wymiaru sprawiedliwości, zwanych dalej "osobami poszukiwanymi";</a:t>
            </a:r>
          </a:p>
          <a:p>
            <a:pPr algn="just"/>
            <a:r>
              <a:rPr lang="pl-PL" sz="2600" i="1" dirty="0"/>
              <a:t>3) poszukiwania osób, które na skutek wystąpienia zdarzenia uniemożliwiającego ustalenie miejsca ich pobytu należy odnaleźć w celu zapewnienia ochrony ich życia, zdrowia lub wolności, zwanych dalej "osobami zaginionymi".</a:t>
            </a:r>
          </a:p>
          <a:p>
            <a:pPr marL="0" indent="0" algn="just">
              <a:buNone/>
            </a:pPr>
            <a:endParaRPr lang="pl-PL" dirty="0"/>
          </a:p>
          <a:p>
            <a:pPr algn="just"/>
            <a:endParaRPr lang="pl-PL" dirty="0"/>
          </a:p>
        </p:txBody>
      </p:sp>
      <p:pic>
        <p:nvPicPr>
          <p:cNvPr id="5" name="Obraz 4">
            <a:extLst>
              <a:ext uri="{FF2B5EF4-FFF2-40B4-BE49-F238E27FC236}">
                <a16:creationId xmlns:a16="http://schemas.microsoft.com/office/drawing/2014/main" id="{FDD9851C-BDEB-3AFE-D582-0C4E4AD66629}"/>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5214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A6097-FBD6-1701-A571-5D2E2ADE0FC9}"/>
            </a:ext>
          </a:extLst>
        </p:cNvPr>
        <p:cNvGrpSpPr/>
        <p:nvPr/>
      </p:nvGrpSpPr>
      <p:grpSpPr>
        <a:xfrm>
          <a:off x="0" y="0"/>
          <a:ext cx="0" cy="0"/>
          <a:chOff x="0" y="0"/>
          <a:chExt cx="0" cy="0"/>
        </a:xfrm>
      </p:grpSpPr>
      <p:sp>
        <p:nvSpPr>
          <p:cNvPr id="4" name="Tytuł 3">
            <a:extLst>
              <a:ext uri="{FF2B5EF4-FFF2-40B4-BE49-F238E27FC236}">
                <a16:creationId xmlns:a16="http://schemas.microsoft.com/office/drawing/2014/main" id="{2F1E0672-E2D7-47D3-6DC7-8F48DCE49625}"/>
              </a:ext>
            </a:extLst>
          </p:cNvPr>
          <p:cNvSpPr>
            <a:spLocks noGrp="1"/>
          </p:cNvSpPr>
          <p:nvPr>
            <p:ph type="title"/>
          </p:nvPr>
        </p:nvSpPr>
        <p:spPr/>
        <p:txBody>
          <a:bodyPr/>
          <a:lstStyle/>
          <a:p>
            <a:r>
              <a:rPr lang="pl-PL" dirty="0"/>
              <a:t>Legitymowanie</a:t>
            </a:r>
            <a:endParaRPr lang="en-GB" dirty="0"/>
          </a:p>
        </p:txBody>
      </p:sp>
      <p:sp>
        <p:nvSpPr>
          <p:cNvPr id="2" name="Symbol zastępczy tekstu 1">
            <a:extLst>
              <a:ext uri="{FF2B5EF4-FFF2-40B4-BE49-F238E27FC236}">
                <a16:creationId xmlns:a16="http://schemas.microsoft.com/office/drawing/2014/main" id="{C7E953DA-6218-B35A-D90D-53C94BBF037A}"/>
              </a:ext>
            </a:extLst>
          </p:cNvPr>
          <p:cNvSpPr>
            <a:spLocks noGrp="1"/>
          </p:cNvSpPr>
          <p:nvPr>
            <p:ph idx="1"/>
          </p:nvPr>
        </p:nvSpPr>
        <p:spPr/>
        <p:txBody>
          <a:bodyPr>
            <a:normAutofit/>
          </a:bodyPr>
          <a:lstStyle/>
          <a:p>
            <a:pPr marL="0" indent="0">
              <a:buNone/>
            </a:pPr>
            <a:r>
              <a:rPr lang="pl-PL" dirty="0"/>
              <a:t> </a:t>
            </a:r>
          </a:p>
        </p:txBody>
      </p:sp>
      <p:sp>
        <p:nvSpPr>
          <p:cNvPr id="3" name="Symbol zastępczy tekstu 2">
            <a:extLst>
              <a:ext uri="{FF2B5EF4-FFF2-40B4-BE49-F238E27FC236}">
                <a16:creationId xmlns:a16="http://schemas.microsoft.com/office/drawing/2014/main" id="{FAD9B6E2-4122-582D-6026-7867ECB7F71F}"/>
              </a:ext>
            </a:extLst>
          </p:cNvPr>
          <p:cNvSpPr>
            <a:spLocks noGrp="1"/>
          </p:cNvSpPr>
          <p:nvPr>
            <p:ph type="body" sz="quarter" idx="4294967295"/>
          </p:nvPr>
        </p:nvSpPr>
        <p:spPr>
          <a:xfrm>
            <a:off x="675409" y="1487054"/>
            <a:ext cx="11066318" cy="5584825"/>
          </a:xfrm>
        </p:spPr>
        <p:txBody>
          <a:bodyPr>
            <a:normAutofit/>
          </a:bodyPr>
          <a:lstStyle/>
          <a:p>
            <a:pPr algn="just"/>
            <a:r>
              <a:rPr lang="pl-PL" dirty="0"/>
              <a:t>6. Czynności wymienione w ust. 1 powinny być wykonywane w sposób możliwie najmniej naruszający dobra osobiste osoby, wobec której zostają podjęte.</a:t>
            </a:r>
          </a:p>
          <a:p>
            <a:pPr algn="just"/>
            <a:endParaRPr lang="pl-PL" dirty="0"/>
          </a:p>
          <a:p>
            <a:pPr algn="just"/>
            <a:r>
              <a:rPr lang="pl-PL" dirty="0"/>
              <a:t>Rozporządzenie Rady Ministrów z dnia 8 listopada 2023 r. w sprawie postępowania przy wykonywaniu niektórych uprawnień policjantów</a:t>
            </a:r>
          </a:p>
          <a:p>
            <a:pPr algn="just"/>
            <a:endParaRPr lang="pl-PL" dirty="0"/>
          </a:p>
        </p:txBody>
      </p:sp>
      <p:pic>
        <p:nvPicPr>
          <p:cNvPr id="5" name="Obraz 4">
            <a:extLst>
              <a:ext uri="{FF2B5EF4-FFF2-40B4-BE49-F238E27FC236}">
                <a16:creationId xmlns:a16="http://schemas.microsoft.com/office/drawing/2014/main" id="{287E2D52-96C2-1749-B664-AFAC9B996992}"/>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880513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1A3851-8E3B-B8F4-AC73-B24E888C7E25}"/>
            </a:ext>
          </a:extLst>
        </p:cNvPr>
        <p:cNvGrpSpPr/>
        <p:nvPr/>
      </p:nvGrpSpPr>
      <p:grpSpPr>
        <a:xfrm>
          <a:off x="0" y="0"/>
          <a:ext cx="0" cy="0"/>
          <a:chOff x="0" y="0"/>
          <a:chExt cx="0" cy="0"/>
        </a:xfrm>
      </p:grpSpPr>
      <p:sp>
        <p:nvSpPr>
          <p:cNvPr id="4" name="Tytuł 3">
            <a:extLst>
              <a:ext uri="{FF2B5EF4-FFF2-40B4-BE49-F238E27FC236}">
                <a16:creationId xmlns:a16="http://schemas.microsoft.com/office/drawing/2014/main" id="{90D29BA0-0000-1625-DDEF-41A2E4D40E1D}"/>
              </a:ext>
            </a:extLst>
          </p:cNvPr>
          <p:cNvSpPr>
            <a:spLocks noGrp="1"/>
          </p:cNvSpPr>
          <p:nvPr>
            <p:ph type="title"/>
          </p:nvPr>
        </p:nvSpPr>
        <p:spPr>
          <a:xfrm>
            <a:off x="838200" y="103979"/>
            <a:ext cx="10515600" cy="1325563"/>
          </a:xfrm>
        </p:spPr>
        <p:txBody>
          <a:bodyPr/>
          <a:lstStyle/>
          <a:p>
            <a:r>
              <a:rPr lang="pl-PL" dirty="0"/>
              <a:t>Legitymowanie</a:t>
            </a:r>
            <a:endParaRPr lang="en-GB" dirty="0"/>
          </a:p>
        </p:txBody>
      </p:sp>
      <p:sp>
        <p:nvSpPr>
          <p:cNvPr id="2" name="Symbol zastępczy tekstu 1">
            <a:extLst>
              <a:ext uri="{FF2B5EF4-FFF2-40B4-BE49-F238E27FC236}">
                <a16:creationId xmlns:a16="http://schemas.microsoft.com/office/drawing/2014/main" id="{42BB7785-F90F-F37E-AD20-C79542A64153}"/>
              </a:ext>
            </a:extLst>
          </p:cNvPr>
          <p:cNvSpPr>
            <a:spLocks noGrp="1"/>
          </p:cNvSpPr>
          <p:nvPr>
            <p:ph idx="1"/>
          </p:nvPr>
        </p:nvSpPr>
        <p:spPr>
          <a:xfrm>
            <a:off x="838200" y="1533522"/>
            <a:ext cx="10515600" cy="5016134"/>
          </a:xfrm>
        </p:spPr>
        <p:txBody>
          <a:bodyPr>
            <a:normAutofit fontScale="77500" lnSpcReduction="20000"/>
          </a:bodyPr>
          <a:lstStyle/>
          <a:p>
            <a:pPr marL="0" indent="0" algn="just">
              <a:buNone/>
            </a:pPr>
            <a:r>
              <a:rPr lang="pl-PL" sz="2800" dirty="0"/>
              <a:t>§  4.  [Dokumenty będące podstawą ustalenia tożsamości osoby </a:t>
            </a:r>
            <a:r>
              <a:rPr lang="pl-PL" sz="2800" i="1" dirty="0"/>
              <a:t>legitymowanej</a:t>
            </a:r>
            <a:r>
              <a:rPr lang="pl-PL" sz="2800" dirty="0"/>
              <a:t>]</a:t>
            </a:r>
          </a:p>
          <a:p>
            <a:pPr marL="0" indent="0" algn="just">
              <a:buNone/>
            </a:pPr>
            <a:r>
              <a:rPr lang="pl-PL" sz="2800" dirty="0"/>
              <a:t>Policjant ustala tożsamość osoby </a:t>
            </a:r>
            <a:r>
              <a:rPr lang="pl-PL" sz="2800" i="1" dirty="0"/>
              <a:t>legitymowanej</a:t>
            </a:r>
            <a:r>
              <a:rPr lang="pl-PL" sz="2800" dirty="0"/>
              <a:t> na podstawie:</a:t>
            </a:r>
          </a:p>
          <a:p>
            <a:pPr marL="0" indent="0" algn="just">
              <a:buNone/>
            </a:pPr>
            <a:r>
              <a:rPr lang="pl-PL" sz="2800" dirty="0"/>
              <a:t>1) </a:t>
            </a:r>
            <a:r>
              <a:rPr lang="pl-PL" sz="2800" b="1" dirty="0"/>
              <a:t>dowodu osobistego</a:t>
            </a:r>
            <a:r>
              <a:rPr lang="pl-PL" sz="2800" dirty="0"/>
              <a:t>; 2) dokumentu paszportowego; 3) zagranicznego dokumentu tożsamości; 4) </a:t>
            </a:r>
            <a:r>
              <a:rPr lang="pl-PL" sz="2800" b="1" dirty="0"/>
              <a:t>dokumentu </a:t>
            </a:r>
            <a:r>
              <a:rPr lang="pl-PL" sz="2800" b="1" dirty="0" err="1"/>
              <a:t>mObywatel</a:t>
            </a:r>
            <a:r>
              <a:rPr lang="pl-PL" sz="2800" b="1" dirty="0"/>
              <a:t>, </a:t>
            </a:r>
            <a:r>
              <a:rPr lang="pl-PL" sz="2800" dirty="0"/>
              <a:t>5) </a:t>
            </a:r>
            <a:r>
              <a:rPr lang="pl-PL" sz="2800" b="1" dirty="0"/>
              <a:t>innego dokumentu zawierającego fotografię i oznaczonego numerem lub serią</a:t>
            </a:r>
            <a:r>
              <a:rPr lang="pl-PL" sz="2800" dirty="0"/>
              <a:t>; 6) oświadczenia osoby </a:t>
            </a:r>
            <a:r>
              <a:rPr lang="pl-PL" sz="2800" i="1" dirty="0"/>
              <a:t>legitymowanej</a:t>
            </a:r>
            <a:r>
              <a:rPr lang="pl-PL" sz="2800" dirty="0"/>
              <a:t>, zawierającego w szczególności dane, o których mowa w § 7 pkt 1 i 2 (PESEL), zweryfikowane z danymi o osobie zgromadzonymi w policyjnych zbiorach danych lub rejestrach i systemach, do których Policja ma dostęp, w tym danych w postaci zdjęcia osoby, zdjęcia wraz z opisem wizerunku osoby lub odcisków linii papilarnych; 7) pobranych odcisków linii papilarnych zweryfikowanych z odciskami linii papilarnych zgromadzonymi w policyjnych zbiorach danych lub rejestrach i systemach, do których Policja ma dostęp; 8) </a:t>
            </a:r>
            <a:r>
              <a:rPr lang="pl-PL" sz="2800" b="1" dirty="0"/>
              <a:t>oświadczenia innej osoby, której tożsamość została ustalona na podstawie dokumentów, o których mowa w pkt 1-5.</a:t>
            </a:r>
          </a:p>
          <a:p>
            <a:pPr marL="0" indent="0" algn="just">
              <a:buNone/>
            </a:pPr>
            <a:endParaRPr lang="pl-PL" sz="2800" dirty="0"/>
          </a:p>
          <a:p>
            <a:pPr marL="0" indent="0" algn="just">
              <a:buNone/>
            </a:pPr>
            <a:r>
              <a:rPr lang="pl-PL" sz="2800" dirty="0"/>
              <a:t>§  6.  [</a:t>
            </a:r>
            <a:r>
              <a:rPr lang="pl-PL" sz="2800" i="1" dirty="0"/>
              <a:t>Legitymowanie</a:t>
            </a:r>
            <a:r>
              <a:rPr lang="pl-PL" sz="2800" dirty="0"/>
              <a:t> osoby znanej osobiście policjantowi]</a:t>
            </a:r>
          </a:p>
          <a:p>
            <a:pPr marL="0" indent="0" algn="just">
              <a:buNone/>
            </a:pPr>
            <a:r>
              <a:rPr lang="pl-PL" sz="2800" dirty="0"/>
              <a:t>W przypadku gdy osoba </a:t>
            </a:r>
            <a:r>
              <a:rPr lang="pl-PL" sz="2800" i="1" dirty="0"/>
              <a:t>legitymowana</a:t>
            </a:r>
            <a:r>
              <a:rPr lang="pl-PL" sz="2800" dirty="0"/>
              <a:t> jest znana osobiście policjantowi, ustalenie jej tożsamości nie wymaga </a:t>
            </a:r>
            <a:r>
              <a:rPr lang="pl-PL" sz="2800" i="1" dirty="0"/>
              <a:t>legitymowania</a:t>
            </a:r>
            <a:r>
              <a:rPr lang="pl-PL" sz="2800" dirty="0"/>
              <a:t>.</a:t>
            </a:r>
            <a:endParaRPr lang="pl-PL" dirty="0"/>
          </a:p>
        </p:txBody>
      </p:sp>
      <p:pic>
        <p:nvPicPr>
          <p:cNvPr id="5" name="Obraz 4">
            <a:extLst>
              <a:ext uri="{FF2B5EF4-FFF2-40B4-BE49-F238E27FC236}">
                <a16:creationId xmlns:a16="http://schemas.microsoft.com/office/drawing/2014/main" id="{6F22682C-431C-1C48-1AE3-E8A1E5699127}"/>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342454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953868-42B0-6F45-4191-E0CF3D8D5088}"/>
            </a:ext>
          </a:extLst>
        </p:cNvPr>
        <p:cNvGrpSpPr/>
        <p:nvPr/>
      </p:nvGrpSpPr>
      <p:grpSpPr>
        <a:xfrm>
          <a:off x="0" y="0"/>
          <a:ext cx="0" cy="0"/>
          <a:chOff x="0" y="0"/>
          <a:chExt cx="0" cy="0"/>
        </a:xfrm>
      </p:grpSpPr>
      <p:sp>
        <p:nvSpPr>
          <p:cNvPr id="4" name="Tytuł 3">
            <a:extLst>
              <a:ext uri="{FF2B5EF4-FFF2-40B4-BE49-F238E27FC236}">
                <a16:creationId xmlns:a16="http://schemas.microsoft.com/office/drawing/2014/main" id="{853811B5-83F7-92CB-07C2-70DF1775DF3B}"/>
              </a:ext>
            </a:extLst>
          </p:cNvPr>
          <p:cNvSpPr>
            <a:spLocks noGrp="1"/>
          </p:cNvSpPr>
          <p:nvPr>
            <p:ph type="title"/>
          </p:nvPr>
        </p:nvSpPr>
        <p:spPr>
          <a:xfrm>
            <a:off x="838200" y="103979"/>
            <a:ext cx="10515600" cy="1325563"/>
          </a:xfrm>
        </p:spPr>
        <p:txBody>
          <a:bodyPr/>
          <a:lstStyle/>
          <a:p>
            <a:r>
              <a:rPr lang="pl-PL" dirty="0"/>
              <a:t>Legitymowanie</a:t>
            </a:r>
            <a:endParaRPr lang="en-GB" dirty="0"/>
          </a:p>
        </p:txBody>
      </p:sp>
      <p:sp>
        <p:nvSpPr>
          <p:cNvPr id="2" name="Symbol zastępczy tekstu 1">
            <a:extLst>
              <a:ext uri="{FF2B5EF4-FFF2-40B4-BE49-F238E27FC236}">
                <a16:creationId xmlns:a16="http://schemas.microsoft.com/office/drawing/2014/main" id="{C46E9D2D-0CD3-F4CE-0EA0-6AEB2554B1B2}"/>
              </a:ext>
            </a:extLst>
          </p:cNvPr>
          <p:cNvSpPr>
            <a:spLocks noGrp="1"/>
          </p:cNvSpPr>
          <p:nvPr>
            <p:ph idx="1"/>
          </p:nvPr>
        </p:nvSpPr>
        <p:spPr>
          <a:xfrm>
            <a:off x="838200" y="1533522"/>
            <a:ext cx="10515600" cy="5016134"/>
          </a:xfrm>
        </p:spPr>
        <p:txBody>
          <a:bodyPr>
            <a:normAutofit lnSpcReduction="10000"/>
          </a:bodyPr>
          <a:lstStyle/>
          <a:p>
            <a:pPr algn="just"/>
            <a:r>
              <a:rPr lang="pl-PL" dirty="0"/>
              <a:t>Rocznie ok. 10 mln osób jest w Polsce legitymowanych.</a:t>
            </a:r>
          </a:p>
          <a:p>
            <a:pPr algn="just"/>
            <a:r>
              <a:rPr lang="pl-PL" dirty="0"/>
              <a:t>Według informacji publikowanych przez RPO Policjant-stażysta ma obowiązek dziennie wylegitymować 3 osoby. </a:t>
            </a:r>
          </a:p>
          <a:p>
            <a:pPr lvl="1" algn="just"/>
            <a:r>
              <a:rPr lang="pl-PL" b="0" i="0" dirty="0">
                <a:solidFill>
                  <a:srgbClr val="000000"/>
                </a:solidFill>
                <a:effectLst/>
                <a:latin typeface="Roboto-Regular"/>
              </a:rPr>
              <a:t>Od stażystów w patrolach </a:t>
            </a:r>
            <a:r>
              <a:rPr lang="pl-PL" b="1" i="0" dirty="0">
                <a:solidFill>
                  <a:srgbClr val="000000"/>
                </a:solidFill>
                <a:effectLst/>
                <a:latin typeface="Roboto-Bold"/>
              </a:rPr>
              <a:t>oczekiwana jest aktywność polegająca na ujawnianiu wykroczeń oraz legitymowaniu osób</a:t>
            </a:r>
            <a:r>
              <a:rPr lang="pl-PL" b="0" i="0" dirty="0">
                <a:solidFill>
                  <a:srgbClr val="000000"/>
                </a:solidFill>
                <a:effectLst/>
                <a:latin typeface="Roboto-Regular"/>
              </a:rPr>
              <a:t>. W przypadku braku zapisów w notatnikach (minimum 3 legitymowania) o takim działaniu zainteresowani muszą sporządzać notatkę wyjaśniającą. W ocenie policjantów </a:t>
            </a:r>
            <a:r>
              <a:rPr lang="pl-PL" b="1" i="0" dirty="0">
                <a:solidFill>
                  <a:srgbClr val="000000"/>
                </a:solidFill>
                <a:effectLst/>
                <a:latin typeface="Roboto-Bold"/>
              </a:rPr>
              <a:t>taka notatka nie służy niczemu poza wydłużeniem służby funkcjonariusza</a:t>
            </a:r>
            <a:r>
              <a:rPr lang="pl-PL" b="0" i="0" dirty="0">
                <a:solidFill>
                  <a:srgbClr val="000000"/>
                </a:solidFill>
                <a:effectLst/>
                <a:latin typeface="Roboto-Regular"/>
              </a:rPr>
              <a:t>, w momencie w którym koleżanki i koledzy udają się na zasłużony odpoczynek.</a:t>
            </a:r>
            <a:endParaRPr lang="pl-PL" dirty="0"/>
          </a:p>
          <a:p>
            <a:pPr algn="just"/>
            <a:r>
              <a:rPr lang="pl-PL" dirty="0"/>
              <a:t>W przypadku legitymowania, czasami czynności trwa tyle, że może „zamienić się” w zatrzymanie. Tzn. formalnie przeprowadzono legitymowanie, w praktyce czynność była zatrzymaniem, chociaż nie sporządzono protokołu zatrzymania. </a:t>
            </a:r>
          </a:p>
        </p:txBody>
      </p:sp>
      <p:pic>
        <p:nvPicPr>
          <p:cNvPr id="5" name="Obraz 4">
            <a:extLst>
              <a:ext uri="{FF2B5EF4-FFF2-40B4-BE49-F238E27FC236}">
                <a16:creationId xmlns:a16="http://schemas.microsoft.com/office/drawing/2014/main" id="{34DC152E-D150-8765-E15E-43512C290BEE}"/>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13520005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DBAA6E-8BE6-B731-3267-20F25CBA1FEF}"/>
            </a:ext>
          </a:extLst>
        </p:cNvPr>
        <p:cNvGrpSpPr/>
        <p:nvPr/>
      </p:nvGrpSpPr>
      <p:grpSpPr>
        <a:xfrm>
          <a:off x="0" y="0"/>
          <a:ext cx="0" cy="0"/>
          <a:chOff x="0" y="0"/>
          <a:chExt cx="0" cy="0"/>
        </a:xfrm>
      </p:grpSpPr>
      <p:sp>
        <p:nvSpPr>
          <p:cNvPr id="4" name="Tytuł 3">
            <a:extLst>
              <a:ext uri="{FF2B5EF4-FFF2-40B4-BE49-F238E27FC236}">
                <a16:creationId xmlns:a16="http://schemas.microsoft.com/office/drawing/2014/main" id="{ADDA6E0C-56F6-DDE7-220C-D8B2FB163216}"/>
              </a:ext>
            </a:extLst>
          </p:cNvPr>
          <p:cNvSpPr>
            <a:spLocks noGrp="1"/>
          </p:cNvSpPr>
          <p:nvPr>
            <p:ph type="title"/>
          </p:nvPr>
        </p:nvSpPr>
        <p:spPr>
          <a:xfrm>
            <a:off x="838200" y="103979"/>
            <a:ext cx="8034763" cy="1325563"/>
          </a:xfrm>
        </p:spPr>
        <p:txBody>
          <a:bodyPr>
            <a:normAutofit/>
          </a:bodyPr>
          <a:lstStyle/>
          <a:p>
            <a:r>
              <a:rPr lang="pl-PL" sz="2800" dirty="0"/>
              <a:t>Zażalenie na legitymowanie </a:t>
            </a:r>
          </a:p>
        </p:txBody>
      </p:sp>
      <p:sp>
        <p:nvSpPr>
          <p:cNvPr id="2" name="Symbol zastępczy tekstu 1">
            <a:extLst>
              <a:ext uri="{FF2B5EF4-FFF2-40B4-BE49-F238E27FC236}">
                <a16:creationId xmlns:a16="http://schemas.microsoft.com/office/drawing/2014/main" id="{38AFF997-3082-DBED-E554-25E8A07568DC}"/>
              </a:ext>
            </a:extLst>
          </p:cNvPr>
          <p:cNvSpPr>
            <a:spLocks noGrp="1"/>
          </p:cNvSpPr>
          <p:nvPr>
            <p:ph idx="1"/>
          </p:nvPr>
        </p:nvSpPr>
        <p:spPr>
          <a:xfrm>
            <a:off x="838200" y="1304995"/>
            <a:ext cx="10515600" cy="5281965"/>
          </a:xfrm>
        </p:spPr>
        <p:txBody>
          <a:bodyPr>
            <a:normAutofit lnSpcReduction="10000"/>
          </a:bodyPr>
          <a:lstStyle/>
          <a:p>
            <a:pPr algn="just"/>
            <a:r>
              <a:rPr lang="pl-PL" sz="2000" dirty="0"/>
              <a:t>§  2.  [Wylegitymowanie się policjanta przy przystąpienie do czynności służbowych; poinformowanie o prawie złożenia zażalenia na sposób przeprowadzenia czynności służbowych]</a:t>
            </a:r>
          </a:p>
          <a:p>
            <a:pPr algn="just"/>
            <a:r>
              <a:rPr lang="pl-PL" sz="2000" dirty="0"/>
              <a:t>1. Policjant, który przystępuje do czynności służbowych związanych z wykonywaniem uprawnień określonych w § 1 pkt 1, 3, 6 i 7, podaje swój stopień, imię i nazwisko, w sposób umożliwiający odnotowanie tych danych, przyczynę podjęcia czynności służbowych, a na żądanie osoby, wobec której jest prowadzona czynność, podaje podstawę prawną podjęcia czynności.</a:t>
            </a:r>
          </a:p>
          <a:p>
            <a:pPr algn="just"/>
            <a:r>
              <a:rPr lang="pl-PL" sz="2000" dirty="0"/>
              <a:t>2. Policjant nieumundurowany przy wykonywaniu uprawnień, o których mowa w ust. 1, innych niż określone w art. 61 ustawy, okazuje legitymację służbową, a na żądanie osoby, wobec której podjęto wykonywanie tych uprawnień, okazuje ją w sposób umożliwiający odnotowanie danych w niej zawartych.</a:t>
            </a:r>
          </a:p>
          <a:p>
            <a:pPr algn="just"/>
            <a:r>
              <a:rPr lang="pl-PL" sz="2000" dirty="0"/>
              <a:t>3. W przypadku realizacji czynności służbowych, o których mowa w § 1 pkt 8 i 9, podanie informacji wskazanych w ust. 1 następuje na żądanie osoby, wobec której czynność służbowa jest realizowana.</a:t>
            </a:r>
          </a:p>
          <a:p>
            <a:pPr algn="just"/>
            <a:r>
              <a:rPr lang="pl-PL" sz="2000" dirty="0"/>
              <a:t>4. Policjant po zakończeniu wykonywania czynności służbowych, o których mowa w § 1 pkt 1-3, 6 i 7, informuje ustnie osobę, wobec której podjęto te czynności, o prawie złożenia do właściwego miejscowo prokuratora zażalenia na sposób przeprowadzenia tych czynności.</a:t>
            </a:r>
          </a:p>
          <a:p>
            <a:pPr algn="just"/>
            <a:endParaRPr lang="pl-PL" sz="3200" dirty="0"/>
          </a:p>
        </p:txBody>
      </p:sp>
      <p:pic>
        <p:nvPicPr>
          <p:cNvPr id="5" name="Obraz 4">
            <a:extLst>
              <a:ext uri="{FF2B5EF4-FFF2-40B4-BE49-F238E27FC236}">
                <a16:creationId xmlns:a16="http://schemas.microsoft.com/office/drawing/2014/main" id="{076CB935-A45F-E75C-2015-CBD4D4DE7FE7}"/>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1953827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B519C-7CE8-03DF-C9C6-999F6611837A}"/>
            </a:ext>
          </a:extLst>
        </p:cNvPr>
        <p:cNvGrpSpPr/>
        <p:nvPr/>
      </p:nvGrpSpPr>
      <p:grpSpPr>
        <a:xfrm>
          <a:off x="0" y="0"/>
          <a:ext cx="0" cy="0"/>
          <a:chOff x="0" y="0"/>
          <a:chExt cx="0" cy="0"/>
        </a:xfrm>
      </p:grpSpPr>
      <p:sp>
        <p:nvSpPr>
          <p:cNvPr id="4" name="Tytuł 3">
            <a:extLst>
              <a:ext uri="{FF2B5EF4-FFF2-40B4-BE49-F238E27FC236}">
                <a16:creationId xmlns:a16="http://schemas.microsoft.com/office/drawing/2014/main" id="{34618F82-2447-2119-D32E-DC095DF27C0E}"/>
              </a:ext>
            </a:extLst>
          </p:cNvPr>
          <p:cNvSpPr>
            <a:spLocks noGrp="1"/>
          </p:cNvSpPr>
          <p:nvPr>
            <p:ph type="title"/>
          </p:nvPr>
        </p:nvSpPr>
        <p:spPr>
          <a:xfrm>
            <a:off x="838200" y="103979"/>
            <a:ext cx="10515600" cy="1325563"/>
          </a:xfrm>
        </p:spPr>
        <p:txBody>
          <a:bodyPr/>
          <a:lstStyle/>
          <a:p>
            <a:r>
              <a:rPr lang="pl-PL" dirty="0"/>
              <a:t>Legitymowanie</a:t>
            </a:r>
            <a:endParaRPr lang="en-GB" dirty="0"/>
          </a:p>
        </p:txBody>
      </p:sp>
      <p:sp>
        <p:nvSpPr>
          <p:cNvPr id="2" name="Symbol zastępczy tekstu 1">
            <a:extLst>
              <a:ext uri="{FF2B5EF4-FFF2-40B4-BE49-F238E27FC236}">
                <a16:creationId xmlns:a16="http://schemas.microsoft.com/office/drawing/2014/main" id="{00EA5797-A0DA-F2F9-BA2B-7905A9312252}"/>
              </a:ext>
            </a:extLst>
          </p:cNvPr>
          <p:cNvSpPr>
            <a:spLocks noGrp="1"/>
          </p:cNvSpPr>
          <p:nvPr>
            <p:ph idx="1"/>
          </p:nvPr>
        </p:nvSpPr>
        <p:spPr>
          <a:xfrm>
            <a:off x="838200" y="1533522"/>
            <a:ext cx="10515600" cy="5016134"/>
          </a:xfrm>
        </p:spPr>
        <p:txBody>
          <a:bodyPr>
            <a:normAutofit fontScale="92500"/>
          </a:bodyPr>
          <a:lstStyle/>
          <a:p>
            <a:pPr algn="just"/>
            <a:r>
              <a:rPr lang="pl-PL" dirty="0"/>
              <a:t>Legitymowanie musi mieć podstawę prawną. ZAWSZE!</a:t>
            </a:r>
          </a:p>
          <a:p>
            <a:pPr lvl="1" algn="just"/>
            <a:r>
              <a:rPr lang="pl-PL" dirty="0">
                <a:hlinkClick r:id="rId2"/>
              </a:rPr>
              <a:t>https://www.rp.pl/prawo-dla-ciebie/art38045281-legitymowanie-obywateli-policja-nie-zgadza-sie-z-sadem-najwyzszym-i-rpo</a:t>
            </a:r>
            <a:r>
              <a:rPr lang="pl-PL" dirty="0"/>
              <a:t> --&gt; o bezpodstawnym legitymowaniu </a:t>
            </a:r>
          </a:p>
          <a:p>
            <a:pPr lvl="1" algn="just"/>
            <a:r>
              <a:rPr lang="pl-PL" dirty="0">
                <a:hlinkClick r:id="rId3"/>
              </a:rPr>
              <a:t>https://wiadomosci.onet.pl/szczecin/to-nie-miejsce-dla-tych-co-naogladali-sie-pitbulla-ciemna-strona-policyjnego-munduru/wl1j0tz</a:t>
            </a:r>
            <a:r>
              <a:rPr lang="pl-PL" dirty="0"/>
              <a:t> &lt;-- o pracy w Policji, statystkach i legitymowaniu w celu wyrobienia normy, bo ktoś jest podobny do osoby poszukiwanej (formalnie)</a:t>
            </a:r>
          </a:p>
          <a:p>
            <a:pPr lvl="1" algn="just"/>
            <a:r>
              <a:rPr lang="pl-PL" dirty="0">
                <a:hlinkClick r:id="rId4"/>
              </a:rPr>
              <a:t>https://www.rp.pl/prawo-dla-ciebie/art237731-prawo-po-stronie-protestujacych-sad-o-legitymowaniu-obywateli-przez-policje</a:t>
            </a:r>
            <a:r>
              <a:rPr lang="pl-PL" dirty="0"/>
              <a:t> </a:t>
            </a:r>
          </a:p>
          <a:p>
            <a:pPr lvl="1" algn="just"/>
            <a:r>
              <a:rPr lang="pl-PL" dirty="0">
                <a:hlinkClick r:id="rId5"/>
              </a:rPr>
              <a:t>https://bip.brpo.gov.pl/pl/content/rpo-policja-obywatel-legitymowanie-uniemozliwianie-czynnosci-kgp-odpowiedz</a:t>
            </a:r>
            <a:r>
              <a:rPr lang="pl-PL" dirty="0"/>
              <a:t> &lt;-- pismo RPO do KGP w związku z nadużywaniem czynności legitymowania </a:t>
            </a:r>
          </a:p>
          <a:p>
            <a:pPr lvl="1" algn="just"/>
            <a:r>
              <a:rPr lang="pl-PL" dirty="0">
                <a:hlinkClick r:id="rId6"/>
              </a:rPr>
              <a:t>https://archiwum.hfhr.pl/elementarz-naszych-praw-i-obowiazkow-w-kontakcie-z-policja-legitymowanie/</a:t>
            </a:r>
            <a:r>
              <a:rPr lang="pl-PL" dirty="0"/>
              <a:t> </a:t>
            </a:r>
            <a:r>
              <a:rPr lang="pl-PL" dirty="0">
                <a:sym typeface="Wingdings" panose="05000000000000000000" pitchFamily="2" charset="2"/>
              </a:rPr>
              <a:t> Elementarz uprawnień w kontakcie z Policją </a:t>
            </a:r>
            <a:endParaRPr lang="pl-PL" dirty="0"/>
          </a:p>
          <a:p>
            <a:pPr lvl="1" algn="just"/>
            <a:endParaRPr lang="pl-PL" dirty="0"/>
          </a:p>
        </p:txBody>
      </p:sp>
      <p:pic>
        <p:nvPicPr>
          <p:cNvPr id="5" name="Obraz 4">
            <a:extLst>
              <a:ext uri="{FF2B5EF4-FFF2-40B4-BE49-F238E27FC236}">
                <a16:creationId xmlns:a16="http://schemas.microsoft.com/office/drawing/2014/main" id="{A7688D07-5A7D-DAA9-9B3D-06F5DEBFEC4A}"/>
              </a:ext>
            </a:extLst>
          </p:cNvPr>
          <p:cNvPicPr>
            <a:picLocks noChangeAspect="1"/>
          </p:cNvPicPr>
          <p:nvPr/>
        </p:nvPicPr>
        <p:blipFill>
          <a:blip r:embed="rId7"/>
          <a:stretch>
            <a:fillRect/>
          </a:stretch>
        </p:blipFill>
        <p:spPr>
          <a:xfrm>
            <a:off x="8872963" y="-1"/>
            <a:ext cx="3319038" cy="1533525"/>
          </a:xfrm>
          <a:prstGeom prst="rect">
            <a:avLst/>
          </a:prstGeom>
        </p:spPr>
      </p:pic>
    </p:spTree>
    <p:extLst>
      <p:ext uri="{BB962C8B-B14F-4D97-AF65-F5344CB8AC3E}">
        <p14:creationId xmlns:p14="http://schemas.microsoft.com/office/powerpoint/2010/main" val="27138935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3BEF52-CFCF-2B87-FD69-60919372F02C}"/>
            </a:ext>
          </a:extLst>
        </p:cNvPr>
        <p:cNvGrpSpPr/>
        <p:nvPr/>
      </p:nvGrpSpPr>
      <p:grpSpPr>
        <a:xfrm>
          <a:off x="0" y="0"/>
          <a:ext cx="0" cy="0"/>
          <a:chOff x="0" y="0"/>
          <a:chExt cx="0" cy="0"/>
        </a:xfrm>
      </p:grpSpPr>
      <p:sp>
        <p:nvSpPr>
          <p:cNvPr id="4" name="Tytuł 3">
            <a:extLst>
              <a:ext uri="{FF2B5EF4-FFF2-40B4-BE49-F238E27FC236}">
                <a16:creationId xmlns:a16="http://schemas.microsoft.com/office/drawing/2014/main" id="{43DC627D-94C5-9DE3-B398-D3E46BC96F8E}"/>
              </a:ext>
            </a:extLst>
          </p:cNvPr>
          <p:cNvSpPr>
            <a:spLocks noGrp="1"/>
          </p:cNvSpPr>
          <p:nvPr>
            <p:ph type="title"/>
          </p:nvPr>
        </p:nvSpPr>
        <p:spPr>
          <a:xfrm>
            <a:off x="838200" y="103979"/>
            <a:ext cx="10515600" cy="1325563"/>
          </a:xfrm>
        </p:spPr>
        <p:txBody>
          <a:bodyPr/>
          <a:lstStyle/>
          <a:p>
            <a:r>
              <a:rPr lang="pl-PL" dirty="0"/>
              <a:t>Z pisma RPO:</a:t>
            </a:r>
            <a:endParaRPr lang="en-GB" dirty="0"/>
          </a:p>
        </p:txBody>
      </p:sp>
      <p:sp>
        <p:nvSpPr>
          <p:cNvPr id="2" name="Symbol zastępczy tekstu 1">
            <a:extLst>
              <a:ext uri="{FF2B5EF4-FFF2-40B4-BE49-F238E27FC236}">
                <a16:creationId xmlns:a16="http://schemas.microsoft.com/office/drawing/2014/main" id="{F6845054-E3F0-BC51-35DB-F06D79C5B738}"/>
              </a:ext>
            </a:extLst>
          </p:cNvPr>
          <p:cNvSpPr>
            <a:spLocks noGrp="1"/>
          </p:cNvSpPr>
          <p:nvPr>
            <p:ph idx="1"/>
          </p:nvPr>
        </p:nvSpPr>
        <p:spPr>
          <a:xfrm>
            <a:off x="838200" y="1267691"/>
            <a:ext cx="10515600" cy="5281965"/>
          </a:xfrm>
        </p:spPr>
        <p:txBody>
          <a:bodyPr>
            <a:normAutofit fontScale="92500" lnSpcReduction="20000"/>
          </a:bodyPr>
          <a:lstStyle/>
          <a:p>
            <a:pPr algn="just">
              <a:buFont typeface="Arial" panose="020B0604020202020204" pitchFamily="34" charset="0"/>
              <a:buChar char="•"/>
            </a:pPr>
            <a:r>
              <a:rPr lang="pl-PL" sz="2400" i="0" dirty="0">
                <a:solidFill>
                  <a:srgbClr val="212529"/>
                </a:solidFill>
                <a:effectLst/>
                <a:latin typeface="open-sans-regular"/>
              </a:rPr>
              <a:t>Obywatele skarżą się, że gdy nie stosują się do policyjnych poleceń określonego zachowania się, dostają mandaty i wnioski do sądów o ukaranie za "uniemożliwianie lub utrudnianie" czynności funkcjonariuszy</a:t>
            </a:r>
          </a:p>
          <a:p>
            <a:pPr algn="just">
              <a:buFont typeface="Arial" panose="020B0604020202020204" pitchFamily="34" charset="0"/>
              <a:buChar char="•"/>
            </a:pPr>
            <a:r>
              <a:rPr lang="pl-PL" sz="2400" i="0" dirty="0">
                <a:solidFill>
                  <a:srgbClr val="212529"/>
                </a:solidFill>
                <a:effectLst/>
                <a:latin typeface="open-sans-regular"/>
              </a:rPr>
              <a:t>Powodem ukarania za „niezastosowanie się do polecenia” bywa nawet sama odmowa poddania się legitymowaniu</a:t>
            </a:r>
          </a:p>
          <a:p>
            <a:pPr algn="just">
              <a:buFont typeface="Arial" panose="020B0604020202020204" pitchFamily="34" charset="0"/>
              <a:buChar char="•"/>
            </a:pPr>
            <a:r>
              <a:rPr lang="pl-PL" sz="2400" i="0" dirty="0">
                <a:solidFill>
                  <a:srgbClr val="212529"/>
                </a:solidFill>
                <a:effectLst/>
                <a:latin typeface="open-sans-regular"/>
              </a:rPr>
              <a:t>Aby jednak policjant mógł kogokolwiek wylegitymować, musi istnieć ustawowa przyczyna uzasadniająca takie wkroczenie w autonomię informacyjną jednostki</a:t>
            </a:r>
          </a:p>
          <a:p>
            <a:pPr algn="just">
              <a:buFont typeface="Arial" panose="020B0604020202020204" pitchFamily="34" charset="0"/>
              <a:buChar char="•"/>
            </a:pPr>
            <a:r>
              <a:rPr lang="pl-PL" sz="2400" i="0" dirty="0">
                <a:solidFill>
                  <a:srgbClr val="212529"/>
                </a:solidFill>
                <a:effectLst/>
                <a:latin typeface="open-sans-regular"/>
              </a:rPr>
              <a:t>Z orzecznictwa Sądu Najwyższego wynika zaś, że obywatel może odmówić podania swych danych bez konsekwencji prawnych, gdy funkcjonariusz nie ma do tego podstawy prawnej</a:t>
            </a:r>
          </a:p>
          <a:p>
            <a:pPr algn="ctr">
              <a:buFont typeface="Arial" panose="020B0604020202020204" pitchFamily="34" charset="0"/>
              <a:buChar char="•"/>
            </a:pPr>
            <a:r>
              <a:rPr lang="pl-PL" sz="2400" b="1" i="0" dirty="0">
                <a:solidFill>
                  <a:srgbClr val="014656"/>
                </a:solidFill>
                <a:effectLst/>
                <a:latin typeface="open-sans-regular"/>
              </a:rPr>
              <a:t>AKTUALIZACJA: Nie można zgodzić się z tezą, że każde legitymowanie uczestników legalnie odbywającego się zgromadzenia, którzy nie popełnili przestępstwa lub wykroczenia, stanowi naruszenie konstytucyjnej wolności zgromadzeń i autonomii informacyjnej jednostki – odpowiada KGP</a:t>
            </a:r>
          </a:p>
          <a:p>
            <a:pPr algn="just">
              <a:buFont typeface="Arial" panose="020B0604020202020204" pitchFamily="34" charset="0"/>
              <a:buChar char="•"/>
            </a:pPr>
            <a:r>
              <a:rPr lang="pl-PL" sz="2400" i="0" dirty="0">
                <a:solidFill>
                  <a:srgbClr val="212529"/>
                </a:solidFill>
                <a:effectLst/>
                <a:latin typeface="open-sans-regular"/>
              </a:rPr>
              <a:t>Według KGP możliwość legitymowania uczestnika legalnego zgromadzenia nie powinna ograniczać się wyłącznie do podejrzenia przez niego popełnienia przestępstwa lub wykroczenia, lecz obejmować również cele takie, jak ustalenie świadków zdarzenia powodującego naruszenie bezpieczeństwa lub porządku publicznego czy poszukiwanie osób zaginionych lub ukrywających się </a:t>
            </a:r>
          </a:p>
        </p:txBody>
      </p:sp>
      <p:pic>
        <p:nvPicPr>
          <p:cNvPr id="5" name="Obraz 4">
            <a:extLst>
              <a:ext uri="{FF2B5EF4-FFF2-40B4-BE49-F238E27FC236}">
                <a16:creationId xmlns:a16="http://schemas.microsoft.com/office/drawing/2014/main" id="{2C107752-B5D4-E598-1255-CC8E8CD35013}"/>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30584661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Obraz 14">
            <a:extLst>
              <a:ext uri="{FF2B5EF4-FFF2-40B4-BE49-F238E27FC236}">
                <a16:creationId xmlns:a16="http://schemas.microsoft.com/office/drawing/2014/main" id="{F1365506-6EDB-4278-AAF2-F5D33B616C41}"/>
              </a:ext>
            </a:extLst>
          </p:cNvPr>
          <p:cNvPicPr>
            <a:picLocks noChangeAspect="1"/>
          </p:cNvPicPr>
          <p:nvPr/>
        </p:nvPicPr>
        <p:blipFill>
          <a:blip r:embed="rId2"/>
          <a:stretch>
            <a:fillRect/>
          </a:stretch>
        </p:blipFill>
        <p:spPr>
          <a:xfrm>
            <a:off x="8872963" y="-1"/>
            <a:ext cx="3319038" cy="1533525"/>
          </a:xfrm>
          <a:prstGeom prst="rect">
            <a:avLst/>
          </a:prstGeom>
        </p:spPr>
      </p:pic>
      <p:sp>
        <p:nvSpPr>
          <p:cNvPr id="2" name="Prostokąt 1">
            <a:extLst>
              <a:ext uri="{FF2B5EF4-FFF2-40B4-BE49-F238E27FC236}">
                <a16:creationId xmlns:a16="http://schemas.microsoft.com/office/drawing/2014/main" id="{B161CF3B-58DA-47C6-A347-E291DFBE1386}"/>
              </a:ext>
            </a:extLst>
          </p:cNvPr>
          <p:cNvSpPr/>
          <p:nvPr/>
        </p:nvSpPr>
        <p:spPr>
          <a:xfrm>
            <a:off x="830094" y="596942"/>
            <a:ext cx="8149874" cy="1077218"/>
          </a:xfrm>
          <a:prstGeom prst="rect">
            <a:avLst/>
          </a:prstGeom>
        </p:spPr>
        <p:txBody>
          <a:bodyPr wrap="square">
            <a:spAutoFit/>
          </a:bodyPr>
          <a:lstStyle/>
          <a:p>
            <a:pPr>
              <a:defRPr sz="3200" b="0" i="0" u="none" strike="noStrike" kern="1200" spc="0" baseline="0">
                <a:solidFill>
                  <a:prstClr val="black"/>
                </a:solidFill>
                <a:latin typeface="Century Gothic" panose="020B0502020202020204" pitchFamily="34" charset="0"/>
                <a:ea typeface="+mn-ea"/>
                <a:cs typeface="+mn-cs"/>
              </a:defRPr>
            </a:pPr>
            <a:r>
              <a:rPr lang="pl-PL" dirty="0"/>
              <a:t>Plan zajęć i tematy omawiane na zajęciach</a:t>
            </a:r>
          </a:p>
        </p:txBody>
      </p:sp>
      <p:sp>
        <p:nvSpPr>
          <p:cNvPr id="7" name="Symbol zastępczy zawartości 2">
            <a:extLst>
              <a:ext uri="{FF2B5EF4-FFF2-40B4-BE49-F238E27FC236}">
                <a16:creationId xmlns:a16="http://schemas.microsoft.com/office/drawing/2014/main" id="{1E13F92F-1EC0-4727-8964-AB191DE8CB7E}"/>
              </a:ext>
            </a:extLst>
          </p:cNvPr>
          <p:cNvSpPr>
            <a:spLocks noGrp="1"/>
          </p:cNvSpPr>
          <p:nvPr>
            <p:ph idx="1"/>
          </p:nvPr>
        </p:nvSpPr>
        <p:spPr>
          <a:xfrm>
            <a:off x="604837" y="1674160"/>
            <a:ext cx="10982325" cy="5135300"/>
          </a:xfrm>
        </p:spPr>
        <p:txBody>
          <a:bodyPr>
            <a:normAutofit/>
          </a:bodyPr>
          <a:lstStyle/>
          <a:p>
            <a:pPr marL="457200" indent="-457200" algn="just">
              <a:lnSpc>
                <a:spcPct val="100000"/>
              </a:lnSpc>
              <a:buFont typeface="+mj-lt"/>
              <a:buAutoNum type="arabicPeriod"/>
            </a:pPr>
            <a:r>
              <a:rPr lang="pl-PL" sz="2400" dirty="0">
                <a:solidFill>
                  <a:srgbClr val="00A2AD"/>
                </a:solidFill>
                <a:latin typeface="Century Gothic" panose="020B0502020202020204" pitchFamily="34" charset="0"/>
              </a:rPr>
              <a:t>Zajęcia organizacyjne. Zatrzymanie i legitymowanie.</a:t>
            </a:r>
          </a:p>
          <a:p>
            <a:pPr marL="457200" indent="-457200" algn="just">
              <a:lnSpc>
                <a:spcPct val="100000"/>
              </a:lnSpc>
              <a:buFont typeface="+mj-lt"/>
              <a:buAutoNum type="arabicPeriod"/>
            </a:pPr>
            <a:r>
              <a:rPr lang="pl-PL" sz="2400" dirty="0">
                <a:solidFill>
                  <a:srgbClr val="00A2AD"/>
                </a:solidFill>
                <a:latin typeface="Century Gothic" panose="020B0502020202020204" pitchFamily="34" charset="0"/>
              </a:rPr>
              <a:t>Nowe technologie w procesie karnym i prawo do prywatności. Problem totalnej inwigilacji – wyrok ETPC z 13.09.209 r. w sprawie </a:t>
            </a:r>
            <a:r>
              <a:rPr lang="pl-PL" sz="2400" i="1" dirty="0">
                <a:solidFill>
                  <a:srgbClr val="00A2AD"/>
                </a:solidFill>
                <a:latin typeface="Century Gothic" panose="020B0502020202020204" pitchFamily="34" charset="0"/>
              </a:rPr>
              <a:t>Big </a:t>
            </a:r>
            <a:r>
              <a:rPr lang="pl-PL" sz="2400" i="1" dirty="0" err="1">
                <a:solidFill>
                  <a:srgbClr val="00A2AD"/>
                </a:solidFill>
                <a:latin typeface="Century Gothic" panose="020B0502020202020204" pitchFamily="34" charset="0"/>
              </a:rPr>
              <a:t>Brother</a:t>
            </a:r>
            <a:r>
              <a:rPr lang="pl-PL" sz="2400" i="1" dirty="0">
                <a:solidFill>
                  <a:srgbClr val="00A2AD"/>
                </a:solidFill>
                <a:latin typeface="Century Gothic" panose="020B0502020202020204" pitchFamily="34" charset="0"/>
              </a:rPr>
              <a:t> Watch i inni przeciwko Wielkiej Brytanii. </a:t>
            </a:r>
            <a:r>
              <a:rPr lang="pl-PL" sz="2400" dirty="0">
                <a:solidFill>
                  <a:srgbClr val="00A2AD"/>
                </a:solidFill>
                <a:latin typeface="Century Gothic" panose="020B0502020202020204" pitchFamily="34" charset="0"/>
              </a:rPr>
              <a:t>Pozyskiwanie dowodów z szyfrowanych komunikatorów - </a:t>
            </a:r>
            <a:r>
              <a:rPr lang="pl-PL" sz="2400" i="1" dirty="0" err="1">
                <a:solidFill>
                  <a:srgbClr val="00A2AD"/>
                </a:solidFill>
                <a:latin typeface="Century Gothic" panose="020B0502020202020204" pitchFamily="34" charset="0"/>
              </a:rPr>
              <a:t>EncroChat</a:t>
            </a:r>
            <a:endParaRPr lang="pl-PL" sz="2400" dirty="0">
              <a:solidFill>
                <a:srgbClr val="00A2AD"/>
              </a:solidFill>
              <a:latin typeface="Century Gothic" panose="020B0502020202020204" pitchFamily="34" charset="0"/>
            </a:endParaRPr>
          </a:p>
          <a:p>
            <a:pPr marL="457200" indent="-457200" algn="just">
              <a:lnSpc>
                <a:spcPct val="100000"/>
              </a:lnSpc>
              <a:buFont typeface="+mj-lt"/>
              <a:buAutoNum type="arabicPeriod"/>
            </a:pPr>
            <a:r>
              <a:rPr lang="pl-PL" sz="2400" dirty="0">
                <a:solidFill>
                  <a:srgbClr val="00A2AD"/>
                </a:solidFill>
                <a:latin typeface="Century Gothic" panose="020B0502020202020204" pitchFamily="34" charset="0"/>
              </a:rPr>
              <a:t>Skarga do ETPC – zajęcia praktyczne. </a:t>
            </a:r>
          </a:p>
          <a:p>
            <a:pPr marL="457200" indent="-457200" algn="just">
              <a:lnSpc>
                <a:spcPct val="100000"/>
              </a:lnSpc>
              <a:buFont typeface="+mj-lt"/>
              <a:buAutoNum type="arabicPeriod"/>
            </a:pPr>
            <a:r>
              <a:rPr lang="pl-PL" sz="2400" dirty="0">
                <a:solidFill>
                  <a:srgbClr val="00A2AD"/>
                </a:solidFill>
                <a:latin typeface="Century Gothic" panose="020B0502020202020204" pitchFamily="34" charset="0"/>
              </a:rPr>
              <a:t>Mowa nienawiści w przestrzeni publicznej – problemy materialnoprawne i procesowe. Zagadnienia definicyjne i projekt nowelizacji. </a:t>
            </a:r>
          </a:p>
          <a:p>
            <a:pPr lvl="1" algn="just">
              <a:lnSpc>
                <a:spcPct val="100000"/>
              </a:lnSpc>
            </a:pPr>
            <a:r>
              <a:rPr lang="pl-PL" sz="2000" dirty="0">
                <a:solidFill>
                  <a:srgbClr val="00A2AD"/>
                </a:solidFill>
                <a:latin typeface="Century Gothic" panose="020B0502020202020204" pitchFamily="34" charset="0"/>
              </a:rPr>
              <a:t>Podstawy środka zaskarżenia </a:t>
            </a:r>
          </a:p>
          <a:p>
            <a:pPr lvl="1" algn="just">
              <a:lnSpc>
                <a:spcPct val="100000"/>
              </a:lnSpc>
            </a:pPr>
            <a:r>
              <a:rPr lang="pl-PL" sz="2000" dirty="0">
                <a:solidFill>
                  <a:srgbClr val="00A2AD"/>
                </a:solidFill>
                <a:latin typeface="Century Gothic" panose="020B0502020202020204" pitchFamily="34" charset="0"/>
              </a:rPr>
              <a:t>Konstrukcja zarzutów</a:t>
            </a:r>
          </a:p>
        </p:txBody>
      </p:sp>
    </p:spTree>
    <p:extLst>
      <p:ext uri="{BB962C8B-B14F-4D97-AF65-F5344CB8AC3E}">
        <p14:creationId xmlns:p14="http://schemas.microsoft.com/office/powerpoint/2010/main" val="300156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90C37-A68A-3CE9-021A-7B4089D8C9EE}"/>
            </a:ext>
          </a:extLst>
        </p:cNvPr>
        <p:cNvGrpSpPr/>
        <p:nvPr/>
      </p:nvGrpSpPr>
      <p:grpSpPr>
        <a:xfrm>
          <a:off x="0" y="0"/>
          <a:ext cx="0" cy="0"/>
          <a:chOff x="0" y="0"/>
          <a:chExt cx="0" cy="0"/>
        </a:xfrm>
      </p:grpSpPr>
      <p:sp>
        <p:nvSpPr>
          <p:cNvPr id="4" name="Tytuł 3">
            <a:extLst>
              <a:ext uri="{FF2B5EF4-FFF2-40B4-BE49-F238E27FC236}">
                <a16:creationId xmlns:a16="http://schemas.microsoft.com/office/drawing/2014/main" id="{DB4DF933-3C74-4357-9E71-7C7FEAC36E9F}"/>
              </a:ext>
            </a:extLst>
          </p:cNvPr>
          <p:cNvSpPr>
            <a:spLocks noGrp="1"/>
          </p:cNvSpPr>
          <p:nvPr>
            <p:ph type="title"/>
          </p:nvPr>
        </p:nvSpPr>
        <p:spPr>
          <a:xfrm>
            <a:off x="838200" y="103979"/>
            <a:ext cx="8034763" cy="1325563"/>
          </a:xfrm>
        </p:spPr>
        <p:txBody>
          <a:bodyPr>
            <a:normAutofit/>
          </a:bodyPr>
          <a:lstStyle/>
          <a:p>
            <a:r>
              <a:rPr lang="pl-PL" sz="2800" dirty="0"/>
              <a:t>Wyrok SN z 26.03.2021, II KK 40/21</a:t>
            </a:r>
          </a:p>
        </p:txBody>
      </p:sp>
      <p:sp>
        <p:nvSpPr>
          <p:cNvPr id="2" name="Symbol zastępczy tekstu 1">
            <a:extLst>
              <a:ext uri="{FF2B5EF4-FFF2-40B4-BE49-F238E27FC236}">
                <a16:creationId xmlns:a16="http://schemas.microsoft.com/office/drawing/2014/main" id="{D8033270-E5B8-7EB4-4E13-1E1F1F59D4F8}"/>
              </a:ext>
            </a:extLst>
          </p:cNvPr>
          <p:cNvSpPr>
            <a:spLocks noGrp="1"/>
          </p:cNvSpPr>
          <p:nvPr>
            <p:ph idx="1"/>
          </p:nvPr>
        </p:nvSpPr>
        <p:spPr>
          <a:xfrm>
            <a:off x="838200" y="1637504"/>
            <a:ext cx="10515600" cy="5281965"/>
          </a:xfrm>
        </p:spPr>
        <p:txBody>
          <a:bodyPr>
            <a:normAutofit/>
          </a:bodyPr>
          <a:lstStyle/>
          <a:p>
            <a:pPr algn="just"/>
            <a:r>
              <a:rPr lang="pl-PL" sz="2400" b="1" dirty="0">
                <a:solidFill>
                  <a:srgbClr val="00B050"/>
                </a:solidFill>
              </a:rPr>
              <a:t>W przypadku, w którym funkcjonariusz organu państwowego lub instytucji upoważnionej z mocy ustawy do legitymowania żąda okazania dokumentu tożsamości, gdy nie ma do tego podstawy prawnej, obywatel może odmówić okazania takiego dokumentu bez konsekwencji prawnych </a:t>
            </a:r>
            <a:r>
              <a:rPr lang="pl-PL" sz="2400" dirty="0"/>
              <a:t>(art. 65 § 1 i 2 </a:t>
            </a:r>
            <a:r>
              <a:rPr lang="pl-PL" sz="2400" dirty="0" err="1"/>
              <a:t>k.w</a:t>
            </a:r>
            <a:r>
              <a:rPr lang="pl-PL" sz="2400" dirty="0"/>
              <a:t>.).</a:t>
            </a:r>
          </a:p>
          <a:p>
            <a:pPr algn="just"/>
            <a:r>
              <a:rPr lang="pl-PL" sz="2400" dirty="0"/>
              <a:t>Odpowiedzialność za wykroczenie określone w art. 65a </a:t>
            </a:r>
            <a:r>
              <a:rPr lang="pl-PL" sz="2400" dirty="0" err="1"/>
              <a:t>k.w</a:t>
            </a:r>
            <a:r>
              <a:rPr lang="pl-PL" sz="2400" dirty="0"/>
              <a:t>. ponosi jedynie ten, kto nie stosuje się do wydawanych przez funkcjonariusza Policji lub Straży Granicznej poleceń określonego zachowania się, jeżeli polecenia takie znajdują rzeczywistą podstawę prawną.</a:t>
            </a:r>
          </a:p>
          <a:p>
            <a:pPr algn="just"/>
            <a:r>
              <a:rPr lang="pl-PL" sz="2400" dirty="0"/>
              <a:t>Wykroczenie to ma charakter skutkowy, a zatem zaniechanie spełnienia polecenia służbowego funkcjonariusza Policji ma powodować uniemożliwienie lub istotne utrudnienie wykonania czynności służbowej.</a:t>
            </a:r>
          </a:p>
          <a:p>
            <a:pPr algn="just">
              <a:buFont typeface="Arial" panose="020B0604020202020204" pitchFamily="34" charset="0"/>
              <a:buChar char="•"/>
            </a:pPr>
            <a:endParaRPr lang="pl-PL" sz="2400" i="0" dirty="0">
              <a:solidFill>
                <a:srgbClr val="212529"/>
              </a:solidFill>
              <a:effectLst/>
              <a:latin typeface="open-sans-regular"/>
            </a:endParaRPr>
          </a:p>
        </p:txBody>
      </p:sp>
      <p:pic>
        <p:nvPicPr>
          <p:cNvPr id="5" name="Obraz 4">
            <a:extLst>
              <a:ext uri="{FF2B5EF4-FFF2-40B4-BE49-F238E27FC236}">
                <a16:creationId xmlns:a16="http://schemas.microsoft.com/office/drawing/2014/main" id="{613F3693-2B89-512A-94D4-8B97A87870B8}"/>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19741080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Obraz 14">
            <a:extLst>
              <a:ext uri="{FF2B5EF4-FFF2-40B4-BE49-F238E27FC236}">
                <a16:creationId xmlns:a16="http://schemas.microsoft.com/office/drawing/2014/main" id="{F1365506-6EDB-4278-AAF2-F5D33B616C41}"/>
              </a:ext>
            </a:extLst>
          </p:cNvPr>
          <p:cNvPicPr>
            <a:picLocks noChangeAspect="1"/>
          </p:cNvPicPr>
          <p:nvPr/>
        </p:nvPicPr>
        <p:blipFill>
          <a:blip r:embed="rId2"/>
          <a:stretch>
            <a:fillRect/>
          </a:stretch>
        </p:blipFill>
        <p:spPr>
          <a:xfrm>
            <a:off x="8872963" y="-1"/>
            <a:ext cx="3319038" cy="1533525"/>
          </a:xfrm>
          <a:prstGeom prst="rect">
            <a:avLst/>
          </a:prstGeom>
        </p:spPr>
      </p:pic>
      <p:sp>
        <p:nvSpPr>
          <p:cNvPr id="2" name="Prostokąt 1">
            <a:extLst>
              <a:ext uri="{FF2B5EF4-FFF2-40B4-BE49-F238E27FC236}">
                <a16:creationId xmlns:a16="http://schemas.microsoft.com/office/drawing/2014/main" id="{B161CF3B-58DA-47C6-A347-E291DFBE1386}"/>
              </a:ext>
            </a:extLst>
          </p:cNvPr>
          <p:cNvSpPr/>
          <p:nvPr/>
        </p:nvSpPr>
        <p:spPr>
          <a:xfrm>
            <a:off x="830094" y="596942"/>
            <a:ext cx="8149874" cy="1077218"/>
          </a:xfrm>
          <a:prstGeom prst="rect">
            <a:avLst/>
          </a:prstGeom>
        </p:spPr>
        <p:txBody>
          <a:bodyPr wrap="square">
            <a:spAutoFit/>
          </a:bodyPr>
          <a:lstStyle/>
          <a:p>
            <a:pPr>
              <a:defRPr sz="3200" b="0" i="0" u="none" strike="noStrike" kern="1200" spc="0" baseline="0">
                <a:solidFill>
                  <a:prstClr val="black"/>
                </a:solidFill>
                <a:latin typeface="Century Gothic" panose="020B0502020202020204" pitchFamily="34" charset="0"/>
                <a:ea typeface="+mn-ea"/>
                <a:cs typeface="+mn-cs"/>
              </a:defRPr>
            </a:pPr>
            <a:r>
              <a:rPr lang="pl-PL" dirty="0"/>
              <a:t>Plan zajęć i tematy omawiane na zajęciach</a:t>
            </a:r>
          </a:p>
        </p:txBody>
      </p:sp>
      <p:sp>
        <p:nvSpPr>
          <p:cNvPr id="7" name="Symbol zastępczy zawartości 2">
            <a:extLst>
              <a:ext uri="{FF2B5EF4-FFF2-40B4-BE49-F238E27FC236}">
                <a16:creationId xmlns:a16="http://schemas.microsoft.com/office/drawing/2014/main" id="{1E13F92F-1EC0-4727-8964-AB191DE8CB7E}"/>
              </a:ext>
            </a:extLst>
          </p:cNvPr>
          <p:cNvSpPr>
            <a:spLocks noGrp="1"/>
          </p:cNvSpPr>
          <p:nvPr>
            <p:ph idx="1"/>
          </p:nvPr>
        </p:nvSpPr>
        <p:spPr>
          <a:xfrm>
            <a:off x="604837" y="1674160"/>
            <a:ext cx="10982325" cy="4955240"/>
          </a:xfrm>
        </p:spPr>
        <p:txBody>
          <a:bodyPr>
            <a:normAutofit/>
          </a:bodyPr>
          <a:lstStyle/>
          <a:p>
            <a:pPr marL="457200" indent="-457200" algn="just">
              <a:lnSpc>
                <a:spcPct val="100000"/>
              </a:lnSpc>
              <a:buFont typeface="+mj-lt"/>
              <a:buAutoNum type="arabicPeriod" startAt="4"/>
            </a:pPr>
            <a:endParaRPr lang="pl-PL" sz="2400" dirty="0">
              <a:solidFill>
                <a:srgbClr val="00A2AD"/>
              </a:solidFill>
              <a:latin typeface="Century Gothic" panose="020B0502020202020204" pitchFamily="34" charset="0"/>
            </a:endParaRPr>
          </a:p>
          <a:p>
            <a:pPr marL="457200" indent="-457200" algn="just">
              <a:lnSpc>
                <a:spcPct val="100000"/>
              </a:lnSpc>
              <a:buFont typeface="+mj-lt"/>
              <a:buAutoNum type="arabicPeriod" startAt="5"/>
            </a:pPr>
            <a:r>
              <a:rPr lang="pl-PL" sz="2400" dirty="0">
                <a:solidFill>
                  <a:srgbClr val="00A2AD"/>
                </a:solidFill>
                <a:latin typeface="Century Gothic" panose="020B0502020202020204" pitchFamily="34" charset="0"/>
              </a:rPr>
              <a:t>Prawo dostępu do adwokata w świetle aktualnego orzecznictwa TSUE. </a:t>
            </a:r>
          </a:p>
          <a:p>
            <a:pPr marL="457200" indent="-457200" algn="just">
              <a:lnSpc>
                <a:spcPct val="100000"/>
              </a:lnSpc>
              <a:buFont typeface="+mj-lt"/>
              <a:buAutoNum type="arabicPeriod" startAt="5"/>
            </a:pPr>
            <a:r>
              <a:rPr lang="pl-PL" sz="2400" dirty="0">
                <a:solidFill>
                  <a:srgbClr val="00A2AD"/>
                </a:solidFill>
                <a:latin typeface="Century Gothic" panose="020B0502020202020204" pitchFamily="34" charset="0"/>
              </a:rPr>
              <a:t>Zajęcia podwójne – apelacja na podstawie przygotowanych akt sprawy karnej. </a:t>
            </a:r>
          </a:p>
          <a:p>
            <a:pPr marL="457200" indent="-457200" algn="just">
              <a:lnSpc>
                <a:spcPct val="100000"/>
              </a:lnSpc>
              <a:buFont typeface="+mj-lt"/>
              <a:buAutoNum type="arabicPeriod" startAt="5"/>
            </a:pPr>
            <a:r>
              <a:rPr lang="pl-PL" sz="2400" dirty="0">
                <a:solidFill>
                  <a:srgbClr val="00A2AD"/>
                </a:solidFill>
                <a:latin typeface="Century Gothic" panose="020B0502020202020204" pitchFamily="34" charset="0"/>
              </a:rPr>
              <a:t>Przestępstwa przeciwko wolności seksualnej i obyczajności. Zgwałcenie – problemy definicyjne, zgodność polskiej regulacji (i praktyki) z Konwencją stambulską. Ochrona przed wtórną wiktymizacją a prawo do obrony. Nowelizacja kk w kwestii definicji zgwałcenia oraz zakaz dowodowy z art. 171 par. 4a k.p.k. </a:t>
            </a:r>
          </a:p>
          <a:p>
            <a:pPr marL="457200" lvl="1" indent="0" algn="just">
              <a:lnSpc>
                <a:spcPct val="100000"/>
              </a:lnSpc>
              <a:buNone/>
            </a:pPr>
            <a:endParaRPr lang="pl-PL" sz="2000" dirty="0">
              <a:solidFill>
                <a:srgbClr val="00A2AD"/>
              </a:solidFill>
              <a:latin typeface="Century Gothic" panose="020B0502020202020204" pitchFamily="34" charset="0"/>
            </a:endParaRPr>
          </a:p>
        </p:txBody>
      </p:sp>
    </p:spTree>
    <p:extLst>
      <p:ext uri="{BB962C8B-B14F-4D97-AF65-F5344CB8AC3E}">
        <p14:creationId xmlns:p14="http://schemas.microsoft.com/office/powerpoint/2010/main" val="3548411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D2A4E-DE48-22D3-B917-AA66C8B1C503}"/>
            </a:ext>
          </a:extLst>
        </p:cNvPr>
        <p:cNvGrpSpPr/>
        <p:nvPr/>
      </p:nvGrpSpPr>
      <p:grpSpPr>
        <a:xfrm>
          <a:off x="0" y="0"/>
          <a:ext cx="0" cy="0"/>
          <a:chOff x="0" y="0"/>
          <a:chExt cx="0" cy="0"/>
        </a:xfrm>
      </p:grpSpPr>
      <p:pic>
        <p:nvPicPr>
          <p:cNvPr id="15" name="Obraz 14">
            <a:extLst>
              <a:ext uri="{FF2B5EF4-FFF2-40B4-BE49-F238E27FC236}">
                <a16:creationId xmlns:a16="http://schemas.microsoft.com/office/drawing/2014/main" id="{D22102F5-73E0-DF1A-4E31-025F611231C4}"/>
              </a:ext>
            </a:extLst>
          </p:cNvPr>
          <p:cNvPicPr>
            <a:picLocks noChangeAspect="1"/>
          </p:cNvPicPr>
          <p:nvPr/>
        </p:nvPicPr>
        <p:blipFill>
          <a:blip r:embed="rId2"/>
          <a:stretch>
            <a:fillRect/>
          </a:stretch>
        </p:blipFill>
        <p:spPr>
          <a:xfrm>
            <a:off x="8872963" y="-1"/>
            <a:ext cx="3319038" cy="1533525"/>
          </a:xfrm>
          <a:prstGeom prst="rect">
            <a:avLst/>
          </a:prstGeom>
        </p:spPr>
      </p:pic>
      <p:sp>
        <p:nvSpPr>
          <p:cNvPr id="2" name="Prostokąt 1">
            <a:extLst>
              <a:ext uri="{FF2B5EF4-FFF2-40B4-BE49-F238E27FC236}">
                <a16:creationId xmlns:a16="http://schemas.microsoft.com/office/drawing/2014/main" id="{2DD6CF82-B0AF-C013-175B-F4FD277C13B6}"/>
              </a:ext>
            </a:extLst>
          </p:cNvPr>
          <p:cNvSpPr/>
          <p:nvPr/>
        </p:nvSpPr>
        <p:spPr>
          <a:xfrm>
            <a:off x="830094" y="596942"/>
            <a:ext cx="8149874" cy="1077218"/>
          </a:xfrm>
          <a:prstGeom prst="rect">
            <a:avLst/>
          </a:prstGeom>
        </p:spPr>
        <p:txBody>
          <a:bodyPr wrap="square">
            <a:spAutoFit/>
          </a:bodyPr>
          <a:lstStyle/>
          <a:p>
            <a:pPr>
              <a:defRPr sz="3200" b="0" i="0" u="none" strike="noStrike" kern="1200" spc="0" baseline="0">
                <a:solidFill>
                  <a:prstClr val="black"/>
                </a:solidFill>
                <a:latin typeface="Century Gothic" panose="020B0502020202020204" pitchFamily="34" charset="0"/>
                <a:ea typeface="+mn-ea"/>
                <a:cs typeface="+mn-cs"/>
              </a:defRPr>
            </a:pPr>
            <a:r>
              <a:rPr lang="pl-PL" dirty="0"/>
              <a:t>Plan zajęć i tematy omawiane na zajęciach</a:t>
            </a:r>
          </a:p>
        </p:txBody>
      </p:sp>
      <p:sp>
        <p:nvSpPr>
          <p:cNvPr id="7" name="Symbol zastępczy zawartości 2">
            <a:extLst>
              <a:ext uri="{FF2B5EF4-FFF2-40B4-BE49-F238E27FC236}">
                <a16:creationId xmlns:a16="http://schemas.microsoft.com/office/drawing/2014/main" id="{D937BA40-B617-C8E6-6BE6-33EBFFD14006}"/>
              </a:ext>
            </a:extLst>
          </p:cNvPr>
          <p:cNvSpPr>
            <a:spLocks noGrp="1"/>
          </p:cNvSpPr>
          <p:nvPr>
            <p:ph idx="1"/>
          </p:nvPr>
        </p:nvSpPr>
        <p:spPr>
          <a:xfrm>
            <a:off x="604837" y="1674160"/>
            <a:ext cx="10982325" cy="4955240"/>
          </a:xfrm>
        </p:spPr>
        <p:txBody>
          <a:bodyPr>
            <a:normAutofit/>
          </a:bodyPr>
          <a:lstStyle/>
          <a:p>
            <a:pPr marL="0" indent="0" algn="just">
              <a:lnSpc>
                <a:spcPct val="100000"/>
              </a:lnSpc>
              <a:buNone/>
            </a:pPr>
            <a:r>
              <a:rPr lang="pl-PL" sz="2400" dirty="0">
                <a:latin typeface="Century Gothic" panose="020B0502020202020204" pitchFamily="34" charset="0"/>
              </a:rPr>
              <a:t>Plan jest ramowy i to propozycja omówienia zagadnień, które są z jednej strony aktualne, a z drugiej – wydają się interesujące. </a:t>
            </a:r>
          </a:p>
          <a:p>
            <a:pPr marL="0" indent="0" algn="just">
              <a:lnSpc>
                <a:spcPct val="100000"/>
              </a:lnSpc>
              <a:buNone/>
            </a:pPr>
            <a:endParaRPr lang="pl-PL" sz="2400" dirty="0">
              <a:latin typeface="Century Gothic" panose="020B0502020202020204" pitchFamily="34" charset="0"/>
            </a:endParaRPr>
          </a:p>
          <a:p>
            <a:pPr marL="0" indent="0" algn="just">
              <a:lnSpc>
                <a:spcPct val="100000"/>
              </a:lnSpc>
              <a:buNone/>
            </a:pPr>
            <a:r>
              <a:rPr lang="pl-PL" sz="2400" dirty="0">
                <a:latin typeface="Century Gothic" panose="020B0502020202020204" pitchFamily="34" charset="0"/>
              </a:rPr>
              <a:t>Jestem otwarta na propozycje zmian i uwzględnienia Państwa sugestii. </a:t>
            </a:r>
            <a:endParaRPr lang="pl-PL" sz="2000" dirty="0">
              <a:latin typeface="Century Gothic" panose="020B0502020202020204" pitchFamily="34" charset="0"/>
            </a:endParaRPr>
          </a:p>
        </p:txBody>
      </p:sp>
    </p:spTree>
    <p:extLst>
      <p:ext uri="{BB962C8B-B14F-4D97-AF65-F5344CB8AC3E}">
        <p14:creationId xmlns:p14="http://schemas.microsoft.com/office/powerpoint/2010/main" val="4021090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Znalezione obrazy dla zapytania custody  stop clipart">
            <a:extLst>
              <a:ext uri="{FF2B5EF4-FFF2-40B4-BE49-F238E27FC236}">
                <a16:creationId xmlns:a16="http://schemas.microsoft.com/office/drawing/2014/main" id="{2BCF6550-D919-4CD9-83AD-5B04CA961D68}"/>
              </a:ext>
            </a:extLst>
          </p:cNvPr>
          <p:cNvPicPr>
            <a:picLocks noChangeAspect="1" noChangeArrowheads="1"/>
          </p:cNvPicPr>
          <p:nvPr/>
        </p:nvPicPr>
        <p:blipFill>
          <a:blip r:embed="rId2" cstate="print">
            <a:alphaModFix amt="50000"/>
            <a:extLst>
              <a:ext uri="{28A0092B-C50C-407E-A947-70E740481C1C}">
                <a14:useLocalDpi xmlns:a14="http://schemas.microsoft.com/office/drawing/2010/main" val="0"/>
              </a:ext>
            </a:extLst>
          </a:blip>
          <a:srcRect t="25030" b="41923"/>
          <a:stretch/>
        </p:blipFill>
        <p:spPr bwMode="auto">
          <a:xfrm>
            <a:off x="20" y="1"/>
            <a:ext cx="12191980" cy="6857999"/>
          </a:xfrm>
          <a:prstGeom prst="rect">
            <a:avLst/>
          </a:prstGeom>
          <a:solidFill>
            <a:srgbClr val="FFFFFF">
              <a:shade val="85000"/>
            </a:srgbClr>
          </a:solidFill>
        </p:spPr>
      </p:pic>
      <p:sp>
        <p:nvSpPr>
          <p:cNvPr id="4" name="Tytuł 3">
            <a:extLst>
              <a:ext uri="{FF2B5EF4-FFF2-40B4-BE49-F238E27FC236}">
                <a16:creationId xmlns:a16="http://schemas.microsoft.com/office/drawing/2014/main" id="{4C30B354-083A-416D-B3E9-E2899A9454F7}"/>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a:solidFill>
                  <a:srgbClr val="FFFFFF"/>
                </a:solidFill>
              </a:rPr>
              <a:t>Zatrzymanie </a:t>
            </a:r>
          </a:p>
        </p:txBody>
      </p:sp>
      <p:sp>
        <p:nvSpPr>
          <p:cNvPr id="5" name="Symbol zastępczy tekstu 4">
            <a:extLst>
              <a:ext uri="{FF2B5EF4-FFF2-40B4-BE49-F238E27FC236}">
                <a16:creationId xmlns:a16="http://schemas.microsoft.com/office/drawing/2014/main" id="{C867017F-57E5-4B2B-8312-08B461C69184}"/>
              </a:ext>
            </a:extLst>
          </p:cNvPr>
          <p:cNvSpPr>
            <a:spLocks noGrp="1"/>
          </p:cNvSpPr>
          <p:nvPr>
            <p:ph type="body" idx="1"/>
          </p:nvPr>
        </p:nvSpPr>
        <p:spPr>
          <a:xfrm>
            <a:off x="1524000" y="4159404"/>
            <a:ext cx="9144000" cy="1098395"/>
          </a:xfrm>
        </p:spPr>
        <p:txBody>
          <a:bodyPr vert="horz" lIns="91440" tIns="45720" rIns="91440" bIns="45720" rtlCol="0">
            <a:normAutofit/>
          </a:bodyPr>
          <a:lstStyle/>
          <a:p>
            <a:pPr algn="ctr"/>
            <a:endParaRPr lang="en-US">
              <a:solidFill>
                <a:srgbClr val="FFFFFF"/>
              </a:solidFill>
            </a:endParaRPr>
          </a:p>
        </p:txBody>
      </p:sp>
      <p:pic>
        <p:nvPicPr>
          <p:cNvPr id="2" name="Obraz 1">
            <a:extLst>
              <a:ext uri="{FF2B5EF4-FFF2-40B4-BE49-F238E27FC236}">
                <a16:creationId xmlns:a16="http://schemas.microsoft.com/office/drawing/2014/main" id="{B7B01BB4-65B9-F288-CAC1-49871E39463F}"/>
              </a:ext>
            </a:extLst>
          </p:cNvPr>
          <p:cNvPicPr>
            <a:picLocks noChangeAspect="1"/>
          </p:cNvPicPr>
          <p:nvPr/>
        </p:nvPicPr>
        <p:blipFill>
          <a:blip r:embed="rId3"/>
          <a:stretch>
            <a:fillRect/>
          </a:stretch>
        </p:blipFill>
        <p:spPr>
          <a:xfrm>
            <a:off x="8872963" y="-1"/>
            <a:ext cx="3319038" cy="1533525"/>
          </a:xfrm>
          <a:prstGeom prst="rect">
            <a:avLst/>
          </a:prstGeom>
        </p:spPr>
      </p:pic>
    </p:spTree>
    <p:extLst>
      <p:ext uri="{BB962C8B-B14F-4D97-AF65-F5344CB8AC3E}">
        <p14:creationId xmlns:p14="http://schemas.microsoft.com/office/powerpoint/2010/main" val="228203049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A7228F2-CD46-462B-AD26-F3A110F7FC1D}"/>
              </a:ext>
            </a:extLst>
          </p:cNvPr>
          <p:cNvSpPr>
            <a:spLocks noGrp="1"/>
          </p:cNvSpPr>
          <p:nvPr>
            <p:ph idx="1"/>
          </p:nvPr>
        </p:nvSpPr>
        <p:spPr>
          <a:xfrm>
            <a:off x="956930" y="1201479"/>
            <a:ext cx="10396870" cy="4975484"/>
          </a:xfrm>
        </p:spPr>
        <p:txBody>
          <a:bodyPr>
            <a:normAutofit fontScale="92500" lnSpcReduction="10000"/>
          </a:bodyPr>
          <a:lstStyle/>
          <a:p>
            <a:pPr algn="just"/>
            <a:r>
              <a:rPr lang="pl-PL" sz="2400" dirty="0">
                <a:latin typeface="Century Gothic" panose="020B0502020202020204" pitchFamily="34" charset="0"/>
              </a:rPr>
              <a:t>Art.  244.  </a:t>
            </a:r>
          </a:p>
          <a:p>
            <a:pPr algn="just"/>
            <a:r>
              <a:rPr lang="pl-PL" sz="2200" dirty="0">
                <a:latin typeface="Century Gothic" panose="020B0502020202020204" pitchFamily="34" charset="0"/>
              </a:rPr>
              <a:t>§  1.  Policja ma prawo zatrzymać osobę podejrzaną, jeżeli istnieje uzasadnione przypuszczenie, że popełniła ona przestępstwo, a zachodzi obawa ucieczki lub ukrycia się tej osoby albo zatarcia śladów przestępstwa bądź też nie można ustalić jej tożsamości albo istnieją przesłanki do przeprowadzenia przeciwko tej osobie postępowania w trybie przyspieszonym.</a:t>
            </a:r>
          </a:p>
          <a:p>
            <a:pPr algn="just"/>
            <a:r>
              <a:rPr lang="pl-PL" sz="2200" dirty="0">
                <a:latin typeface="Century Gothic" panose="020B0502020202020204" pitchFamily="34" charset="0"/>
              </a:rPr>
              <a:t>§  2.  Zatrzymanego należy natychmiast poinformować o przyczynach zatrzymania i o przysługujących mu prawach, w tym o prawie do skorzystania z pomocy adwokata lub radcy prawnego, do korzystania z bezpłatnej pomocy tłumacza, jeżeli nie włada w wystarczającym stopniu językiem polskim, do złożenia oświadczenia i odmowy złożenia oświadczenia, do otrzymania odpisu protokołu zatrzymania, do dostępu do pierwszej pomocy medycznej oraz o prawach wskazanych w art. 245, art. 246 § 1 i art. 612 § 2, jak również o treści art. 248 § 1 i 2, a także wysłuchać go.</a:t>
            </a:r>
          </a:p>
          <a:p>
            <a:pPr algn="just"/>
            <a:r>
              <a:rPr lang="pl-PL" sz="2400" dirty="0">
                <a:latin typeface="Century Gothic" panose="020B0502020202020204" pitchFamily="34" charset="0"/>
              </a:rPr>
              <a:t>Art. 246 §  1.  Zatrzymanemu przysługuje zażalenie do sądu. W zażaleniu zatrzymany może się domagać zbadania </a:t>
            </a:r>
            <a:r>
              <a:rPr lang="pl-PL" sz="2400" b="1" dirty="0">
                <a:latin typeface="Century Gothic" panose="020B0502020202020204" pitchFamily="34" charset="0"/>
              </a:rPr>
              <a:t>zasadności, legalności oraz prawidłowości jego zatrzymania.</a:t>
            </a:r>
          </a:p>
        </p:txBody>
      </p:sp>
      <p:pic>
        <p:nvPicPr>
          <p:cNvPr id="4" name="Obraz 3">
            <a:extLst>
              <a:ext uri="{FF2B5EF4-FFF2-40B4-BE49-F238E27FC236}">
                <a16:creationId xmlns:a16="http://schemas.microsoft.com/office/drawing/2014/main" id="{5446AD93-7435-4CF6-910E-8776F2F9437F}"/>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428377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D8F15A6-2F54-4102-BD1D-247DD43C03CB}"/>
              </a:ext>
            </a:extLst>
          </p:cNvPr>
          <p:cNvSpPr>
            <a:spLocks noGrp="1"/>
          </p:cNvSpPr>
          <p:nvPr>
            <p:ph idx="1"/>
          </p:nvPr>
        </p:nvSpPr>
        <p:spPr>
          <a:xfrm>
            <a:off x="838200" y="1284515"/>
            <a:ext cx="10515600" cy="5665334"/>
          </a:xfrm>
        </p:spPr>
        <p:txBody>
          <a:bodyPr>
            <a:normAutofit/>
          </a:bodyPr>
          <a:lstStyle/>
          <a:p>
            <a:pPr algn="just"/>
            <a:r>
              <a:rPr lang="pl-PL" sz="2400" dirty="0">
                <a:latin typeface="Century Gothic" panose="020B0502020202020204" pitchFamily="34" charset="0"/>
              </a:rPr>
              <a:t>Art.  247.  §  1.  Prokurator może zarządzić zatrzymanie i przymusowe doprowadzenie osoby podejrzanej albo podejrzanego, jeżeli zachodzi uzasadniona obawa, że:</a:t>
            </a:r>
          </a:p>
          <a:p>
            <a:pPr marL="457200" lvl="1" indent="0" algn="just">
              <a:buNone/>
            </a:pPr>
            <a:r>
              <a:rPr lang="pl-PL" sz="2000" dirty="0">
                <a:latin typeface="Century Gothic" panose="020B0502020202020204" pitchFamily="34" charset="0"/>
              </a:rPr>
              <a:t>1) nie stawią się na wezwanie w celu przeprowadzenia z ich udziałem czynności, o których mowa w art. 313 § 1 lub art. 314, albo badań lub czynności, o których mowa w art. 74 § 2 lub 3;</a:t>
            </a:r>
          </a:p>
          <a:p>
            <a:pPr marL="457200" lvl="1" indent="0" algn="just">
              <a:buNone/>
            </a:pPr>
            <a:r>
              <a:rPr lang="pl-PL" sz="2000" dirty="0">
                <a:latin typeface="Century Gothic" panose="020B0502020202020204" pitchFamily="34" charset="0"/>
              </a:rPr>
              <a:t>2) mogą w inny bezprawny sposób utrudniać postępowanie.</a:t>
            </a:r>
          </a:p>
          <a:p>
            <a:pPr algn="just"/>
            <a:r>
              <a:rPr lang="pl-PL" sz="2400" dirty="0">
                <a:latin typeface="Century Gothic" panose="020B0502020202020204" pitchFamily="34" charset="0"/>
              </a:rPr>
              <a:t>§  2.  Zatrzymanie i przymusowe doprowadzenie, o którym mowa w § 1, może także nastąpić, gdy zachodzi potrzeba niezwłocznego zastosowania środka zapobiegawczego.</a:t>
            </a:r>
          </a:p>
          <a:p>
            <a:pPr marL="0" indent="0" algn="just">
              <a:buNone/>
            </a:pPr>
            <a:endParaRPr lang="pl-PL" sz="2400" dirty="0">
              <a:latin typeface="Century Gothic" panose="020B0502020202020204" pitchFamily="34" charset="0"/>
            </a:endParaRPr>
          </a:p>
        </p:txBody>
      </p:sp>
      <p:pic>
        <p:nvPicPr>
          <p:cNvPr id="4" name="Obraz 3">
            <a:extLst>
              <a:ext uri="{FF2B5EF4-FFF2-40B4-BE49-F238E27FC236}">
                <a16:creationId xmlns:a16="http://schemas.microsoft.com/office/drawing/2014/main" id="{7A5672B9-5B8F-4AB0-A69A-379C505E828F}"/>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3139746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F344108-05D0-418C-A883-D6E4A02ED05F}"/>
              </a:ext>
            </a:extLst>
          </p:cNvPr>
          <p:cNvSpPr>
            <a:spLocks noGrp="1"/>
          </p:cNvSpPr>
          <p:nvPr>
            <p:ph idx="1"/>
          </p:nvPr>
        </p:nvSpPr>
        <p:spPr>
          <a:xfrm>
            <a:off x="838200" y="1453923"/>
            <a:ext cx="10515600" cy="5404077"/>
          </a:xfrm>
        </p:spPr>
        <p:txBody>
          <a:bodyPr>
            <a:normAutofit/>
          </a:bodyPr>
          <a:lstStyle/>
          <a:p>
            <a:pPr algn="just"/>
            <a:r>
              <a:rPr lang="pl-PL" sz="2400" dirty="0">
                <a:latin typeface="Century Gothic" panose="020B0502020202020204" pitchFamily="34" charset="0"/>
              </a:rPr>
              <a:t>Art. 245 §  1.  Zatrzymanemu na jego żądanie należy niezwłocznie umożliwić nawiązanie w dostępnej formie kontaktu z adwokatem lub radcą prawnym, a także bezpośrednią z nimi rozmowę; w wyjątkowych wypadkach, uzasadnionych szczególnymi okolicznościami, zatrzymujący może zastrzec, że będzie przy niej obecny.</a:t>
            </a:r>
          </a:p>
          <a:p>
            <a:pPr algn="just"/>
            <a:r>
              <a:rPr lang="pl-PL" sz="2400" dirty="0">
                <a:latin typeface="Century Gothic" panose="020B0502020202020204" pitchFamily="34" charset="0"/>
              </a:rPr>
              <a:t>Art. 246 §  1.  Zatrzymanemu przysługuje zażalenie do sądu. W zażaleniu zatrzymany może się domagać zbadania </a:t>
            </a:r>
            <a:r>
              <a:rPr lang="pl-PL" sz="2400" b="1" dirty="0">
                <a:latin typeface="Century Gothic" panose="020B0502020202020204" pitchFamily="34" charset="0"/>
              </a:rPr>
              <a:t>zasadności, legalności oraz prawidłowości jego zatrzymania.</a:t>
            </a:r>
          </a:p>
        </p:txBody>
      </p:sp>
      <p:pic>
        <p:nvPicPr>
          <p:cNvPr id="4" name="Obraz 3">
            <a:extLst>
              <a:ext uri="{FF2B5EF4-FFF2-40B4-BE49-F238E27FC236}">
                <a16:creationId xmlns:a16="http://schemas.microsoft.com/office/drawing/2014/main" id="{3F4229CF-6F70-4E61-863E-EF285D1CCEFF}"/>
              </a:ext>
            </a:extLst>
          </p:cNvPr>
          <p:cNvPicPr>
            <a:picLocks noChangeAspect="1"/>
          </p:cNvPicPr>
          <p:nvPr/>
        </p:nvPicPr>
        <p:blipFill>
          <a:blip r:embed="rId2"/>
          <a:stretch>
            <a:fillRect/>
          </a:stretch>
        </p:blipFill>
        <p:spPr>
          <a:xfrm>
            <a:off x="8872963" y="-1"/>
            <a:ext cx="3319038" cy="1533525"/>
          </a:xfrm>
          <a:prstGeom prst="rect">
            <a:avLst/>
          </a:prstGeom>
        </p:spPr>
      </p:pic>
    </p:spTree>
    <p:extLst>
      <p:ext uri="{BB962C8B-B14F-4D97-AF65-F5344CB8AC3E}">
        <p14:creationId xmlns:p14="http://schemas.microsoft.com/office/powerpoint/2010/main" val="405206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5966</TotalTime>
  <Words>2895</Words>
  <Application>Microsoft Office PowerPoint</Application>
  <PresentationFormat>Panoramiczny</PresentationFormat>
  <Paragraphs>137</Paragraphs>
  <Slides>30</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30</vt:i4>
      </vt:variant>
    </vt:vector>
  </HeadingPairs>
  <TitlesOfParts>
    <vt:vector size="38" baseType="lpstr">
      <vt:lpstr>Arial</vt:lpstr>
      <vt:lpstr>Calibri</vt:lpstr>
      <vt:lpstr>Century Gothic</vt:lpstr>
      <vt:lpstr>open-sans-regular</vt:lpstr>
      <vt:lpstr>Roboto-Bold</vt:lpstr>
      <vt:lpstr>Roboto-Regular</vt:lpstr>
      <vt:lpstr>Wingdings</vt:lpstr>
      <vt:lpstr>Motyw pakietu Office</vt:lpstr>
      <vt:lpstr>Poradnia prawa – zajęcia organizacyjne, warunki zaliczenia ćwiczeń, plan zajęć. Zatrzymanie i legitymowanie.   </vt:lpstr>
      <vt:lpstr>Prezentacja programu PowerPoint</vt:lpstr>
      <vt:lpstr>Prezentacja programu PowerPoint</vt:lpstr>
      <vt:lpstr>Prezentacja programu PowerPoint</vt:lpstr>
      <vt:lpstr>Prezentacja programu PowerPoint</vt:lpstr>
      <vt:lpstr>Zatrzymanie </vt:lpstr>
      <vt:lpstr>Prezentacja programu PowerPoint</vt:lpstr>
      <vt:lpstr>Prezentacja programu PowerPoint</vt:lpstr>
      <vt:lpstr>Prezentacja programu PowerPoint</vt:lpstr>
      <vt:lpstr>Legalność zatrzymania </vt:lpstr>
      <vt:lpstr>Zasadność zatrzymania </vt:lpstr>
      <vt:lpstr>Prawidłowość zatrzymania </vt:lpstr>
      <vt:lpstr>Odszkodowanie za oczywiście niesłuszne zatrzymanie</vt:lpstr>
      <vt:lpstr>Zatrzymanie Jakuba A. </vt:lpstr>
      <vt:lpstr>Zatrzymanie Buddy </vt:lpstr>
      <vt:lpstr>Zatrzymanie Marcina Romanowskiego</vt:lpstr>
      <vt:lpstr>Zatrzymanie Marcina Romanowskiego</vt:lpstr>
      <vt:lpstr>Zatrzymanie Marcina Romanowskiego</vt:lpstr>
      <vt:lpstr>Zatrzymanie Marcina Romanowskiego</vt:lpstr>
      <vt:lpstr>Zatrzymanie Marcina Romanowskiego</vt:lpstr>
      <vt:lpstr>Odszkodowanie za oczywiście niesłuszne zatrzymanie </vt:lpstr>
      <vt:lpstr>Wyrok SA w Katowicach  z 18.01.2018 r. </vt:lpstr>
      <vt:lpstr>Legitymowanie</vt:lpstr>
      <vt:lpstr>Legitymowanie</vt:lpstr>
      <vt:lpstr>Legitymowanie</vt:lpstr>
      <vt:lpstr>Legitymowanie</vt:lpstr>
      <vt:lpstr>Zażalenie na legitymowanie </vt:lpstr>
      <vt:lpstr>Legitymowanie</vt:lpstr>
      <vt:lpstr>Z pisma RPO:</vt:lpstr>
      <vt:lpstr>Wyrok SN z 26.03.2021, II KK 40/21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Aleksandra Draus</dc:creator>
  <cp:lastModifiedBy>Dominika Czerniak</cp:lastModifiedBy>
  <cp:revision>593</cp:revision>
  <dcterms:created xsi:type="dcterms:W3CDTF">2018-10-22T06:25:53Z</dcterms:created>
  <dcterms:modified xsi:type="dcterms:W3CDTF">2024-12-04T11:40:53Z</dcterms:modified>
</cp:coreProperties>
</file>