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01" r:id="rId4"/>
    <p:sldId id="258" r:id="rId5"/>
    <p:sldId id="261" r:id="rId6"/>
    <p:sldId id="306" r:id="rId7"/>
    <p:sldId id="309" r:id="rId8"/>
    <p:sldId id="310" r:id="rId9"/>
    <p:sldId id="312" r:id="rId10"/>
    <p:sldId id="313" r:id="rId11"/>
    <p:sldId id="314" r:id="rId12"/>
    <p:sldId id="315" r:id="rId13"/>
    <p:sldId id="316" r:id="rId14"/>
    <p:sldId id="317" r:id="rId15"/>
    <p:sldId id="319" r:id="rId16"/>
    <p:sldId id="321" r:id="rId17"/>
    <p:sldId id="318" r:id="rId18"/>
    <p:sldId id="320" r:id="rId19"/>
    <p:sldId id="272" r:id="rId20"/>
    <p:sldId id="273" r:id="rId21"/>
    <p:sldId id="322" r:id="rId22"/>
    <p:sldId id="323" r:id="rId23"/>
    <p:sldId id="324" r:id="rId24"/>
    <p:sldId id="325" r:id="rId25"/>
    <p:sldId id="326" r:id="rId26"/>
    <p:sldId id="327" r:id="rId27"/>
    <p:sldId id="378" r:id="rId28"/>
    <p:sldId id="379" r:id="rId29"/>
    <p:sldId id="380" r:id="rId30"/>
    <p:sldId id="381" r:id="rId31"/>
    <p:sldId id="382" r:id="rId32"/>
    <p:sldId id="330" r:id="rId33"/>
    <p:sldId id="332" r:id="rId34"/>
    <p:sldId id="375" r:id="rId35"/>
    <p:sldId id="292" r:id="rId36"/>
    <p:sldId id="294" r:id="rId37"/>
    <p:sldId id="295" r:id="rId38"/>
    <p:sldId id="296" r:id="rId39"/>
    <p:sldId id="297" r:id="rId40"/>
    <p:sldId id="298" r:id="rId41"/>
    <p:sldId id="299" r:id="rId42"/>
    <p:sldId id="343" r:id="rId43"/>
    <p:sldId id="300" r:id="rId44"/>
    <p:sldId id="302" r:id="rId45"/>
    <p:sldId id="303" r:id="rId46"/>
    <p:sldId id="344" r:id="rId47"/>
    <p:sldId id="304" r:id="rId48"/>
    <p:sldId id="385" r:id="rId49"/>
    <p:sldId id="386" r:id="rId50"/>
    <p:sldId id="387" r:id="rId51"/>
    <p:sldId id="388" r:id="rId52"/>
    <p:sldId id="389" r:id="rId53"/>
    <p:sldId id="390" r:id="rId5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072448-983E-469C-96FB-615F4B5D47D2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2BA3307-A5ED-4B82-995C-DE77B8F7EBA7}">
      <dgm:prSet phldrT="[Text]"/>
      <dgm:spPr/>
      <dgm:t>
        <a:bodyPr/>
        <a:lstStyle/>
        <a:p>
          <a:r>
            <a:rPr lang="pl-PL" dirty="0"/>
            <a:t>Prokurator</a:t>
          </a:r>
        </a:p>
      </dgm:t>
    </dgm:pt>
    <dgm:pt modelId="{762DDFCC-601B-48DE-8265-A143DB70AD48}" type="parTrans" cxnId="{4F15051F-EF12-4974-BC73-3D222A99B832}">
      <dgm:prSet/>
      <dgm:spPr/>
      <dgm:t>
        <a:bodyPr/>
        <a:lstStyle/>
        <a:p>
          <a:endParaRPr lang="pl-PL"/>
        </a:p>
      </dgm:t>
    </dgm:pt>
    <dgm:pt modelId="{3F318275-2CA6-41F8-9DB4-080CF7A4B45D}" type="sibTrans" cxnId="{4F15051F-EF12-4974-BC73-3D222A99B832}">
      <dgm:prSet/>
      <dgm:spPr/>
      <dgm:t>
        <a:bodyPr/>
        <a:lstStyle/>
        <a:p>
          <a:endParaRPr lang="pl-PL"/>
        </a:p>
      </dgm:t>
    </dgm:pt>
    <dgm:pt modelId="{60A5283A-7CF0-4DAD-8E01-CBE3D1B379CC}">
      <dgm:prSet phldrT="[Text]"/>
      <dgm:spPr/>
      <dgm:t>
        <a:bodyPr/>
        <a:lstStyle/>
        <a:p>
          <a:r>
            <a:rPr lang="pl-PL" dirty="0"/>
            <a:t>Organ postępowania przygotowawczego</a:t>
          </a:r>
        </a:p>
      </dgm:t>
    </dgm:pt>
    <dgm:pt modelId="{1F053215-2E57-45CA-A61F-B322F24ABB7A}" type="parTrans" cxnId="{328165B7-F777-4CE1-BF9C-3F2729448C5E}">
      <dgm:prSet/>
      <dgm:spPr/>
      <dgm:t>
        <a:bodyPr/>
        <a:lstStyle/>
        <a:p>
          <a:endParaRPr lang="pl-PL"/>
        </a:p>
      </dgm:t>
    </dgm:pt>
    <dgm:pt modelId="{E74BB218-435B-483A-BC76-2F2331E68297}" type="sibTrans" cxnId="{328165B7-F777-4CE1-BF9C-3F2729448C5E}">
      <dgm:prSet/>
      <dgm:spPr/>
      <dgm:t>
        <a:bodyPr/>
        <a:lstStyle/>
        <a:p>
          <a:endParaRPr lang="pl-PL"/>
        </a:p>
      </dgm:t>
    </dgm:pt>
    <dgm:pt modelId="{B1D3ECA0-8207-436E-A147-C5FAA933B4A8}">
      <dgm:prSet phldrT="[Text]"/>
      <dgm:spPr/>
      <dgm:t>
        <a:bodyPr/>
        <a:lstStyle/>
        <a:p>
          <a:r>
            <a:rPr lang="pl-PL" dirty="0"/>
            <a:t>Rzecznik interesu społecznego</a:t>
          </a:r>
        </a:p>
      </dgm:t>
    </dgm:pt>
    <dgm:pt modelId="{DAA373B6-AC60-41B6-8742-C658898E4922}" type="parTrans" cxnId="{B5523107-AE60-4EEF-B1A9-7B8A7FFB4160}">
      <dgm:prSet/>
      <dgm:spPr/>
      <dgm:t>
        <a:bodyPr/>
        <a:lstStyle/>
        <a:p>
          <a:endParaRPr lang="pl-PL"/>
        </a:p>
      </dgm:t>
    </dgm:pt>
    <dgm:pt modelId="{95F1B686-900A-4A7B-B58F-775F937F6DA5}" type="sibTrans" cxnId="{B5523107-AE60-4EEF-B1A9-7B8A7FFB4160}">
      <dgm:prSet/>
      <dgm:spPr/>
      <dgm:t>
        <a:bodyPr/>
        <a:lstStyle/>
        <a:p>
          <a:endParaRPr lang="pl-PL"/>
        </a:p>
      </dgm:t>
    </dgm:pt>
    <dgm:pt modelId="{30D91371-F6CE-4DCC-9FB4-869E648CDC4B}">
      <dgm:prSet phldrT="[Text]"/>
      <dgm:spPr/>
      <dgm:t>
        <a:bodyPr/>
        <a:lstStyle/>
        <a:p>
          <a:r>
            <a:rPr lang="pl-PL" dirty="0"/>
            <a:t>Oskarżyciel publiczny</a:t>
          </a:r>
        </a:p>
      </dgm:t>
    </dgm:pt>
    <dgm:pt modelId="{74DEC9DF-292B-4698-BB18-1568C4D38796}" type="parTrans" cxnId="{555FFED4-80FD-4835-8DE4-75A14D555309}">
      <dgm:prSet/>
      <dgm:spPr/>
      <dgm:t>
        <a:bodyPr/>
        <a:lstStyle/>
        <a:p>
          <a:endParaRPr lang="pl-PL"/>
        </a:p>
      </dgm:t>
    </dgm:pt>
    <dgm:pt modelId="{408B346B-09E5-4AF1-BCE5-828FBD3ED3F0}" type="sibTrans" cxnId="{555FFED4-80FD-4835-8DE4-75A14D555309}">
      <dgm:prSet/>
      <dgm:spPr/>
      <dgm:t>
        <a:bodyPr/>
        <a:lstStyle/>
        <a:p>
          <a:endParaRPr lang="pl-PL"/>
        </a:p>
      </dgm:t>
    </dgm:pt>
    <dgm:pt modelId="{CBABFFE8-BCEB-4FEC-937A-16282520974A}" type="pres">
      <dgm:prSet presAssocID="{55072448-983E-469C-96FB-615F4B5D47D2}" presName="composite" presStyleCnt="0">
        <dgm:presLayoutVars>
          <dgm:chMax val="1"/>
          <dgm:dir/>
          <dgm:resizeHandles val="exact"/>
        </dgm:presLayoutVars>
      </dgm:prSet>
      <dgm:spPr/>
    </dgm:pt>
    <dgm:pt modelId="{5B0F055D-A843-43F5-87A4-F568E5EE1F8A}" type="pres">
      <dgm:prSet presAssocID="{72BA3307-A5ED-4B82-995C-DE77B8F7EBA7}" presName="roof" presStyleLbl="dkBgShp" presStyleIdx="0" presStyleCnt="2"/>
      <dgm:spPr/>
    </dgm:pt>
    <dgm:pt modelId="{216F0496-9558-459B-B9C7-29F935E40CC5}" type="pres">
      <dgm:prSet presAssocID="{72BA3307-A5ED-4B82-995C-DE77B8F7EBA7}" presName="pillars" presStyleCnt="0"/>
      <dgm:spPr/>
    </dgm:pt>
    <dgm:pt modelId="{B5C5E892-AA55-43DA-BAB7-167EAE8D50AA}" type="pres">
      <dgm:prSet presAssocID="{72BA3307-A5ED-4B82-995C-DE77B8F7EBA7}" presName="pillar1" presStyleLbl="node1" presStyleIdx="0" presStyleCnt="3">
        <dgm:presLayoutVars>
          <dgm:bulletEnabled val="1"/>
        </dgm:presLayoutVars>
      </dgm:prSet>
      <dgm:spPr/>
    </dgm:pt>
    <dgm:pt modelId="{1F005497-C478-4B27-8DCB-8CB41AF97BF9}" type="pres">
      <dgm:prSet presAssocID="{B1D3ECA0-8207-436E-A147-C5FAA933B4A8}" presName="pillarX" presStyleLbl="node1" presStyleIdx="1" presStyleCnt="3">
        <dgm:presLayoutVars>
          <dgm:bulletEnabled val="1"/>
        </dgm:presLayoutVars>
      </dgm:prSet>
      <dgm:spPr/>
    </dgm:pt>
    <dgm:pt modelId="{6447A299-B2C1-4D3C-B7D5-36DBBE0A1CB7}" type="pres">
      <dgm:prSet presAssocID="{30D91371-F6CE-4DCC-9FB4-869E648CDC4B}" presName="pillarX" presStyleLbl="node1" presStyleIdx="2" presStyleCnt="3">
        <dgm:presLayoutVars>
          <dgm:bulletEnabled val="1"/>
        </dgm:presLayoutVars>
      </dgm:prSet>
      <dgm:spPr/>
    </dgm:pt>
    <dgm:pt modelId="{2FE78649-AF93-44A5-B727-F212B64E1F7A}" type="pres">
      <dgm:prSet presAssocID="{72BA3307-A5ED-4B82-995C-DE77B8F7EBA7}" presName="base" presStyleLbl="dkBgShp" presStyleIdx="1" presStyleCnt="2"/>
      <dgm:spPr/>
    </dgm:pt>
  </dgm:ptLst>
  <dgm:cxnLst>
    <dgm:cxn modelId="{B5523107-AE60-4EEF-B1A9-7B8A7FFB4160}" srcId="{72BA3307-A5ED-4B82-995C-DE77B8F7EBA7}" destId="{B1D3ECA0-8207-436E-A147-C5FAA933B4A8}" srcOrd="1" destOrd="0" parTransId="{DAA373B6-AC60-41B6-8742-C658898E4922}" sibTransId="{95F1B686-900A-4A7B-B58F-775F937F6DA5}"/>
    <dgm:cxn modelId="{9E00E011-F413-4DE0-9B27-0F9BA7264418}" type="presOf" srcId="{30D91371-F6CE-4DCC-9FB4-869E648CDC4B}" destId="{6447A299-B2C1-4D3C-B7D5-36DBBE0A1CB7}" srcOrd="0" destOrd="0" presId="urn:microsoft.com/office/officeart/2005/8/layout/hList3"/>
    <dgm:cxn modelId="{4F15051F-EF12-4974-BC73-3D222A99B832}" srcId="{55072448-983E-469C-96FB-615F4B5D47D2}" destId="{72BA3307-A5ED-4B82-995C-DE77B8F7EBA7}" srcOrd="0" destOrd="0" parTransId="{762DDFCC-601B-48DE-8265-A143DB70AD48}" sibTransId="{3F318275-2CA6-41F8-9DB4-080CF7A4B45D}"/>
    <dgm:cxn modelId="{58CB8546-53C7-4A4A-AB59-EACBBC55504D}" type="presOf" srcId="{72BA3307-A5ED-4B82-995C-DE77B8F7EBA7}" destId="{5B0F055D-A843-43F5-87A4-F568E5EE1F8A}" srcOrd="0" destOrd="0" presId="urn:microsoft.com/office/officeart/2005/8/layout/hList3"/>
    <dgm:cxn modelId="{21A3FE9C-B36C-47F2-88FA-F1D5B08CACC0}" type="presOf" srcId="{B1D3ECA0-8207-436E-A147-C5FAA933B4A8}" destId="{1F005497-C478-4B27-8DCB-8CB41AF97BF9}" srcOrd="0" destOrd="0" presId="urn:microsoft.com/office/officeart/2005/8/layout/hList3"/>
    <dgm:cxn modelId="{328165B7-F777-4CE1-BF9C-3F2729448C5E}" srcId="{72BA3307-A5ED-4B82-995C-DE77B8F7EBA7}" destId="{60A5283A-7CF0-4DAD-8E01-CBE3D1B379CC}" srcOrd="0" destOrd="0" parTransId="{1F053215-2E57-45CA-A61F-B322F24ABB7A}" sibTransId="{E74BB218-435B-483A-BC76-2F2331E68297}"/>
    <dgm:cxn modelId="{9AB1E4C6-A4A5-4122-B952-FCB385E34E0A}" type="presOf" srcId="{60A5283A-7CF0-4DAD-8E01-CBE3D1B379CC}" destId="{B5C5E892-AA55-43DA-BAB7-167EAE8D50AA}" srcOrd="0" destOrd="0" presId="urn:microsoft.com/office/officeart/2005/8/layout/hList3"/>
    <dgm:cxn modelId="{555FFED4-80FD-4835-8DE4-75A14D555309}" srcId="{72BA3307-A5ED-4B82-995C-DE77B8F7EBA7}" destId="{30D91371-F6CE-4DCC-9FB4-869E648CDC4B}" srcOrd="2" destOrd="0" parTransId="{74DEC9DF-292B-4698-BB18-1568C4D38796}" sibTransId="{408B346B-09E5-4AF1-BCE5-828FBD3ED3F0}"/>
    <dgm:cxn modelId="{C6289AD6-7028-41F8-BC66-4BDDA6B1C220}" type="presOf" srcId="{55072448-983E-469C-96FB-615F4B5D47D2}" destId="{CBABFFE8-BCEB-4FEC-937A-16282520974A}" srcOrd="0" destOrd="0" presId="urn:microsoft.com/office/officeart/2005/8/layout/hList3"/>
    <dgm:cxn modelId="{77F80B5C-9D06-4F72-8621-DAFA384ED0D6}" type="presParOf" srcId="{CBABFFE8-BCEB-4FEC-937A-16282520974A}" destId="{5B0F055D-A843-43F5-87A4-F568E5EE1F8A}" srcOrd="0" destOrd="0" presId="urn:microsoft.com/office/officeart/2005/8/layout/hList3"/>
    <dgm:cxn modelId="{62A1DDEE-0857-43FD-B889-524E4F400202}" type="presParOf" srcId="{CBABFFE8-BCEB-4FEC-937A-16282520974A}" destId="{216F0496-9558-459B-B9C7-29F935E40CC5}" srcOrd="1" destOrd="0" presId="urn:microsoft.com/office/officeart/2005/8/layout/hList3"/>
    <dgm:cxn modelId="{D3478CE2-994D-47AB-952B-35F313D5D12D}" type="presParOf" srcId="{216F0496-9558-459B-B9C7-29F935E40CC5}" destId="{B5C5E892-AA55-43DA-BAB7-167EAE8D50AA}" srcOrd="0" destOrd="0" presId="urn:microsoft.com/office/officeart/2005/8/layout/hList3"/>
    <dgm:cxn modelId="{F35E739B-72A9-48BD-A30F-5E9848385A06}" type="presParOf" srcId="{216F0496-9558-459B-B9C7-29F935E40CC5}" destId="{1F005497-C478-4B27-8DCB-8CB41AF97BF9}" srcOrd="1" destOrd="0" presId="urn:microsoft.com/office/officeart/2005/8/layout/hList3"/>
    <dgm:cxn modelId="{DE5F4E72-0EA7-44C5-AFF3-EE625441E64C}" type="presParOf" srcId="{216F0496-9558-459B-B9C7-29F935E40CC5}" destId="{6447A299-B2C1-4D3C-B7D5-36DBBE0A1CB7}" srcOrd="2" destOrd="0" presId="urn:microsoft.com/office/officeart/2005/8/layout/hList3"/>
    <dgm:cxn modelId="{26820268-B8AF-4338-9F11-1F89F1E8569F}" type="presParOf" srcId="{CBABFFE8-BCEB-4FEC-937A-16282520974A}" destId="{2FE78649-AF93-44A5-B727-F212B64E1F7A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F8BCD3-2829-4FDC-A68D-ED2A73C9A4DD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696E7029-E90D-49DC-AB08-6861A871C612}">
      <dgm:prSet phldrT="[Tekst]"/>
      <dgm:spPr/>
      <dgm:t>
        <a:bodyPr/>
        <a:lstStyle/>
        <a:p>
          <a:r>
            <a:rPr lang="pl-PL" dirty="0"/>
            <a:t>osoba podejrzana</a:t>
          </a:r>
        </a:p>
      </dgm:t>
    </dgm:pt>
    <dgm:pt modelId="{5CED4C7F-7BF6-45FE-AC3E-B16AB9D320E6}" type="parTrans" cxnId="{F5E03990-BF08-47B6-8966-C238DF8A50E9}">
      <dgm:prSet/>
      <dgm:spPr/>
      <dgm:t>
        <a:bodyPr/>
        <a:lstStyle/>
        <a:p>
          <a:endParaRPr lang="pl-PL"/>
        </a:p>
      </dgm:t>
    </dgm:pt>
    <dgm:pt modelId="{62B2E5B9-E64B-4A3A-A4E8-561CF7502259}" type="sibTrans" cxnId="{F5E03990-BF08-47B6-8966-C238DF8A50E9}">
      <dgm:prSet/>
      <dgm:spPr/>
      <dgm:t>
        <a:bodyPr/>
        <a:lstStyle/>
        <a:p>
          <a:endParaRPr lang="pl-PL"/>
        </a:p>
      </dgm:t>
    </dgm:pt>
    <dgm:pt modelId="{697FE558-2522-4734-B25C-1C5E2097EF63}">
      <dgm:prSet phldrT="[Tekst]"/>
      <dgm:spPr/>
      <dgm:t>
        <a:bodyPr/>
        <a:lstStyle/>
        <a:p>
          <a:r>
            <a:rPr lang="pl-PL" dirty="0"/>
            <a:t>podejrzany</a:t>
          </a:r>
        </a:p>
      </dgm:t>
    </dgm:pt>
    <dgm:pt modelId="{5C64E35F-7B6E-40A6-B857-F8A561051782}" type="parTrans" cxnId="{C42D6A23-A669-4982-8950-79804AB0362D}">
      <dgm:prSet/>
      <dgm:spPr/>
      <dgm:t>
        <a:bodyPr/>
        <a:lstStyle/>
        <a:p>
          <a:endParaRPr lang="pl-PL"/>
        </a:p>
      </dgm:t>
    </dgm:pt>
    <dgm:pt modelId="{271C1098-F6A1-4850-8AA1-6403FBA01AE6}" type="sibTrans" cxnId="{C42D6A23-A669-4982-8950-79804AB0362D}">
      <dgm:prSet/>
      <dgm:spPr/>
      <dgm:t>
        <a:bodyPr/>
        <a:lstStyle/>
        <a:p>
          <a:endParaRPr lang="pl-PL"/>
        </a:p>
      </dgm:t>
    </dgm:pt>
    <dgm:pt modelId="{51EE96BE-17B0-4900-83A9-9C31F89E2A6A}">
      <dgm:prSet phldrT="[Tekst]"/>
      <dgm:spPr/>
      <dgm:t>
        <a:bodyPr/>
        <a:lstStyle/>
        <a:p>
          <a:r>
            <a:rPr lang="pl-PL" dirty="0"/>
            <a:t>oskarżony </a:t>
          </a:r>
        </a:p>
      </dgm:t>
    </dgm:pt>
    <dgm:pt modelId="{9C4A90AD-E63D-40D5-8A25-000E70E287C2}" type="parTrans" cxnId="{B075D557-149D-4CFE-9A8E-18E2C4C9A888}">
      <dgm:prSet/>
      <dgm:spPr/>
      <dgm:t>
        <a:bodyPr/>
        <a:lstStyle/>
        <a:p>
          <a:endParaRPr lang="pl-PL"/>
        </a:p>
      </dgm:t>
    </dgm:pt>
    <dgm:pt modelId="{AE2982FD-DA70-43B0-9CCC-0CEBFC064F90}" type="sibTrans" cxnId="{B075D557-149D-4CFE-9A8E-18E2C4C9A888}">
      <dgm:prSet/>
      <dgm:spPr/>
      <dgm:t>
        <a:bodyPr/>
        <a:lstStyle/>
        <a:p>
          <a:endParaRPr lang="pl-PL"/>
        </a:p>
      </dgm:t>
    </dgm:pt>
    <dgm:pt modelId="{246A69D3-2B0C-418C-82AD-66729FA32B77}" type="pres">
      <dgm:prSet presAssocID="{60F8BCD3-2829-4FDC-A68D-ED2A73C9A4DD}" presName="Name0" presStyleCnt="0">
        <dgm:presLayoutVars>
          <dgm:dir/>
          <dgm:resizeHandles val="exact"/>
        </dgm:presLayoutVars>
      </dgm:prSet>
      <dgm:spPr/>
    </dgm:pt>
    <dgm:pt modelId="{625D5423-8780-4362-B896-E0779E017ED4}" type="pres">
      <dgm:prSet presAssocID="{696E7029-E90D-49DC-AB08-6861A871C612}" presName="node" presStyleLbl="node1" presStyleIdx="0" presStyleCnt="3" custScaleX="61746" custScaleY="55180">
        <dgm:presLayoutVars>
          <dgm:bulletEnabled val="1"/>
        </dgm:presLayoutVars>
      </dgm:prSet>
      <dgm:spPr/>
    </dgm:pt>
    <dgm:pt modelId="{3A3CD4FB-7025-48F8-8843-C573FDB240AB}" type="pres">
      <dgm:prSet presAssocID="{62B2E5B9-E64B-4A3A-A4E8-561CF7502259}" presName="sibTrans" presStyleLbl="sibTrans2D1" presStyleIdx="0" presStyleCnt="2"/>
      <dgm:spPr/>
    </dgm:pt>
    <dgm:pt modelId="{0AE22E0F-E7A8-423E-BF5A-8409B2048A8D}" type="pres">
      <dgm:prSet presAssocID="{62B2E5B9-E64B-4A3A-A4E8-561CF7502259}" presName="connectorText" presStyleLbl="sibTrans2D1" presStyleIdx="0" presStyleCnt="2"/>
      <dgm:spPr/>
    </dgm:pt>
    <dgm:pt modelId="{2FBF3C6A-8A86-4ED1-805D-29C3331B9636}" type="pres">
      <dgm:prSet presAssocID="{697FE558-2522-4734-B25C-1C5E2097EF63}" presName="node" presStyleLbl="node1" presStyleIdx="1" presStyleCnt="3" custScaleX="61746" custScaleY="55180">
        <dgm:presLayoutVars>
          <dgm:bulletEnabled val="1"/>
        </dgm:presLayoutVars>
      </dgm:prSet>
      <dgm:spPr/>
    </dgm:pt>
    <dgm:pt modelId="{17234832-0262-4783-B24B-0D5B4EA7AF1A}" type="pres">
      <dgm:prSet presAssocID="{271C1098-F6A1-4850-8AA1-6403FBA01AE6}" presName="sibTrans" presStyleLbl="sibTrans2D1" presStyleIdx="1" presStyleCnt="2"/>
      <dgm:spPr/>
    </dgm:pt>
    <dgm:pt modelId="{908740A1-D74A-4668-A418-B832B9CC1DD5}" type="pres">
      <dgm:prSet presAssocID="{271C1098-F6A1-4850-8AA1-6403FBA01AE6}" presName="connectorText" presStyleLbl="sibTrans2D1" presStyleIdx="1" presStyleCnt="2"/>
      <dgm:spPr/>
    </dgm:pt>
    <dgm:pt modelId="{00189F8B-D5F3-4022-BC48-B9BC4A89A1C0}" type="pres">
      <dgm:prSet presAssocID="{51EE96BE-17B0-4900-83A9-9C31F89E2A6A}" presName="node" presStyleLbl="node1" presStyleIdx="2" presStyleCnt="3" custScaleX="61746" custScaleY="55180">
        <dgm:presLayoutVars>
          <dgm:bulletEnabled val="1"/>
        </dgm:presLayoutVars>
      </dgm:prSet>
      <dgm:spPr/>
    </dgm:pt>
  </dgm:ptLst>
  <dgm:cxnLst>
    <dgm:cxn modelId="{40CC5609-D674-4C22-931E-08FF9626D172}" type="presOf" srcId="{51EE96BE-17B0-4900-83A9-9C31F89E2A6A}" destId="{00189F8B-D5F3-4022-BC48-B9BC4A89A1C0}" srcOrd="0" destOrd="0" presId="urn:microsoft.com/office/officeart/2005/8/layout/process1"/>
    <dgm:cxn modelId="{C42D6A23-A669-4982-8950-79804AB0362D}" srcId="{60F8BCD3-2829-4FDC-A68D-ED2A73C9A4DD}" destId="{697FE558-2522-4734-B25C-1C5E2097EF63}" srcOrd="1" destOrd="0" parTransId="{5C64E35F-7B6E-40A6-B857-F8A561051782}" sibTransId="{271C1098-F6A1-4850-8AA1-6403FBA01AE6}"/>
    <dgm:cxn modelId="{B62FD32F-5FAF-4033-B5EE-FD93B744D4D5}" type="presOf" srcId="{62B2E5B9-E64B-4A3A-A4E8-561CF7502259}" destId="{3A3CD4FB-7025-48F8-8843-C573FDB240AB}" srcOrd="0" destOrd="0" presId="urn:microsoft.com/office/officeart/2005/8/layout/process1"/>
    <dgm:cxn modelId="{541DC563-7388-4CE0-B7DE-1CF463A8EA63}" type="presOf" srcId="{271C1098-F6A1-4850-8AA1-6403FBA01AE6}" destId="{908740A1-D74A-4668-A418-B832B9CC1DD5}" srcOrd="1" destOrd="0" presId="urn:microsoft.com/office/officeart/2005/8/layout/process1"/>
    <dgm:cxn modelId="{B075D557-149D-4CFE-9A8E-18E2C4C9A888}" srcId="{60F8BCD3-2829-4FDC-A68D-ED2A73C9A4DD}" destId="{51EE96BE-17B0-4900-83A9-9C31F89E2A6A}" srcOrd="2" destOrd="0" parTransId="{9C4A90AD-E63D-40D5-8A25-000E70E287C2}" sibTransId="{AE2982FD-DA70-43B0-9CCC-0CEBFC064F90}"/>
    <dgm:cxn modelId="{F5E03990-BF08-47B6-8966-C238DF8A50E9}" srcId="{60F8BCD3-2829-4FDC-A68D-ED2A73C9A4DD}" destId="{696E7029-E90D-49DC-AB08-6861A871C612}" srcOrd="0" destOrd="0" parTransId="{5CED4C7F-7BF6-45FE-AC3E-B16AB9D320E6}" sibTransId="{62B2E5B9-E64B-4A3A-A4E8-561CF7502259}"/>
    <dgm:cxn modelId="{1D0B6D92-A85C-4E87-B217-11DBC00C0604}" type="presOf" srcId="{697FE558-2522-4734-B25C-1C5E2097EF63}" destId="{2FBF3C6A-8A86-4ED1-805D-29C3331B9636}" srcOrd="0" destOrd="0" presId="urn:microsoft.com/office/officeart/2005/8/layout/process1"/>
    <dgm:cxn modelId="{3E55A3D3-DC4E-45EC-AB56-F19FE13D4B19}" type="presOf" srcId="{60F8BCD3-2829-4FDC-A68D-ED2A73C9A4DD}" destId="{246A69D3-2B0C-418C-82AD-66729FA32B77}" srcOrd="0" destOrd="0" presId="urn:microsoft.com/office/officeart/2005/8/layout/process1"/>
    <dgm:cxn modelId="{F52B56EB-C6D9-4846-A4EC-9C5ABE947B9E}" type="presOf" srcId="{62B2E5B9-E64B-4A3A-A4E8-561CF7502259}" destId="{0AE22E0F-E7A8-423E-BF5A-8409B2048A8D}" srcOrd="1" destOrd="0" presId="urn:microsoft.com/office/officeart/2005/8/layout/process1"/>
    <dgm:cxn modelId="{2BE38AED-8431-41CE-A128-086C40B03A36}" type="presOf" srcId="{696E7029-E90D-49DC-AB08-6861A871C612}" destId="{625D5423-8780-4362-B896-E0779E017ED4}" srcOrd="0" destOrd="0" presId="urn:microsoft.com/office/officeart/2005/8/layout/process1"/>
    <dgm:cxn modelId="{2634E7F2-690E-4CC0-B985-0CB3C4543DC3}" type="presOf" srcId="{271C1098-F6A1-4850-8AA1-6403FBA01AE6}" destId="{17234832-0262-4783-B24B-0D5B4EA7AF1A}" srcOrd="0" destOrd="0" presId="urn:microsoft.com/office/officeart/2005/8/layout/process1"/>
    <dgm:cxn modelId="{8C47C532-E953-4FDA-BBC1-281FFE0C59CA}" type="presParOf" srcId="{246A69D3-2B0C-418C-82AD-66729FA32B77}" destId="{625D5423-8780-4362-B896-E0779E017ED4}" srcOrd="0" destOrd="0" presId="urn:microsoft.com/office/officeart/2005/8/layout/process1"/>
    <dgm:cxn modelId="{83074AA8-9C2D-489D-8170-AC6E55905735}" type="presParOf" srcId="{246A69D3-2B0C-418C-82AD-66729FA32B77}" destId="{3A3CD4FB-7025-48F8-8843-C573FDB240AB}" srcOrd="1" destOrd="0" presId="urn:microsoft.com/office/officeart/2005/8/layout/process1"/>
    <dgm:cxn modelId="{9BE7CCE4-9703-4EAE-8278-E2FE2824C1DF}" type="presParOf" srcId="{3A3CD4FB-7025-48F8-8843-C573FDB240AB}" destId="{0AE22E0F-E7A8-423E-BF5A-8409B2048A8D}" srcOrd="0" destOrd="0" presId="urn:microsoft.com/office/officeart/2005/8/layout/process1"/>
    <dgm:cxn modelId="{C9EA9AFC-8C42-4AF0-896D-EFF5106218F5}" type="presParOf" srcId="{246A69D3-2B0C-418C-82AD-66729FA32B77}" destId="{2FBF3C6A-8A86-4ED1-805D-29C3331B9636}" srcOrd="2" destOrd="0" presId="urn:microsoft.com/office/officeart/2005/8/layout/process1"/>
    <dgm:cxn modelId="{8B92DBB6-6D90-466C-922B-794752543808}" type="presParOf" srcId="{246A69D3-2B0C-418C-82AD-66729FA32B77}" destId="{17234832-0262-4783-B24B-0D5B4EA7AF1A}" srcOrd="3" destOrd="0" presId="urn:microsoft.com/office/officeart/2005/8/layout/process1"/>
    <dgm:cxn modelId="{0F3F0745-CB1D-4202-8DFC-A9F65B347647}" type="presParOf" srcId="{17234832-0262-4783-B24B-0D5B4EA7AF1A}" destId="{908740A1-D74A-4668-A418-B832B9CC1DD5}" srcOrd="0" destOrd="0" presId="urn:microsoft.com/office/officeart/2005/8/layout/process1"/>
    <dgm:cxn modelId="{855643F3-BBC1-4305-8D5B-D21D2F5D89F0}" type="presParOf" srcId="{246A69D3-2B0C-418C-82AD-66729FA32B77}" destId="{00189F8B-D5F3-4022-BC48-B9BC4A89A1C0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DF647B-F937-44B2-8B6D-5D10A2596704}" type="doc">
      <dgm:prSet loTypeId="urn:microsoft.com/office/officeart/2005/8/layout/default" loCatId="list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55E1D2E-B710-44ED-AEED-31CA09A23C83}">
      <dgm:prSet/>
      <dgm:spPr/>
      <dgm:t>
        <a:bodyPr/>
        <a:lstStyle/>
        <a:p>
          <a:r>
            <a:rPr lang="pl-PL" b="1"/>
            <a:t>Art. 169 § 1. We wniosku dowodowym należy podać oznaczenie dowodu oraz okoliczności, które mają być udowodnione. Można także określić sposób przeprowadzenia dowodu.</a:t>
          </a:r>
          <a:endParaRPr lang="en-US"/>
        </a:p>
      </dgm:t>
    </dgm:pt>
    <dgm:pt modelId="{FC539BDF-B1F4-4C76-B6AF-72653C8E8A7D}" type="parTrans" cxnId="{08D1AF8A-F27C-4234-AEA6-3AE1988BC4BF}">
      <dgm:prSet/>
      <dgm:spPr/>
      <dgm:t>
        <a:bodyPr/>
        <a:lstStyle/>
        <a:p>
          <a:endParaRPr lang="en-US"/>
        </a:p>
      </dgm:t>
    </dgm:pt>
    <dgm:pt modelId="{F2212782-260C-48C8-9C66-915CB60D7662}" type="sibTrans" cxnId="{08D1AF8A-F27C-4234-AEA6-3AE1988BC4BF}">
      <dgm:prSet/>
      <dgm:spPr/>
      <dgm:t>
        <a:bodyPr/>
        <a:lstStyle/>
        <a:p>
          <a:endParaRPr lang="en-US"/>
        </a:p>
      </dgm:t>
    </dgm:pt>
    <dgm:pt modelId="{8DB03627-F780-42CF-9CDA-2F5B093550BB}">
      <dgm:prSet/>
      <dgm:spPr/>
      <dgm:t>
        <a:bodyPr/>
        <a:lstStyle/>
        <a:p>
          <a:r>
            <a:rPr lang="pl-PL" b="1"/>
            <a:t>§ 2. Wniosek dowodowy może zmierzać do wykrycia lub oceny właściwego dowodu.</a:t>
          </a:r>
          <a:endParaRPr lang="en-US"/>
        </a:p>
      </dgm:t>
    </dgm:pt>
    <dgm:pt modelId="{9636E48C-7C7B-4D9D-A907-98A06E466131}" type="parTrans" cxnId="{39297091-6F00-4CC6-8B43-8F7B7170D3C7}">
      <dgm:prSet/>
      <dgm:spPr/>
      <dgm:t>
        <a:bodyPr/>
        <a:lstStyle/>
        <a:p>
          <a:endParaRPr lang="en-US"/>
        </a:p>
      </dgm:t>
    </dgm:pt>
    <dgm:pt modelId="{CF98D22F-60E7-4CA4-8111-FF1620FC3678}" type="sibTrans" cxnId="{39297091-6F00-4CC6-8B43-8F7B7170D3C7}">
      <dgm:prSet/>
      <dgm:spPr/>
      <dgm:t>
        <a:bodyPr/>
        <a:lstStyle/>
        <a:p>
          <a:endParaRPr lang="en-US"/>
        </a:p>
      </dgm:t>
    </dgm:pt>
    <dgm:pt modelId="{29ECA289-7638-4D4A-9E7E-97CFADEAC015}" type="pres">
      <dgm:prSet presAssocID="{3EDF647B-F937-44B2-8B6D-5D10A2596704}" presName="diagram" presStyleCnt="0">
        <dgm:presLayoutVars>
          <dgm:dir/>
          <dgm:resizeHandles val="exact"/>
        </dgm:presLayoutVars>
      </dgm:prSet>
      <dgm:spPr/>
    </dgm:pt>
    <dgm:pt modelId="{5D38A138-3368-4560-A1BD-89A4107112A0}" type="pres">
      <dgm:prSet presAssocID="{E55E1D2E-B710-44ED-AEED-31CA09A23C83}" presName="node" presStyleLbl="node1" presStyleIdx="0" presStyleCnt="2">
        <dgm:presLayoutVars>
          <dgm:bulletEnabled val="1"/>
        </dgm:presLayoutVars>
      </dgm:prSet>
      <dgm:spPr/>
    </dgm:pt>
    <dgm:pt modelId="{7B0B21E5-3F20-4F2F-853E-C6057F06E77F}" type="pres">
      <dgm:prSet presAssocID="{F2212782-260C-48C8-9C66-915CB60D7662}" presName="sibTrans" presStyleCnt="0"/>
      <dgm:spPr/>
    </dgm:pt>
    <dgm:pt modelId="{26A4907D-5308-4739-89BC-56C6976A9BE6}" type="pres">
      <dgm:prSet presAssocID="{8DB03627-F780-42CF-9CDA-2F5B093550BB}" presName="node" presStyleLbl="node1" presStyleIdx="1" presStyleCnt="2">
        <dgm:presLayoutVars>
          <dgm:bulletEnabled val="1"/>
        </dgm:presLayoutVars>
      </dgm:prSet>
      <dgm:spPr/>
    </dgm:pt>
  </dgm:ptLst>
  <dgm:cxnLst>
    <dgm:cxn modelId="{E525511B-8CF7-49B9-9561-7CA872B353FD}" type="presOf" srcId="{8DB03627-F780-42CF-9CDA-2F5B093550BB}" destId="{26A4907D-5308-4739-89BC-56C6976A9BE6}" srcOrd="0" destOrd="0" presId="urn:microsoft.com/office/officeart/2005/8/layout/default"/>
    <dgm:cxn modelId="{3973801B-67B9-4176-A639-49A59DE4BFD3}" type="presOf" srcId="{E55E1D2E-B710-44ED-AEED-31CA09A23C83}" destId="{5D38A138-3368-4560-A1BD-89A4107112A0}" srcOrd="0" destOrd="0" presId="urn:microsoft.com/office/officeart/2005/8/layout/default"/>
    <dgm:cxn modelId="{08D1AF8A-F27C-4234-AEA6-3AE1988BC4BF}" srcId="{3EDF647B-F937-44B2-8B6D-5D10A2596704}" destId="{E55E1D2E-B710-44ED-AEED-31CA09A23C83}" srcOrd="0" destOrd="0" parTransId="{FC539BDF-B1F4-4C76-B6AF-72653C8E8A7D}" sibTransId="{F2212782-260C-48C8-9C66-915CB60D7662}"/>
    <dgm:cxn modelId="{39297091-6F00-4CC6-8B43-8F7B7170D3C7}" srcId="{3EDF647B-F937-44B2-8B6D-5D10A2596704}" destId="{8DB03627-F780-42CF-9CDA-2F5B093550BB}" srcOrd="1" destOrd="0" parTransId="{9636E48C-7C7B-4D9D-A907-98A06E466131}" sibTransId="{CF98D22F-60E7-4CA4-8111-FF1620FC3678}"/>
    <dgm:cxn modelId="{B021C2EC-59F3-430B-AEAF-E8407C863BED}" type="presOf" srcId="{3EDF647B-F937-44B2-8B6D-5D10A2596704}" destId="{29ECA289-7638-4D4A-9E7E-97CFADEAC015}" srcOrd="0" destOrd="0" presId="urn:microsoft.com/office/officeart/2005/8/layout/default"/>
    <dgm:cxn modelId="{22F3629A-A5B5-4586-8648-AA02E91D20D4}" type="presParOf" srcId="{29ECA289-7638-4D4A-9E7E-97CFADEAC015}" destId="{5D38A138-3368-4560-A1BD-89A4107112A0}" srcOrd="0" destOrd="0" presId="urn:microsoft.com/office/officeart/2005/8/layout/default"/>
    <dgm:cxn modelId="{03DEE95A-3F97-45E9-9194-380CAA76FBE7}" type="presParOf" srcId="{29ECA289-7638-4D4A-9E7E-97CFADEAC015}" destId="{7B0B21E5-3F20-4F2F-853E-C6057F06E77F}" srcOrd="1" destOrd="0" presId="urn:microsoft.com/office/officeart/2005/8/layout/default"/>
    <dgm:cxn modelId="{31770B79-B067-42EF-97F3-72BAE961EDE7}" type="presParOf" srcId="{29ECA289-7638-4D4A-9E7E-97CFADEAC015}" destId="{26A4907D-5308-4739-89BC-56C6976A9BE6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7CF3486-C1E2-4E3C-A557-93DB0D2CB7C2}" type="doc">
      <dgm:prSet loTypeId="urn:microsoft.com/office/officeart/2005/8/layout/process4" loCatId="process" qsTypeId="urn:microsoft.com/office/officeart/2005/8/quickstyle/simple5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7A88F274-7181-41AF-8163-EE2AB68F4084}">
      <dgm:prSet/>
      <dgm:spPr/>
      <dgm:t>
        <a:bodyPr/>
        <a:lstStyle/>
        <a:p>
          <a:r>
            <a:rPr lang="pl-PL"/>
            <a:t>Jest to oświadczenie postulatywne, kierowane przez uprawniony podmiot do organu procesowego, a </a:t>
          </a:r>
          <a:r>
            <a:rPr lang="pl-PL" b="1"/>
            <a:t>zawierającym żądanie przeprowadzenia dowodu</a:t>
          </a:r>
          <a:r>
            <a:rPr lang="pl-PL"/>
            <a:t> w celu ustalenia określonego faktu lub okoliczności (</a:t>
          </a:r>
          <a:r>
            <a:rPr lang="pl-PL" i="1"/>
            <a:t>J. Skorupka</a:t>
          </a:r>
          <a:r>
            <a:rPr lang="pl-PL"/>
            <a:t> (red.), Kodeks postępowania karnego. Komentarz, Wyd. 3. Warszawa 2018);</a:t>
          </a:r>
          <a:endParaRPr lang="en-US"/>
        </a:p>
      </dgm:t>
    </dgm:pt>
    <dgm:pt modelId="{DF04314F-7075-4662-A708-1E8C55502EE1}" type="parTrans" cxnId="{5C525145-19A9-4312-AFEA-DDF4151060CE}">
      <dgm:prSet/>
      <dgm:spPr/>
      <dgm:t>
        <a:bodyPr/>
        <a:lstStyle/>
        <a:p>
          <a:endParaRPr lang="en-US"/>
        </a:p>
      </dgm:t>
    </dgm:pt>
    <dgm:pt modelId="{297B05C4-95BD-4F32-A480-B55D2973EB8D}" type="sibTrans" cxnId="{5C525145-19A9-4312-AFEA-DDF4151060CE}">
      <dgm:prSet/>
      <dgm:spPr/>
      <dgm:t>
        <a:bodyPr/>
        <a:lstStyle/>
        <a:p>
          <a:endParaRPr lang="en-US"/>
        </a:p>
      </dgm:t>
    </dgm:pt>
    <dgm:pt modelId="{A9EB9AEE-2089-442E-ABD4-17FA62C26DF7}">
      <dgm:prSet/>
      <dgm:spPr/>
      <dgm:t>
        <a:bodyPr/>
        <a:lstStyle/>
        <a:p>
          <a:r>
            <a:rPr lang="pl-PL"/>
            <a:t>Podział wniosków dowodowych:</a:t>
          </a:r>
          <a:endParaRPr lang="en-US"/>
        </a:p>
      </dgm:t>
    </dgm:pt>
    <dgm:pt modelId="{C4C2E522-8011-4802-A813-5457107A2A0C}" type="parTrans" cxnId="{55EABA88-170D-46AE-B606-597C27B0E114}">
      <dgm:prSet/>
      <dgm:spPr/>
      <dgm:t>
        <a:bodyPr/>
        <a:lstStyle/>
        <a:p>
          <a:endParaRPr lang="en-US"/>
        </a:p>
      </dgm:t>
    </dgm:pt>
    <dgm:pt modelId="{908E4C0E-78C4-40FD-806F-0B548F6CD991}" type="sibTrans" cxnId="{55EABA88-170D-46AE-B606-597C27B0E114}">
      <dgm:prSet/>
      <dgm:spPr/>
      <dgm:t>
        <a:bodyPr/>
        <a:lstStyle/>
        <a:p>
          <a:endParaRPr lang="en-US"/>
        </a:p>
      </dgm:t>
    </dgm:pt>
    <dgm:pt modelId="{EBEA9BB0-F0D2-44AE-A599-9B7DBBBAC089}">
      <dgm:prSet/>
      <dgm:spPr/>
      <dgm:t>
        <a:bodyPr/>
        <a:lstStyle/>
        <a:p>
          <a:r>
            <a:rPr lang="pl-PL"/>
            <a:t>W znaczeniu ścisłym: oznacza po prostu żądanie przeprowadzenia dowodu, wskazanego przez stronę;</a:t>
          </a:r>
          <a:endParaRPr lang="en-US"/>
        </a:p>
      </dgm:t>
    </dgm:pt>
    <dgm:pt modelId="{708DD741-DC9B-4764-98A3-CF2867BA6BEF}" type="parTrans" cxnId="{10E393EE-D2B9-449E-9898-D503990BC48F}">
      <dgm:prSet/>
      <dgm:spPr/>
      <dgm:t>
        <a:bodyPr/>
        <a:lstStyle/>
        <a:p>
          <a:endParaRPr lang="en-US"/>
        </a:p>
      </dgm:t>
    </dgm:pt>
    <dgm:pt modelId="{5FAF4A0C-0A49-41DC-A891-85CEBB08502B}" type="sibTrans" cxnId="{10E393EE-D2B9-449E-9898-D503990BC48F}">
      <dgm:prSet/>
      <dgm:spPr/>
      <dgm:t>
        <a:bodyPr/>
        <a:lstStyle/>
        <a:p>
          <a:endParaRPr lang="en-US"/>
        </a:p>
      </dgm:t>
    </dgm:pt>
    <dgm:pt modelId="{D2CEC9B1-7A2A-4974-9D1D-CE502FF35D38}">
      <dgm:prSet/>
      <dgm:spPr/>
      <dgm:t>
        <a:bodyPr/>
        <a:lstStyle/>
        <a:p>
          <a:r>
            <a:rPr lang="pl-PL"/>
            <a:t>W znaczeniu szerokim: wnioski o wyszukiwanie dowodu- np. w sytuacji w której wnioskodawca nie jest w stanie podać konkretnego źródła dowodu (wniosek o odszukanie świadka)</a:t>
          </a:r>
          <a:endParaRPr lang="en-US"/>
        </a:p>
      </dgm:t>
    </dgm:pt>
    <dgm:pt modelId="{CC41855C-4088-4CCC-823A-35574F89A3A5}" type="parTrans" cxnId="{506A88CB-F815-49F7-B3CC-82A2956ECE9F}">
      <dgm:prSet/>
      <dgm:spPr/>
      <dgm:t>
        <a:bodyPr/>
        <a:lstStyle/>
        <a:p>
          <a:endParaRPr lang="en-US"/>
        </a:p>
      </dgm:t>
    </dgm:pt>
    <dgm:pt modelId="{627D2F4A-350B-4CF1-A7B5-33DA77257E40}" type="sibTrans" cxnId="{506A88CB-F815-49F7-B3CC-82A2956ECE9F}">
      <dgm:prSet/>
      <dgm:spPr/>
      <dgm:t>
        <a:bodyPr/>
        <a:lstStyle/>
        <a:p>
          <a:endParaRPr lang="en-US"/>
        </a:p>
      </dgm:t>
    </dgm:pt>
    <dgm:pt modelId="{DB0F36EE-CB17-4290-BD70-D01AC15EE608}" type="pres">
      <dgm:prSet presAssocID="{87CF3486-C1E2-4E3C-A557-93DB0D2CB7C2}" presName="Name0" presStyleCnt="0">
        <dgm:presLayoutVars>
          <dgm:dir/>
          <dgm:animLvl val="lvl"/>
          <dgm:resizeHandles val="exact"/>
        </dgm:presLayoutVars>
      </dgm:prSet>
      <dgm:spPr/>
    </dgm:pt>
    <dgm:pt modelId="{242043CE-1A4A-45C4-A7B1-843037090651}" type="pres">
      <dgm:prSet presAssocID="{A9EB9AEE-2089-442E-ABD4-17FA62C26DF7}" presName="boxAndChildren" presStyleCnt="0"/>
      <dgm:spPr/>
    </dgm:pt>
    <dgm:pt modelId="{FFCCA59E-E7DF-4796-828A-1F8B0E529A12}" type="pres">
      <dgm:prSet presAssocID="{A9EB9AEE-2089-442E-ABD4-17FA62C26DF7}" presName="parentTextBox" presStyleLbl="node1" presStyleIdx="0" presStyleCnt="2"/>
      <dgm:spPr/>
    </dgm:pt>
    <dgm:pt modelId="{98063A03-8D1D-4E70-BB48-19874D18D99F}" type="pres">
      <dgm:prSet presAssocID="{A9EB9AEE-2089-442E-ABD4-17FA62C26DF7}" presName="entireBox" presStyleLbl="node1" presStyleIdx="0" presStyleCnt="2"/>
      <dgm:spPr/>
    </dgm:pt>
    <dgm:pt modelId="{EF59D8B0-8529-4618-AC2E-CFB02A89EF00}" type="pres">
      <dgm:prSet presAssocID="{A9EB9AEE-2089-442E-ABD4-17FA62C26DF7}" presName="descendantBox" presStyleCnt="0"/>
      <dgm:spPr/>
    </dgm:pt>
    <dgm:pt modelId="{F9D83A95-5FB0-415D-A4C3-ADA7B3B63320}" type="pres">
      <dgm:prSet presAssocID="{EBEA9BB0-F0D2-44AE-A599-9B7DBBBAC089}" presName="childTextBox" presStyleLbl="fgAccFollowNode1" presStyleIdx="0" presStyleCnt="2">
        <dgm:presLayoutVars>
          <dgm:bulletEnabled val="1"/>
        </dgm:presLayoutVars>
      </dgm:prSet>
      <dgm:spPr/>
    </dgm:pt>
    <dgm:pt modelId="{DE44FCA0-E7A7-4594-8FBC-804DD7667E26}" type="pres">
      <dgm:prSet presAssocID="{D2CEC9B1-7A2A-4974-9D1D-CE502FF35D38}" presName="childTextBox" presStyleLbl="fgAccFollowNode1" presStyleIdx="1" presStyleCnt="2">
        <dgm:presLayoutVars>
          <dgm:bulletEnabled val="1"/>
        </dgm:presLayoutVars>
      </dgm:prSet>
      <dgm:spPr/>
    </dgm:pt>
    <dgm:pt modelId="{2966BA5B-01D0-489F-A008-E3C5EF4D529B}" type="pres">
      <dgm:prSet presAssocID="{297B05C4-95BD-4F32-A480-B55D2973EB8D}" presName="sp" presStyleCnt="0"/>
      <dgm:spPr/>
    </dgm:pt>
    <dgm:pt modelId="{5E704D6A-77F8-433D-AC2D-CC2B0B3058FE}" type="pres">
      <dgm:prSet presAssocID="{7A88F274-7181-41AF-8163-EE2AB68F4084}" presName="arrowAndChildren" presStyleCnt="0"/>
      <dgm:spPr/>
    </dgm:pt>
    <dgm:pt modelId="{B9AF764A-5904-4BA4-98CE-2CE55EF7F074}" type="pres">
      <dgm:prSet presAssocID="{7A88F274-7181-41AF-8163-EE2AB68F4084}" presName="parentTextArrow" presStyleLbl="node1" presStyleIdx="1" presStyleCnt="2"/>
      <dgm:spPr/>
    </dgm:pt>
  </dgm:ptLst>
  <dgm:cxnLst>
    <dgm:cxn modelId="{7C86B834-0A9E-4CBA-9437-1CC4C8D98F15}" type="presOf" srcId="{EBEA9BB0-F0D2-44AE-A599-9B7DBBBAC089}" destId="{F9D83A95-5FB0-415D-A4C3-ADA7B3B63320}" srcOrd="0" destOrd="0" presId="urn:microsoft.com/office/officeart/2005/8/layout/process4"/>
    <dgm:cxn modelId="{5C525145-19A9-4312-AFEA-DDF4151060CE}" srcId="{87CF3486-C1E2-4E3C-A557-93DB0D2CB7C2}" destId="{7A88F274-7181-41AF-8163-EE2AB68F4084}" srcOrd="0" destOrd="0" parTransId="{DF04314F-7075-4662-A708-1E8C55502EE1}" sibTransId="{297B05C4-95BD-4F32-A480-B55D2973EB8D}"/>
    <dgm:cxn modelId="{A74F9976-857C-471D-A495-1A94738717B9}" type="presOf" srcId="{D2CEC9B1-7A2A-4974-9D1D-CE502FF35D38}" destId="{DE44FCA0-E7A7-4594-8FBC-804DD7667E26}" srcOrd="0" destOrd="0" presId="urn:microsoft.com/office/officeart/2005/8/layout/process4"/>
    <dgm:cxn modelId="{55EABA88-170D-46AE-B606-597C27B0E114}" srcId="{87CF3486-C1E2-4E3C-A557-93DB0D2CB7C2}" destId="{A9EB9AEE-2089-442E-ABD4-17FA62C26DF7}" srcOrd="1" destOrd="0" parTransId="{C4C2E522-8011-4802-A813-5457107A2A0C}" sibTransId="{908E4C0E-78C4-40FD-806F-0B548F6CD991}"/>
    <dgm:cxn modelId="{31156890-B5A4-4A2C-A3FD-DD5C3C5175B5}" type="presOf" srcId="{A9EB9AEE-2089-442E-ABD4-17FA62C26DF7}" destId="{FFCCA59E-E7DF-4796-828A-1F8B0E529A12}" srcOrd="0" destOrd="0" presId="urn:microsoft.com/office/officeart/2005/8/layout/process4"/>
    <dgm:cxn modelId="{B2BAE4A5-BC4C-4F62-812D-439DF4A45F08}" type="presOf" srcId="{A9EB9AEE-2089-442E-ABD4-17FA62C26DF7}" destId="{98063A03-8D1D-4E70-BB48-19874D18D99F}" srcOrd="1" destOrd="0" presId="urn:microsoft.com/office/officeart/2005/8/layout/process4"/>
    <dgm:cxn modelId="{F1DFEAB4-F639-45B9-AFCD-7934CFA5030B}" type="presOf" srcId="{87CF3486-C1E2-4E3C-A557-93DB0D2CB7C2}" destId="{DB0F36EE-CB17-4290-BD70-D01AC15EE608}" srcOrd="0" destOrd="0" presId="urn:microsoft.com/office/officeart/2005/8/layout/process4"/>
    <dgm:cxn modelId="{655F1DCB-0FAD-4386-8F2C-82827538DAF8}" type="presOf" srcId="{7A88F274-7181-41AF-8163-EE2AB68F4084}" destId="{B9AF764A-5904-4BA4-98CE-2CE55EF7F074}" srcOrd="0" destOrd="0" presId="urn:microsoft.com/office/officeart/2005/8/layout/process4"/>
    <dgm:cxn modelId="{506A88CB-F815-49F7-B3CC-82A2956ECE9F}" srcId="{A9EB9AEE-2089-442E-ABD4-17FA62C26DF7}" destId="{D2CEC9B1-7A2A-4974-9D1D-CE502FF35D38}" srcOrd="1" destOrd="0" parTransId="{CC41855C-4088-4CCC-823A-35574F89A3A5}" sibTransId="{627D2F4A-350B-4CF1-A7B5-33DA77257E40}"/>
    <dgm:cxn modelId="{10E393EE-D2B9-449E-9898-D503990BC48F}" srcId="{A9EB9AEE-2089-442E-ABD4-17FA62C26DF7}" destId="{EBEA9BB0-F0D2-44AE-A599-9B7DBBBAC089}" srcOrd="0" destOrd="0" parTransId="{708DD741-DC9B-4764-98A3-CF2867BA6BEF}" sibTransId="{5FAF4A0C-0A49-41DC-A891-85CEBB08502B}"/>
    <dgm:cxn modelId="{AB591FD5-6D9D-40EE-A852-745B7D37134A}" type="presParOf" srcId="{DB0F36EE-CB17-4290-BD70-D01AC15EE608}" destId="{242043CE-1A4A-45C4-A7B1-843037090651}" srcOrd="0" destOrd="0" presId="urn:microsoft.com/office/officeart/2005/8/layout/process4"/>
    <dgm:cxn modelId="{EB1C7AFF-5686-42D2-BF57-3E15880E8455}" type="presParOf" srcId="{242043CE-1A4A-45C4-A7B1-843037090651}" destId="{FFCCA59E-E7DF-4796-828A-1F8B0E529A12}" srcOrd="0" destOrd="0" presId="urn:microsoft.com/office/officeart/2005/8/layout/process4"/>
    <dgm:cxn modelId="{7428F631-72B1-4C31-B2ED-56D7ACF2A706}" type="presParOf" srcId="{242043CE-1A4A-45C4-A7B1-843037090651}" destId="{98063A03-8D1D-4E70-BB48-19874D18D99F}" srcOrd="1" destOrd="0" presId="urn:microsoft.com/office/officeart/2005/8/layout/process4"/>
    <dgm:cxn modelId="{00D429B9-F641-4559-8E06-F42BFF2B350F}" type="presParOf" srcId="{242043CE-1A4A-45C4-A7B1-843037090651}" destId="{EF59D8B0-8529-4618-AC2E-CFB02A89EF00}" srcOrd="2" destOrd="0" presId="urn:microsoft.com/office/officeart/2005/8/layout/process4"/>
    <dgm:cxn modelId="{05F1ED3A-B629-48A9-A455-30D9F717D933}" type="presParOf" srcId="{EF59D8B0-8529-4618-AC2E-CFB02A89EF00}" destId="{F9D83A95-5FB0-415D-A4C3-ADA7B3B63320}" srcOrd="0" destOrd="0" presId="urn:microsoft.com/office/officeart/2005/8/layout/process4"/>
    <dgm:cxn modelId="{EFF498B4-EBBA-41A3-96B5-ABFBCBAD9D5F}" type="presParOf" srcId="{EF59D8B0-8529-4618-AC2E-CFB02A89EF00}" destId="{DE44FCA0-E7A7-4594-8FBC-804DD7667E26}" srcOrd="1" destOrd="0" presId="urn:microsoft.com/office/officeart/2005/8/layout/process4"/>
    <dgm:cxn modelId="{E8707EE7-DDBB-46B1-BA91-B0749C41D009}" type="presParOf" srcId="{DB0F36EE-CB17-4290-BD70-D01AC15EE608}" destId="{2966BA5B-01D0-489F-A008-E3C5EF4D529B}" srcOrd="1" destOrd="0" presId="urn:microsoft.com/office/officeart/2005/8/layout/process4"/>
    <dgm:cxn modelId="{B57F8734-AA01-4593-9632-74E01B13AE3C}" type="presParOf" srcId="{DB0F36EE-CB17-4290-BD70-D01AC15EE608}" destId="{5E704D6A-77F8-433D-AC2D-CC2B0B3058FE}" srcOrd="2" destOrd="0" presId="urn:microsoft.com/office/officeart/2005/8/layout/process4"/>
    <dgm:cxn modelId="{8E340EAD-0DFD-4506-90AA-4FD2FE551E4F}" type="presParOf" srcId="{5E704D6A-77F8-433D-AC2D-CC2B0B3058FE}" destId="{B9AF764A-5904-4BA4-98CE-2CE55EF7F07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D720513-1674-46D1-ACBC-A85E0BC0A5E6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1BC84C3-250A-4936-85A0-DECB7A24F32F}">
      <dgm:prSet/>
      <dgm:spPr/>
      <dgm:t>
        <a:bodyPr/>
        <a:lstStyle/>
        <a:p>
          <a:r>
            <a:rPr lang="pl-PL"/>
            <a:t>W zależności od etapu postępowania- w przedmiocie wniosku dowodowego będzie decyzje podejmować bądź prokurator (na etapie postępowania przygotowawczego) lub sąd (na etapie postępowania sądowego);</a:t>
          </a:r>
          <a:endParaRPr lang="en-US"/>
        </a:p>
      </dgm:t>
    </dgm:pt>
    <dgm:pt modelId="{73650575-46FA-45AB-A802-AA7A4FEE40BA}" type="parTrans" cxnId="{3751DB75-5FED-457F-898B-8C2F9CBD9995}">
      <dgm:prSet/>
      <dgm:spPr/>
      <dgm:t>
        <a:bodyPr/>
        <a:lstStyle/>
        <a:p>
          <a:endParaRPr lang="en-US"/>
        </a:p>
      </dgm:t>
    </dgm:pt>
    <dgm:pt modelId="{A832648D-E9CC-4617-AE7C-6AAA749A8F75}" type="sibTrans" cxnId="{3751DB75-5FED-457F-898B-8C2F9CBD9995}">
      <dgm:prSet/>
      <dgm:spPr/>
      <dgm:t>
        <a:bodyPr/>
        <a:lstStyle/>
        <a:p>
          <a:endParaRPr lang="en-US"/>
        </a:p>
      </dgm:t>
    </dgm:pt>
    <dgm:pt modelId="{58698547-F80B-44CA-9F04-B05044A08BE7}">
      <dgm:prSet/>
      <dgm:spPr/>
      <dgm:t>
        <a:bodyPr/>
        <a:lstStyle/>
        <a:p>
          <a:r>
            <a:rPr lang="pl-PL"/>
            <a:t>Oddalenie wniosku dowodowego następuje w formie postanowienia (art. 170 par 3 k.p.k.), które obligatoryjnie musi posiadać uzasadnienie.</a:t>
          </a:r>
          <a:endParaRPr lang="en-US"/>
        </a:p>
      </dgm:t>
    </dgm:pt>
    <dgm:pt modelId="{B41B76EE-6ECF-43EA-AF5C-122E140637BF}" type="parTrans" cxnId="{5ABC7068-5F9F-4FF1-8B9E-FAD656EE385E}">
      <dgm:prSet/>
      <dgm:spPr/>
      <dgm:t>
        <a:bodyPr/>
        <a:lstStyle/>
        <a:p>
          <a:endParaRPr lang="en-US"/>
        </a:p>
      </dgm:t>
    </dgm:pt>
    <dgm:pt modelId="{AF713249-BB46-47C8-8C60-D4718D098244}" type="sibTrans" cxnId="{5ABC7068-5F9F-4FF1-8B9E-FAD656EE385E}">
      <dgm:prSet/>
      <dgm:spPr/>
      <dgm:t>
        <a:bodyPr/>
        <a:lstStyle/>
        <a:p>
          <a:endParaRPr lang="en-US"/>
        </a:p>
      </dgm:t>
    </dgm:pt>
    <dgm:pt modelId="{C444C76D-0C3B-4585-AA9E-4A071B611A60}">
      <dgm:prSet/>
      <dgm:spPr/>
      <dgm:t>
        <a:bodyPr/>
        <a:lstStyle/>
        <a:p>
          <a:r>
            <a:rPr lang="pl-PL" dirty="0"/>
            <a:t>Uzasadnienie oddalenia wniosku dowodowego nie może składać się jedynie z powtórzenia treści ustawy w tym zakresie, musi zostać wskazane, jakie konkretne przyczyny przemówiły za nieuwzględnieniem wniosku!</a:t>
          </a:r>
          <a:endParaRPr lang="en-US" dirty="0"/>
        </a:p>
      </dgm:t>
    </dgm:pt>
    <dgm:pt modelId="{361F8236-8027-467D-BB7E-BBB258D01D31}" type="parTrans" cxnId="{7E154FE4-379E-4127-A1B1-1D09002693A3}">
      <dgm:prSet/>
      <dgm:spPr/>
      <dgm:t>
        <a:bodyPr/>
        <a:lstStyle/>
        <a:p>
          <a:endParaRPr lang="en-US"/>
        </a:p>
      </dgm:t>
    </dgm:pt>
    <dgm:pt modelId="{97C19D7C-A87E-4903-BB3F-4BE51B2334FC}" type="sibTrans" cxnId="{7E154FE4-379E-4127-A1B1-1D09002693A3}">
      <dgm:prSet/>
      <dgm:spPr/>
      <dgm:t>
        <a:bodyPr/>
        <a:lstStyle/>
        <a:p>
          <a:endParaRPr lang="en-US"/>
        </a:p>
      </dgm:t>
    </dgm:pt>
    <dgm:pt modelId="{EE53409F-D189-45B5-AF19-905FBD71D567}" type="pres">
      <dgm:prSet presAssocID="{CD720513-1674-46D1-ACBC-A85E0BC0A5E6}" presName="Name0" presStyleCnt="0">
        <dgm:presLayoutVars>
          <dgm:dir/>
          <dgm:animLvl val="lvl"/>
          <dgm:resizeHandles val="exact"/>
        </dgm:presLayoutVars>
      </dgm:prSet>
      <dgm:spPr/>
    </dgm:pt>
    <dgm:pt modelId="{E0A1D9A8-39CD-4D20-8AE1-31D94ED66D41}" type="pres">
      <dgm:prSet presAssocID="{C444C76D-0C3B-4585-AA9E-4A071B611A60}" presName="boxAndChildren" presStyleCnt="0"/>
      <dgm:spPr/>
    </dgm:pt>
    <dgm:pt modelId="{60786986-25C8-4C6B-B7E9-91B38E7C627C}" type="pres">
      <dgm:prSet presAssocID="{C444C76D-0C3B-4585-AA9E-4A071B611A60}" presName="parentTextBox" presStyleLbl="node1" presStyleIdx="0" presStyleCnt="3"/>
      <dgm:spPr/>
    </dgm:pt>
    <dgm:pt modelId="{8362DF36-08B0-4826-AF7B-6E7BC2F4DB07}" type="pres">
      <dgm:prSet presAssocID="{AF713249-BB46-47C8-8C60-D4718D098244}" presName="sp" presStyleCnt="0"/>
      <dgm:spPr/>
    </dgm:pt>
    <dgm:pt modelId="{D7031245-849B-4BE7-B446-9EBEA03C962A}" type="pres">
      <dgm:prSet presAssocID="{58698547-F80B-44CA-9F04-B05044A08BE7}" presName="arrowAndChildren" presStyleCnt="0"/>
      <dgm:spPr/>
    </dgm:pt>
    <dgm:pt modelId="{570EA2A2-E1B9-4092-B65D-268344473BE0}" type="pres">
      <dgm:prSet presAssocID="{58698547-F80B-44CA-9F04-B05044A08BE7}" presName="parentTextArrow" presStyleLbl="node1" presStyleIdx="1" presStyleCnt="3"/>
      <dgm:spPr/>
    </dgm:pt>
    <dgm:pt modelId="{F95CF0F7-E467-4F7C-9908-E0720145C07D}" type="pres">
      <dgm:prSet presAssocID="{A832648D-E9CC-4617-AE7C-6AAA749A8F75}" presName="sp" presStyleCnt="0"/>
      <dgm:spPr/>
    </dgm:pt>
    <dgm:pt modelId="{F51C5004-CB1D-4AFA-AA7A-007C4ED1D366}" type="pres">
      <dgm:prSet presAssocID="{C1BC84C3-250A-4936-85A0-DECB7A24F32F}" presName="arrowAndChildren" presStyleCnt="0"/>
      <dgm:spPr/>
    </dgm:pt>
    <dgm:pt modelId="{BADF8543-30B2-4BD6-B004-29D8AF2C5409}" type="pres">
      <dgm:prSet presAssocID="{C1BC84C3-250A-4936-85A0-DECB7A24F32F}" presName="parentTextArrow" presStyleLbl="node1" presStyleIdx="2" presStyleCnt="3"/>
      <dgm:spPr/>
    </dgm:pt>
  </dgm:ptLst>
  <dgm:cxnLst>
    <dgm:cxn modelId="{CE5DF40C-8CD2-4221-A9FB-6BC131578BBC}" type="presOf" srcId="{CD720513-1674-46D1-ACBC-A85E0BC0A5E6}" destId="{EE53409F-D189-45B5-AF19-905FBD71D567}" srcOrd="0" destOrd="0" presId="urn:microsoft.com/office/officeart/2005/8/layout/process4"/>
    <dgm:cxn modelId="{FB34432A-E030-4766-904F-F6F4204FA10E}" type="presOf" srcId="{C444C76D-0C3B-4585-AA9E-4A071B611A60}" destId="{60786986-25C8-4C6B-B7E9-91B38E7C627C}" srcOrd="0" destOrd="0" presId="urn:microsoft.com/office/officeart/2005/8/layout/process4"/>
    <dgm:cxn modelId="{5ABC7068-5F9F-4FF1-8B9E-FAD656EE385E}" srcId="{CD720513-1674-46D1-ACBC-A85E0BC0A5E6}" destId="{58698547-F80B-44CA-9F04-B05044A08BE7}" srcOrd="1" destOrd="0" parTransId="{B41B76EE-6ECF-43EA-AF5C-122E140637BF}" sibTransId="{AF713249-BB46-47C8-8C60-D4718D098244}"/>
    <dgm:cxn modelId="{3751DB75-5FED-457F-898B-8C2F9CBD9995}" srcId="{CD720513-1674-46D1-ACBC-A85E0BC0A5E6}" destId="{C1BC84C3-250A-4936-85A0-DECB7A24F32F}" srcOrd="0" destOrd="0" parTransId="{73650575-46FA-45AB-A802-AA7A4FEE40BA}" sibTransId="{A832648D-E9CC-4617-AE7C-6AAA749A8F75}"/>
    <dgm:cxn modelId="{AE7CE087-AC30-4DE0-B1E4-DC969077E132}" type="presOf" srcId="{58698547-F80B-44CA-9F04-B05044A08BE7}" destId="{570EA2A2-E1B9-4092-B65D-268344473BE0}" srcOrd="0" destOrd="0" presId="urn:microsoft.com/office/officeart/2005/8/layout/process4"/>
    <dgm:cxn modelId="{7E154FE4-379E-4127-A1B1-1D09002693A3}" srcId="{CD720513-1674-46D1-ACBC-A85E0BC0A5E6}" destId="{C444C76D-0C3B-4585-AA9E-4A071B611A60}" srcOrd="2" destOrd="0" parTransId="{361F8236-8027-467D-BB7E-BBB258D01D31}" sibTransId="{97C19D7C-A87E-4903-BB3F-4BE51B2334FC}"/>
    <dgm:cxn modelId="{AAF88BF0-1A1E-4395-9C81-ADA87E71380F}" type="presOf" srcId="{C1BC84C3-250A-4936-85A0-DECB7A24F32F}" destId="{BADF8543-30B2-4BD6-B004-29D8AF2C5409}" srcOrd="0" destOrd="0" presId="urn:microsoft.com/office/officeart/2005/8/layout/process4"/>
    <dgm:cxn modelId="{E87D1236-8779-4AB4-97CC-4CCA4E23ACF7}" type="presParOf" srcId="{EE53409F-D189-45B5-AF19-905FBD71D567}" destId="{E0A1D9A8-39CD-4D20-8AE1-31D94ED66D41}" srcOrd="0" destOrd="0" presId="urn:microsoft.com/office/officeart/2005/8/layout/process4"/>
    <dgm:cxn modelId="{594FC2DA-31FA-4A8C-B30A-ECCFE7435AE0}" type="presParOf" srcId="{E0A1D9A8-39CD-4D20-8AE1-31D94ED66D41}" destId="{60786986-25C8-4C6B-B7E9-91B38E7C627C}" srcOrd="0" destOrd="0" presId="urn:microsoft.com/office/officeart/2005/8/layout/process4"/>
    <dgm:cxn modelId="{37792E65-F597-4774-95A6-95D67960D174}" type="presParOf" srcId="{EE53409F-D189-45B5-AF19-905FBD71D567}" destId="{8362DF36-08B0-4826-AF7B-6E7BC2F4DB07}" srcOrd="1" destOrd="0" presId="urn:microsoft.com/office/officeart/2005/8/layout/process4"/>
    <dgm:cxn modelId="{063483AF-1670-480D-BAAD-D161E3A41E7A}" type="presParOf" srcId="{EE53409F-D189-45B5-AF19-905FBD71D567}" destId="{D7031245-849B-4BE7-B446-9EBEA03C962A}" srcOrd="2" destOrd="0" presId="urn:microsoft.com/office/officeart/2005/8/layout/process4"/>
    <dgm:cxn modelId="{32A4464A-CFCE-4836-B5B8-12F45A02624D}" type="presParOf" srcId="{D7031245-849B-4BE7-B446-9EBEA03C962A}" destId="{570EA2A2-E1B9-4092-B65D-268344473BE0}" srcOrd="0" destOrd="0" presId="urn:microsoft.com/office/officeart/2005/8/layout/process4"/>
    <dgm:cxn modelId="{B8F1646D-012B-4D13-A67F-991A80E00EEE}" type="presParOf" srcId="{EE53409F-D189-45B5-AF19-905FBD71D567}" destId="{F95CF0F7-E467-4F7C-9908-E0720145C07D}" srcOrd="3" destOrd="0" presId="urn:microsoft.com/office/officeart/2005/8/layout/process4"/>
    <dgm:cxn modelId="{DAFF06A6-48F8-4EAE-96FE-72DB1FBC877D}" type="presParOf" srcId="{EE53409F-D189-45B5-AF19-905FBD71D567}" destId="{F51C5004-CB1D-4AFA-AA7A-007C4ED1D366}" srcOrd="4" destOrd="0" presId="urn:microsoft.com/office/officeart/2005/8/layout/process4"/>
    <dgm:cxn modelId="{5A159FEE-55A7-40F3-ABC0-BAA16CA3DE24}" type="presParOf" srcId="{F51C5004-CB1D-4AFA-AA7A-007C4ED1D366}" destId="{BADF8543-30B2-4BD6-B004-29D8AF2C540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0F055D-A843-43F5-87A4-F568E5EE1F8A}">
      <dsp:nvSpPr>
        <dsp:cNvPr id="0" name=""/>
        <dsp:cNvSpPr/>
      </dsp:nvSpPr>
      <dsp:spPr>
        <a:xfrm>
          <a:off x="0" y="0"/>
          <a:ext cx="8291264" cy="1529514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6500" kern="1200" dirty="0"/>
            <a:t>Prokurator</a:t>
          </a:r>
        </a:p>
      </dsp:txBody>
      <dsp:txXfrm>
        <a:off x="0" y="0"/>
        <a:ext cx="8291264" cy="1529514"/>
      </dsp:txXfrm>
    </dsp:sp>
    <dsp:sp modelId="{B5C5E892-AA55-43DA-BAB7-167EAE8D50AA}">
      <dsp:nvSpPr>
        <dsp:cNvPr id="0" name=""/>
        <dsp:cNvSpPr/>
      </dsp:nvSpPr>
      <dsp:spPr>
        <a:xfrm>
          <a:off x="4048" y="1529514"/>
          <a:ext cx="2761055" cy="3211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Organ postępowania przygotowawczego</a:t>
          </a:r>
        </a:p>
      </dsp:txBody>
      <dsp:txXfrm>
        <a:off x="4048" y="1529514"/>
        <a:ext cx="2761055" cy="3211979"/>
      </dsp:txXfrm>
    </dsp:sp>
    <dsp:sp modelId="{1F005497-C478-4B27-8DCB-8CB41AF97BF9}">
      <dsp:nvSpPr>
        <dsp:cNvPr id="0" name=""/>
        <dsp:cNvSpPr/>
      </dsp:nvSpPr>
      <dsp:spPr>
        <a:xfrm>
          <a:off x="2765104" y="1529514"/>
          <a:ext cx="2761055" cy="3211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Rzecznik interesu społecznego</a:t>
          </a:r>
        </a:p>
      </dsp:txBody>
      <dsp:txXfrm>
        <a:off x="2765104" y="1529514"/>
        <a:ext cx="2761055" cy="3211979"/>
      </dsp:txXfrm>
    </dsp:sp>
    <dsp:sp modelId="{6447A299-B2C1-4D3C-B7D5-36DBBE0A1CB7}">
      <dsp:nvSpPr>
        <dsp:cNvPr id="0" name=""/>
        <dsp:cNvSpPr/>
      </dsp:nvSpPr>
      <dsp:spPr>
        <a:xfrm>
          <a:off x="5526159" y="1529514"/>
          <a:ext cx="2761055" cy="3211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Oskarżyciel publiczny</a:t>
          </a:r>
        </a:p>
      </dsp:txBody>
      <dsp:txXfrm>
        <a:off x="5526159" y="1529514"/>
        <a:ext cx="2761055" cy="3211979"/>
      </dsp:txXfrm>
    </dsp:sp>
    <dsp:sp modelId="{2FE78649-AF93-44A5-B727-F212B64E1F7A}">
      <dsp:nvSpPr>
        <dsp:cNvPr id="0" name=""/>
        <dsp:cNvSpPr/>
      </dsp:nvSpPr>
      <dsp:spPr>
        <a:xfrm>
          <a:off x="0" y="4741493"/>
          <a:ext cx="8291264" cy="35688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5D5423-8780-4362-B896-E0779E017ED4}">
      <dsp:nvSpPr>
        <dsp:cNvPr id="0" name=""/>
        <dsp:cNvSpPr/>
      </dsp:nvSpPr>
      <dsp:spPr>
        <a:xfrm>
          <a:off x="800" y="2397922"/>
          <a:ext cx="2105019" cy="11287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dirty="0"/>
            <a:t>osoba podejrzana</a:t>
          </a:r>
        </a:p>
      </dsp:txBody>
      <dsp:txXfrm>
        <a:off x="33859" y="2430981"/>
        <a:ext cx="2038901" cy="1062586"/>
      </dsp:txXfrm>
    </dsp:sp>
    <dsp:sp modelId="{3A3CD4FB-7025-48F8-8843-C573FDB240AB}">
      <dsp:nvSpPr>
        <dsp:cNvPr id="0" name=""/>
        <dsp:cNvSpPr/>
      </dsp:nvSpPr>
      <dsp:spPr>
        <a:xfrm>
          <a:off x="2446736" y="2539538"/>
          <a:ext cx="722741" cy="8454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000" kern="1200"/>
        </a:p>
      </dsp:txBody>
      <dsp:txXfrm>
        <a:off x="2446736" y="2708632"/>
        <a:ext cx="505919" cy="507283"/>
      </dsp:txXfrm>
    </dsp:sp>
    <dsp:sp modelId="{2FBF3C6A-8A86-4ED1-805D-29C3331B9636}">
      <dsp:nvSpPr>
        <dsp:cNvPr id="0" name=""/>
        <dsp:cNvSpPr/>
      </dsp:nvSpPr>
      <dsp:spPr>
        <a:xfrm>
          <a:off x="3469484" y="2397922"/>
          <a:ext cx="2105019" cy="11287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dirty="0"/>
            <a:t>podejrzany</a:t>
          </a:r>
        </a:p>
      </dsp:txBody>
      <dsp:txXfrm>
        <a:off x="3502543" y="2430981"/>
        <a:ext cx="2038901" cy="1062586"/>
      </dsp:txXfrm>
    </dsp:sp>
    <dsp:sp modelId="{17234832-0262-4783-B24B-0D5B4EA7AF1A}">
      <dsp:nvSpPr>
        <dsp:cNvPr id="0" name=""/>
        <dsp:cNvSpPr/>
      </dsp:nvSpPr>
      <dsp:spPr>
        <a:xfrm>
          <a:off x="5915419" y="2539538"/>
          <a:ext cx="722741" cy="8454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000" kern="1200"/>
        </a:p>
      </dsp:txBody>
      <dsp:txXfrm>
        <a:off x="5915419" y="2708632"/>
        <a:ext cx="505919" cy="507283"/>
      </dsp:txXfrm>
    </dsp:sp>
    <dsp:sp modelId="{00189F8B-D5F3-4022-BC48-B9BC4A89A1C0}">
      <dsp:nvSpPr>
        <dsp:cNvPr id="0" name=""/>
        <dsp:cNvSpPr/>
      </dsp:nvSpPr>
      <dsp:spPr>
        <a:xfrm>
          <a:off x="6938167" y="2397922"/>
          <a:ext cx="2105019" cy="112870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dirty="0"/>
            <a:t>oskarżony </a:t>
          </a:r>
        </a:p>
      </dsp:txBody>
      <dsp:txXfrm>
        <a:off x="6971226" y="2430981"/>
        <a:ext cx="2038901" cy="10625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38A138-3368-4560-A1BD-89A4107112A0}">
      <dsp:nvSpPr>
        <dsp:cNvPr id="0" name=""/>
        <dsp:cNvSpPr/>
      </dsp:nvSpPr>
      <dsp:spPr>
        <a:xfrm>
          <a:off x="1227" y="372359"/>
          <a:ext cx="4788544" cy="287312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700" b="1" kern="1200"/>
            <a:t>Art. 169 § 1. We wniosku dowodowym należy podać oznaczenie dowodu oraz okoliczności, które mają być udowodnione. Można także określić sposób przeprowadzenia dowodu.</a:t>
          </a:r>
          <a:endParaRPr lang="en-US" sz="2700" kern="1200"/>
        </a:p>
      </dsp:txBody>
      <dsp:txXfrm>
        <a:off x="1227" y="372359"/>
        <a:ext cx="4788544" cy="2873126"/>
      </dsp:txXfrm>
    </dsp:sp>
    <dsp:sp modelId="{26A4907D-5308-4739-89BC-56C6976A9BE6}">
      <dsp:nvSpPr>
        <dsp:cNvPr id="0" name=""/>
        <dsp:cNvSpPr/>
      </dsp:nvSpPr>
      <dsp:spPr>
        <a:xfrm>
          <a:off x="5268627" y="372359"/>
          <a:ext cx="4788544" cy="2873126"/>
        </a:xfrm>
        <a:prstGeom prst="rect">
          <a:avLst/>
        </a:prstGeom>
        <a:solidFill>
          <a:schemeClr val="accent2">
            <a:hueOff val="1354814"/>
            <a:satOff val="-6632"/>
            <a:lumOff val="3725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700" b="1" kern="1200"/>
            <a:t>§ 2. Wniosek dowodowy może zmierzać do wykrycia lub oceny właściwego dowodu.</a:t>
          </a:r>
          <a:endParaRPr lang="en-US" sz="2700" kern="1200"/>
        </a:p>
      </dsp:txBody>
      <dsp:txXfrm>
        <a:off x="5268627" y="372359"/>
        <a:ext cx="4788544" cy="28731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063A03-8D1D-4E70-BB48-19874D18D99F}">
      <dsp:nvSpPr>
        <dsp:cNvPr id="0" name=""/>
        <dsp:cNvSpPr/>
      </dsp:nvSpPr>
      <dsp:spPr>
        <a:xfrm>
          <a:off x="0" y="2183561"/>
          <a:ext cx="10058399" cy="143265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/>
            <a:t>Podział wniosków dowodowych:</a:t>
          </a:r>
          <a:endParaRPr lang="en-US" sz="2000" kern="1200"/>
        </a:p>
      </dsp:txBody>
      <dsp:txXfrm>
        <a:off x="0" y="2183561"/>
        <a:ext cx="10058399" cy="773632"/>
      </dsp:txXfrm>
    </dsp:sp>
    <dsp:sp modelId="{F9D83A95-5FB0-415D-A4C3-ADA7B3B63320}">
      <dsp:nvSpPr>
        <dsp:cNvPr id="0" name=""/>
        <dsp:cNvSpPr/>
      </dsp:nvSpPr>
      <dsp:spPr>
        <a:xfrm>
          <a:off x="0" y="2928540"/>
          <a:ext cx="5029200" cy="65902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/>
            <a:t>W znaczeniu ścisłym: oznacza po prostu żądanie przeprowadzenia dowodu, wskazanego przez stronę;</a:t>
          </a:r>
          <a:endParaRPr lang="en-US" sz="1200" kern="1200"/>
        </a:p>
      </dsp:txBody>
      <dsp:txXfrm>
        <a:off x="0" y="2928540"/>
        <a:ext cx="5029200" cy="659020"/>
      </dsp:txXfrm>
    </dsp:sp>
    <dsp:sp modelId="{DE44FCA0-E7A7-4594-8FBC-804DD7667E26}">
      <dsp:nvSpPr>
        <dsp:cNvPr id="0" name=""/>
        <dsp:cNvSpPr/>
      </dsp:nvSpPr>
      <dsp:spPr>
        <a:xfrm>
          <a:off x="5029199" y="2928540"/>
          <a:ext cx="5029200" cy="659020"/>
        </a:xfrm>
        <a:prstGeom prst="rect">
          <a:avLst/>
        </a:prstGeom>
        <a:solidFill>
          <a:schemeClr val="accent5">
            <a:tint val="40000"/>
            <a:alpha val="90000"/>
            <a:hueOff val="6029015"/>
            <a:satOff val="58"/>
            <a:lumOff val="463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/>
            <a:t>W znaczeniu szerokim: wnioski o wyszukiwanie dowodu- np. w sytuacji w której wnioskodawca nie jest w stanie podać konkretnego źródła dowodu (wniosek o odszukanie świadka)</a:t>
          </a:r>
          <a:endParaRPr lang="en-US" sz="1200" kern="1200"/>
        </a:p>
      </dsp:txBody>
      <dsp:txXfrm>
        <a:off x="5029199" y="2928540"/>
        <a:ext cx="5029200" cy="659020"/>
      </dsp:txXfrm>
    </dsp:sp>
    <dsp:sp modelId="{B9AF764A-5904-4BA4-98CE-2CE55EF7F074}">
      <dsp:nvSpPr>
        <dsp:cNvPr id="0" name=""/>
        <dsp:cNvSpPr/>
      </dsp:nvSpPr>
      <dsp:spPr>
        <a:xfrm rot="10800000">
          <a:off x="0" y="1631"/>
          <a:ext cx="10058399" cy="2203419"/>
        </a:xfrm>
        <a:prstGeom prst="upArrowCallout">
          <a:avLst/>
        </a:prstGeom>
        <a:gradFill rotWithShape="0">
          <a:gsLst>
            <a:gs pos="0">
              <a:schemeClr val="accent5">
                <a:hueOff val="6237238"/>
                <a:satOff val="-4013"/>
                <a:lumOff val="2744"/>
                <a:alphaOff val="0"/>
                <a:tint val="98000"/>
                <a:lumMod val="114000"/>
              </a:schemeClr>
            </a:gs>
            <a:gs pos="100000">
              <a:schemeClr val="accent5">
                <a:hueOff val="6237238"/>
                <a:satOff val="-4013"/>
                <a:lumOff val="2744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/>
            <a:t>Jest to oświadczenie postulatywne, kierowane przez uprawniony podmiot do organu procesowego, a </a:t>
          </a:r>
          <a:r>
            <a:rPr lang="pl-PL" sz="2000" b="1" kern="1200"/>
            <a:t>zawierającym żądanie przeprowadzenia dowodu</a:t>
          </a:r>
          <a:r>
            <a:rPr lang="pl-PL" sz="2000" kern="1200"/>
            <a:t> w celu ustalenia określonego faktu lub okoliczności (</a:t>
          </a:r>
          <a:r>
            <a:rPr lang="pl-PL" sz="2000" i="1" kern="1200"/>
            <a:t>J. Skorupka</a:t>
          </a:r>
          <a:r>
            <a:rPr lang="pl-PL" sz="2000" kern="1200"/>
            <a:t> (red.), Kodeks postępowania karnego. Komentarz, Wyd. 3. Warszawa 2018);</a:t>
          </a:r>
          <a:endParaRPr lang="en-US" sz="2000" kern="1200"/>
        </a:p>
      </dsp:txBody>
      <dsp:txXfrm rot="10800000">
        <a:off x="0" y="1631"/>
        <a:ext cx="10058399" cy="143171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786986-25C8-4C6B-B7E9-91B38E7C627C}">
      <dsp:nvSpPr>
        <dsp:cNvPr id="0" name=""/>
        <dsp:cNvSpPr/>
      </dsp:nvSpPr>
      <dsp:spPr>
        <a:xfrm>
          <a:off x="0" y="2723343"/>
          <a:ext cx="10058399" cy="89386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Uzasadnienie oddalenia wniosku dowodowego nie może składać się jedynie z powtórzenia treści ustawy w tym zakresie, musi zostać wskazane, jakie konkretne przyczyny przemówiły za nieuwzględnieniem wniosku!</a:t>
          </a:r>
          <a:endParaRPr lang="en-US" sz="1500" kern="1200" dirty="0"/>
        </a:p>
      </dsp:txBody>
      <dsp:txXfrm>
        <a:off x="0" y="2723343"/>
        <a:ext cx="10058399" cy="893862"/>
      </dsp:txXfrm>
    </dsp:sp>
    <dsp:sp modelId="{570EA2A2-E1B9-4092-B65D-268344473BE0}">
      <dsp:nvSpPr>
        <dsp:cNvPr id="0" name=""/>
        <dsp:cNvSpPr/>
      </dsp:nvSpPr>
      <dsp:spPr>
        <a:xfrm rot="10800000">
          <a:off x="0" y="1361991"/>
          <a:ext cx="10058399" cy="1374759"/>
        </a:xfrm>
        <a:prstGeom prst="upArrowCallout">
          <a:avLst/>
        </a:prstGeom>
        <a:solidFill>
          <a:schemeClr val="accent2">
            <a:hueOff val="677407"/>
            <a:satOff val="-3316"/>
            <a:lumOff val="186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/>
            <a:t>Oddalenie wniosku dowodowego następuje w formie postanowienia (art. 170 par 3 k.p.k.), które obligatoryjnie musi posiadać uzasadnienie.</a:t>
          </a:r>
          <a:endParaRPr lang="en-US" sz="1500" kern="1200"/>
        </a:p>
      </dsp:txBody>
      <dsp:txXfrm rot="10800000">
        <a:off x="0" y="1361991"/>
        <a:ext cx="10058399" cy="893277"/>
      </dsp:txXfrm>
    </dsp:sp>
    <dsp:sp modelId="{BADF8543-30B2-4BD6-B004-29D8AF2C5409}">
      <dsp:nvSpPr>
        <dsp:cNvPr id="0" name=""/>
        <dsp:cNvSpPr/>
      </dsp:nvSpPr>
      <dsp:spPr>
        <a:xfrm rot="10800000">
          <a:off x="0" y="639"/>
          <a:ext cx="10058399" cy="1374759"/>
        </a:xfrm>
        <a:prstGeom prst="upArrowCallout">
          <a:avLst/>
        </a:prstGeom>
        <a:solidFill>
          <a:schemeClr val="accent2">
            <a:hueOff val="1354814"/>
            <a:satOff val="-6632"/>
            <a:lumOff val="372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/>
            <a:t>W zależności od etapu postępowania- w przedmiocie wniosku dowodowego będzie decyzje podejmować bądź prokurator (na etapie postępowania przygotowawczego) lub sąd (na etapie postępowania sądowego);</a:t>
          </a:r>
          <a:endParaRPr lang="en-US" sz="1500" kern="1200"/>
        </a:p>
      </dsp:txBody>
      <dsp:txXfrm rot="10800000">
        <a:off x="0" y="639"/>
        <a:ext cx="10058399" cy="8932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15.10.2023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2244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15.10.2023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5716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15.10.2023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4105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15.10.2023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5823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15.10.2023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5760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15.10.2023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8145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15.10.2023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62545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15.10.2023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26104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15.10.2023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755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15.10.2023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9408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15.10.2023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6311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15.10.2023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3137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15.10.2023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7442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15.10.2023</a:t>
            </a:fld>
            <a:endParaRPr lang="pl-P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1477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15.10.2023</a:t>
            </a:fld>
            <a:endParaRPr lang="pl-P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1974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15.10.2023</a:t>
            </a:fld>
            <a:endParaRPr lang="pl-P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2194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15.10.2023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2766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D349025-EA25-4E1C-82C9-A702B272EC6A}" type="datetimeFigureOut">
              <a:rPr lang="pl-PL" smtClean="0"/>
              <a:t>15.10.2023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269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sip.legalis.pl/document-view.seam?documentId=mfrxilrtg4yteobqgqztqltqmfyc4nbuha2dcmbtgi" TargetMode="External"/><Relationship Id="rId2" Type="http://schemas.openxmlformats.org/officeDocument/2006/relationships/hyperlink" Target="https://sip.legalis.pl/document-view.seam?documentId=mfrxilrtg4yteobqgqztqltqmfyc4nbuha2daobth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ip.legalis.pl/document-view.seam?documentId=mrswglrwguydmnzrguyq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92608" y="292608"/>
            <a:ext cx="9984733" cy="4305150"/>
          </a:xfrm>
        </p:spPr>
        <p:txBody>
          <a:bodyPr/>
          <a:lstStyle/>
          <a:p>
            <a:pPr algn="ctr"/>
            <a:r>
              <a:rPr lang="pl-PL" sz="6600" dirty="0"/>
              <a:t>Poradnia prawna</a:t>
            </a:r>
            <a:br>
              <a:rPr lang="pl-PL" sz="6600" dirty="0"/>
            </a:br>
            <a:r>
              <a:rPr lang="pl-PL" sz="4000" dirty="0"/>
              <a:t>Sekcja prawa karnego</a:t>
            </a:r>
            <a:br>
              <a:rPr lang="pl-PL" dirty="0"/>
            </a:br>
            <a:r>
              <a:rPr lang="pl-PL" sz="3200" dirty="0"/>
              <a:t>Zajęcia nr 1 i 2</a:t>
            </a:r>
            <a:br>
              <a:rPr lang="pl-PL" sz="3200" dirty="0"/>
            </a:br>
            <a:r>
              <a:rPr lang="pl-PL" sz="3200" dirty="0"/>
              <a:t>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54955" y="4739425"/>
            <a:ext cx="9375306" cy="1697865"/>
          </a:xfrm>
        </p:spPr>
        <p:txBody>
          <a:bodyPr>
            <a:normAutofit/>
          </a:bodyPr>
          <a:lstStyle/>
          <a:p>
            <a:r>
              <a:rPr lang="pl-PL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DR Karol Jarząbek</a:t>
            </a:r>
          </a:p>
          <a:p>
            <a:r>
              <a:rPr lang="pl-PL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Katedra Postępowania karnego</a:t>
            </a:r>
          </a:p>
          <a:p>
            <a:r>
              <a:rPr lang="pl-PL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Wydział Prawa, Administracji i Ekonomii</a:t>
            </a:r>
          </a:p>
          <a:p>
            <a:r>
              <a:rPr lang="pl-PL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Uniwersytet Wrocławski</a:t>
            </a:r>
          </a:p>
        </p:txBody>
      </p:sp>
    </p:spTree>
    <p:extLst>
      <p:ext uri="{BB962C8B-B14F-4D97-AF65-F5344CB8AC3E}">
        <p14:creationId xmlns:p14="http://schemas.microsoft.com/office/powerpoint/2010/main" val="1788042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91570" y="69776"/>
            <a:ext cx="4152302" cy="3591094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Uczestnicy </a:t>
            </a:r>
            <a:r>
              <a:rPr lang="pl-PL" dirty="0">
                <a:latin typeface="+mn-lt"/>
              </a:rPr>
              <a:t>procesu</a:t>
            </a:r>
            <a:r>
              <a:rPr lang="pl-PL" dirty="0"/>
              <a:t> karnego</a:t>
            </a:r>
          </a:p>
        </p:txBody>
      </p:sp>
      <p:sp>
        <p:nvSpPr>
          <p:cNvPr id="5" name="Rectangle 4"/>
          <p:cNvSpPr/>
          <p:nvPr/>
        </p:nvSpPr>
        <p:spPr>
          <a:xfrm>
            <a:off x="5379041" y="946884"/>
            <a:ext cx="4461374" cy="6819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STRONY PROCESOWE</a:t>
            </a:r>
          </a:p>
        </p:txBody>
      </p:sp>
      <p:sp>
        <p:nvSpPr>
          <p:cNvPr id="7" name="Rectangle 6"/>
          <p:cNvSpPr/>
          <p:nvPr/>
        </p:nvSpPr>
        <p:spPr>
          <a:xfrm>
            <a:off x="5375921" y="1916832"/>
            <a:ext cx="4464495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PRZEDSTAWICIELE PROCESOWI STRON</a:t>
            </a:r>
          </a:p>
        </p:txBody>
      </p:sp>
      <p:sp>
        <p:nvSpPr>
          <p:cNvPr id="8" name="Rectangle 7"/>
          <p:cNvSpPr/>
          <p:nvPr/>
        </p:nvSpPr>
        <p:spPr>
          <a:xfrm>
            <a:off x="5358795" y="2913438"/>
            <a:ext cx="4447195" cy="7474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PRZEDSTAWICIEL SPOŁECZNY</a:t>
            </a:r>
          </a:p>
        </p:txBody>
      </p:sp>
      <p:sp>
        <p:nvSpPr>
          <p:cNvPr id="9" name="Rectangle 8"/>
          <p:cNvSpPr/>
          <p:nvPr/>
        </p:nvSpPr>
        <p:spPr>
          <a:xfrm>
            <a:off x="5341493" y="4105348"/>
            <a:ext cx="4464496" cy="6918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OSOBOWE ŹRÓDŁA DOWODOWE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58795" y="5139446"/>
            <a:ext cx="4447195" cy="5938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POMOCNICY ORGANÓW PROCESOWYCH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341671" y="0"/>
            <a:ext cx="4498745" cy="7647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ORGANY PROCESOWE</a:t>
            </a:r>
          </a:p>
        </p:txBody>
      </p:sp>
      <p:sp>
        <p:nvSpPr>
          <p:cNvPr id="13" name="Frame 12"/>
          <p:cNvSpPr/>
          <p:nvPr/>
        </p:nvSpPr>
        <p:spPr>
          <a:xfrm>
            <a:off x="1037230" y="3660870"/>
            <a:ext cx="3906642" cy="319350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51556" y="4105348"/>
            <a:ext cx="21602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Uczestnik procesu - </a:t>
            </a:r>
            <a:r>
              <a:rPr lang="pl-PL" dirty="0"/>
              <a:t>osoba biorąca udział w postępowaniu karnym w roli określonej przez przepisy prawa.</a:t>
            </a:r>
          </a:p>
        </p:txBody>
      </p:sp>
      <p:sp>
        <p:nvSpPr>
          <p:cNvPr id="12" name="Rectangle 9"/>
          <p:cNvSpPr/>
          <p:nvPr/>
        </p:nvSpPr>
        <p:spPr>
          <a:xfrm>
            <a:off x="5341494" y="6132512"/>
            <a:ext cx="4447195" cy="5938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PODMIOT ZOBOWIĄZANY  </a:t>
            </a:r>
          </a:p>
          <a:p>
            <a:pPr algn="ctr"/>
            <a:r>
              <a:rPr lang="pl-PL" b="1" dirty="0"/>
              <a:t>i WŁAŚCICIEL PRZEDSIĘBIORSTWA</a:t>
            </a:r>
          </a:p>
        </p:txBody>
      </p:sp>
    </p:spTree>
    <p:extLst>
      <p:ext uri="{BB962C8B-B14F-4D97-AF65-F5344CB8AC3E}">
        <p14:creationId xmlns:p14="http://schemas.microsoft.com/office/powerpoint/2010/main" val="1262817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91544" y="692696"/>
          <a:ext cx="8291264" cy="5098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1454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Strony procesowe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pl-PL" b="1" dirty="0"/>
              <a:t>POSTĘPOWANIA PRZYGOTOWAWCZEGO</a:t>
            </a:r>
          </a:p>
          <a:p>
            <a:pPr marL="109728" indent="0">
              <a:buNone/>
            </a:pPr>
            <a:endParaRPr lang="pl-PL" dirty="0"/>
          </a:p>
          <a:p>
            <a:r>
              <a:rPr lang="pl-PL" dirty="0"/>
              <a:t>pokrzywdzony</a:t>
            </a:r>
          </a:p>
          <a:p>
            <a:endParaRPr lang="pl-PL" dirty="0"/>
          </a:p>
          <a:p>
            <a:r>
              <a:rPr lang="pl-PL" dirty="0"/>
              <a:t>podejrzany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pl-PL" b="1" dirty="0"/>
              <a:t>POSTĘPOWANIA SĄDOWEGO</a:t>
            </a:r>
          </a:p>
          <a:p>
            <a:pPr marL="109728" indent="0">
              <a:buNone/>
            </a:pPr>
            <a:endParaRPr lang="pl-PL" b="1" dirty="0"/>
          </a:p>
          <a:p>
            <a:r>
              <a:rPr lang="pl-PL" dirty="0"/>
              <a:t>Oskarżyciel publiczny, posiłkowy, prywatny</a:t>
            </a:r>
          </a:p>
          <a:p>
            <a:endParaRPr lang="pl-PL" dirty="0"/>
          </a:p>
          <a:p>
            <a:r>
              <a:rPr lang="pl-PL" dirty="0"/>
              <a:t>oskarżony</a:t>
            </a:r>
          </a:p>
        </p:txBody>
      </p:sp>
    </p:spTree>
    <p:extLst>
      <p:ext uri="{BB962C8B-B14F-4D97-AF65-F5344CB8AC3E}">
        <p14:creationId xmlns:p14="http://schemas.microsoft.com/office/powerpoint/2010/main" val="2577208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624012" y="-1323974"/>
          <a:ext cx="9043988" cy="5924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894080" y="2291815"/>
            <a:ext cx="314023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/>
              <a:t>Osoba podejrzana to tzw. faktycznie podejrzany, czyli osoba w stosunku do której podjęto w postępowaniu przygotowawczym określone czynności procesowe (art. 219, 237 § 4, art. 243, 244, 308), ale nie zostały jej przedstawione zarzuty. Osoba podejrzana to osoba znajdująca się „w kręgu zainteresowania” organów postępowania.  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5120878" y="2615417"/>
            <a:ext cx="20681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/>
              <a:t>art. 71 § 1 – </a:t>
            </a:r>
            <a:r>
              <a:rPr lang="pl-PL" b="1" dirty="0"/>
              <a:t>podejrzany to osoba, co do której wydano postanowienie o przedstawieniu zarzutów albo bez wydania takiego postanowienia przesłuchano w charakterze podejrzanego </a:t>
            </a:r>
          </a:p>
          <a:p>
            <a:pPr algn="just"/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7752185" y="2615417"/>
            <a:ext cx="29158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/>
              <a:t>art. 71 § 2 – </a:t>
            </a:r>
            <a:r>
              <a:rPr lang="pl-PL" b="1" dirty="0"/>
              <a:t>oskarżony to osoba, przeciwko której wniesiono oskarżenie do sądu, a także osoba, co do której prokurator złożył wniosek o warunkowe umorzenie postępowania albo wniosek w trybie art. 335 § 1 k.p.k. </a:t>
            </a:r>
          </a:p>
          <a:p>
            <a:pPr algn="just"/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3388520" y="133351"/>
            <a:ext cx="25634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/>
              <a:t>PRZEDSTAWIENIE ZARZUTÓW – ART. 313 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6456040" y="25630"/>
            <a:ext cx="41803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/>
              <a:t>WNIESIENIE DO SĄDU OSKARŻENIA/WNIOSKU O WARUNKOWE UMORZENIE/WNIOSKU W TRYBIE ART. 335 k.p.k. 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4217195" y="6150114"/>
            <a:ext cx="64192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u="sng" dirty="0">
                <a:solidFill>
                  <a:srgbClr val="FF0000"/>
                </a:solidFill>
              </a:rPr>
              <a:t>PODEJRZANY I OSOBA PODEJRZANA TO NIE JEST TO SAMO!!!</a:t>
            </a:r>
            <a:endParaRPr lang="pl-PL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035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6111" y="386366"/>
            <a:ext cx="9837292" cy="1466882"/>
          </a:xfrm>
        </p:spPr>
        <p:txBody>
          <a:bodyPr/>
          <a:lstStyle/>
          <a:p>
            <a:pPr algn="ctr"/>
            <a:r>
              <a:rPr lang="pl-PL" dirty="0"/>
              <a:t>REPREZENTANCI STRON PROCESOWYCH</a:t>
            </a:r>
          </a:p>
        </p:txBody>
      </p:sp>
      <p:sp>
        <p:nvSpPr>
          <p:cNvPr id="4" name="Prostokąt 3"/>
          <p:cNvSpPr/>
          <p:nvPr/>
        </p:nvSpPr>
        <p:spPr>
          <a:xfrm>
            <a:off x="746976" y="1997839"/>
            <a:ext cx="1099855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Osoby działające </a:t>
            </a:r>
            <a:r>
              <a:rPr lang="pl-PL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stronę i w jej imieniu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mocy odpowiedniego </a:t>
            </a:r>
            <a:r>
              <a:rPr lang="pl-PL" sz="2800" b="1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tytułu prawnego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Reprezentanci stron procesowych to:</a:t>
            </a:r>
          </a:p>
          <a:p>
            <a:pPr lvl="1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obrońcy</a:t>
            </a:r>
          </a:p>
          <a:p>
            <a:pPr lvl="1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pełnomocnicy </a:t>
            </a:r>
          </a:p>
          <a:p>
            <a:pPr lvl="1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przedstawiciele ustawowi</a:t>
            </a:r>
          </a:p>
          <a:p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Nawias klamrowy zamykający 4"/>
          <p:cNvSpPr/>
          <p:nvPr/>
        </p:nvSpPr>
        <p:spPr>
          <a:xfrm rot="5400000">
            <a:off x="8970403" y="1715373"/>
            <a:ext cx="685800" cy="2609851"/>
          </a:xfrm>
          <a:prstGeom prst="rightBrace">
            <a:avLst>
              <a:gd name="adj1" fmla="val 45833"/>
              <a:gd name="adj2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7044743" y="3573591"/>
            <a:ext cx="455912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pełnomocnictwo udzielone przez stronę lub jej przedstawiciela ustawowego </a:t>
            </a:r>
          </a:p>
          <a:p>
            <a:pPr marL="342900" indent="-342900"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zarządzenie prezesa sądu, referendarza sądowego, (np. art. 81, 378), </a:t>
            </a:r>
          </a:p>
          <a:p>
            <a:pPr marL="342900" indent="-342900"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postanowienie sądu (por. 387)</a:t>
            </a:r>
          </a:p>
          <a:p>
            <a:pPr marL="342900" indent="-342900"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przepis ustawy  </a:t>
            </a:r>
          </a:p>
        </p:txBody>
      </p:sp>
    </p:spTree>
    <p:extLst>
      <p:ext uri="{BB962C8B-B14F-4D97-AF65-F5344CB8AC3E}">
        <p14:creationId xmlns:p14="http://schemas.microsoft.com/office/powerpoint/2010/main" val="515438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CE444A-07EC-4308-8CCE-50586A328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Kluczowe problemy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CC64FCF-9BC1-4824-8F35-3ABD947E7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400" b="1" dirty="0"/>
              <a:t>Problemy materialnoprawne:</a:t>
            </a:r>
          </a:p>
          <a:p>
            <a:pPr algn="just"/>
            <a:r>
              <a:rPr lang="pl-PL" sz="2400" dirty="0"/>
              <a:t>Odpowiedzialność karna lekarza za zaniechanie</a:t>
            </a:r>
          </a:p>
          <a:p>
            <a:pPr algn="just"/>
            <a:r>
              <a:rPr lang="pl-PL" sz="2400" dirty="0"/>
              <a:t>Dopuszczalność kumulatywnej kwalifikacji – art. 160 § 3 i 2 i art. 155 k.k. w zw. z art. 11 § 2 k.k.</a:t>
            </a:r>
          </a:p>
          <a:p>
            <a:pPr marL="0" indent="0" algn="just">
              <a:buNone/>
            </a:pPr>
            <a:r>
              <a:rPr lang="pl-PL" sz="2400" b="1" dirty="0"/>
              <a:t>Problemy procesowe: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/>
              <a:t>dowodowa dopuszczalność wykorzystania zeznań byłej żony Piotra P.,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/>
              <a:t>dowodowa dopuszczalność wykorzystania notatki funkcjonariusza Policji,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2400" dirty="0"/>
          </a:p>
          <a:p>
            <a:pPr>
              <a:buFont typeface="Wingdings" panose="05000000000000000000" pitchFamily="2" charset="2"/>
              <a:buChar char="Ø"/>
            </a:pPr>
            <a:endParaRPr lang="pl-PL" sz="2400" dirty="0"/>
          </a:p>
          <a:p>
            <a:pPr marL="0" indent="0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267623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BAD1C8-CC3D-423E-A2A3-7E6608C41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Kluczowe problemy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7D9A30A-683B-4693-9E9D-9EF2DBC15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b="1" dirty="0"/>
              <a:t>PROBLEMY PROCESOWE:</a:t>
            </a:r>
          </a:p>
          <a:p>
            <a:pPr algn="just"/>
            <a:r>
              <a:rPr lang="pl-PL" sz="2400" dirty="0"/>
              <a:t>dowodowa dopuszczalność wykorzystania zeznań Piotra P. po uzyskaniu statusu podejrzanego</a:t>
            </a:r>
          </a:p>
          <a:p>
            <a:pPr algn="just"/>
            <a:r>
              <a:rPr lang="pl-PL" sz="2400" dirty="0"/>
              <a:t>drogi wzruszenia drugiego postanowienia o umorzeniu postępowania przygotowawczego </a:t>
            </a:r>
          </a:p>
        </p:txBody>
      </p:sp>
    </p:spTree>
    <p:extLst>
      <p:ext uri="{BB962C8B-B14F-4D97-AF65-F5344CB8AC3E}">
        <p14:creationId xmlns:p14="http://schemas.microsoft.com/office/powerpoint/2010/main" val="37653652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056469-CCF6-4AFE-8EDF-5BBAE5A92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pl-PL" dirty="0"/>
            </a:br>
            <a:r>
              <a:rPr lang="pl-PL" dirty="0"/>
              <a:t>KAZUS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E5C6EF-82C5-4678-8416-123165733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/>
              <a:t>Wyrok Sądu Najwyższego  z dnia 27 września 2010 r. V KK 34/10</a:t>
            </a:r>
            <a:endParaRPr lang="pl-PL" b="1" i="1" dirty="0"/>
          </a:p>
          <a:p>
            <a:pPr marL="0" indent="0" algn="just">
              <a:buNone/>
            </a:pPr>
            <a:r>
              <a:rPr lang="pl-PL" i="1" dirty="0"/>
              <a:t>Skoro ochrona życia dziecka nienarodzonego, zdolnego do życia poza organizmem matki, aktualizuje się także z chwilą zaistnienia medycznych wskazań do niezwłocznego zakończenia ciąży cesarskim cięciem, to obowiązek sprawowania tej ochrony przez lekarza rozpoczyna się w chwili wystąpienia zagrożenia płodu w stopniu uzasadniającym prawdopodobieństwo zaistnienia konieczności dokonania zabiegu, a więc w procesie diagnostycznym, i trwa do czasu ustania zagrożenia.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218054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F40D39-A8B7-4829-AF9C-4D5515834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 komentarza do art. 148 k.k. pod red. A. Zolla: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905F138-0530-414F-9F0E-66ABA4229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Przedmiotem ochrony, jako znamienia typów czynów zabronionych określonych w art. 148 § 1–4, jest </a:t>
            </a:r>
            <a:r>
              <a:rPr lang="pl-PL" b="1" dirty="0"/>
              <a:t>życie człowieka w jego aspekcie egzystencjalnym (biologicznym)</a:t>
            </a:r>
            <a:r>
              <a:rPr lang="pl-PL" dirty="0"/>
              <a:t>. Z kontekstu, w jakim znajduje się art. 148, a zwłaszcza z art. 152, wynika, że w art. 148 § 1–4 przedmiotem ochrony jest </a:t>
            </a:r>
            <a:r>
              <a:rPr lang="pl-PL" b="1" dirty="0"/>
              <a:t>życie „narodzone”</a:t>
            </a:r>
            <a:r>
              <a:rPr lang="pl-PL" dirty="0"/>
              <a:t>, tzn. w fazie od początku porodu (początek bólów porodowych – rozwierających, zaistnienia przesłanek medycznych do przeprowadzenia cesarskiego cięcia albo w wypadku cesarskiego cięcia bez wskazań medycznych – od podjęcia czynności zmierzających do przeprowadzenia zabiegu, zob. uchwała SN z 26.10.2006 r., I KZP 18/06; postanowienie SN z 25.11.2009 r., V KK 150/09, LEX nr 553756; wyrok SN z 27.09.2010 r., V KK 34/10, OSNKW 2010/12, poz. 105), aż do śmierci</a:t>
            </a:r>
          </a:p>
        </p:txBody>
      </p:sp>
    </p:spTree>
    <p:extLst>
      <p:ext uri="{BB962C8B-B14F-4D97-AF65-F5344CB8AC3E}">
        <p14:creationId xmlns:p14="http://schemas.microsoft.com/office/powerpoint/2010/main" val="27642375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675" y="1010211"/>
            <a:ext cx="11725275" cy="1042707"/>
          </a:xfrm>
        </p:spPr>
        <p:txBody>
          <a:bodyPr/>
          <a:lstStyle/>
          <a:p>
            <a:r>
              <a:rPr lang="pl-PL" b="1" dirty="0"/>
              <a:t>Kazus z postępowania przygotowawczego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62000" y="1885950"/>
            <a:ext cx="9496425" cy="4429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/>
              <a:t>Zasadnicza problematyka:</a:t>
            </a:r>
          </a:p>
          <a:p>
            <a:pPr marL="514350" indent="-514350">
              <a:buAutoNum type="arabicParenR"/>
            </a:pPr>
            <a:r>
              <a:rPr lang="pl-PL" sz="2400" dirty="0"/>
              <a:t>postępowanie sprawdzające w trybie art. 307 k.p.k.;</a:t>
            </a:r>
          </a:p>
          <a:p>
            <a:pPr marL="514350" indent="-514350">
              <a:buAutoNum type="arabicParenR"/>
            </a:pPr>
            <a:r>
              <a:rPr lang="pl-PL" sz="2400" dirty="0"/>
              <a:t>zakres czynności, które należy wykonać w postępowaniu przygotowawczym;</a:t>
            </a:r>
          </a:p>
          <a:p>
            <a:pPr marL="514350" indent="-514350">
              <a:buAutoNum type="arabicParenR"/>
            </a:pPr>
            <a:r>
              <a:rPr lang="pl-PL" sz="2400" dirty="0"/>
              <a:t>wybór właściwej podstawy umorzenia postępowania przygotowawczego;</a:t>
            </a:r>
          </a:p>
          <a:p>
            <a:pPr marL="514350" indent="-514350">
              <a:buAutoNum type="arabicParenR"/>
            </a:pPr>
            <a:r>
              <a:rPr lang="pl-PL" sz="2400" dirty="0"/>
              <a:t>matactwo procesowe, fałszywe oskarżenie.</a:t>
            </a:r>
          </a:p>
        </p:txBody>
      </p:sp>
    </p:spTree>
    <p:extLst>
      <p:ext uri="{BB962C8B-B14F-4D97-AF65-F5344CB8AC3E}">
        <p14:creationId xmlns:p14="http://schemas.microsoft.com/office/powerpoint/2010/main" val="3767423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Zasady uczestniczenia w zajęciach.</a:t>
            </a:r>
            <a:br>
              <a:rPr lang="pl-PL" dirty="0"/>
            </a:br>
            <a:r>
              <a:rPr lang="pl-PL" dirty="0"/>
              <a:t>Zaliczanie przedmiotu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l-PL" dirty="0"/>
          </a:p>
          <a:p>
            <a:pPr algn="just"/>
            <a:r>
              <a:rPr lang="pl-PL" dirty="0" err="1"/>
              <a:t>Iiczba</a:t>
            </a:r>
            <a:r>
              <a:rPr lang="pl-PL" dirty="0"/>
              <a:t> zajęć: 16 godzin (8 zajęć)</a:t>
            </a:r>
          </a:p>
          <a:p>
            <a:pPr algn="just"/>
            <a:r>
              <a:rPr lang="pl-PL" dirty="0"/>
              <a:t>Prowadzący: </a:t>
            </a:r>
            <a:r>
              <a:rPr lang="pl-PL" b="1" dirty="0"/>
              <a:t>dr Karol Jarząbek</a:t>
            </a:r>
          </a:p>
          <a:p>
            <a:pPr algn="just"/>
            <a:r>
              <a:rPr lang="pl-PL" dirty="0"/>
              <a:t>Kontakt: karol.jarzabek@uwr.edu.pl</a:t>
            </a:r>
          </a:p>
          <a:p>
            <a:pPr algn="just"/>
            <a:r>
              <a:rPr lang="pl-PL" dirty="0"/>
              <a:t>Konsultacje: każdy poniedziałek 11:20 – 12:20 stacjonarnie (pok. 209 A), czwartki 10:00-11:00 (zdalnie-</a:t>
            </a:r>
            <a:r>
              <a:rPr lang="pl-PL" dirty="0" err="1"/>
              <a:t>Teams</a:t>
            </a:r>
            <a:r>
              <a:rPr lang="pl-PL" dirty="0"/>
              <a:t>)</a:t>
            </a:r>
          </a:p>
          <a:p>
            <a:pPr algn="just"/>
            <a:r>
              <a:rPr lang="pl-PL" dirty="0"/>
              <a:t>W każdej sprawie zachęcam do kontaktu mailowego.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361894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7516" y="1062318"/>
            <a:ext cx="11258550" cy="1400530"/>
          </a:xfrm>
        </p:spPr>
        <p:txBody>
          <a:bodyPr/>
          <a:lstStyle/>
          <a:p>
            <a:r>
              <a:rPr lang="pl-PL" b="1" dirty="0"/>
              <a:t>Kazus z postępowania przygotowawczego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37516" y="1853248"/>
            <a:ext cx="9813318" cy="52051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sz="2500" b="1" dirty="0"/>
          </a:p>
          <a:p>
            <a:pPr marL="0" indent="0" algn="just">
              <a:buNone/>
            </a:pPr>
            <a:r>
              <a:rPr lang="pl-PL" sz="2500" b="1" dirty="0"/>
              <a:t>Zwróć uwagę na:</a:t>
            </a:r>
          </a:p>
          <a:p>
            <a:pPr marL="514350" indent="-514350" algn="just">
              <a:buAutoNum type="arabicParenR"/>
            </a:pPr>
            <a:r>
              <a:rPr lang="pl-PL" sz="2500" dirty="0"/>
              <a:t>art. 307 k.p.k.;</a:t>
            </a:r>
          </a:p>
          <a:p>
            <a:pPr marL="514350" indent="-514350" algn="just">
              <a:buAutoNum type="arabicParenR"/>
            </a:pPr>
            <a:r>
              <a:rPr lang="pl-PL" sz="2500" dirty="0"/>
              <a:t>art. 190 k.k.;</a:t>
            </a:r>
          </a:p>
          <a:p>
            <a:pPr marL="514350" indent="-514350" algn="just">
              <a:buAutoNum type="arabicParenR"/>
            </a:pPr>
            <a:r>
              <a:rPr lang="pl-PL" sz="2500" dirty="0"/>
              <a:t>przestępstwa względnie i bezwzględnie wnioskowe, art. 12 k.p.k.</a:t>
            </a:r>
          </a:p>
          <a:p>
            <a:pPr marL="514350" indent="-514350" algn="just">
              <a:buAutoNum type="arabicParenR"/>
            </a:pPr>
            <a:r>
              <a:rPr lang="pl-PL" sz="2500" dirty="0"/>
              <a:t>art. 233 k.k., przestępstwa przeciwko wymiarowi sprawiedliwości</a:t>
            </a:r>
          </a:p>
          <a:p>
            <a:pPr marL="0" indent="0" algn="just">
              <a:buNone/>
            </a:pPr>
            <a:endParaRPr lang="pl-PL" sz="2500" dirty="0"/>
          </a:p>
        </p:txBody>
      </p:sp>
    </p:spTree>
    <p:extLst>
      <p:ext uri="{BB962C8B-B14F-4D97-AF65-F5344CB8AC3E}">
        <p14:creationId xmlns:p14="http://schemas.microsoft.com/office/powerpoint/2010/main" val="31175646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22768" y="1467702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6000" b="1" dirty="0"/>
              <a:t>Uczestnicy postępowania karnego - kazusy</a:t>
            </a:r>
          </a:p>
        </p:txBody>
      </p:sp>
    </p:spTree>
    <p:extLst>
      <p:ext uri="{BB962C8B-B14F-4D97-AF65-F5344CB8AC3E}">
        <p14:creationId xmlns:p14="http://schemas.microsoft.com/office/powerpoint/2010/main" val="36885453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Kazus nr 1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35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Zasadnicza problematyka: </a:t>
            </a:r>
          </a:p>
          <a:p>
            <a:pPr marL="0" indent="0" algn="just">
              <a:buNone/>
            </a:pPr>
            <a:r>
              <a:rPr lang="pl-PL" sz="35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1) właściwość sądu, badanie właściwości przez Sąd;</a:t>
            </a:r>
          </a:p>
          <a:p>
            <a:pPr marL="0" indent="0" algn="just">
              <a:buNone/>
            </a:pPr>
            <a:r>
              <a:rPr lang="pl-PL" sz="35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2) opis czynu i kwalifikacja prawna w akcie oskarżenia.</a:t>
            </a:r>
          </a:p>
        </p:txBody>
      </p:sp>
    </p:spTree>
    <p:extLst>
      <p:ext uri="{BB962C8B-B14F-4D97-AF65-F5344CB8AC3E}">
        <p14:creationId xmlns:p14="http://schemas.microsoft.com/office/powerpoint/2010/main" val="14979490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Kazus nr 1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1168" y="1097280"/>
            <a:ext cx="11990832" cy="57607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/>
              <a:t>Zwróć uwagę na: wyrok SN z dnia 4 lutego 2014 roku, II KK 262/13, Legalis nr 993239.</a:t>
            </a:r>
          </a:p>
          <a:p>
            <a:pPr marL="0" indent="0" algn="just">
              <a:buNone/>
            </a:pPr>
            <a:endParaRPr lang="pl-PL" b="1" dirty="0"/>
          </a:p>
          <a:p>
            <a:pPr marL="0" indent="0" algn="just">
              <a:buNone/>
            </a:pPr>
            <a:r>
              <a:rPr lang="pl-PL" dirty="0"/>
              <a:t>1. Jeżeli właściwość rzeczowa sądu zależy od rodzaju sprawy poddanej osądowi, decydujące znaczenie dla oceny, czy orzekał sąd właściwy, ma czyn przestępny, na którego popełnienie wskazuje akt oskarżenia, z tym jednak zastrzeżeniem, że ani opis czynu, ani kwalifikacja prawna zaproponowana w akcie oskarżenia, nie wiążą sądu.</a:t>
            </a:r>
          </a:p>
          <a:p>
            <a:pPr marL="0" indent="0" algn="just">
              <a:buNone/>
            </a:pPr>
            <a:r>
              <a:rPr lang="pl-PL" dirty="0"/>
              <a:t>2. Użyte w art. 25 § 1 KPK określenie "w sprawach o przestępstwa" nie może być rozumiane jako oznaczające czyny, których opis i kwalifikacja prawna zostały określone w akcie oskarżenia, gdyż wtedy o właściwości sądu decydowałby prokurator, lecz musi być rozumiane jako sprawy, które według zebranych dowodów i okoliczności obiektywnie wskazują na określoną kwalifikację prawną tych czynów.</a:t>
            </a:r>
          </a:p>
          <a:p>
            <a:pPr marL="0" indent="0" algn="just">
              <a:buNone/>
            </a:pPr>
            <a:r>
              <a:rPr lang="pl-PL" dirty="0"/>
              <a:t>3. Wynikająca z art. 25 § 1 KPK właściwość sądu wyznaczana jest tylko przez normy prawa karnego materialnego, które określają, jakie czyny zabronione stanowią zbrodnie albo występki wskazane w tym przepisie.</a:t>
            </a:r>
          </a:p>
        </p:txBody>
      </p:sp>
    </p:spTree>
    <p:extLst>
      <p:ext uri="{BB962C8B-B14F-4D97-AF65-F5344CB8AC3E}">
        <p14:creationId xmlns:p14="http://schemas.microsoft.com/office/powerpoint/2010/main" val="41702748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Kazus nr 1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93776" y="1719072"/>
            <a:ext cx="11247120" cy="49194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500" dirty="0"/>
              <a:t>II.</a:t>
            </a:r>
          </a:p>
          <a:p>
            <a:pPr marL="0" indent="0" algn="just">
              <a:buNone/>
            </a:pPr>
            <a:r>
              <a:rPr lang="pl-PL" sz="2500" dirty="0"/>
              <a:t>O właściwości rzeczowej sądu decyduje opis czynu przestępnego w akcie oskarżenia - jego znamiona - a nie prawidłowa bądź nieprawidłowa jego kwalifikacja prawna przyjęta w akcie oskarżenia lub wyroku. Przy tym żadnego wpływu na właściwość sądu nie ma zakaz reformationis in peius z art. 443 KPK. Wynikająca z art. 25 § 1 KPK właściwość sądu wyznaczana jest tylko przez normy prawa karnego materialnego, które określają, jakie czyny zabronione stanowią zbrodnie lub występki wskazane w tym przepisie.</a:t>
            </a:r>
          </a:p>
        </p:txBody>
      </p:sp>
    </p:spTree>
    <p:extLst>
      <p:ext uri="{BB962C8B-B14F-4D97-AF65-F5344CB8AC3E}">
        <p14:creationId xmlns:p14="http://schemas.microsoft.com/office/powerpoint/2010/main" val="28002943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Kazus nr 2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3000" b="1" dirty="0"/>
              <a:t>Zasadnicza problematyka:</a:t>
            </a:r>
          </a:p>
          <a:p>
            <a:pPr marL="457200" indent="-457200" algn="just">
              <a:buAutoNum type="arabicParenR"/>
            </a:pPr>
            <a:r>
              <a:rPr lang="pl-PL" sz="3000" dirty="0"/>
              <a:t>pokrzywdzony i oskarżyciel posiłkowy w procesie karnym;</a:t>
            </a:r>
          </a:p>
          <a:p>
            <a:pPr marL="457200" indent="-457200" algn="just">
              <a:buAutoNum type="arabicParenR"/>
            </a:pPr>
            <a:r>
              <a:rPr lang="pl-PL" sz="3000" dirty="0" err="1"/>
              <a:t>współoskarżenie</a:t>
            </a:r>
            <a:r>
              <a:rPr lang="pl-PL" sz="3000" dirty="0"/>
              <a:t> a możliwość działania jako pokrzywdzony</a:t>
            </a:r>
          </a:p>
        </p:txBody>
      </p:sp>
    </p:spTree>
    <p:extLst>
      <p:ext uri="{BB962C8B-B14F-4D97-AF65-F5344CB8AC3E}">
        <p14:creationId xmlns:p14="http://schemas.microsoft.com/office/powerpoint/2010/main" val="33652509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Kazus nr 2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85216" y="1664208"/>
            <a:ext cx="10917936" cy="49926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3000" b="1" dirty="0"/>
              <a:t>Wyrok SN z dnia 6 kwietnia 2006r., IV KK 12/06, OSNK 2006, nr 6, poz. 61</a:t>
            </a:r>
          </a:p>
          <a:p>
            <a:pPr marL="0" indent="0" algn="just">
              <a:buNone/>
            </a:pPr>
            <a:r>
              <a:rPr lang="pl-PL" sz="2500" dirty="0"/>
              <a:t>Jeżeli istota przestępstwa sprowadza się do tego, że współuczestnicy określonego zdarzenia przestępnego, będący współsprawcami przestępstwa, którego znamion ich zachowanie w tym zdarzeniu wypełnia, są jednocześnie pokrzywdzonymi działaniami innych jego współuczestników (np. w bójce), to w razie wydzielenia do odrębnego postępowania sprawy jednego z nich, pozostali, których dobro prawne zostało naruszone lub zagrożone przez zachowania przestępne tego oskarżonego, którego dotyczy wydzielone postępowania, mogą w tym postępowaniu wykonywać uprawnienia pokrzywdzonego, w tym przewidziane w art. 387 § 2 </a:t>
            </a:r>
            <a:r>
              <a:rPr lang="pl-PL" sz="2500" i="1" dirty="0"/>
              <a:t>in fine</a:t>
            </a:r>
            <a:r>
              <a:rPr lang="pl-PL" sz="2500" dirty="0"/>
              <a:t> k.p.k.</a:t>
            </a:r>
          </a:p>
        </p:txBody>
      </p:sp>
    </p:spTree>
    <p:extLst>
      <p:ext uri="{BB962C8B-B14F-4D97-AF65-F5344CB8AC3E}">
        <p14:creationId xmlns:p14="http://schemas.microsoft.com/office/powerpoint/2010/main" val="22578970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70B7A3-55C1-4A9A-A690-62EC979B8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Kazus nr 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A8D091-81BA-4454-BF60-A681183C0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400" dirty="0"/>
              <a:t>Dopóki proces toczył się wobec trzech współoskarżonych o udział w bójce, dopóty każdy z nich, w tym i Andrzej B., był oskarżonym w tej sprawie i nie mógł tej roli łączyć z rolą pokrzywdzonego. Z chwilą jednak wyłączenia zeń sprawy Mariana P. i prowadzenia jej odrębnie, stała się ona postępowaniem karnym prowadzonym jedynie wobec tego oskarżonego, zatem ci uczestnicy bójki, którzy - jak wspomniany Andrzej B. - odnieśli w niej obrażenia w wyniku działania Mariana P., stali się w tym postępowaniu pokrzywdzonymi</a:t>
            </a:r>
          </a:p>
        </p:txBody>
      </p:sp>
    </p:spTree>
    <p:extLst>
      <p:ext uri="{BB962C8B-B14F-4D97-AF65-F5344CB8AC3E}">
        <p14:creationId xmlns:p14="http://schemas.microsoft.com/office/powerpoint/2010/main" val="34793676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Kazus nr 3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3000" b="1" dirty="0"/>
              <a:t>Zasadnicza problematyka:</a:t>
            </a:r>
          </a:p>
          <a:p>
            <a:pPr marL="514350" indent="-514350" algn="just">
              <a:buAutoNum type="arabicParenR"/>
            </a:pPr>
            <a:r>
              <a:rPr lang="pl-PL" sz="3000" dirty="0"/>
              <a:t>obrona obligatoryjna,</a:t>
            </a:r>
          </a:p>
          <a:p>
            <a:pPr marL="514350" indent="-514350" algn="just">
              <a:buAutoNum type="arabicParenR"/>
            </a:pPr>
            <a:r>
              <a:rPr lang="pl-PL" sz="3000" dirty="0"/>
              <a:t>odpowiedzialność karna za posiadanie środków odurzających,</a:t>
            </a:r>
          </a:p>
          <a:p>
            <a:pPr marL="514350" indent="-514350" algn="just">
              <a:buAutoNum type="arabicParenR"/>
            </a:pPr>
            <a:r>
              <a:rPr lang="pl-PL" sz="3000" dirty="0"/>
              <a:t>czynności procesowe prokuratora,</a:t>
            </a:r>
          </a:p>
          <a:p>
            <a:pPr marL="514350" indent="-514350" algn="just">
              <a:buAutoNum type="arabicParenR"/>
            </a:pPr>
            <a:r>
              <a:rPr lang="pl-PL" sz="3000" dirty="0"/>
              <a:t>umorzenie na podstawie art.62a ustawy o przeciwdziałaniu narkomanii.</a:t>
            </a:r>
          </a:p>
        </p:txBody>
      </p:sp>
    </p:spTree>
    <p:extLst>
      <p:ext uri="{BB962C8B-B14F-4D97-AF65-F5344CB8AC3E}">
        <p14:creationId xmlns:p14="http://schemas.microsoft.com/office/powerpoint/2010/main" val="26734608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Kazus nr 3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03312" y="2052918"/>
            <a:ext cx="9595168" cy="436617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3000" b="1" dirty="0">
                <a:latin typeface="Times New Roman" pitchFamily="18" charset="0"/>
                <a:cs typeface="Times New Roman" pitchFamily="18" charset="0"/>
              </a:rPr>
              <a:t>Wyrok Sądu Najwyższego - Izba Karna z dnia 21 stycznia 2009 r.  II KK 197/08</a:t>
            </a:r>
          </a:p>
          <a:p>
            <a:pPr marL="0" indent="0" algn="just">
              <a:buNone/>
            </a:pPr>
            <a:r>
              <a:rPr lang="pl-PL" sz="3000" dirty="0">
                <a:latin typeface="Times New Roman" pitchFamily="18" charset="0"/>
                <a:cs typeface="Times New Roman" pitchFamily="18" charset="0"/>
              </a:rPr>
              <a:t>Dysponowanie środkiem odurzającym lub substancją psychotropową związane z ich zażywaniem albo z zamiarem niezwłocznego zażycia przez osobę dysponującą nimi, nie jest ich posiadaniem w rozumieniu art. 62 ust. 1 ustawy z dnia 29 lipca 2005 r. o przeciwdziałaniu narkomanii (Dz.U. Nr 179, poz. 1485 ze zm.).</a:t>
            </a:r>
          </a:p>
        </p:txBody>
      </p:sp>
    </p:spTree>
    <p:extLst>
      <p:ext uri="{BB962C8B-B14F-4D97-AF65-F5344CB8AC3E}">
        <p14:creationId xmlns:p14="http://schemas.microsoft.com/office/powerpoint/2010/main" val="2390478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Harmonogram zajęć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371599"/>
            <a:ext cx="12115800" cy="456247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Osobny plik – materiały dydaktyczne.</a:t>
            </a:r>
          </a:p>
        </p:txBody>
      </p:sp>
    </p:spTree>
    <p:extLst>
      <p:ext uri="{BB962C8B-B14F-4D97-AF65-F5344CB8AC3E}">
        <p14:creationId xmlns:p14="http://schemas.microsoft.com/office/powerpoint/2010/main" val="30564816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Kazus nr 3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3000" b="1" dirty="0">
                <a:latin typeface="Times New Roman" pitchFamily="18" charset="0"/>
                <a:cs typeface="Times New Roman" pitchFamily="18" charset="0"/>
              </a:rPr>
              <a:t>Uchwała Składu Siedmiu Sędziów Sądu Najwyższego - Izba Karna z dnia 27 stycznia 2011 r. I KZP 24/10</a:t>
            </a:r>
          </a:p>
          <a:p>
            <a:pPr marL="0" indent="0" algn="just">
              <a:buNone/>
            </a:pPr>
            <a:endParaRPr lang="pl-PL" sz="3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l-PL" sz="3000" dirty="0">
                <a:latin typeface="Times New Roman" pitchFamily="18" charset="0"/>
                <a:cs typeface="Times New Roman" pitchFamily="18" charset="0"/>
              </a:rPr>
              <a:t>Posiadaniem środka odurzającego lub substancji psychotropowej w rozumieniu art. 62 ustawy z dnia 21 lipca 2005 r. o przeciwdziałaniu narkomanii (Dz.U. Nr 179, poz. 1485 ze zm.) jest każde władanie takim środkiem lub substancją, a więc także związane z jego użyciem lub zamiarem użycia.</a:t>
            </a:r>
            <a:endParaRPr lang="pl-PL" sz="3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1819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Kazus nr 3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38912" y="1481328"/>
            <a:ext cx="11265408" cy="51755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/>
              <a:t>Wyrok Sądu Apelacyjnego w Poznaniu - II Wydział Karny z dnia 23 lutego 2017 r., II AKa 247/16, Legalis nr 1712615.</a:t>
            </a:r>
          </a:p>
          <a:p>
            <a:pPr marL="0" indent="0" algn="just">
              <a:buNone/>
            </a:pPr>
            <a:endParaRPr lang="pl-PL" b="1" dirty="0"/>
          </a:p>
          <a:p>
            <a:pPr marL="0" indent="0" algn="just">
              <a:buNone/>
            </a:pPr>
            <a:r>
              <a:rPr lang="pl-PL" b="1" dirty="0"/>
              <a:t>Teza: </a:t>
            </a:r>
            <a:r>
              <a:rPr lang="pl-PL" dirty="0"/>
              <a:t>Elementy brane pod uwagę przy ocenie stopnia społecznej szkodliwości czynu zostały w prawie karnym określone w art. 115 § 2 KK. W świetle dyspozycji art. 62a ustawy z dnia 29 lipca 2005 r. o przeciwdziałaniu narkomanii (t.j. Dz.U. z 2017 r. poz. 783) stopień społecznej szkodliwości ma być oceniany pod kątem celowości orzeczenia wobec sprawcy kary, co oznacza, że instytucja uregulowana w tym przepisie może mieć zastosowanie jedynie do czynów przestępnych określonych w art. 62 ust. 1 lub 3 ww. ustawy, których społeczna szkodliwość jest wyższa niż znikoma. Z tego powodu nie ulega wątpliwości, że dla przyjęcia niecelowości orzeczenia wobec sprawcy kary stopień społecznej szkodliwości czynu musi być wyższy niż znikomy.</a:t>
            </a:r>
            <a:endParaRPr lang="pl-PL" b="1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721433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Kazus nr 4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3000" b="1" dirty="0">
                <a:latin typeface="Times New Roman" pitchFamily="18" charset="0"/>
                <a:cs typeface="Times New Roman" pitchFamily="18" charset="0"/>
              </a:rPr>
              <a:t>Zasadnicza problematyka:</a:t>
            </a:r>
          </a:p>
          <a:p>
            <a:pPr marL="514350" indent="-514350" algn="just">
              <a:buAutoNum type="arabicParenR"/>
            </a:pPr>
            <a:r>
              <a:rPr lang="pl-PL" sz="3000" dirty="0">
                <a:latin typeface="Times New Roman" pitchFamily="18" charset="0"/>
                <a:cs typeface="Times New Roman" pitchFamily="18" charset="0"/>
              </a:rPr>
              <a:t>prawo do obrony;</a:t>
            </a:r>
          </a:p>
          <a:p>
            <a:pPr marL="514350" indent="-514350" algn="just">
              <a:buAutoNum type="arabicParenR"/>
            </a:pPr>
            <a:r>
              <a:rPr lang="pl-PL" sz="3000" dirty="0">
                <a:latin typeface="Times New Roman" pitchFamily="18" charset="0"/>
                <a:cs typeface="Times New Roman" pitchFamily="18" charset="0"/>
              </a:rPr>
              <a:t>tzw. zastępcze upoważnienia do obrony.</a:t>
            </a:r>
          </a:p>
        </p:txBody>
      </p:sp>
    </p:spTree>
    <p:extLst>
      <p:ext uri="{BB962C8B-B14F-4D97-AF65-F5344CB8AC3E}">
        <p14:creationId xmlns:p14="http://schemas.microsoft.com/office/powerpoint/2010/main" val="42110218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308259-18F0-47A2-879F-FDFDDACDC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390525"/>
            <a:ext cx="9631364" cy="1462723"/>
          </a:xfrm>
        </p:spPr>
        <p:txBody>
          <a:bodyPr/>
          <a:lstStyle/>
          <a:p>
            <a:pPr algn="just"/>
            <a:r>
              <a:rPr lang="pl-PL" b="1" dirty="0"/>
              <a:t>Rozpoczęcie postępowania przygotowawczego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A6D6F5-CAE7-4227-9F22-3CED2FF39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6" y="2066925"/>
            <a:ext cx="9278328" cy="41814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000" dirty="0"/>
              <a:t> - zawiadomienie o uzasadnionym podejrzeniu popełnienia przestępstwa</a:t>
            </a:r>
          </a:p>
          <a:p>
            <a:pPr>
              <a:buFontTx/>
              <a:buChar char="-"/>
            </a:pPr>
            <a:r>
              <a:rPr lang="pl-PL" sz="3000" dirty="0"/>
              <a:t>postępowanie sprawdzające</a:t>
            </a:r>
          </a:p>
          <a:p>
            <a:pPr>
              <a:buFontTx/>
              <a:buChar char="-"/>
            </a:pPr>
            <a:r>
              <a:rPr lang="pl-PL" sz="3000" dirty="0"/>
              <a:t>czynności w niezbędnym zakresie</a:t>
            </a:r>
          </a:p>
          <a:p>
            <a:pPr>
              <a:buFontTx/>
              <a:buChar char="-"/>
            </a:pPr>
            <a:r>
              <a:rPr lang="pl-PL" sz="3000" dirty="0"/>
              <a:t>odmowa wszczęcia postępowania karnego</a:t>
            </a:r>
          </a:p>
          <a:p>
            <a:pPr>
              <a:buFontTx/>
              <a:buChar char="-"/>
            </a:pPr>
            <a:r>
              <a:rPr lang="pl-PL" sz="3000" dirty="0"/>
              <a:t>wszczęcie postępowania karnego</a:t>
            </a:r>
          </a:p>
        </p:txBody>
      </p:sp>
    </p:spTree>
    <p:extLst>
      <p:ext uri="{BB962C8B-B14F-4D97-AF65-F5344CB8AC3E}">
        <p14:creationId xmlns:p14="http://schemas.microsoft.com/office/powerpoint/2010/main" val="25965661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FF4DCE-D646-4805-8ACF-88DB4244F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807" y="-2397"/>
            <a:ext cx="9692640" cy="1397124"/>
          </a:xfrm>
        </p:spPr>
        <p:txBody>
          <a:bodyPr/>
          <a:lstStyle/>
          <a:p>
            <a:r>
              <a:rPr lang="pl-PL" dirty="0"/>
              <a:t>Przebieg postępowania karnego </a:t>
            </a:r>
            <a:endParaRPr lang="en-GB" dirty="0"/>
          </a:p>
        </p:txBody>
      </p:sp>
      <p:sp>
        <p:nvSpPr>
          <p:cNvPr id="4" name="Strzałka w prawo 3"/>
          <p:cNvSpPr/>
          <p:nvPr/>
        </p:nvSpPr>
        <p:spPr>
          <a:xfrm>
            <a:off x="446569" y="2367609"/>
            <a:ext cx="11745433" cy="3551274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2">
                <a:lumMod val="10000"/>
                <a:lumOff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 rot="5400000">
            <a:off x="9855012" y="3789303"/>
            <a:ext cx="23883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/>
              <a:t>Prawomocny wyrok </a:t>
            </a:r>
          </a:p>
        </p:txBody>
      </p:sp>
      <p:sp>
        <p:nvSpPr>
          <p:cNvPr id="7" name="Nawias klamrowy zamykający 6"/>
          <p:cNvSpPr/>
          <p:nvPr/>
        </p:nvSpPr>
        <p:spPr>
          <a:xfrm rot="16200000">
            <a:off x="2615612" y="512227"/>
            <a:ext cx="574158" cy="4912242"/>
          </a:xfrm>
          <a:prstGeom prst="rightBrace">
            <a:avLst>
              <a:gd name="adj1" fmla="val 39815"/>
              <a:gd name="adj2" fmla="val 50000"/>
            </a:avLst>
          </a:prstGeom>
          <a:ln w="190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Nawias klamrowy zamykający 7"/>
          <p:cNvSpPr/>
          <p:nvPr/>
        </p:nvSpPr>
        <p:spPr>
          <a:xfrm rot="16200000">
            <a:off x="7607597" y="432483"/>
            <a:ext cx="574158" cy="5071728"/>
          </a:xfrm>
          <a:prstGeom prst="rightBrace">
            <a:avLst>
              <a:gd name="adj1" fmla="val 39815"/>
              <a:gd name="adj2" fmla="val 50000"/>
            </a:avLst>
          </a:prstGeom>
          <a:ln w="190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ole tekstowe 9"/>
          <p:cNvSpPr txBox="1"/>
          <p:nvPr/>
        </p:nvSpPr>
        <p:spPr>
          <a:xfrm>
            <a:off x="1229779" y="1520412"/>
            <a:ext cx="39833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Postępowanie przygotowawcze </a:t>
            </a:r>
          </a:p>
          <a:p>
            <a:pPr algn="ctr"/>
            <a:endParaRPr lang="pl-PL" b="1" dirty="0"/>
          </a:p>
          <a:p>
            <a:pPr marL="285750" indent="-285750" algn="just">
              <a:buFontTx/>
              <a:buChar char="-"/>
            </a:pPr>
            <a:r>
              <a:rPr lang="pl-PL" sz="1400" dirty="0"/>
              <a:t>prowadzi prokurator</a:t>
            </a:r>
          </a:p>
          <a:p>
            <a:pPr marL="285750" indent="-285750" algn="just">
              <a:buFontTx/>
              <a:buChar char="-"/>
            </a:pPr>
            <a:r>
              <a:rPr lang="pl-PL" sz="1400" dirty="0"/>
              <a:t>Strony: podejrzany i pokrzywdzony  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6175859" y="1231607"/>
            <a:ext cx="34376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Postępowanie sądowe</a:t>
            </a:r>
          </a:p>
          <a:p>
            <a:pPr algn="ctr"/>
            <a:endParaRPr lang="pl-PL" b="1" dirty="0"/>
          </a:p>
          <a:p>
            <a:pPr marL="285750" indent="-285750">
              <a:buFontTx/>
              <a:buChar char="-"/>
            </a:pPr>
            <a:r>
              <a:rPr lang="pl-PL" sz="1400" dirty="0"/>
              <a:t>Prowadzi sąd </a:t>
            </a:r>
          </a:p>
          <a:p>
            <a:pPr marL="285750" indent="-285750">
              <a:buFontTx/>
              <a:buChar char="-"/>
            </a:pPr>
            <a:r>
              <a:rPr lang="pl-PL" sz="1400" dirty="0"/>
              <a:t>Strony: oskarżyciel i oskarżony  </a:t>
            </a:r>
          </a:p>
        </p:txBody>
      </p:sp>
      <p:cxnSp>
        <p:nvCxnSpPr>
          <p:cNvPr id="13" name="Łącznik prosty 12"/>
          <p:cNvCxnSpPr/>
          <p:nvPr/>
        </p:nvCxnSpPr>
        <p:spPr>
          <a:xfrm>
            <a:off x="5358812" y="3413051"/>
            <a:ext cx="0" cy="32960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Łącznik prosty 13"/>
          <p:cNvCxnSpPr/>
          <p:nvPr/>
        </p:nvCxnSpPr>
        <p:spPr>
          <a:xfrm>
            <a:off x="5358812" y="3813637"/>
            <a:ext cx="0" cy="32960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Łącznik prosty 14"/>
          <p:cNvCxnSpPr/>
          <p:nvPr/>
        </p:nvCxnSpPr>
        <p:spPr>
          <a:xfrm>
            <a:off x="5358812" y="4245934"/>
            <a:ext cx="0" cy="32960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5372991" y="4681870"/>
            <a:ext cx="0" cy="32960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pole tekstowe 16"/>
          <p:cNvSpPr txBox="1"/>
          <p:nvPr/>
        </p:nvSpPr>
        <p:spPr>
          <a:xfrm rot="16200000">
            <a:off x="-2371213" y="3747608"/>
            <a:ext cx="5167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/>
              <a:t>Czynności przed wszczęciem postępowania np. art. 307 </a:t>
            </a:r>
            <a:r>
              <a:rPr lang="pl-PL" sz="1200" dirty="0" err="1"/>
              <a:t>kpk</a:t>
            </a:r>
            <a:r>
              <a:rPr lang="pl-PL" sz="1200" dirty="0"/>
              <a:t>, czynności </a:t>
            </a:r>
            <a:r>
              <a:rPr lang="pl-PL" sz="1200" dirty="0" err="1"/>
              <a:t>operacyjno</a:t>
            </a:r>
            <a:r>
              <a:rPr lang="pl-PL" sz="1200" dirty="0"/>
              <a:t> - rozpoznawcze</a:t>
            </a:r>
          </a:p>
        </p:txBody>
      </p:sp>
      <p:sp>
        <p:nvSpPr>
          <p:cNvPr id="18" name="Elipsa 17"/>
          <p:cNvSpPr/>
          <p:nvPr/>
        </p:nvSpPr>
        <p:spPr>
          <a:xfrm>
            <a:off x="394221" y="4838968"/>
            <a:ext cx="344597" cy="34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Elipsa 20"/>
          <p:cNvSpPr/>
          <p:nvPr/>
        </p:nvSpPr>
        <p:spPr>
          <a:xfrm>
            <a:off x="2315324" y="4838967"/>
            <a:ext cx="344597" cy="34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pole tekstowe 21"/>
          <p:cNvSpPr txBox="1"/>
          <p:nvPr/>
        </p:nvSpPr>
        <p:spPr>
          <a:xfrm>
            <a:off x="239458" y="5265912"/>
            <a:ext cx="1504282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1200" dirty="0"/>
              <a:t>Wydanie postanowienie o wszczęciu postępowania przygotowawczego – art. 303 </a:t>
            </a:r>
          </a:p>
        </p:txBody>
      </p:sp>
      <p:sp>
        <p:nvSpPr>
          <p:cNvPr id="23" name="pole tekstowe 22"/>
          <p:cNvSpPr txBox="1"/>
          <p:nvPr/>
        </p:nvSpPr>
        <p:spPr>
          <a:xfrm>
            <a:off x="1874477" y="5265912"/>
            <a:ext cx="1304657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1200" dirty="0"/>
              <a:t>Przedstawienie zarzutów – art. 313 (wyjątkowo art. 308) </a:t>
            </a:r>
          </a:p>
        </p:txBody>
      </p:sp>
      <p:sp>
        <p:nvSpPr>
          <p:cNvPr id="24" name="Nawias klamrowy zamykający 23"/>
          <p:cNvSpPr/>
          <p:nvPr/>
        </p:nvSpPr>
        <p:spPr>
          <a:xfrm rot="16200000">
            <a:off x="1369517" y="3653327"/>
            <a:ext cx="340867" cy="1917405"/>
          </a:xfrm>
          <a:prstGeom prst="rightBrace">
            <a:avLst>
              <a:gd name="adj1" fmla="val 4576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pole tekstowe 24"/>
          <p:cNvSpPr txBox="1"/>
          <p:nvPr/>
        </p:nvSpPr>
        <p:spPr>
          <a:xfrm>
            <a:off x="597845" y="3820080"/>
            <a:ext cx="1928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/>
              <a:t>Postępowanie in rem </a:t>
            </a:r>
          </a:p>
          <a:p>
            <a:pPr algn="ctr"/>
            <a:r>
              <a:rPr lang="pl-PL" sz="1200" dirty="0"/>
              <a:t>(w sprawie o jakieś przestępstwo)</a:t>
            </a:r>
          </a:p>
        </p:txBody>
      </p:sp>
      <p:sp>
        <p:nvSpPr>
          <p:cNvPr id="26" name="Nawias klamrowy zamykający 25"/>
          <p:cNvSpPr/>
          <p:nvPr/>
        </p:nvSpPr>
        <p:spPr>
          <a:xfrm rot="16200000">
            <a:off x="3764076" y="3191968"/>
            <a:ext cx="340867" cy="2848604"/>
          </a:xfrm>
          <a:prstGeom prst="rightBrace">
            <a:avLst>
              <a:gd name="adj1" fmla="val 4576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pole tekstowe 26"/>
          <p:cNvSpPr txBox="1"/>
          <p:nvPr/>
        </p:nvSpPr>
        <p:spPr>
          <a:xfrm>
            <a:off x="2948664" y="3795265"/>
            <a:ext cx="1988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/>
              <a:t>Postępowanie in personam (przeciwko określonej osobie)</a:t>
            </a:r>
          </a:p>
        </p:txBody>
      </p:sp>
      <p:sp>
        <p:nvSpPr>
          <p:cNvPr id="28" name="Elipsa 27"/>
          <p:cNvSpPr/>
          <p:nvPr/>
        </p:nvSpPr>
        <p:spPr>
          <a:xfrm>
            <a:off x="3841373" y="4838966"/>
            <a:ext cx="344597" cy="34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pole tekstowe 28"/>
          <p:cNvSpPr txBox="1"/>
          <p:nvPr/>
        </p:nvSpPr>
        <p:spPr>
          <a:xfrm>
            <a:off x="3262813" y="5265912"/>
            <a:ext cx="1674140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1200" dirty="0"/>
              <a:t>Końcowe zaznajomienie z materiałami postępowania – art. 321 </a:t>
            </a:r>
          </a:p>
        </p:txBody>
      </p:sp>
      <p:sp>
        <p:nvSpPr>
          <p:cNvPr id="32" name="Elipsa 31"/>
          <p:cNvSpPr/>
          <p:nvPr/>
        </p:nvSpPr>
        <p:spPr>
          <a:xfrm>
            <a:off x="5089352" y="3894966"/>
            <a:ext cx="538015" cy="518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34" name="Łącznik prosty ze strzałką 33"/>
          <p:cNvCxnSpPr>
            <a:cxnSpLocks/>
          </p:cNvCxnSpPr>
          <p:nvPr/>
        </p:nvCxnSpPr>
        <p:spPr>
          <a:xfrm>
            <a:off x="5347845" y="4339890"/>
            <a:ext cx="2029733" cy="19416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pole tekstowe 34"/>
          <p:cNvSpPr txBox="1"/>
          <p:nvPr/>
        </p:nvSpPr>
        <p:spPr>
          <a:xfrm>
            <a:off x="7255049" y="5294693"/>
            <a:ext cx="19678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1200" dirty="0"/>
          </a:p>
          <a:p>
            <a:r>
              <a:rPr lang="pl-PL" sz="1200" dirty="0"/>
              <a:t>Zakończenie postępowania przygotowawczego:</a:t>
            </a:r>
          </a:p>
          <a:p>
            <a:pPr marL="285750" indent="-285750">
              <a:buFontTx/>
              <a:buChar char="-"/>
            </a:pPr>
            <a:r>
              <a:rPr lang="pl-PL" sz="1200" dirty="0"/>
              <a:t>Umorzenie postępowania </a:t>
            </a:r>
          </a:p>
          <a:p>
            <a:pPr marL="285750" indent="-285750">
              <a:buFontTx/>
              <a:buChar char="-"/>
            </a:pPr>
            <a:r>
              <a:rPr lang="pl-PL" sz="1200" dirty="0"/>
              <a:t>Skierowanie sprawy do sądu </a:t>
            </a:r>
          </a:p>
        </p:txBody>
      </p:sp>
      <p:sp>
        <p:nvSpPr>
          <p:cNvPr id="37" name="Elipsa 36"/>
          <p:cNvSpPr/>
          <p:nvPr/>
        </p:nvSpPr>
        <p:spPr>
          <a:xfrm>
            <a:off x="4846451" y="4838965"/>
            <a:ext cx="344597" cy="34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8" name="pole tekstowe 37"/>
          <p:cNvSpPr txBox="1"/>
          <p:nvPr/>
        </p:nvSpPr>
        <p:spPr>
          <a:xfrm>
            <a:off x="4936953" y="5269156"/>
            <a:ext cx="13938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Wydanie postanowienia o zamknięciu post. przygotowawczego - art. 321 § 6</a:t>
            </a:r>
          </a:p>
        </p:txBody>
      </p:sp>
      <p:sp>
        <p:nvSpPr>
          <p:cNvPr id="49" name="pole tekstowe 48"/>
          <p:cNvSpPr txBox="1"/>
          <p:nvPr/>
        </p:nvSpPr>
        <p:spPr>
          <a:xfrm>
            <a:off x="8947348" y="5447711"/>
            <a:ext cx="37116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l-PL" sz="1200" dirty="0"/>
              <a:t>Akt oskarżenia </a:t>
            </a:r>
          </a:p>
          <a:p>
            <a:pPr marL="285750" indent="-285750">
              <a:buFontTx/>
              <a:buChar char="-"/>
            </a:pPr>
            <a:r>
              <a:rPr lang="pl-PL" sz="1200" dirty="0"/>
              <a:t>Wniosek o </a:t>
            </a:r>
            <a:r>
              <a:rPr lang="pl-PL" sz="1200" dirty="0" err="1"/>
              <a:t>w.um.p</a:t>
            </a:r>
            <a:r>
              <a:rPr lang="pl-PL" sz="1200" dirty="0"/>
              <a:t>.</a:t>
            </a:r>
          </a:p>
          <a:p>
            <a:pPr marL="285750" indent="-285750">
              <a:buFontTx/>
              <a:buChar char="-"/>
            </a:pPr>
            <a:r>
              <a:rPr lang="pl-PL" sz="1200" dirty="0"/>
              <a:t>Wniosek z art. 335 § 1</a:t>
            </a:r>
          </a:p>
          <a:p>
            <a:pPr marL="285750" indent="-285750">
              <a:buFontTx/>
              <a:buChar char="-"/>
            </a:pPr>
            <a:r>
              <a:rPr lang="pl-PL" sz="1200" dirty="0"/>
              <a:t>Wniosek o rozpoznanie sprawy w trybie </a:t>
            </a:r>
            <a:r>
              <a:rPr lang="pl-PL" sz="1200" dirty="0" err="1"/>
              <a:t>przysp</a:t>
            </a:r>
            <a:r>
              <a:rPr lang="pl-PL" sz="1200" dirty="0"/>
              <a:t>. </a:t>
            </a:r>
          </a:p>
          <a:p>
            <a:pPr marL="285750" indent="-285750">
              <a:buFontTx/>
              <a:buChar char="-"/>
            </a:pPr>
            <a:r>
              <a:rPr lang="pl-PL" sz="1200" dirty="0"/>
              <a:t>Wniosek o um. post. i </a:t>
            </a:r>
            <a:r>
              <a:rPr lang="pl-PL" sz="1200" dirty="0" err="1"/>
              <a:t>zast</a:t>
            </a:r>
            <a:r>
              <a:rPr lang="pl-PL" sz="1200" dirty="0"/>
              <a:t>. środków zabezpieczających  </a:t>
            </a:r>
          </a:p>
          <a:p>
            <a:endParaRPr lang="pl-PL" sz="1200" dirty="0"/>
          </a:p>
        </p:txBody>
      </p:sp>
      <p:sp>
        <p:nvSpPr>
          <p:cNvPr id="50" name="Elipsa 49"/>
          <p:cNvSpPr/>
          <p:nvPr/>
        </p:nvSpPr>
        <p:spPr>
          <a:xfrm>
            <a:off x="6321584" y="2584739"/>
            <a:ext cx="977538" cy="967250"/>
          </a:xfrm>
          <a:prstGeom prst="ellipse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" name="Elipsa 50"/>
          <p:cNvSpPr/>
          <p:nvPr/>
        </p:nvSpPr>
        <p:spPr>
          <a:xfrm>
            <a:off x="7973003" y="3230078"/>
            <a:ext cx="344597" cy="34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2" name="Elipsa 51"/>
          <p:cNvSpPr/>
          <p:nvPr/>
        </p:nvSpPr>
        <p:spPr>
          <a:xfrm>
            <a:off x="9387827" y="3230078"/>
            <a:ext cx="344597" cy="34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3" name="Nawias klamrowy otwierający 52"/>
          <p:cNvSpPr/>
          <p:nvPr/>
        </p:nvSpPr>
        <p:spPr>
          <a:xfrm rot="16200000">
            <a:off x="5883399" y="2960463"/>
            <a:ext cx="340601" cy="141170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4" name="pole tekstowe 53"/>
          <p:cNvSpPr txBox="1"/>
          <p:nvPr/>
        </p:nvSpPr>
        <p:spPr>
          <a:xfrm>
            <a:off x="5089352" y="4037757"/>
            <a:ext cx="2897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/>
              <a:t>Postępowanie </a:t>
            </a:r>
            <a:r>
              <a:rPr lang="pl-PL" sz="1200" b="1" dirty="0" err="1"/>
              <a:t>międzyinstancyjne</a:t>
            </a:r>
            <a:r>
              <a:rPr lang="pl-PL" sz="1200" b="1" dirty="0"/>
              <a:t>:</a:t>
            </a:r>
          </a:p>
          <a:p>
            <a:pPr marL="285750" indent="-285750">
              <a:buFontTx/>
              <a:buChar char="-"/>
            </a:pPr>
            <a:r>
              <a:rPr lang="pl-PL" sz="1200" dirty="0"/>
              <a:t>Zwrot do post. </a:t>
            </a:r>
            <a:r>
              <a:rPr lang="pl-PL" sz="1200" dirty="0" err="1"/>
              <a:t>przyg</a:t>
            </a:r>
            <a:r>
              <a:rPr lang="pl-PL" sz="1200" dirty="0"/>
              <a:t>. </a:t>
            </a:r>
          </a:p>
          <a:p>
            <a:pPr marL="285750" indent="-285750">
              <a:buFontTx/>
              <a:buChar char="-"/>
            </a:pPr>
            <a:r>
              <a:rPr lang="pl-PL" sz="1200" dirty="0"/>
              <a:t>Zakończenie post. karnego (wyrok lub post. o umorzeniu) </a:t>
            </a:r>
          </a:p>
          <a:p>
            <a:pPr marL="285750" indent="-285750">
              <a:buFontTx/>
              <a:buChar char="-"/>
            </a:pPr>
            <a:r>
              <a:rPr lang="pl-PL" sz="1200" dirty="0"/>
              <a:t>Przygotowanie rozprawy głównej </a:t>
            </a:r>
          </a:p>
          <a:p>
            <a:endParaRPr lang="pl-PL" sz="1200" dirty="0"/>
          </a:p>
        </p:txBody>
      </p:sp>
      <p:sp>
        <p:nvSpPr>
          <p:cNvPr id="55" name="pole tekstowe 54"/>
          <p:cNvSpPr txBox="1"/>
          <p:nvPr/>
        </p:nvSpPr>
        <p:spPr>
          <a:xfrm>
            <a:off x="6115014" y="2773562"/>
            <a:ext cx="1390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ROZPRAWA GŁÓWNA </a:t>
            </a:r>
          </a:p>
        </p:txBody>
      </p:sp>
      <p:sp>
        <p:nvSpPr>
          <p:cNvPr id="56" name="pole tekstowe 55"/>
          <p:cNvSpPr txBox="1"/>
          <p:nvPr/>
        </p:nvSpPr>
        <p:spPr>
          <a:xfrm>
            <a:off x="7619236" y="3559417"/>
            <a:ext cx="1084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b="1" dirty="0"/>
              <a:t>Wyrok sądu I instancji </a:t>
            </a:r>
          </a:p>
        </p:txBody>
      </p:sp>
      <p:cxnSp>
        <p:nvCxnSpPr>
          <p:cNvPr id="6" name="Łącznik prosty ze strzałką 5">
            <a:extLst>
              <a:ext uri="{FF2B5EF4-FFF2-40B4-BE49-F238E27FC236}">
                <a16:creationId xmlns:a16="http://schemas.microsoft.com/office/drawing/2014/main" id="{7C417091-0A7B-4700-B487-17588A9729EC}"/>
              </a:ext>
            </a:extLst>
          </p:cNvPr>
          <p:cNvCxnSpPr/>
          <p:nvPr/>
        </p:nvCxnSpPr>
        <p:spPr>
          <a:xfrm>
            <a:off x="8410353" y="4413853"/>
            <a:ext cx="202018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>
            <a:extLst>
              <a:ext uri="{FF2B5EF4-FFF2-40B4-BE49-F238E27FC236}">
                <a16:creationId xmlns:a16="http://schemas.microsoft.com/office/drawing/2014/main" id="{312AA364-42F4-425F-B4FA-1EC0E5402F49}"/>
              </a:ext>
            </a:extLst>
          </p:cNvPr>
          <p:cNvSpPr txBox="1"/>
          <p:nvPr/>
        </p:nvSpPr>
        <p:spPr>
          <a:xfrm>
            <a:off x="8591107" y="4575543"/>
            <a:ext cx="1773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gdy wyrok nie został zaskarżony lub minął termin do zaskarżenia </a:t>
            </a:r>
            <a:endParaRPr lang="en-GB" sz="1200" dirty="0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F50BB6E2-9E15-4ADE-82AC-77BA31BFB2B6}"/>
              </a:ext>
            </a:extLst>
          </p:cNvPr>
          <p:cNvSpPr txBox="1"/>
          <p:nvPr/>
        </p:nvSpPr>
        <p:spPr>
          <a:xfrm>
            <a:off x="8269774" y="2958259"/>
            <a:ext cx="10842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apelacja</a:t>
            </a:r>
            <a:endParaRPr lang="en-GB" dirty="0"/>
          </a:p>
        </p:txBody>
      </p:sp>
      <p:sp>
        <p:nvSpPr>
          <p:cNvPr id="19" name="Nawias klamrowy zamykający 18">
            <a:extLst>
              <a:ext uri="{FF2B5EF4-FFF2-40B4-BE49-F238E27FC236}">
                <a16:creationId xmlns:a16="http://schemas.microsoft.com/office/drawing/2014/main" id="{20D06678-A31B-4F91-9308-4DB9C3B65994}"/>
              </a:ext>
            </a:extLst>
          </p:cNvPr>
          <p:cNvSpPr/>
          <p:nvPr/>
        </p:nvSpPr>
        <p:spPr>
          <a:xfrm rot="5400000">
            <a:off x="6543709" y="3620858"/>
            <a:ext cx="479059" cy="2856342"/>
          </a:xfrm>
          <a:prstGeom prst="rightBrac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pole tekstowe 29">
            <a:extLst>
              <a:ext uri="{FF2B5EF4-FFF2-40B4-BE49-F238E27FC236}">
                <a16:creationId xmlns:a16="http://schemas.microsoft.com/office/drawing/2014/main" id="{3B2F2E1A-812F-44AC-A56C-E728CF8500B8}"/>
              </a:ext>
            </a:extLst>
          </p:cNvPr>
          <p:cNvSpPr txBox="1"/>
          <p:nvPr/>
        </p:nvSpPr>
        <p:spPr>
          <a:xfrm>
            <a:off x="4888059" y="5096418"/>
            <a:ext cx="3620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Postępowanie przed sądem I instancji </a:t>
            </a:r>
            <a:endParaRPr lang="en-GB" sz="1400" b="1" dirty="0"/>
          </a:p>
        </p:txBody>
      </p:sp>
      <p:cxnSp>
        <p:nvCxnSpPr>
          <p:cNvPr id="33" name="Łącznik prosty 32">
            <a:extLst>
              <a:ext uri="{FF2B5EF4-FFF2-40B4-BE49-F238E27FC236}">
                <a16:creationId xmlns:a16="http://schemas.microsoft.com/office/drawing/2014/main" id="{E3EBB658-77D4-488C-8C9A-7FC641403222}"/>
              </a:ext>
            </a:extLst>
          </p:cNvPr>
          <p:cNvCxnSpPr/>
          <p:nvPr/>
        </p:nvCxnSpPr>
        <p:spPr>
          <a:xfrm>
            <a:off x="8211410" y="4466411"/>
            <a:ext cx="0" cy="257989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Łącznik prosty 46">
            <a:extLst>
              <a:ext uri="{FF2B5EF4-FFF2-40B4-BE49-F238E27FC236}">
                <a16:creationId xmlns:a16="http://schemas.microsoft.com/office/drawing/2014/main" id="{15A82AC4-1462-4FCB-96AC-D4F68B1A6A26}"/>
              </a:ext>
            </a:extLst>
          </p:cNvPr>
          <p:cNvCxnSpPr/>
          <p:nvPr/>
        </p:nvCxnSpPr>
        <p:spPr>
          <a:xfrm>
            <a:off x="8213540" y="3728368"/>
            <a:ext cx="0" cy="257989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y 45">
            <a:extLst>
              <a:ext uri="{FF2B5EF4-FFF2-40B4-BE49-F238E27FC236}">
                <a16:creationId xmlns:a16="http://schemas.microsoft.com/office/drawing/2014/main" id="{E618531A-98A8-4EA0-9365-6A8140A4A956}"/>
              </a:ext>
            </a:extLst>
          </p:cNvPr>
          <p:cNvCxnSpPr/>
          <p:nvPr/>
        </p:nvCxnSpPr>
        <p:spPr>
          <a:xfrm>
            <a:off x="8203380" y="4116939"/>
            <a:ext cx="0" cy="257989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pole tekstowe 35">
            <a:extLst>
              <a:ext uri="{FF2B5EF4-FFF2-40B4-BE49-F238E27FC236}">
                <a16:creationId xmlns:a16="http://schemas.microsoft.com/office/drawing/2014/main" id="{293B261B-D188-4A74-9FC5-FA0AEC3E3589}"/>
              </a:ext>
            </a:extLst>
          </p:cNvPr>
          <p:cNvSpPr txBox="1"/>
          <p:nvPr/>
        </p:nvSpPr>
        <p:spPr>
          <a:xfrm>
            <a:off x="8846769" y="3660432"/>
            <a:ext cx="1517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rozprawa przed sądem II instancji </a:t>
            </a:r>
            <a:endParaRPr lang="en-GB" sz="1200" dirty="0"/>
          </a:p>
        </p:txBody>
      </p:sp>
      <p:sp>
        <p:nvSpPr>
          <p:cNvPr id="39" name="Nawias klamrowy zamykający 38">
            <a:extLst>
              <a:ext uri="{FF2B5EF4-FFF2-40B4-BE49-F238E27FC236}">
                <a16:creationId xmlns:a16="http://schemas.microsoft.com/office/drawing/2014/main" id="{CB9320B8-5B4C-4A87-AF9E-6E807453DCEC}"/>
              </a:ext>
            </a:extLst>
          </p:cNvPr>
          <p:cNvSpPr/>
          <p:nvPr/>
        </p:nvSpPr>
        <p:spPr>
          <a:xfrm rot="16200000">
            <a:off x="9149217" y="1617673"/>
            <a:ext cx="293491" cy="2269158"/>
          </a:xfrm>
          <a:prstGeom prst="rightBrace">
            <a:avLst>
              <a:gd name="adj1" fmla="val 70645"/>
              <a:gd name="adj2" fmla="val 47256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pole tekstowe 39">
            <a:extLst>
              <a:ext uri="{FF2B5EF4-FFF2-40B4-BE49-F238E27FC236}">
                <a16:creationId xmlns:a16="http://schemas.microsoft.com/office/drawing/2014/main" id="{F2C99A84-162A-491A-AF17-1A3A063CFCD7}"/>
              </a:ext>
            </a:extLst>
          </p:cNvPr>
          <p:cNvSpPr txBox="1"/>
          <p:nvPr/>
        </p:nvSpPr>
        <p:spPr>
          <a:xfrm>
            <a:off x="7831468" y="2165018"/>
            <a:ext cx="273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postępowanie przed sądem II instancji </a:t>
            </a:r>
            <a:endParaRPr lang="en-GB" sz="1400" b="1" dirty="0"/>
          </a:p>
        </p:txBody>
      </p:sp>
      <p:cxnSp>
        <p:nvCxnSpPr>
          <p:cNvPr id="57" name="Łącznik prosty ze strzałką 56">
            <a:extLst>
              <a:ext uri="{FF2B5EF4-FFF2-40B4-BE49-F238E27FC236}">
                <a16:creationId xmlns:a16="http://schemas.microsoft.com/office/drawing/2014/main" id="{B086521A-FB18-461D-8280-F5AF0113664B}"/>
              </a:ext>
            </a:extLst>
          </p:cNvPr>
          <p:cNvCxnSpPr>
            <a:cxnSpLocks/>
          </p:cNvCxnSpPr>
          <p:nvPr/>
        </p:nvCxnSpPr>
        <p:spPr>
          <a:xfrm>
            <a:off x="9793084" y="3442504"/>
            <a:ext cx="101009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wal 41">
            <a:extLst>
              <a:ext uri="{FF2B5EF4-FFF2-40B4-BE49-F238E27FC236}">
                <a16:creationId xmlns:a16="http://schemas.microsoft.com/office/drawing/2014/main" id="{812A8F2A-A20B-48E1-9631-9C1CB478E584}"/>
              </a:ext>
            </a:extLst>
          </p:cNvPr>
          <p:cNvSpPr/>
          <p:nvPr/>
        </p:nvSpPr>
        <p:spPr>
          <a:xfrm>
            <a:off x="10433813" y="1120209"/>
            <a:ext cx="1758188" cy="1799466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dirty="0">
                <a:solidFill>
                  <a:schemeClr val="tx1"/>
                </a:solidFill>
              </a:rPr>
              <a:t>Kasacja, wniosek o wznowienie postępowania </a:t>
            </a:r>
            <a:endParaRPr lang="en-GB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5107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Porządek czynności w śledztwie i dochodzeniu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937" y="1691322"/>
            <a:ext cx="9246759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7368686" y="6484059"/>
            <a:ext cx="51738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S. Waltoś, </a:t>
            </a:r>
            <a:r>
              <a:rPr lang="pl-PL" sz="1600" i="1" dirty="0"/>
              <a:t>Proces karny,  </a:t>
            </a:r>
            <a:r>
              <a:rPr lang="pl-PL" sz="1600" dirty="0"/>
              <a:t>Warszawa 2011, s. 493</a:t>
            </a:r>
          </a:p>
        </p:txBody>
      </p:sp>
    </p:spTree>
    <p:extLst>
      <p:ext uri="{BB962C8B-B14F-4D97-AF65-F5344CB8AC3E}">
        <p14:creationId xmlns:p14="http://schemas.microsoft.com/office/powerpoint/2010/main" val="14116248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Porządek czynności w śledztwie i dochodzeniu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 indent="-355600" algn="just">
              <a:buAutoNum type="arabicPeriod"/>
            </a:pPr>
            <a:r>
              <a:rPr lang="pl-PL" dirty="0"/>
              <a:t>Czynności poprzedzające formalne wszczęcie postępowania przygotowawczego </a:t>
            </a:r>
          </a:p>
          <a:p>
            <a:pPr marL="916686" lvl="1" indent="-514350" algn="just"/>
            <a:r>
              <a:rPr lang="pl-PL" dirty="0"/>
              <a:t>postępowanie sprawdzające (art. 307)</a:t>
            </a:r>
          </a:p>
          <a:p>
            <a:pPr marL="916686" lvl="1" indent="-514350" algn="just"/>
            <a:r>
              <a:rPr lang="pl-PL" dirty="0"/>
              <a:t>czynności w niezbędnym zakresie (art. 308)</a:t>
            </a:r>
          </a:p>
          <a:p>
            <a:pPr marL="355600" indent="-355600" algn="just">
              <a:buAutoNum type="arabicPeriod"/>
            </a:pPr>
            <a:r>
              <a:rPr lang="pl-PL" dirty="0"/>
              <a:t>Formalne wszczęcie śledztwa/dochodzenia w sprawie (faza </a:t>
            </a:r>
            <a:r>
              <a:rPr lang="pl-PL" i="1" dirty="0"/>
              <a:t>in rem</a:t>
            </a:r>
            <a:r>
              <a:rPr lang="pl-PL" dirty="0"/>
              <a:t>) </a:t>
            </a:r>
          </a:p>
          <a:p>
            <a:pPr marL="355600" indent="-355600" algn="just">
              <a:buAutoNum type="arabicPeriod"/>
            </a:pPr>
            <a:r>
              <a:rPr lang="pl-PL" dirty="0"/>
              <a:t>Przedstawienie zarzutów (faza </a:t>
            </a:r>
            <a:r>
              <a:rPr lang="pl-PL" i="1" dirty="0"/>
              <a:t>ad personam</a:t>
            </a:r>
            <a:r>
              <a:rPr lang="pl-PL" dirty="0"/>
              <a:t>) i modyfikacja zarzutów </a:t>
            </a:r>
          </a:p>
          <a:p>
            <a:pPr marL="355600" indent="-355600" algn="just">
              <a:buAutoNum type="arabicPeriod"/>
            </a:pPr>
            <a:r>
              <a:rPr lang="pl-PL" dirty="0"/>
              <a:t>Czynności dowodowe </a:t>
            </a:r>
          </a:p>
          <a:p>
            <a:pPr marL="355600" indent="-355600" algn="just">
              <a:buAutoNum type="arabicPeriod"/>
            </a:pPr>
            <a:r>
              <a:rPr lang="pl-PL" dirty="0"/>
              <a:t>Zakończenie postępowania przygotowawczego</a:t>
            </a:r>
          </a:p>
          <a:p>
            <a:pPr marL="355600" indent="-355600" algn="just">
              <a:buAutoNum type="arabicPeriod"/>
            </a:pPr>
            <a:r>
              <a:rPr lang="pl-PL" dirty="0"/>
              <a:t>Sposoby zakończenia postępowania przygotowawczego </a:t>
            </a:r>
            <a:r>
              <a:rPr lang="pl-PL" dirty="0">
                <a:sym typeface="Wingdings" panose="05000000000000000000" pitchFamily="2" charset="2"/>
              </a:rPr>
              <a:t> umorzenie (różne wersje) albo skierowanie sprawy do sądu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718089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Wszczęcie postępowania przygotowawczego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pl-PL" dirty="0"/>
              <a:t>Art. 303 k.p.k.</a:t>
            </a:r>
          </a:p>
          <a:p>
            <a:pPr marL="109728" indent="0" algn="just">
              <a:buNone/>
            </a:pPr>
            <a:r>
              <a:rPr lang="pl-PL" dirty="0"/>
              <a:t>Postępowanie przygotowawcze wszczyna się z urzędu lub na skutek zawiadomienia, jeżeli istnieje </a:t>
            </a:r>
            <a:r>
              <a:rPr lang="pl-PL" b="1" u="sng" dirty="0"/>
              <a:t>uzasadnione podejrzenie</a:t>
            </a:r>
            <a:r>
              <a:rPr lang="pl-PL" b="1" dirty="0"/>
              <a:t> </a:t>
            </a:r>
            <a:r>
              <a:rPr lang="pl-PL" dirty="0"/>
              <a:t>popełnienia przestępstwa. </a:t>
            </a:r>
          </a:p>
          <a:p>
            <a:pPr algn="just"/>
            <a:r>
              <a:rPr lang="pl-PL" dirty="0"/>
              <a:t>Postępowanie wszczyna się </a:t>
            </a:r>
            <a:r>
              <a:rPr lang="pl-PL" b="1" dirty="0"/>
              <a:t>w sprawie </a:t>
            </a:r>
            <a:r>
              <a:rPr lang="pl-PL" dirty="0"/>
              <a:t>(faza in rem)</a:t>
            </a:r>
          </a:p>
          <a:p>
            <a:pPr lvl="1" algn="just"/>
            <a:r>
              <a:rPr lang="pl-PL" dirty="0"/>
              <a:t>organy nie wiedzą jeszcze kto jest podejrzanym, </a:t>
            </a:r>
          </a:p>
          <a:p>
            <a:pPr lvl="1" algn="just"/>
            <a:r>
              <a:rPr lang="pl-PL" dirty="0"/>
              <a:t>zbierają informacje, które pozwoliłyby na postawienie zarzutów konkretnej osobie</a:t>
            </a:r>
          </a:p>
          <a:p>
            <a:pPr algn="just"/>
            <a:r>
              <a:rPr lang="pl-PL" dirty="0"/>
              <a:t>Uzasadnione podejrzenie popełnienie przestępstwa to tzw. faktyczna podstawa wszczęcia śledztwa lub dochodzenia</a:t>
            </a:r>
          </a:p>
          <a:p>
            <a:pPr algn="just"/>
            <a:r>
              <a:rPr lang="pl-PL" dirty="0"/>
              <a:t>Konieczne jest posiadanie danych, na podstawie których można zasadnie podejrzewać, że miało miejsce przestępstwa</a:t>
            </a:r>
          </a:p>
          <a:p>
            <a:pPr marL="109728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5115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/>
              <a:t>Wszczęcie postępowania przygotowawczego</a:t>
            </a:r>
            <a:br>
              <a:rPr lang="pl-PL" b="1" dirty="0"/>
            </a:br>
            <a:r>
              <a:rPr lang="pl-PL" b="1" dirty="0"/>
              <a:t>- </a:t>
            </a:r>
            <a:r>
              <a:rPr lang="pl-PL" sz="2700" dirty="0"/>
              <a:t>źródła informacji o przestępstwie</a:t>
            </a:r>
            <a:endParaRPr lang="pl-PL" sz="31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Informacje własne organów procesowych („spostrzeżenia własne”)</a:t>
            </a:r>
          </a:p>
          <a:p>
            <a:pPr algn="just"/>
            <a:r>
              <a:rPr lang="pl-PL" dirty="0"/>
              <a:t>Zawiadomienie o możliwości popełnienia przestępstwa</a:t>
            </a:r>
          </a:p>
          <a:p>
            <a:pPr algn="just"/>
            <a:r>
              <a:rPr lang="pl-PL" dirty="0"/>
              <a:t>Samooskarżenie</a:t>
            </a:r>
          </a:p>
          <a:p>
            <a:pPr algn="just"/>
            <a:r>
              <a:rPr lang="pl-PL" dirty="0"/>
              <a:t>Wiadomości z radia, prasy, telewizji</a:t>
            </a:r>
          </a:p>
          <a:p>
            <a:pPr algn="just"/>
            <a:r>
              <a:rPr lang="pl-PL" dirty="0"/>
              <a:t>Wyniki działań operacyjnych </a:t>
            </a:r>
          </a:p>
          <a:p>
            <a:pPr algn="just"/>
            <a:r>
              <a:rPr lang="pl-PL" dirty="0"/>
              <a:t>Anonim </a:t>
            </a:r>
          </a:p>
          <a:p>
            <a:pPr lvl="1" algn="just"/>
            <a:r>
              <a:rPr lang="pl-PL" dirty="0"/>
              <a:t>w przypadku anonimu konieczne jest szczególnie dokładne zweryfikowanie jego treści, jeżeli informacje w nim zawarte w ogóle wydają się wiarygodne</a:t>
            </a:r>
          </a:p>
          <a:p>
            <a:pPr lvl="1" algn="just"/>
            <a:r>
              <a:rPr lang="pl-PL" dirty="0"/>
              <a:t>Najmniej „pewne” źródło informacji</a:t>
            </a:r>
          </a:p>
        </p:txBody>
      </p:sp>
    </p:spTree>
    <p:extLst>
      <p:ext uri="{BB962C8B-B14F-4D97-AF65-F5344CB8AC3E}">
        <p14:creationId xmlns:p14="http://schemas.microsoft.com/office/powerpoint/2010/main" val="30209631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4000" y="216025"/>
            <a:ext cx="9144000" cy="1160112"/>
          </a:xfrm>
        </p:spPr>
        <p:txBody>
          <a:bodyPr>
            <a:noAutofit/>
          </a:bodyPr>
          <a:lstStyle/>
          <a:p>
            <a:pPr algn="ctr"/>
            <a:r>
              <a:rPr lang="pl-PL" sz="3600" dirty="0"/>
              <a:t>Obowiązek zawiadomienia o przestępstwie 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1560004" y="1499592"/>
            <a:ext cx="3851920" cy="457200"/>
          </a:xfrm>
        </p:spPr>
        <p:txBody>
          <a:bodyPr/>
          <a:lstStyle/>
          <a:p>
            <a:pPr algn="ctr"/>
            <a:r>
              <a:rPr lang="pl-PL" sz="2400" dirty="0"/>
              <a:t>SPOŁECZNY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half" idx="3"/>
          </p:nvPr>
        </p:nvSpPr>
        <p:spPr>
          <a:xfrm>
            <a:off x="5915472" y="1499592"/>
            <a:ext cx="4329807" cy="457200"/>
          </a:xfrm>
        </p:spPr>
        <p:txBody>
          <a:bodyPr/>
          <a:lstStyle/>
          <a:p>
            <a:pPr algn="ctr"/>
            <a:r>
              <a:rPr lang="pl-PL" sz="2400" dirty="0"/>
              <a:t>PRAWNY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1320552" y="1903140"/>
            <a:ext cx="3923928" cy="2664296"/>
          </a:xfrm>
        </p:spPr>
        <p:txBody>
          <a:bodyPr>
            <a:normAutofit lnSpcReduction="10000"/>
          </a:bodyPr>
          <a:lstStyle/>
          <a:p>
            <a:pPr marL="171450" indent="-171450" algn="just"/>
            <a:r>
              <a:rPr lang="pl-PL" sz="1700" dirty="0"/>
              <a:t>Art. 304 § 1 – każdy dowiedziawszy się o popełnieniu przestępstwa </a:t>
            </a:r>
            <a:r>
              <a:rPr lang="pl-PL" sz="1700" b="1" dirty="0"/>
              <a:t>ściganego z urzędu</a:t>
            </a:r>
            <a:r>
              <a:rPr lang="pl-PL" sz="1700" dirty="0"/>
              <a:t> ma społeczny obowiązek zawiadomić o tym prokuratora lub Policję </a:t>
            </a:r>
          </a:p>
          <a:p>
            <a:pPr marL="171450" indent="-171450" algn="just"/>
            <a:r>
              <a:rPr lang="pl-PL" sz="1700" dirty="0"/>
              <a:t>Za naruszenie społecznego obowiązku zawiadomienia o przestępstwie nie ponosi się odpowiedzialności prawnej 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4"/>
          </p:nvPr>
        </p:nvSpPr>
        <p:spPr>
          <a:xfrm>
            <a:off x="5614355" y="2002532"/>
            <a:ext cx="4932040" cy="4581128"/>
          </a:xfrm>
        </p:spPr>
        <p:txBody>
          <a:bodyPr>
            <a:noAutofit/>
          </a:bodyPr>
          <a:lstStyle/>
          <a:p>
            <a:pPr marL="271463" indent="-176213" algn="just"/>
            <a:r>
              <a:rPr lang="pl-PL" sz="1400" dirty="0"/>
              <a:t>Szczególna postać obowiązku zawiadomienia o przestępstwie; naruszenie wiąże się z ponoszeniem odpowiedzialności karnej (lub dyscyplinarnej).</a:t>
            </a:r>
          </a:p>
          <a:p>
            <a:pPr marL="271463" indent="-176213" algn="just"/>
            <a:r>
              <a:rPr lang="pl-PL" sz="1400" dirty="0"/>
              <a:t>Dotyczy: </a:t>
            </a:r>
          </a:p>
          <a:p>
            <a:pPr marL="536575" lvl="1" indent="-268288" algn="just">
              <a:buFont typeface="+mj-lt"/>
              <a:buAutoNum type="arabicPeriod"/>
            </a:pPr>
            <a:r>
              <a:rPr lang="pl-PL" sz="1400" dirty="0"/>
              <a:t>art. 304 § 2 –</a:t>
            </a:r>
            <a:r>
              <a:rPr lang="pl-PL" sz="1400" b="1" dirty="0"/>
              <a:t>instytucji państwowych i samorządowych, które </a:t>
            </a:r>
            <a:r>
              <a:rPr lang="pl-PL" sz="1400" b="1" u="sng" dirty="0"/>
              <a:t>w związku ze swoją działalnością </a:t>
            </a:r>
            <a:r>
              <a:rPr lang="pl-PL" sz="1400" b="1" dirty="0"/>
              <a:t>dowiedziały się o popełnieniu przestępstwa </a:t>
            </a:r>
          </a:p>
          <a:p>
            <a:pPr marL="536575" lvl="1" indent="-269875" algn="just">
              <a:buFont typeface="+mj-lt"/>
              <a:buAutoNum type="arabicPeriod"/>
            </a:pPr>
            <a:r>
              <a:rPr lang="pl-PL" sz="1400" dirty="0"/>
              <a:t>art. 240 § 1 k.k. – każdy ma </a:t>
            </a:r>
            <a:r>
              <a:rPr lang="pl-PL" sz="1400" b="1" dirty="0"/>
              <a:t>prawny obowiązek </a:t>
            </a:r>
            <a:r>
              <a:rPr lang="pl-PL" sz="1400" dirty="0"/>
              <a:t>zawiadomić o przestępstwach wyliczonych w tym przepisie. Są to m.in. ludobójstwo, zdrada, zamach stanu, zabójstwo, bezprawne pozbawienie wolności, przestępstwa o charakterze terrorystycznym</a:t>
            </a:r>
          </a:p>
          <a:p>
            <a:pPr marL="0" lvl="1" indent="0" algn="just">
              <a:buNone/>
              <a:tabLst>
                <a:tab pos="0" algn="l"/>
              </a:tabLst>
            </a:pPr>
            <a:r>
              <a:rPr lang="pl-PL" sz="1400" b="1" dirty="0">
                <a:solidFill>
                  <a:schemeClr val="accent4"/>
                </a:solidFill>
              </a:rPr>
              <a:t>   </a:t>
            </a:r>
            <a:r>
              <a:rPr lang="pl-PL" sz="1400" b="1" u="sng" dirty="0">
                <a:solidFill>
                  <a:schemeClr val="accent4"/>
                </a:solidFill>
              </a:rPr>
              <a:t>UWAGA NA:</a:t>
            </a:r>
          </a:p>
          <a:p>
            <a:pPr marL="630238" lvl="2" indent="-192088" algn="just"/>
            <a:r>
              <a:rPr lang="pl-PL" sz="1200" dirty="0">
                <a:solidFill>
                  <a:schemeClr val="accent4"/>
                </a:solidFill>
              </a:rPr>
              <a:t>Art. 240 § 2 – kontratyp „nie popełnia przestępstwa” </a:t>
            </a:r>
          </a:p>
          <a:p>
            <a:pPr marL="627063" lvl="2" indent="-185738" algn="just"/>
            <a:r>
              <a:rPr lang="pl-PL" sz="1200" dirty="0">
                <a:solidFill>
                  <a:schemeClr val="accent4"/>
                </a:solidFill>
              </a:rPr>
              <a:t>Art. 240 § 3 – klauzula niekaralności „nie podlega karze”</a:t>
            </a:r>
          </a:p>
          <a:p>
            <a:pPr marL="630238" lvl="2" indent="-188913" algn="just"/>
            <a:r>
              <a:rPr lang="pl-PL" sz="1200" dirty="0">
                <a:solidFill>
                  <a:schemeClr val="accent4"/>
                </a:solidFill>
              </a:rPr>
              <a:t>Prawny obowiązek z art. 240 § 1 nie dotyczy także osób z art. 178 k.p.k. </a:t>
            </a:r>
            <a:endParaRPr lang="pl-PL" sz="1200" dirty="0"/>
          </a:p>
        </p:txBody>
      </p:sp>
      <p:cxnSp>
        <p:nvCxnSpPr>
          <p:cNvPr id="9" name="Łącznik prosty ze strzałką 8"/>
          <p:cNvCxnSpPr/>
          <p:nvPr/>
        </p:nvCxnSpPr>
        <p:spPr>
          <a:xfrm flipH="1">
            <a:off x="4727848" y="3717032"/>
            <a:ext cx="1512168" cy="115212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rostokąt 10"/>
          <p:cNvSpPr/>
          <p:nvPr/>
        </p:nvSpPr>
        <p:spPr>
          <a:xfrm>
            <a:off x="882216" y="4792960"/>
            <a:ext cx="4283968" cy="198884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1600" dirty="0">
                <a:solidFill>
                  <a:schemeClr val="accent4"/>
                </a:solidFill>
              </a:rPr>
              <a:t>Oprócz niezwłocznego zawiadomienia, instytucje z art. 304 § 2 są obowiązane przedsięwziąć niezbędne czynności do czasu przybycia organu powołanego do ścigania przestępstw lub wydania przez ten organ zarządzenia, aby nie dopuścić do zatarcia śladów i dowodów przestępstwa </a:t>
            </a:r>
          </a:p>
        </p:txBody>
      </p:sp>
    </p:spTree>
    <p:extLst>
      <p:ext uri="{BB962C8B-B14F-4D97-AF65-F5344CB8AC3E}">
        <p14:creationId xmlns:p14="http://schemas.microsoft.com/office/powerpoint/2010/main" val="490906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Zasady uczestniczenia w zajęciach.</a:t>
            </a:r>
            <a:br>
              <a:rPr lang="pl-PL" dirty="0"/>
            </a:br>
            <a:r>
              <a:rPr lang="pl-PL" dirty="0"/>
              <a:t>Zaliczanie przedmiotu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9824"/>
            <a:ext cx="12067504" cy="5205919"/>
          </a:xfrm>
        </p:spPr>
        <p:txBody>
          <a:bodyPr>
            <a:normAutofit/>
          </a:bodyPr>
          <a:lstStyle/>
          <a:p>
            <a:pPr algn="just"/>
            <a:r>
              <a:rPr lang="pl-PL" sz="3600" dirty="0"/>
              <a:t>Obecność na zajęciach.</a:t>
            </a:r>
          </a:p>
          <a:p>
            <a:pPr algn="just"/>
            <a:r>
              <a:rPr lang="pl-PL" sz="3600" dirty="0"/>
              <a:t>Aktywność</a:t>
            </a:r>
          </a:p>
          <a:p>
            <a:pPr algn="just"/>
            <a:r>
              <a:rPr lang="pl-PL" sz="3600" dirty="0"/>
              <a:t>Sporządzanie pism procesowych</a:t>
            </a:r>
          </a:p>
          <a:p>
            <a:pPr algn="just"/>
            <a:r>
              <a:rPr lang="pl-PL" sz="3600" dirty="0"/>
              <a:t>Ocena końcowa:</a:t>
            </a:r>
          </a:p>
          <a:p>
            <a:pPr lvl="1" algn="just"/>
            <a:r>
              <a:rPr lang="pl-PL" sz="2600" dirty="0"/>
              <a:t>3 oceny z pism procesowych (75 % oceny końcowej, waga oceny za każde pismo to 25%)</a:t>
            </a:r>
          </a:p>
          <a:p>
            <a:pPr lvl="1" algn="just"/>
            <a:r>
              <a:rPr lang="pl-PL" sz="2600" dirty="0"/>
              <a:t>Aktywność – 25%. </a:t>
            </a:r>
          </a:p>
          <a:p>
            <a:pPr marL="457200" lvl="1" indent="0" algn="just">
              <a:buNone/>
            </a:pPr>
            <a:r>
              <a:rPr lang="pl-PL" sz="2600" dirty="0"/>
              <a:t>		</a:t>
            </a:r>
          </a:p>
          <a:p>
            <a:pPr marL="457200" lvl="1" indent="0" algn="just">
              <a:buNone/>
            </a:pPr>
            <a:r>
              <a:rPr lang="pl-PL" dirty="0"/>
              <a:t>		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366599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Zawiadomienie o przestępstwie</a:t>
            </a:r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484187" y="1152983"/>
            <a:ext cx="8946541" cy="4195481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pl-PL" sz="2400" dirty="0"/>
              <a:t>Niezwłocznie po otrzymaniu zawiadomienia o przestępstwie organ powołany do prowadzenia postępowania przygotowawczego jest obowiązany wydać postanowienie o: </a:t>
            </a:r>
          </a:p>
        </p:txBody>
      </p:sp>
      <p:cxnSp>
        <p:nvCxnSpPr>
          <p:cNvPr id="10" name="Łącznik prosty ze strzałką 9"/>
          <p:cNvCxnSpPr/>
          <p:nvPr/>
        </p:nvCxnSpPr>
        <p:spPr>
          <a:xfrm flipH="1">
            <a:off x="3719737" y="2636913"/>
            <a:ext cx="556845" cy="72223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7464152" y="2636913"/>
            <a:ext cx="720080" cy="72223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ole tekstowe 13"/>
          <p:cNvSpPr txBox="1"/>
          <p:nvPr/>
        </p:nvSpPr>
        <p:spPr>
          <a:xfrm>
            <a:off x="2173333" y="3311294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/>
              <a:t>wszczęciu</a:t>
            </a:r>
            <a:endParaRPr lang="pl-PL" sz="1600" b="1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7600431" y="3072939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/>
              <a:t>Odmowie wszczęcia </a:t>
            </a:r>
          </a:p>
        </p:txBody>
      </p:sp>
      <p:sp>
        <p:nvSpPr>
          <p:cNvPr id="18" name="pole tekstowe 17"/>
          <p:cNvSpPr txBox="1"/>
          <p:nvPr/>
        </p:nvSpPr>
        <p:spPr>
          <a:xfrm>
            <a:off x="5051884" y="3035982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u="sng" dirty="0"/>
              <a:t>LUB</a:t>
            </a:r>
          </a:p>
        </p:txBody>
      </p:sp>
      <p:sp>
        <p:nvSpPr>
          <p:cNvPr id="20" name="pole tekstowe 19"/>
          <p:cNvSpPr txBox="1"/>
          <p:nvPr/>
        </p:nvSpPr>
        <p:spPr>
          <a:xfrm>
            <a:off x="484187" y="3871136"/>
            <a:ext cx="10183813" cy="1200329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l-PL" dirty="0"/>
              <a:t>Jeżeli organ procesowy nie znajduje dostatecznej podstawy (w świetle wymagań z art. 303) do wszczęcia postępowania, ale jednocześnie możliwość popełnienia przestępstwa nie jest wykluczona, k.p.k. dla takich sytuacji przewiduje instytucję </a:t>
            </a:r>
            <a:r>
              <a:rPr lang="pl-PL" b="1" dirty="0"/>
              <a:t>postępowania sprawdzającego </a:t>
            </a:r>
            <a:r>
              <a:rPr lang="pl-PL" dirty="0"/>
              <a:t>– art. 307 k.p.k. </a:t>
            </a:r>
          </a:p>
        </p:txBody>
      </p:sp>
      <p:sp>
        <p:nvSpPr>
          <p:cNvPr id="25" name="pole tekstowe 24"/>
          <p:cNvSpPr txBox="1"/>
          <p:nvPr/>
        </p:nvSpPr>
        <p:spPr>
          <a:xfrm>
            <a:off x="333376" y="5140358"/>
            <a:ext cx="10317174" cy="1477328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l-PL" dirty="0"/>
              <a:t>O wszczęciu lub odmowie wszczęcia zawiadamia się osobę lub instytucję państwową, samorządową lub społeczną, która złożyła zawiadomienie o przestępstwie. Jeżeli nie zostaną oni w ciągu 6 tygodni powiadomieni o wydaniu odpowiedniego postanowienia, mogą wnieść </a:t>
            </a:r>
            <a:r>
              <a:rPr lang="pl-PL" b="1" dirty="0"/>
              <a:t>zażalenie </a:t>
            </a:r>
            <a:r>
              <a:rPr lang="pl-PL" dirty="0"/>
              <a:t>do </a:t>
            </a:r>
            <a:r>
              <a:rPr lang="pl-PL" u="sng" dirty="0"/>
              <a:t>prokuratora nadrzędnego albo powołanego do nadzoru nad organem, któremu złożono zawiadomienie. </a:t>
            </a:r>
            <a:r>
              <a:rPr lang="pl-PL" dirty="0">
                <a:sym typeface="Wingdings" pitchFamily="2" charset="2"/>
              </a:rPr>
              <a:t> tzw. </a:t>
            </a:r>
            <a:r>
              <a:rPr lang="pl-PL" b="1" u="sng" dirty="0">
                <a:sym typeface="Wingdings" pitchFamily="2" charset="2"/>
              </a:rPr>
              <a:t>skarga na bezczynność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08492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Postępowanie sprawdzające art. 307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 algn="just">
              <a:buNone/>
            </a:pPr>
            <a:r>
              <a:rPr lang="pl-PL" dirty="0"/>
              <a:t>Organy postępowania mogą sprawdzać własne informacje o przypuszczeniu popełnienia przestępstwa albo te, zawarte w zawiadomieniu. </a:t>
            </a:r>
          </a:p>
          <a:p>
            <a:pPr algn="just"/>
            <a:r>
              <a:rPr lang="pl-PL" dirty="0"/>
              <a:t>Postępowanie sprawdzające </a:t>
            </a:r>
            <a:r>
              <a:rPr lang="pl-PL" b="1" dirty="0"/>
              <a:t>wyprzedza postępowanie karne, ponieważ toczą się przed jego wszczęciem</a:t>
            </a:r>
            <a:r>
              <a:rPr lang="pl-PL" dirty="0"/>
              <a:t>. Powinno być ograniczone do zbadania dopuszczalności wszczęcia śledztwa (dochodzenia). </a:t>
            </a:r>
          </a:p>
          <a:p>
            <a:pPr algn="just"/>
            <a:r>
              <a:rPr lang="pl-PL" dirty="0"/>
              <a:t>Można żądać uzupełnienia danych zawartych w zawiadomieniu o przestępstwie lub dokonać w tym zakresie sprawdzenia faktów. </a:t>
            </a:r>
          </a:p>
          <a:p>
            <a:pPr lvl="1" algn="just"/>
            <a:r>
              <a:rPr lang="pl-PL" dirty="0"/>
              <a:t>Uzupełnienie danych – np. przekazanie dodatkowej informacji</a:t>
            </a:r>
          </a:p>
          <a:p>
            <a:pPr lvl="1" algn="just"/>
            <a:r>
              <a:rPr lang="pl-PL" dirty="0"/>
              <a:t>Sprawdzenie faktów – przeprowadzenie rozmów, wywiadów i obserwacji przez Policję </a:t>
            </a:r>
          </a:p>
        </p:txBody>
      </p:sp>
    </p:spTree>
    <p:extLst>
      <p:ext uri="{BB962C8B-B14F-4D97-AF65-F5344CB8AC3E}">
        <p14:creationId xmlns:p14="http://schemas.microsoft.com/office/powerpoint/2010/main" val="7127387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Postępowanie sprawdzające art. 307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b="1" dirty="0"/>
              <a:t>W postępowaniu sprawdzającym nie przeprowadza się dowodu z opinii biegłego ani czynności wymagających spisania protokołu! </a:t>
            </a:r>
          </a:p>
          <a:p>
            <a:pPr lvl="1" algn="just"/>
            <a:r>
              <a:rPr lang="pl-PL" b="1" dirty="0"/>
              <a:t>Wyjątek! </a:t>
            </a:r>
            <a:r>
              <a:rPr lang="pl-PL" dirty="0"/>
              <a:t>Art. 307 § 2 i 3 </a:t>
            </a:r>
            <a:r>
              <a:rPr lang="pl-PL" dirty="0">
                <a:sym typeface="Wingdings" pitchFamily="2" charset="2"/>
              </a:rPr>
              <a:t> przyjęcie ustnego zawiadomienia o przestępstwie i przesłuchanie w charakterze świadka osoby zawiadamiającej utrwalane w formie protokołu </a:t>
            </a:r>
          </a:p>
          <a:p>
            <a:pPr lvl="1" algn="just"/>
            <a:r>
              <a:rPr lang="pl-PL" dirty="0">
                <a:sym typeface="Wingdings" pitchFamily="2" charset="2"/>
              </a:rPr>
              <a:t>Pozostałe czynności nie są protokołowane, nie mają charakteru czynności procesowych a ich wyniki nie nabierają mocy dowodowej w postępowaniu karnym </a:t>
            </a:r>
          </a:p>
          <a:p>
            <a:pPr lvl="1" algn="just"/>
            <a:r>
              <a:rPr lang="pl-PL" dirty="0">
                <a:sym typeface="Wingdings" pitchFamily="2" charset="2"/>
              </a:rPr>
              <a:t>Utrwala się je w formie notatek urzędowych (por. art. 143 </a:t>
            </a:r>
            <a:r>
              <a:rPr lang="pl-PL" dirty="0"/>
              <a:t>§ 2)</a:t>
            </a:r>
            <a:r>
              <a:rPr lang="pl-PL" dirty="0">
                <a:sym typeface="Wingdings" pitchFamily="2" charset="2"/>
              </a:rPr>
              <a:t> </a:t>
            </a:r>
          </a:p>
          <a:p>
            <a:pPr algn="just"/>
            <a:r>
              <a:rPr lang="pl-PL" dirty="0">
                <a:sym typeface="Wingdings" pitchFamily="2" charset="2"/>
              </a:rPr>
              <a:t>Postępowanie sprawdzające powinno być ukończone </a:t>
            </a:r>
            <a:r>
              <a:rPr lang="pl-PL" b="1" dirty="0">
                <a:sym typeface="Wingdings" pitchFamily="2" charset="2"/>
              </a:rPr>
              <a:t>w ciągu 30 dni</a:t>
            </a:r>
            <a:r>
              <a:rPr lang="pl-PL" dirty="0">
                <a:sym typeface="Wingdings" pitchFamily="2" charset="2"/>
              </a:rPr>
              <a:t>. Po tym okresie należy: </a:t>
            </a:r>
          </a:p>
          <a:p>
            <a:pPr lvl="1" algn="just"/>
            <a:r>
              <a:rPr lang="pl-PL" b="1" dirty="0">
                <a:sym typeface="Wingdings" pitchFamily="2" charset="2"/>
              </a:rPr>
              <a:t>albo wszcząć śledztwo (dochodzenie) albo odmówić wszczęcia 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358686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dirty="0"/>
              <a:t>Wszczęcie postępowania przygotowawczego </a:t>
            </a:r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Poza uzasadnionym podejrzeniem popełnienia przestępstwa niezbędna jest również </a:t>
            </a:r>
            <a:r>
              <a:rPr lang="pl-PL" b="1" dirty="0"/>
              <a:t>prawna dopuszczalność ścigania, </a:t>
            </a:r>
            <a:r>
              <a:rPr lang="pl-PL" dirty="0"/>
              <a:t>czyli brak przeszkód prawnych w ściganiu danego czynu</a:t>
            </a:r>
          </a:p>
          <a:p>
            <a:pPr algn="just"/>
            <a:r>
              <a:rPr lang="pl-PL" dirty="0"/>
              <a:t>Warunki dopuszczalności procesu </a:t>
            </a:r>
            <a:r>
              <a:rPr lang="pl-PL" dirty="0">
                <a:sym typeface="Wingdings" pitchFamily="2" charset="2"/>
              </a:rPr>
              <a:t> </a:t>
            </a:r>
            <a:r>
              <a:rPr lang="pl-PL" b="1" dirty="0">
                <a:sym typeface="Wingdings" pitchFamily="2" charset="2"/>
              </a:rPr>
              <a:t>art. 17 </a:t>
            </a:r>
            <a:r>
              <a:rPr lang="pl-PL" b="1" dirty="0"/>
              <a:t>§ 1 </a:t>
            </a:r>
          </a:p>
          <a:p>
            <a:pPr lvl="1" algn="just"/>
            <a:r>
              <a:rPr lang="pl-PL" b="1" dirty="0"/>
              <a:t>ważne – na art. 17 § 2 </a:t>
            </a:r>
          </a:p>
          <a:p>
            <a:pPr lvl="1" algn="just"/>
            <a:r>
              <a:rPr lang="pl-PL" dirty="0"/>
              <a:t>Do chwili otrzymania wniosku lub zezwolenia władzy, od których ustawa uzależnia ściganie, organy procesowe dokonują </a:t>
            </a:r>
            <a:r>
              <a:rPr lang="pl-PL" b="1" dirty="0"/>
              <a:t>tylko czynności nie cierpiących zwłoki</a:t>
            </a:r>
            <a:r>
              <a:rPr lang="pl-PL" dirty="0"/>
              <a:t> w celu zabezpieczenia śladów i dowodów, a także czynności zmierzających do wyjaśnienia, czy wniosek będzie złożony lub zezwolenie będzie wydane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0235120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Wszczęcie postępowania przygotowawczego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03312" y="2052918"/>
            <a:ext cx="9602788" cy="4214532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Zgodnie z art. 303 (oraz 325e w zw. z art. 303) śledztwo lub dochodzenie mogą zostać wszczęte po wydaniu formalnej decyzji przez organ prowadzący postępowanie. </a:t>
            </a:r>
          </a:p>
          <a:p>
            <a:pPr algn="just"/>
            <a:r>
              <a:rPr lang="pl-PL" dirty="0"/>
              <a:t>Wydaje się </a:t>
            </a:r>
            <a:r>
              <a:rPr lang="pl-PL" b="1" dirty="0"/>
              <a:t>postanowienie</a:t>
            </a:r>
          </a:p>
          <a:p>
            <a:pPr algn="just"/>
            <a:r>
              <a:rPr lang="pl-PL" dirty="0"/>
              <a:t>Formalne wszczęcie postępowania jest bardzo istotną czynnością. Rozgranicza etap </a:t>
            </a:r>
            <a:r>
              <a:rPr lang="pl-PL" dirty="0" err="1"/>
              <a:t>przedprocesowy</a:t>
            </a:r>
            <a:r>
              <a:rPr lang="pl-PL" dirty="0"/>
              <a:t> od procesowego i wskazuje, które czynności organów stanowią już część postępowania karnego. </a:t>
            </a:r>
          </a:p>
        </p:txBody>
      </p:sp>
    </p:spTree>
    <p:extLst>
      <p:ext uri="{BB962C8B-B14F-4D97-AF65-F5344CB8AC3E}">
        <p14:creationId xmlns:p14="http://schemas.microsoft.com/office/powerpoint/2010/main" val="338141909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Czynności w niezbędnym zakresie (art. 308)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pl-PL" dirty="0"/>
              <a:t>Wtedy, gdy konieczne jest natychmiastowe wszczęcie postępowania, bezpośrednio po ujawnieniu przestępstwa a zwłoka może skutkować utratą lub zniekształceniem dowodów. </a:t>
            </a:r>
          </a:p>
          <a:p>
            <a:pPr marL="95250" indent="-95250" algn="just">
              <a:tabLst>
                <a:tab pos="95250" algn="l"/>
              </a:tabLst>
            </a:pPr>
            <a:r>
              <a:rPr lang="pl-PL" dirty="0"/>
              <a:t>Faktyczne wszczęcie postępowania przygotowawczego </a:t>
            </a:r>
            <a:r>
              <a:rPr lang="pl-PL" dirty="0">
                <a:sym typeface="Wingdings" pitchFamily="2" charset="2"/>
              </a:rPr>
              <a:t> </a:t>
            </a:r>
            <a:r>
              <a:rPr lang="pl-PL" dirty="0"/>
              <a:t>„papierek” czyli odpowiednie postanowienie zostanie wydane później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pl-PL" dirty="0"/>
              <a:t>W </a:t>
            </a:r>
            <a:r>
              <a:rPr lang="pl-PL" b="1" dirty="0"/>
              <a:t>wypadkach niecierpiących zwłoki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pl-PL" dirty="0"/>
              <a:t>W granicach koniecznych dla </a:t>
            </a:r>
            <a:r>
              <a:rPr lang="pl-PL" b="1" dirty="0"/>
              <a:t>zabezpieczenia śladów i dowodów </a:t>
            </a:r>
            <a:r>
              <a:rPr lang="pl-PL" dirty="0"/>
              <a:t>przestępstwa przed ich utratą, zniekształceniem lub zniszczeniem </a:t>
            </a:r>
          </a:p>
          <a:p>
            <a:pPr marL="109728" indent="0" algn="just">
              <a:buNone/>
            </a:pPr>
            <a:r>
              <a:rPr lang="pl-PL" dirty="0"/>
              <a:t>W przeciwieństwie do czynności sprawdzających, są częścią postępowania przygotowawczego </a:t>
            </a:r>
          </a:p>
        </p:txBody>
      </p:sp>
    </p:spTree>
    <p:extLst>
      <p:ext uri="{BB962C8B-B14F-4D97-AF65-F5344CB8AC3E}">
        <p14:creationId xmlns:p14="http://schemas.microsoft.com/office/powerpoint/2010/main" val="167917258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Czynności w niezbędnym zakresie (art. 308)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 algn="just">
              <a:buNone/>
            </a:pPr>
            <a:r>
              <a:rPr lang="pl-PL" b="1" dirty="0"/>
              <a:t>Prokurator lub Policja</a:t>
            </a:r>
            <a:r>
              <a:rPr lang="pl-PL" dirty="0"/>
              <a:t> może w każdej sprawie, przed wydaniem postanowienia o wszczęciu śledztwa lub dochodzenia, przeprowadzić w niezbędnym zakresie </a:t>
            </a:r>
            <a:r>
              <a:rPr lang="pl-PL" b="1" dirty="0"/>
              <a:t>czynności procesowe, </a:t>
            </a:r>
            <a:r>
              <a:rPr lang="pl-PL" dirty="0"/>
              <a:t>a zwłaszcza dokonać oględzin (w razie potrzeby z udziałem biegłego), przeszukania, czynności wymienionych w art. 74 § 2 pkt. 1 w stosunku do </a:t>
            </a:r>
            <a:r>
              <a:rPr lang="pl-PL" b="1" dirty="0"/>
              <a:t>osoby podejrzanej</a:t>
            </a:r>
            <a:r>
              <a:rPr lang="pl-PL" dirty="0"/>
              <a:t> a także przedsięwziąć wobec niej inne niezbędne czynności. </a:t>
            </a:r>
          </a:p>
          <a:p>
            <a:pPr marL="95250" indent="-95250" algn="just"/>
            <a:r>
              <a:rPr lang="pl-PL" dirty="0"/>
              <a:t> Można przesłuchać osobę podejrzaną w charakterze podejrzanego </a:t>
            </a:r>
          </a:p>
          <a:p>
            <a:pPr marL="171450" indent="-171450" algn="just"/>
            <a:r>
              <a:rPr lang="pl-PL" dirty="0"/>
              <a:t>Czynności w niezbędnym zakresie mogą być dokonywane tylko </a:t>
            </a:r>
            <a:r>
              <a:rPr lang="pl-PL" b="1" dirty="0"/>
              <a:t>w ciągu 5 dni od dnia pierwszej tego rodzaju czynności</a:t>
            </a:r>
            <a:r>
              <a:rPr lang="pl-PL" dirty="0"/>
              <a:t>. Czas trwania śledztwa lub dochodzenia liczy się od dnia pierwszej dokonanej czynności. </a:t>
            </a:r>
          </a:p>
          <a:p>
            <a:pPr marL="171450" indent="-171450" algn="just"/>
            <a:r>
              <a:rPr lang="pl-PL" dirty="0"/>
              <a:t>Mają pełną moc dowodową</a:t>
            </a:r>
          </a:p>
          <a:p>
            <a:pPr marL="171450" indent="-171450" algn="just"/>
            <a:r>
              <a:rPr lang="pl-PL" dirty="0"/>
              <a:t>Po upływie 5 dni należy wydać postanowienie o </a:t>
            </a:r>
            <a:r>
              <a:rPr lang="pl-PL" b="1" dirty="0"/>
              <a:t>wszczęciu śledztwa </a:t>
            </a:r>
            <a:r>
              <a:rPr lang="pl-PL" dirty="0"/>
              <a:t>albo o </a:t>
            </a:r>
            <a:r>
              <a:rPr lang="pl-PL" b="1" dirty="0"/>
              <a:t>umorzeniu</a:t>
            </a:r>
            <a:r>
              <a:rPr lang="pl-PL" dirty="0"/>
              <a:t> (jeżeli nie istnieje uzasadnione podejrzenie popełnienia przestępstwa).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58169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Czynności sprawdzające a czynności w niezbędnym zakresie 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1"/>
          </p:nvPr>
        </p:nvSpPr>
        <p:spPr>
          <a:xfrm>
            <a:off x="1261872" y="2320413"/>
            <a:ext cx="4480560" cy="4351337"/>
          </a:xfrm>
        </p:spPr>
        <p:txBody>
          <a:bodyPr>
            <a:normAutofit fontScale="92500" lnSpcReduction="20000"/>
          </a:bodyPr>
          <a:lstStyle/>
          <a:p>
            <a:pPr marL="566928" indent="-457200" algn="just">
              <a:buFont typeface="+mj-lt"/>
              <a:buAutoNum type="arabicPeriod"/>
            </a:pPr>
            <a:r>
              <a:rPr lang="pl-PL" dirty="0"/>
              <a:t>Organ nie wie czy wszcząć postępowanie czy nie; sprawdza posiadane informacje. </a:t>
            </a:r>
          </a:p>
          <a:p>
            <a:pPr marL="566928" indent="-457200" algn="just">
              <a:buFont typeface="+mj-lt"/>
              <a:buAutoNum type="arabicPeriod"/>
            </a:pPr>
            <a:r>
              <a:rPr lang="pl-PL" dirty="0"/>
              <a:t>Mogą trwać do 30 dni </a:t>
            </a:r>
          </a:p>
          <a:p>
            <a:pPr marL="109728" indent="0" algn="just">
              <a:buNone/>
            </a:pPr>
            <a:r>
              <a:rPr lang="pl-PL" dirty="0"/>
              <a:t>- Nie wlicza się do czasu trwania postępowania przygotowawczego</a:t>
            </a:r>
          </a:p>
          <a:p>
            <a:pPr marL="566928" indent="-457200" algn="just">
              <a:buFont typeface="+mj-lt"/>
              <a:buAutoNum type="arabicPeriod" startAt="3"/>
            </a:pPr>
            <a:r>
              <a:rPr lang="pl-PL" dirty="0"/>
              <a:t>Nie przeprowadza się czynności wymagających spisania protokołu </a:t>
            </a:r>
          </a:p>
          <a:p>
            <a:pPr marL="745236" lvl="1" indent="-342900" algn="just">
              <a:buFontTx/>
              <a:buChar char="-"/>
            </a:pPr>
            <a:r>
              <a:rPr lang="pl-PL" dirty="0"/>
              <a:t>wyjątki: art. 307 § 2 i 3 </a:t>
            </a:r>
          </a:p>
          <a:p>
            <a:pPr marL="566928" indent="-457200" algn="just">
              <a:buFont typeface="+mj-lt"/>
              <a:buAutoNum type="arabicPeriod" startAt="4"/>
            </a:pPr>
            <a:r>
              <a:rPr lang="pl-PL" dirty="0"/>
              <a:t>Nieformalne czynności, utrwalane w formie notatek urzędowych. </a:t>
            </a:r>
          </a:p>
          <a:p>
            <a:pPr marL="566928" indent="-457200" algn="just">
              <a:buFont typeface="+mj-lt"/>
              <a:buAutoNum type="arabicPeriod" startAt="4"/>
            </a:pPr>
            <a:r>
              <a:rPr lang="pl-PL" dirty="0"/>
              <a:t>Po zakończeniu czynności sprawdzających wydaje się postanowienie o wszczęciu śledztwa (dochodzenia) albo o odmowie wszczęcia </a:t>
            </a:r>
          </a:p>
        </p:txBody>
      </p:sp>
      <p:sp>
        <p:nvSpPr>
          <p:cNvPr id="8" name="Symbol zastępczy zawartości 7"/>
          <p:cNvSpPr>
            <a:spLocks noGrp="1"/>
          </p:cNvSpPr>
          <p:nvPr>
            <p:ph sz="half" idx="2"/>
          </p:nvPr>
        </p:nvSpPr>
        <p:spPr>
          <a:xfrm>
            <a:off x="6108192" y="2320413"/>
            <a:ext cx="4480560" cy="4351337"/>
          </a:xfrm>
        </p:spPr>
        <p:txBody>
          <a:bodyPr>
            <a:normAutofit fontScale="92500" lnSpcReduction="20000"/>
          </a:bodyPr>
          <a:lstStyle/>
          <a:p>
            <a:pPr marL="566928" indent="-457200" algn="just">
              <a:buAutoNum type="arabicPeriod"/>
            </a:pPr>
            <a:r>
              <a:rPr lang="pl-PL" dirty="0"/>
              <a:t>Faktyczne wszczęcie postępowania przygotowawczego. </a:t>
            </a:r>
          </a:p>
          <a:p>
            <a:pPr marL="566928" indent="-457200" algn="just">
              <a:buAutoNum type="arabicPeriod"/>
            </a:pPr>
            <a:r>
              <a:rPr lang="pl-PL" dirty="0"/>
              <a:t>Mogą trwać max. do 5 dni </a:t>
            </a:r>
          </a:p>
          <a:p>
            <a:pPr algn="just">
              <a:buFontTx/>
              <a:buChar char="-"/>
            </a:pPr>
            <a:r>
              <a:rPr lang="pl-PL" dirty="0"/>
              <a:t>Wlicza się do czasu trwania postępowania przygotowawczego</a:t>
            </a:r>
          </a:p>
          <a:p>
            <a:pPr marL="566928" indent="-457200" algn="just">
              <a:buFont typeface="+mj-lt"/>
              <a:buAutoNum type="arabicPeriod" startAt="3"/>
            </a:pPr>
            <a:r>
              <a:rPr lang="pl-PL" dirty="0"/>
              <a:t>Przeprowadza się czynności, które mają pełną wartość dowodową </a:t>
            </a:r>
          </a:p>
          <a:p>
            <a:pPr marL="859536" lvl="1" indent="-457200" algn="just"/>
            <a:r>
              <a:rPr lang="pl-PL" dirty="0"/>
              <a:t>art. 308 § 1 i 2 </a:t>
            </a:r>
          </a:p>
          <a:p>
            <a:pPr marL="566928" indent="-457200" algn="just">
              <a:buFont typeface="+mj-lt"/>
              <a:buAutoNum type="arabicPeriod" startAt="3"/>
            </a:pPr>
            <a:r>
              <a:rPr lang="pl-PL" dirty="0"/>
              <a:t>Po zakończeniu czynności w niezbędnym zakresie wydaje się postanowienie o wszczęciu śledztwa lub dochodzenia albo postanowienie o umorzeniu śledztwa (dochodzenia).</a:t>
            </a:r>
          </a:p>
          <a:p>
            <a:pPr marL="859536" lvl="1" indent="-457200" algn="just"/>
            <a:r>
              <a:rPr lang="pl-PL" dirty="0"/>
              <a:t>Umorzenie postępowania mimo że nie zostało ono formalnie wszczęte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4294967295"/>
          </p:nvPr>
        </p:nvSpPr>
        <p:spPr>
          <a:xfrm>
            <a:off x="1261872" y="1777267"/>
            <a:ext cx="4041775" cy="457200"/>
          </a:xfrm>
        </p:spPr>
        <p:txBody>
          <a:bodyPr/>
          <a:lstStyle/>
          <a:p>
            <a:pPr algn="ctr"/>
            <a:r>
              <a:rPr lang="pl-PL" dirty="0"/>
              <a:t>Art. 307 k.p.k.</a:t>
            </a:r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half" idx="4294967295"/>
          </p:nvPr>
        </p:nvSpPr>
        <p:spPr>
          <a:xfrm>
            <a:off x="6546977" y="1695163"/>
            <a:ext cx="4041775" cy="457200"/>
          </a:xfrm>
        </p:spPr>
        <p:txBody>
          <a:bodyPr/>
          <a:lstStyle/>
          <a:p>
            <a:pPr algn="ctr"/>
            <a:r>
              <a:rPr lang="pl-PL" dirty="0"/>
              <a:t>Art. 308 k.p.k.</a:t>
            </a:r>
          </a:p>
        </p:txBody>
      </p:sp>
    </p:spTree>
    <p:extLst>
      <p:ext uri="{BB962C8B-B14F-4D97-AF65-F5344CB8AC3E}">
        <p14:creationId xmlns:p14="http://schemas.microsoft.com/office/powerpoint/2010/main" val="82140026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B3A914-FBD6-421B-B559-B83F4753A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66532"/>
          </a:xfrm>
        </p:spPr>
        <p:txBody>
          <a:bodyPr/>
          <a:lstStyle/>
          <a:p>
            <a:pPr algn="ctr"/>
            <a:r>
              <a:rPr lang="pl-PL" sz="3600" dirty="0"/>
              <a:t>Obowiązkowe elementy pisma procesowego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522AC4C-FE30-4D3D-9AEA-839E383A2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09750"/>
            <a:ext cx="8946541" cy="4438649"/>
          </a:xfrm>
        </p:spPr>
        <p:txBody>
          <a:bodyPr>
            <a:normAutofit/>
          </a:bodyPr>
          <a:lstStyle/>
          <a:p>
            <a:r>
              <a:rPr lang="pl-PL" b="1" dirty="0"/>
              <a:t>Art. 119 k.p.k.:</a:t>
            </a:r>
          </a:p>
          <a:p>
            <a:r>
              <a:rPr lang="pl-PL" dirty="0"/>
              <a:t>Pismo procesowe powinno zawierać:</a:t>
            </a:r>
          </a:p>
          <a:p>
            <a:pPr algn="just"/>
            <a:r>
              <a:rPr lang="pl-PL" dirty="0"/>
              <a:t>1) oznaczenie organu, do którego jest skierowane, oraz sprawy, której dotyczy;</a:t>
            </a:r>
          </a:p>
          <a:p>
            <a:pPr algn="just"/>
            <a:r>
              <a:rPr lang="pl-PL" dirty="0"/>
              <a:t>2) oznaczenie oraz adres wnoszącego pismo, a także - w pierwszym piśmie złożonym w sprawie - numer telefonu, telefaksu i adres poczty elektronicznej lub oświadczenie o ich nieposiadaniu;</a:t>
            </a:r>
          </a:p>
          <a:p>
            <a:pPr algn="just"/>
            <a:r>
              <a:rPr lang="pl-PL" dirty="0"/>
              <a:t>3) treść wniosku lub oświadczenia, w miarę potrzeby z uzasadnieniem;</a:t>
            </a:r>
          </a:p>
          <a:p>
            <a:pPr algn="just"/>
            <a:r>
              <a:rPr lang="pl-PL" dirty="0"/>
              <a:t>4) datę i podpis składającego pismo.</a:t>
            </a:r>
          </a:p>
          <a:p>
            <a:pPr algn="just"/>
            <a:r>
              <a:rPr lang="pl-PL" b="1" dirty="0"/>
              <a:t>Art. 120 k.p.k. – </a:t>
            </a:r>
            <a:r>
              <a:rPr lang="pl-PL" dirty="0"/>
              <a:t>wezwanie do uzupełnienia braków formalnych</a:t>
            </a:r>
            <a:endParaRPr lang="pl-PL" b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2810708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4217C1-A345-4573-BC8A-7D8754C8E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6"/>
            <a:ext cx="3686312" cy="5528734"/>
          </a:xfrm>
        </p:spPr>
        <p:txBody>
          <a:bodyPr>
            <a:normAutofit/>
          </a:bodyPr>
          <a:lstStyle/>
          <a:p>
            <a:pPr algn="r"/>
            <a:r>
              <a:rPr lang="pl-PL" sz="4800">
                <a:solidFill>
                  <a:srgbClr val="FFFFFF"/>
                </a:solidFill>
              </a:rPr>
              <a:t>Inicjatywa dowodowa w postępowaniu karnym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CFF358-91A3-4C01-A713-A1AA08224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780" y="599768"/>
            <a:ext cx="6074467" cy="5572432"/>
          </a:xfrm>
        </p:spPr>
        <p:txBody>
          <a:bodyPr anchor="ctr">
            <a:normAutofit/>
          </a:bodyPr>
          <a:lstStyle/>
          <a:p>
            <a:pPr algn="just"/>
            <a:r>
              <a:rPr lang="pl-PL" dirty="0"/>
              <a:t>Zgodnie z art. 167 k.p.k.: </a:t>
            </a:r>
            <a:r>
              <a:rPr lang="pl-PL" b="1" i="1" dirty="0"/>
              <a:t>Dowody przeprowadza się na wniosek stron albo z urzędu.</a:t>
            </a:r>
          </a:p>
          <a:p>
            <a:pPr algn="just"/>
            <a:r>
              <a:rPr lang="pl-PL" b="1" i="1" dirty="0"/>
              <a:t> </a:t>
            </a:r>
            <a:r>
              <a:rPr lang="pl-PL" b="1" dirty="0"/>
              <a:t>Strony realizują inicjatywę dowodową poprzez składanie wniosków dowodowych.</a:t>
            </a:r>
          </a:p>
          <a:p>
            <a:pPr marL="0" indent="0">
              <a:buNone/>
            </a:pP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3036684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Zasady uczestniczenia w zajęciach.</a:t>
            </a:r>
            <a:br>
              <a:rPr lang="pl-PL" dirty="0"/>
            </a:br>
            <a:r>
              <a:rPr lang="pl-PL" dirty="0"/>
              <a:t>Zaliczanie przedmiotu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03312" y="2011680"/>
            <a:ext cx="9558592" cy="4236719"/>
          </a:xfrm>
        </p:spPr>
        <p:txBody>
          <a:bodyPr>
            <a:normAutofit/>
          </a:bodyPr>
          <a:lstStyle/>
          <a:p>
            <a:pPr algn="just"/>
            <a:r>
              <a:rPr lang="pl-PL" sz="2500" dirty="0"/>
              <a:t>Aktywność na zajęciach:</a:t>
            </a:r>
          </a:p>
          <a:p>
            <a:pPr lvl="1" algn="just"/>
            <a:r>
              <a:rPr lang="pl-PL" sz="2500" dirty="0"/>
              <a:t>aktywność podczas rozwiązywania kazusów i pracy w grupach, 25 % oceny końcowej</a:t>
            </a:r>
          </a:p>
          <a:p>
            <a:pPr lvl="1" algn="just"/>
            <a:endParaRPr lang="pl-PL" sz="2500" dirty="0"/>
          </a:p>
          <a:p>
            <a:pPr marL="0" indent="0" algn="just">
              <a:buNone/>
            </a:pPr>
            <a:endParaRPr lang="pl-PL" sz="2500" dirty="0"/>
          </a:p>
        </p:txBody>
      </p:sp>
    </p:spTree>
    <p:extLst>
      <p:ext uri="{BB962C8B-B14F-4D97-AF65-F5344CB8AC3E}">
        <p14:creationId xmlns:p14="http://schemas.microsoft.com/office/powerpoint/2010/main" val="167458998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CFF806-78D8-47DE-B451-FF868A98A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pl-PL"/>
              <a:t>Wniosek dowodowy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613BA0D7-60B1-4E22-B77C-59CCF0AAEB3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69975" y="2385390"/>
          <a:ext cx="10058400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050629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3DBDD5-B5C2-44C4-935E-572C86BD0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pl-PL"/>
              <a:t>Wniosek dowodowy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F25CC523-E861-430A-B49D-C7ED1CBFDF4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69975" y="2385390"/>
          <a:ext cx="10058400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294908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26C57F-3B4D-41D4-9F75-669576C8F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725043"/>
          </a:xfrm>
        </p:spPr>
        <p:txBody>
          <a:bodyPr>
            <a:normAutofit/>
          </a:bodyPr>
          <a:lstStyle/>
          <a:p>
            <a:r>
              <a:rPr lang="pl-PL" sz="3200" dirty="0"/>
              <a:t>Obligatoryjne elementy wniosku dowodowego: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A382A14-5106-400E-8948-1DC020334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209675"/>
            <a:ext cx="10058400" cy="4962525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pl-PL" sz="1800" dirty="0"/>
              <a:t>Wniosek może być zgłaszany ustnie do protokołu lub pisemnie.</a:t>
            </a:r>
          </a:p>
          <a:p>
            <a:pPr algn="just">
              <a:buFontTx/>
              <a:buChar char="-"/>
            </a:pPr>
            <a:r>
              <a:rPr lang="pl-PL" sz="1800" dirty="0"/>
              <a:t> Gdy wniosek składany jest pisemnie musi spełniać wymogi:</a:t>
            </a:r>
          </a:p>
          <a:p>
            <a:pPr marL="457200" indent="-457200" algn="just">
              <a:buAutoNum type="alphaLcParenR"/>
            </a:pPr>
            <a:r>
              <a:rPr lang="pl-PL" sz="1800" dirty="0"/>
              <a:t>Z art. 119 k.p.k.,</a:t>
            </a:r>
          </a:p>
          <a:p>
            <a:pPr marL="457200" indent="-457200" algn="just">
              <a:buAutoNum type="alphaLcParenR"/>
            </a:pPr>
            <a:r>
              <a:rPr lang="pl-PL" sz="1800" dirty="0"/>
              <a:t> Oznaczenie dowodu, który ma zostać przeprowadzony;</a:t>
            </a:r>
          </a:p>
          <a:p>
            <a:pPr marL="457200" indent="-457200" algn="just">
              <a:buAutoNum type="alphaLcParenR"/>
            </a:pPr>
            <a:r>
              <a:rPr lang="pl-PL" sz="1800" dirty="0"/>
              <a:t> </a:t>
            </a:r>
            <a:r>
              <a:rPr lang="pl-PL" sz="1800" b="1" dirty="0"/>
              <a:t>Teza dowodowa- </a:t>
            </a:r>
            <a:r>
              <a:rPr lang="pl-PL" sz="1800" dirty="0"/>
              <a:t>a więc okoliczności, które mają być udowodnione (powinna być sformułowana w sposób konkretny, nie jest wystarczające wskazanie ogólne- „</a:t>
            </a:r>
            <a:r>
              <a:rPr lang="pl-PL" sz="1800" i="1" dirty="0"/>
              <a:t>na okoliczność zdarzenia”);</a:t>
            </a:r>
          </a:p>
          <a:p>
            <a:pPr algn="just">
              <a:buFont typeface="Wingdings" panose="05000000000000000000" pitchFamily="2" charset="2"/>
              <a:buChar char="à"/>
            </a:pPr>
            <a:r>
              <a:rPr lang="pl-PL" sz="1800" i="1" dirty="0">
                <a:sym typeface="Wingdings" panose="05000000000000000000" pitchFamily="2" charset="2"/>
              </a:rPr>
              <a:t>Elementem fakultatywnym jest z kolei wskazanie sposobu przeprowadzenia takiego dowodu= np. przesłuchanie świadków w określonej kolejności.</a:t>
            </a:r>
          </a:p>
          <a:p>
            <a:pPr marL="0" indent="0" algn="just">
              <a:buNone/>
            </a:pPr>
            <a:r>
              <a:rPr lang="pl-PL" sz="1800" dirty="0"/>
              <a:t>"Jeżeli we wniosku dowodowym </a:t>
            </a:r>
            <a:r>
              <a:rPr lang="pl-PL" sz="1800" b="1" dirty="0"/>
              <a:t>nie wskazano okoliczności, które mają być udowodnione</a:t>
            </a:r>
            <a:r>
              <a:rPr lang="pl-PL" sz="1800" dirty="0"/>
              <a:t>, i mimo wezwania nie usunięto tego braku w zakreślonym terminie, wniosek taki – jako niespełniający wymogu formalnego przewidzianego w art. 169 § 1 KPK i nienadający się do nadania mu biegu – należy pozostawić bez rozpoznania (</a:t>
            </a:r>
            <a:r>
              <a:rPr lang="pl-PL" sz="1800" i="1" dirty="0"/>
              <a:t>per analogiam</a:t>
            </a:r>
            <a:r>
              <a:rPr lang="pl-PL" sz="1800" dirty="0"/>
              <a:t> do </a:t>
            </a:r>
            <a:r>
              <a:rPr lang="pl-PL" sz="1800" dirty="0">
                <a:hlinkClick r:id="rId2"/>
              </a:rPr>
              <a:t>art. 120</a:t>
            </a:r>
            <a:r>
              <a:rPr lang="pl-PL" sz="1800" dirty="0"/>
              <a:t> KPK), nie zaś oddalić na jednej z podstaw wymienionych w </a:t>
            </a:r>
            <a:r>
              <a:rPr lang="pl-PL" sz="1800" dirty="0">
                <a:hlinkClick r:id="rId3"/>
              </a:rPr>
              <a:t>art. 170 § 1</a:t>
            </a:r>
            <a:r>
              <a:rPr lang="pl-PL" sz="1800" dirty="0"/>
              <a:t> KPK" (post. SN z 5.10.2004 r., </a:t>
            </a:r>
            <a:r>
              <a:rPr lang="pl-PL" sz="1800" dirty="0">
                <a:hlinkClick r:id="rId4"/>
              </a:rPr>
              <a:t>II KK 121/03</a:t>
            </a:r>
            <a:r>
              <a:rPr lang="pl-PL" sz="1800" dirty="0"/>
              <a:t>, OSNKW 2004, Nr 10, poz. 97). </a:t>
            </a:r>
            <a:endParaRPr lang="pl-PL" sz="1800" i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1415639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11E1C2-DC33-4E2C-B2ED-ED3773436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pl-PL" dirty="0"/>
              <a:t>Decyzja procesowa w przedmiocie wniosku dowodowego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5251D639-5800-4204-9F8E-DA958290E18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69975" y="2385390"/>
          <a:ext cx="10058400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6014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OBECNOŚCI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03312" y="2052918"/>
            <a:ext cx="9576880" cy="425644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800" dirty="0"/>
              <a:t>Dozwolona jedna nieobecność, każda kolejna podlega zaliczeniu (dodatkowy jeden lub dwa kazusy). Nieobecność nie zwalnia z obowiązku przygotowania zadanej pracy.</a:t>
            </a:r>
          </a:p>
        </p:txBody>
      </p:sp>
    </p:spTree>
    <p:extLst>
      <p:ext uri="{BB962C8B-B14F-4D97-AF65-F5344CB8AC3E}">
        <p14:creationId xmlns:p14="http://schemas.microsoft.com/office/powerpoint/2010/main" val="1705200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93583" y="269838"/>
            <a:ext cx="9404723" cy="1400530"/>
          </a:xfrm>
        </p:spPr>
        <p:txBody>
          <a:bodyPr/>
          <a:lstStyle/>
          <a:p>
            <a:r>
              <a:rPr lang="pl-PL" b="1" dirty="0"/>
              <a:t>Metodyka rozwiązywania kazusów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9184" y="1444752"/>
            <a:ext cx="11576304" cy="517550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Rozwiązując kazus należy mieć pod ręką odpowiednie kodeksy, ewentualnie inne akty prawne i na bieżąco do nich zaglądać.</a:t>
            </a:r>
          </a:p>
          <a:p>
            <a:pPr algn="just"/>
            <a:r>
              <a:rPr lang="pl-PL" dirty="0"/>
              <a:t>Sposób rozwiązania kazusu różni się w zależności od tego jakie jest końcowe polecenie.</a:t>
            </a:r>
          </a:p>
          <a:p>
            <a:pPr algn="just"/>
            <a:r>
              <a:rPr lang="pl-PL" dirty="0"/>
              <a:t>Jeśli mamy polecenie ogólne, np. „wskaż błędy prokuratora” – zaznaczamy sobie w treści wszystkie błędy jakie popełnił prokurator, wypisujemy je i piszemy – np. „dochodzenie wszczęto dnia 15 marca 2019 roku, a zakończyło się dnia 15 czerwca 2019 roku. Prokurator nie wydał postanowienia o przedłużeniu dochodzenia, a powinien zrobić to przed upływem dwóch miesięcy, co wynika z brzmienia art. 325i  § 1 k.p.k.” albo mamy polecenie typu „wskaż propozycję zarzutu w przedmiotowej sprawie” – wówczas zasadniczą kwestią jest sformułowanie zarzutu, np. piszemy – „na podstawie stanu faktycznego zaprezentowanego w kazusie można zaproponować następujący zarzut – Jan Kowalski jest podejrzany o to, że w dniu 10 kwietnia 2019 roku we Wrocławiu dokonał zaboru w celu przywłaszczenia kurtki koloru czarnego marki Armani o wartości 1500 złotych na szkodę Anny Nowak, tj. o przestępstwo z art. 278 § 1 k.k.”. W razie potrzeby można napisać kilka zdań wyjaśniających podstawę prawną, np. dlaczego zastosowaliśmy art. 12  § 1 k.k. albo art. 11 § 2 k.k. albo dlaczego przyjęliśmy np. kwalifikację z art. 155 k.k. (nieumyślne spowodowanie śmierci), a nie z art. 148 k.k. (zabójstwo). </a:t>
            </a:r>
          </a:p>
        </p:txBody>
      </p:sp>
    </p:spTree>
    <p:extLst>
      <p:ext uri="{BB962C8B-B14F-4D97-AF65-F5344CB8AC3E}">
        <p14:creationId xmlns:p14="http://schemas.microsoft.com/office/powerpoint/2010/main" val="3717265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7199" y="306414"/>
            <a:ext cx="9404723" cy="1400530"/>
          </a:xfrm>
        </p:spPr>
        <p:txBody>
          <a:bodyPr/>
          <a:lstStyle/>
          <a:p>
            <a:r>
              <a:rPr lang="pl-PL" b="1" dirty="0"/>
              <a:t>Metodyka rozwiązywania kazusów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2880" y="1883664"/>
            <a:ext cx="11228832" cy="4364735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/>
              <a:t>Jeśli mamy kilka pytań konkretnych odpowiadamy na każde z nich po kolei. Często odpowiedź na jedno pytanie może wynikać z odpowiedzi na inne, np. 1. Czy prokurator podjął właściwą decyzję? 2. Co powinien zrobić Sąd? – wówczas odpowiadamy np. 1. Prokurator prawidłowo umorzył postępowanie, gdyż zaistniała negatywna przesłanka procesowa z art. 17 § 1 pkt 2 k.p.k. 2. Sąd powinien utrzymać w mocy zaskarżone postanowienie. / Oczywiście – w zależności od problematyki kazusu – wypowiedź można bardziej rozbudować.</a:t>
            </a:r>
          </a:p>
          <a:p>
            <a:pPr algn="just"/>
            <a:r>
              <a:rPr lang="pl-PL" dirty="0"/>
              <a:t>Pamiętamy o zasadzie – piszemy uchybienie i podajemy podstawę prawną, wskazując jak powinno być prawidłowo (np. oskarżony miał 4 obrońców, w sytuacji, gdy zgodnie z brzmieniem art. 77 k.p.k. oskarżony może mieć jednocześnie nie więcej niż 3 obrońców). Niekiedy zamiast właściwej podstawy prawnej może być konieczne powołanie się na orzecznictwo albo doktrynę.</a:t>
            </a:r>
          </a:p>
          <a:p>
            <a:pPr algn="just"/>
            <a:r>
              <a:rPr lang="pl-PL" dirty="0"/>
              <a:t>Odpowiadamy konkretnie na pytania albo zgodnie z poleceniem, </a:t>
            </a:r>
            <a:r>
              <a:rPr lang="pl-PL" b="1" u="sng" dirty="0"/>
              <a:t>nie dopowiadamy sobie stanu faktycznego.</a:t>
            </a:r>
            <a:endParaRPr lang="pl-PL" dirty="0"/>
          </a:p>
          <a:p>
            <a:pPr marL="457200" indent="-457200" algn="just">
              <a:buFont typeface="+mj-lt"/>
              <a:buAutoNum type="arabicPeriod" startAt="9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68853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68096" y="1188720"/>
            <a:ext cx="9592653" cy="485851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sz="8000" b="1" dirty="0"/>
              <a:t>Uczestnicy postępowania karnego - przypomnienie</a:t>
            </a:r>
          </a:p>
        </p:txBody>
      </p:sp>
    </p:spTree>
    <p:extLst>
      <p:ext uri="{BB962C8B-B14F-4D97-AF65-F5344CB8AC3E}">
        <p14:creationId xmlns:p14="http://schemas.microsoft.com/office/powerpoint/2010/main" val="40674669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">
  <a:themeElements>
    <a:clrScheme name="J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J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2521</TotalTime>
  <Words>4358</Words>
  <Application>Microsoft Office PowerPoint</Application>
  <PresentationFormat>Panoramiczny</PresentationFormat>
  <Paragraphs>333</Paragraphs>
  <Slides>53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53</vt:i4>
      </vt:variant>
    </vt:vector>
  </HeadingPairs>
  <TitlesOfParts>
    <vt:vector size="59" baseType="lpstr">
      <vt:lpstr>Arial</vt:lpstr>
      <vt:lpstr>Century Gothic</vt:lpstr>
      <vt:lpstr>Times New Roman</vt:lpstr>
      <vt:lpstr>Wingdings</vt:lpstr>
      <vt:lpstr>Wingdings 3</vt:lpstr>
      <vt:lpstr>Jon</vt:lpstr>
      <vt:lpstr>Poradnia prawna Sekcja prawa karnego Zajęcia nr 1 i 2  </vt:lpstr>
      <vt:lpstr>Zasady uczestniczenia w zajęciach. Zaliczanie przedmiotu</vt:lpstr>
      <vt:lpstr>Harmonogram zajęć</vt:lpstr>
      <vt:lpstr>Zasady uczestniczenia w zajęciach. Zaliczanie przedmiotu</vt:lpstr>
      <vt:lpstr>Zasady uczestniczenia w zajęciach. Zaliczanie przedmiotu</vt:lpstr>
      <vt:lpstr>OBECNOŚCI</vt:lpstr>
      <vt:lpstr>Metodyka rozwiązywania kazusów</vt:lpstr>
      <vt:lpstr>Metodyka rozwiązywania kazusów</vt:lpstr>
      <vt:lpstr>Prezentacja programu PowerPoint</vt:lpstr>
      <vt:lpstr>Uczestnicy procesu karnego</vt:lpstr>
      <vt:lpstr>Prezentacja programu PowerPoint</vt:lpstr>
      <vt:lpstr>Strony procesowe</vt:lpstr>
      <vt:lpstr>Prezentacja programu PowerPoint</vt:lpstr>
      <vt:lpstr>REPREZENTANCI STRON PROCESOWYCH</vt:lpstr>
      <vt:lpstr>Kluczowe problemy</vt:lpstr>
      <vt:lpstr>Kluczowe problemy</vt:lpstr>
      <vt:lpstr> KAZUS</vt:lpstr>
      <vt:lpstr>Z komentarza do art. 148 k.k. pod red. A. Zolla:</vt:lpstr>
      <vt:lpstr>Kazus z postępowania przygotowawczego</vt:lpstr>
      <vt:lpstr>Kazus z postępowania przygotowawczego</vt:lpstr>
      <vt:lpstr>Prezentacja programu PowerPoint</vt:lpstr>
      <vt:lpstr>Kazus nr 1</vt:lpstr>
      <vt:lpstr>Kazus nr 1</vt:lpstr>
      <vt:lpstr>Kazus nr 1</vt:lpstr>
      <vt:lpstr>Kazus nr 2</vt:lpstr>
      <vt:lpstr>Kazus nr 2</vt:lpstr>
      <vt:lpstr>Kazus nr 2</vt:lpstr>
      <vt:lpstr>Kazus nr 3</vt:lpstr>
      <vt:lpstr>Kazus nr 3</vt:lpstr>
      <vt:lpstr>Kazus nr 3</vt:lpstr>
      <vt:lpstr>Kazus nr 3</vt:lpstr>
      <vt:lpstr>Kazus nr 4</vt:lpstr>
      <vt:lpstr>Rozpoczęcie postępowania przygotowawczego</vt:lpstr>
      <vt:lpstr>Przebieg postępowania karnego </vt:lpstr>
      <vt:lpstr>Porządek czynności w śledztwie i dochodzeniu</vt:lpstr>
      <vt:lpstr>Porządek czynności w śledztwie i dochodzeniu </vt:lpstr>
      <vt:lpstr>Wszczęcie postępowania przygotowawczego</vt:lpstr>
      <vt:lpstr>Wszczęcie postępowania przygotowawczego - źródła informacji o przestępstwie</vt:lpstr>
      <vt:lpstr>Obowiązek zawiadomienia o przestępstwie </vt:lpstr>
      <vt:lpstr>Zawiadomienie o przestępstwie</vt:lpstr>
      <vt:lpstr>Postępowanie sprawdzające art. 307</vt:lpstr>
      <vt:lpstr>Postępowanie sprawdzające art. 307</vt:lpstr>
      <vt:lpstr>Wszczęcie postępowania przygotowawczego </vt:lpstr>
      <vt:lpstr>Wszczęcie postępowania przygotowawczego </vt:lpstr>
      <vt:lpstr>Czynności w niezbędnym zakresie (art. 308)</vt:lpstr>
      <vt:lpstr>Czynności w niezbędnym zakresie (art. 308)</vt:lpstr>
      <vt:lpstr>Czynności sprawdzające a czynności w niezbędnym zakresie </vt:lpstr>
      <vt:lpstr>Obowiązkowe elementy pisma procesowego</vt:lpstr>
      <vt:lpstr>Inicjatywa dowodowa w postępowaniu karnym</vt:lpstr>
      <vt:lpstr>Wniosek dowodowy</vt:lpstr>
      <vt:lpstr>Wniosek dowodowy</vt:lpstr>
      <vt:lpstr>Obligatoryjne elementy wniosku dowodowego:</vt:lpstr>
      <vt:lpstr>Decyzja procesowa w przedmiocie wniosku dowodowego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procesu karnego  Zajęcia nr 1: Zajęcia organizacyjne. Wstęp do procesu karnego</dc:title>
  <dc:creator>Blazej</dc:creator>
  <cp:lastModifiedBy>Karol Jarząbek</cp:lastModifiedBy>
  <cp:revision>67</cp:revision>
  <dcterms:created xsi:type="dcterms:W3CDTF">2017-02-21T23:28:17Z</dcterms:created>
  <dcterms:modified xsi:type="dcterms:W3CDTF">2023-10-15T11:17:00Z</dcterms:modified>
</cp:coreProperties>
</file>