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2"/>
  </p:notesMasterIdLst>
  <p:handoutMasterIdLst>
    <p:handoutMasterId r:id="rId23"/>
  </p:handoutMasterIdLst>
  <p:sldIdLst>
    <p:sldId id="257" r:id="rId2"/>
    <p:sldId id="263" r:id="rId3"/>
    <p:sldId id="261" r:id="rId4"/>
    <p:sldId id="262" r:id="rId5"/>
    <p:sldId id="264" r:id="rId6"/>
    <p:sldId id="265" r:id="rId7"/>
    <p:sldId id="266" r:id="rId8"/>
    <p:sldId id="268" r:id="rId9"/>
    <p:sldId id="269" r:id="rId10"/>
    <p:sldId id="267" r:id="rId11"/>
    <p:sldId id="282" r:id="rId12"/>
    <p:sldId id="283" r:id="rId13"/>
    <p:sldId id="284" r:id="rId14"/>
    <p:sldId id="271" r:id="rId15"/>
    <p:sldId id="277" r:id="rId16"/>
    <p:sldId id="278" r:id="rId17"/>
    <p:sldId id="279" r:id="rId18"/>
    <p:sldId id="275" r:id="rId19"/>
    <p:sldId id="276" r:id="rId20"/>
    <p:sldId id="280" r:id="rId21"/>
  </p:sldIdLst>
  <p:sldSz cx="12192000" cy="6858000"/>
  <p:notesSz cx="6858000" cy="9144000"/>
  <p:defaultTextStyle>
    <a:defPPr rtl="0">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rtur Kowalczyk" initials="AK" lastIdx="2" clrIdx="0">
    <p:extLst>
      <p:ext uri="{19B8F6BF-5375-455C-9EA6-DF929625EA0E}">
        <p15:presenceInfo xmlns:p15="http://schemas.microsoft.com/office/powerpoint/2012/main" userId="94c82f6fa3fe82c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D233"/>
    <a:srgbClr val="3488A0"/>
    <a:srgbClr val="F8D22F"/>
    <a:srgbClr val="F03F2B"/>
    <a:srgbClr val="344529"/>
    <a:srgbClr val="57903F"/>
    <a:srgbClr val="2B3922"/>
    <a:srgbClr val="2E3722"/>
    <a:srgbClr val="FCF7F1"/>
    <a:srgbClr val="5CC6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34" autoAdjust="0"/>
    <p:restoredTop sz="94660"/>
  </p:normalViewPr>
  <p:slideViewPr>
    <p:cSldViewPr snapToGrid="0">
      <p:cViewPr varScale="1">
        <p:scale>
          <a:sx n="86" d="100"/>
          <a:sy n="86" d="100"/>
        </p:scale>
        <p:origin x="571" y="58"/>
      </p:cViewPr>
      <p:guideLst/>
    </p:cSldViewPr>
  </p:slid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ata2.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A66772-F185-4D58-B8BB-E9370D7A7A2B}"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rtlCol="0"/>
        <a:lstStyle/>
        <a:p>
          <a:pPr rtl="0"/>
          <a:endParaRPr lang="en-US"/>
        </a:p>
      </dgm:t>
    </dgm:pt>
    <dgm:pt modelId="{40FC4FFE-8987-4A26-B7F4-8A516F18ADAE}">
      <dgm:prSet custT="1"/>
      <dgm:spPr/>
      <dgm:t>
        <a:bodyPr rtlCol="0"/>
        <a:lstStyle/>
        <a:p>
          <a:pPr>
            <a:lnSpc>
              <a:spcPct val="100000"/>
            </a:lnSpc>
            <a:defRPr cap="all"/>
          </a:pPr>
          <a:r>
            <a:rPr lang="pl" sz="2800"/>
            <a:t>POSTĘPOWANIE NAKAZOWE </a:t>
          </a:r>
          <a:endParaRPr lang="pl" sz="2800" dirty="0"/>
        </a:p>
      </dgm:t>
    </dgm:pt>
    <dgm:pt modelId="{CAD7EF86-FB23-41F6-BF42-040B36DEFDB1}" type="parTrans" cxnId="{C7AD8469-3C68-4AF9-AB82-79B0043AA120}">
      <dgm:prSet/>
      <dgm:spPr/>
      <dgm:t>
        <a:bodyPr rtlCol="0"/>
        <a:lstStyle/>
        <a:p>
          <a:pPr rtl="0"/>
          <a:endParaRPr lang="en-US"/>
        </a:p>
      </dgm:t>
    </dgm:pt>
    <dgm:pt modelId="{5B62599A-5C9B-48E7-896E-EA782AC60C8B}" type="sibTrans" cxnId="{C7AD8469-3C68-4AF9-AB82-79B0043AA120}">
      <dgm:prSet/>
      <dgm:spPr/>
      <dgm:t>
        <a:bodyPr rtlCol="0"/>
        <a:lstStyle/>
        <a:p>
          <a:pPr rtl="0"/>
          <a:endParaRPr lang="en-US"/>
        </a:p>
      </dgm:t>
    </dgm:pt>
    <dgm:pt modelId="{49225C73-1633-42F1-AB3B-7CB183E5F8B8}">
      <dgm:prSet custT="1"/>
      <dgm:spPr/>
      <dgm:t>
        <a:bodyPr/>
        <a:lstStyle/>
        <a:p>
          <a:pPr>
            <a:lnSpc>
              <a:spcPct val="100000"/>
            </a:lnSpc>
            <a:defRPr cap="all"/>
          </a:pPr>
          <a:r>
            <a:rPr lang="pl" sz="2400"/>
            <a:t>POSTĘPOWANIE            W SPRAWACH                     Z OSKARŻENIA PRYWATNEGO</a:t>
          </a:r>
          <a:endParaRPr lang="pl" sz="2400" dirty="0"/>
        </a:p>
      </dgm:t>
    </dgm:pt>
    <dgm:pt modelId="{1A0E2090-1D4F-438A-8766-B6030CE01ADD}" type="parTrans" cxnId="{A9154303-8225-4248-91DC-1B0156A35F07}">
      <dgm:prSet/>
      <dgm:spPr/>
      <dgm:t>
        <a:bodyPr rtlCol="0"/>
        <a:lstStyle/>
        <a:p>
          <a:pPr rtl="0"/>
          <a:endParaRPr lang="en-US"/>
        </a:p>
      </dgm:t>
    </dgm:pt>
    <dgm:pt modelId="{9646853A-8964-4519-A5B1-0B7D18B2983D}" type="sibTrans" cxnId="{A9154303-8225-4248-91DC-1B0156A35F07}">
      <dgm:prSet/>
      <dgm:spPr/>
      <dgm:t>
        <a:bodyPr rtlCol="0"/>
        <a:lstStyle/>
        <a:p>
          <a:pPr rtl="0"/>
          <a:endParaRPr lang="en-US"/>
        </a:p>
      </dgm:t>
    </dgm:pt>
    <dgm:pt modelId="{1C383F32-22E8-4F62-A3E0-BDC3D5F48992}">
      <dgm:prSet/>
      <dgm:spPr/>
      <dgm:t>
        <a:bodyPr rtlCol="0"/>
        <a:lstStyle/>
        <a:p>
          <a:pPr>
            <a:lnSpc>
              <a:spcPct val="100000"/>
            </a:lnSpc>
            <a:defRPr cap="all"/>
          </a:pPr>
          <a:r>
            <a:rPr lang="pl"/>
            <a:t>POSTĘPOWANIE PRZYSPIESZONE</a:t>
          </a:r>
          <a:endParaRPr lang="pl" dirty="0"/>
        </a:p>
      </dgm:t>
    </dgm:pt>
    <dgm:pt modelId="{A7920A2F-3244-4159-AF04-6A1D38B7B317}" type="parTrans" cxnId="{C4CCE57E-E871-46D6-BAD5-880252C95D22}">
      <dgm:prSet/>
      <dgm:spPr/>
      <dgm:t>
        <a:bodyPr rtlCol="0"/>
        <a:lstStyle/>
        <a:p>
          <a:pPr rtl="0"/>
          <a:endParaRPr lang="en-US"/>
        </a:p>
      </dgm:t>
    </dgm:pt>
    <dgm:pt modelId="{8500F72A-2C6D-4FDF-9C1D-CA691380EB0B}" type="sibTrans" cxnId="{C4CCE57E-E871-46D6-BAD5-880252C95D22}">
      <dgm:prSet/>
      <dgm:spPr/>
      <dgm:t>
        <a:bodyPr rtlCol="0"/>
        <a:lstStyle/>
        <a:p>
          <a:pPr rtl="0"/>
          <a:endParaRPr lang="en-US"/>
        </a:p>
      </dgm:t>
    </dgm:pt>
    <dgm:pt modelId="{50B3CE7C-E10B-4E23-BD93-03664997C932}" type="pres">
      <dgm:prSet presAssocID="{01A66772-F185-4D58-B8BB-E9370D7A7A2B}" presName="root" presStyleCnt="0">
        <dgm:presLayoutVars>
          <dgm:dir/>
          <dgm:resizeHandles val="exact"/>
        </dgm:presLayoutVars>
      </dgm:prSet>
      <dgm:spPr/>
    </dgm:pt>
    <dgm:pt modelId="{DE9CE479-E4AE-4283-AEF1-10C1535B4324}" type="pres">
      <dgm:prSet presAssocID="{40FC4FFE-8987-4A26-B7F4-8A516F18ADAE}" presName="compNode" presStyleCnt="0"/>
      <dgm:spPr/>
    </dgm:pt>
    <dgm:pt modelId="{B59FCF02-CAD2-4D6F-9542-AD86711168CA}" type="pres">
      <dgm:prSet presAssocID="{40FC4FFE-8987-4A26-B7F4-8A516F18ADAE}" presName="iconBgRect" presStyleLbl="bgShp" presStyleIdx="0" presStyleCnt="3"/>
      <dgm:spPr/>
    </dgm:pt>
    <dgm:pt modelId="{7C175B98-93F4-4D7C-BB95-1514AB879CD5}" type="pres">
      <dgm:prSet presAssocID="{40FC4FFE-8987-4A26-B7F4-8A516F18ADAE}" presName="iconRect" presStyleLbl="node1" presStyleIdx="0" presStyleCnt="3" custScaleX="135360" custScaleY="12767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Biurko z wypełnieniem pełnym"/>
        </a:ext>
      </dgm:extLst>
    </dgm:pt>
    <dgm:pt modelId="{677A3090-5F01-43FD-9FA6-C0420AD80FD6}" type="pres">
      <dgm:prSet presAssocID="{40FC4FFE-8987-4A26-B7F4-8A516F18ADAE}" presName="spaceRect" presStyleCnt="0"/>
      <dgm:spPr/>
    </dgm:pt>
    <dgm:pt modelId="{127117FB-F8A7-4A20-A8A7-EC686DDC76D0}" type="pres">
      <dgm:prSet presAssocID="{40FC4FFE-8987-4A26-B7F4-8A516F18ADAE}" presName="textRect" presStyleLbl="revTx" presStyleIdx="0" presStyleCnt="3">
        <dgm:presLayoutVars>
          <dgm:chMax val="1"/>
          <dgm:chPref val="1"/>
        </dgm:presLayoutVars>
      </dgm:prSet>
      <dgm:spPr/>
    </dgm:pt>
    <dgm:pt modelId="{FD1EED9C-83D3-41AD-A09B-D3B36354168F}" type="pres">
      <dgm:prSet presAssocID="{5B62599A-5C9B-48E7-896E-EA782AC60C8B}" presName="sibTrans" presStyleCnt="0"/>
      <dgm:spPr/>
    </dgm:pt>
    <dgm:pt modelId="{C998AB0A-577D-44AA-A068-F634DDE7BD47}" type="pres">
      <dgm:prSet presAssocID="{49225C73-1633-42F1-AB3B-7CB183E5F8B8}" presName="compNode" presStyleCnt="0"/>
      <dgm:spPr/>
    </dgm:pt>
    <dgm:pt modelId="{BCD8CDD9-0C56-4401-ADB1-8B48DAB2C96F}" type="pres">
      <dgm:prSet presAssocID="{49225C73-1633-42F1-AB3B-7CB183E5F8B8}" presName="iconBgRect" presStyleLbl="bgShp" presStyleIdx="1" presStyleCnt="3"/>
      <dgm:spPr/>
    </dgm:pt>
    <dgm:pt modelId="{DB4CA7C4-FCA1-4127-B20A-2A5C031A3CF4}" type="pres">
      <dgm:prSet presAssocID="{49225C73-1633-42F1-AB3B-7CB183E5F8B8}" presName="iconRect" presStyleLbl="node1" presStyleIdx="1" presStyleCnt="3" custScaleX="111793" custScaleY="117019"/>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Taniec z wypełnieniem pełnym"/>
        </a:ext>
      </dgm:extLst>
    </dgm:pt>
    <dgm:pt modelId="{9B0C8FBF-0BDD-48A5-967E-F3FE71659F6A}" type="pres">
      <dgm:prSet presAssocID="{49225C73-1633-42F1-AB3B-7CB183E5F8B8}" presName="spaceRect" presStyleCnt="0"/>
      <dgm:spPr/>
    </dgm:pt>
    <dgm:pt modelId="{7E6FE37A-5DB0-4899-9FCB-0CE39BC185F8}" type="pres">
      <dgm:prSet presAssocID="{49225C73-1633-42F1-AB3B-7CB183E5F8B8}" presName="textRect" presStyleLbl="revTx" presStyleIdx="1" presStyleCnt="3" custScaleX="133713" custLinFactNeighborX="0" custLinFactNeighborY="-26467">
        <dgm:presLayoutVars>
          <dgm:chMax val="1"/>
          <dgm:chPref val="1"/>
        </dgm:presLayoutVars>
      </dgm:prSet>
      <dgm:spPr/>
    </dgm:pt>
    <dgm:pt modelId="{5A266296-0042-402F-92EF-D59AB148E92E}" type="pres">
      <dgm:prSet presAssocID="{9646853A-8964-4519-A5B1-0B7D18B2983D}" presName="sibTrans" presStyleCnt="0"/>
      <dgm:spPr/>
    </dgm:pt>
    <dgm:pt modelId="{ECFA770B-DE2C-4683-A038-58D0FE44BC27}" type="pres">
      <dgm:prSet presAssocID="{1C383F32-22E8-4F62-A3E0-BDC3D5F48992}" presName="compNode" presStyleCnt="0"/>
      <dgm:spPr/>
    </dgm:pt>
    <dgm:pt modelId="{FF93E135-77D6-48A0-8871-9BC93D705D06}" type="pres">
      <dgm:prSet presAssocID="{1C383F32-22E8-4F62-A3E0-BDC3D5F48992}" presName="iconBgRect" presStyleLbl="bgShp" presStyleIdx="2" presStyleCnt="3"/>
      <dgm:spPr/>
    </dgm:pt>
    <dgm:pt modelId="{39509775-983E-4110-B989-EE2CD6514BE0}" type="pres">
      <dgm:prSet presAssocID="{1C383F32-22E8-4F62-A3E0-BDC3D5F48992}" presName="iconRect" presStyleLbl="node1" presStyleIdx="2" presStyleCnt="3" custScaleX="136612" custScaleY="12955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Stopwatch"/>
        </a:ext>
      </dgm:extLst>
    </dgm:pt>
    <dgm:pt modelId="{493B43B2-705C-4AE5-8A77-D8DEEDA1B5CF}" type="pres">
      <dgm:prSet presAssocID="{1C383F32-22E8-4F62-A3E0-BDC3D5F48992}" presName="spaceRect" presStyleCnt="0"/>
      <dgm:spPr/>
    </dgm:pt>
    <dgm:pt modelId="{1AEDC777-00B3-41D7-9AE1-23D741E941C3}" type="pres">
      <dgm:prSet presAssocID="{1C383F32-22E8-4F62-A3E0-BDC3D5F48992}" presName="textRect" presStyleLbl="revTx" presStyleIdx="2" presStyleCnt="3">
        <dgm:presLayoutVars>
          <dgm:chMax val="1"/>
          <dgm:chPref val="1"/>
        </dgm:presLayoutVars>
      </dgm:prSet>
      <dgm:spPr/>
    </dgm:pt>
  </dgm:ptLst>
  <dgm:cxnLst>
    <dgm:cxn modelId="{A9154303-8225-4248-91DC-1B0156A35F07}" srcId="{01A66772-F185-4D58-B8BB-E9370D7A7A2B}" destId="{49225C73-1633-42F1-AB3B-7CB183E5F8B8}" srcOrd="1" destOrd="0" parTransId="{1A0E2090-1D4F-438A-8766-B6030CE01ADD}" sibTransId="{9646853A-8964-4519-A5B1-0B7D18B2983D}"/>
    <dgm:cxn modelId="{1A7F263F-22A2-43F4-9B26-6825DDB6B2BE}" type="presOf" srcId="{49225C73-1633-42F1-AB3B-7CB183E5F8B8}" destId="{7E6FE37A-5DB0-4899-9FCB-0CE39BC185F8}" srcOrd="0" destOrd="0" presId="urn:microsoft.com/office/officeart/2018/5/layout/IconCircleLabelList"/>
    <dgm:cxn modelId="{C7AD8469-3C68-4AF9-AB82-79B0043AA120}" srcId="{01A66772-F185-4D58-B8BB-E9370D7A7A2B}" destId="{40FC4FFE-8987-4A26-B7F4-8A516F18ADAE}" srcOrd="0" destOrd="0" parTransId="{CAD7EF86-FB23-41F6-BF42-040B36DEFDB1}" sibTransId="{5B62599A-5C9B-48E7-896E-EA782AC60C8B}"/>
    <dgm:cxn modelId="{BDC31F5A-5C27-4029-9A47-EE274540767A}" type="presOf" srcId="{40FC4FFE-8987-4A26-B7F4-8A516F18ADAE}" destId="{127117FB-F8A7-4A20-A8A7-EC686DDC76D0}" srcOrd="0" destOrd="0" presId="urn:microsoft.com/office/officeart/2018/5/layout/IconCircleLabelList"/>
    <dgm:cxn modelId="{C4CCE57E-E871-46D6-BAD5-880252C95D22}" srcId="{01A66772-F185-4D58-B8BB-E9370D7A7A2B}" destId="{1C383F32-22E8-4F62-A3E0-BDC3D5F48992}" srcOrd="2" destOrd="0" parTransId="{A7920A2F-3244-4159-AF04-6A1D38B7B317}" sibTransId="{8500F72A-2C6D-4FDF-9C1D-CA691380EB0B}"/>
    <dgm:cxn modelId="{6420087F-16F7-4ACB-9EAA-DC6749EF4571}" type="presOf" srcId="{1C383F32-22E8-4F62-A3E0-BDC3D5F48992}" destId="{1AEDC777-00B3-41D7-9AE1-23D741E941C3}" srcOrd="0" destOrd="0" presId="urn:microsoft.com/office/officeart/2018/5/layout/IconCircleLabelList"/>
    <dgm:cxn modelId="{8383F6CC-3313-412F-9E47-BB1B0AB0B4D2}" type="presOf" srcId="{01A66772-F185-4D58-B8BB-E9370D7A7A2B}" destId="{50B3CE7C-E10B-4E23-BD93-03664997C932}" srcOrd="0" destOrd="0" presId="urn:microsoft.com/office/officeart/2018/5/layout/IconCircleLabelList"/>
    <dgm:cxn modelId="{7EC176DF-F4C7-491B-943B-D5503993D094}" type="presParOf" srcId="{50B3CE7C-E10B-4E23-BD93-03664997C932}" destId="{DE9CE479-E4AE-4283-AEF1-10C1535B4324}" srcOrd="0" destOrd="0" presId="urn:microsoft.com/office/officeart/2018/5/layout/IconCircleLabelList"/>
    <dgm:cxn modelId="{F9E2578C-932E-41E7-991B-CE5EF942A5AF}" type="presParOf" srcId="{DE9CE479-E4AE-4283-AEF1-10C1535B4324}" destId="{B59FCF02-CAD2-4D6F-9542-AD86711168CA}" srcOrd="0" destOrd="0" presId="urn:microsoft.com/office/officeart/2018/5/layout/IconCircleLabelList"/>
    <dgm:cxn modelId="{1A56A90C-3293-4069-A580-5315DDEFAD5C}" type="presParOf" srcId="{DE9CE479-E4AE-4283-AEF1-10C1535B4324}" destId="{7C175B98-93F4-4D7C-BB95-1514AB879CD5}" srcOrd="1" destOrd="0" presId="urn:microsoft.com/office/officeart/2018/5/layout/IconCircleLabelList"/>
    <dgm:cxn modelId="{71953A84-3F90-42A1-846E-552C2D1CCFB7}" type="presParOf" srcId="{DE9CE479-E4AE-4283-AEF1-10C1535B4324}" destId="{677A3090-5F01-43FD-9FA6-C0420AD80FD6}" srcOrd="2" destOrd="0" presId="urn:microsoft.com/office/officeart/2018/5/layout/IconCircleLabelList"/>
    <dgm:cxn modelId="{AEC2FEA8-F197-40F8-A672-D601658218EE}" type="presParOf" srcId="{DE9CE479-E4AE-4283-AEF1-10C1535B4324}" destId="{127117FB-F8A7-4A20-A8A7-EC686DDC76D0}" srcOrd="3" destOrd="0" presId="urn:microsoft.com/office/officeart/2018/5/layout/IconCircleLabelList"/>
    <dgm:cxn modelId="{5D985ABA-F45E-4B46-AF97-F5645E5FD94F}" type="presParOf" srcId="{50B3CE7C-E10B-4E23-BD93-03664997C932}" destId="{FD1EED9C-83D3-41AD-A09B-D3B36354168F}" srcOrd="1" destOrd="0" presId="urn:microsoft.com/office/officeart/2018/5/layout/IconCircleLabelList"/>
    <dgm:cxn modelId="{BB0C2FD5-3849-4E23-82AA-3156BA0143C3}" type="presParOf" srcId="{50B3CE7C-E10B-4E23-BD93-03664997C932}" destId="{C998AB0A-577D-44AA-A068-F634DDE7BD47}" srcOrd="2" destOrd="0" presId="urn:microsoft.com/office/officeart/2018/5/layout/IconCircleLabelList"/>
    <dgm:cxn modelId="{9860E37A-56D0-43D1-A401-E22FFAD93301}" type="presParOf" srcId="{C998AB0A-577D-44AA-A068-F634DDE7BD47}" destId="{BCD8CDD9-0C56-4401-ADB1-8B48DAB2C96F}" srcOrd="0" destOrd="0" presId="urn:microsoft.com/office/officeart/2018/5/layout/IconCircleLabelList"/>
    <dgm:cxn modelId="{5CFB06E8-37F0-482B-B17E-CBCDAEFFF430}" type="presParOf" srcId="{C998AB0A-577D-44AA-A068-F634DDE7BD47}" destId="{DB4CA7C4-FCA1-4127-B20A-2A5C031A3CF4}" srcOrd="1" destOrd="0" presId="urn:microsoft.com/office/officeart/2018/5/layout/IconCircleLabelList"/>
    <dgm:cxn modelId="{0FBB1A62-BE0B-4C00-84D8-B3CC53A6C81B}" type="presParOf" srcId="{C998AB0A-577D-44AA-A068-F634DDE7BD47}" destId="{9B0C8FBF-0BDD-48A5-967E-F3FE71659F6A}" srcOrd="2" destOrd="0" presId="urn:microsoft.com/office/officeart/2018/5/layout/IconCircleLabelList"/>
    <dgm:cxn modelId="{41EBF788-F357-43C4-ABEB-0B0A04681781}" type="presParOf" srcId="{C998AB0A-577D-44AA-A068-F634DDE7BD47}" destId="{7E6FE37A-5DB0-4899-9FCB-0CE39BC185F8}" srcOrd="3" destOrd="0" presId="urn:microsoft.com/office/officeart/2018/5/layout/IconCircleLabelList"/>
    <dgm:cxn modelId="{861E70D4-BA5F-4A55-B90F-62D9A6731340}" type="presParOf" srcId="{50B3CE7C-E10B-4E23-BD93-03664997C932}" destId="{5A266296-0042-402F-92EF-D59AB148E92E}" srcOrd="3" destOrd="0" presId="urn:microsoft.com/office/officeart/2018/5/layout/IconCircleLabelList"/>
    <dgm:cxn modelId="{2C812403-927B-444C-A408-45AE01BB3B2D}" type="presParOf" srcId="{50B3CE7C-E10B-4E23-BD93-03664997C932}" destId="{ECFA770B-DE2C-4683-A038-58D0FE44BC27}" srcOrd="4" destOrd="0" presId="urn:microsoft.com/office/officeart/2018/5/layout/IconCircleLabelList"/>
    <dgm:cxn modelId="{54BE217E-EC99-43E5-9613-5B592AC59C69}" type="presParOf" srcId="{ECFA770B-DE2C-4683-A038-58D0FE44BC27}" destId="{FF93E135-77D6-48A0-8871-9BC93D705D06}" srcOrd="0" destOrd="0" presId="urn:microsoft.com/office/officeart/2018/5/layout/IconCircleLabelList"/>
    <dgm:cxn modelId="{20EC2C04-3292-47C2-A767-D0E1ED5F11FA}" type="presParOf" srcId="{ECFA770B-DE2C-4683-A038-58D0FE44BC27}" destId="{39509775-983E-4110-B989-EE2CD6514BE0}" srcOrd="1" destOrd="0" presId="urn:microsoft.com/office/officeart/2018/5/layout/IconCircleLabelList"/>
    <dgm:cxn modelId="{EF0FE288-8DDF-4AC4-9D6A-035753D7EDF1}" type="presParOf" srcId="{ECFA770B-DE2C-4683-A038-58D0FE44BC27}" destId="{493B43B2-705C-4AE5-8A77-D8DEEDA1B5CF}" srcOrd="2" destOrd="0" presId="urn:microsoft.com/office/officeart/2018/5/layout/IconCircleLabelList"/>
    <dgm:cxn modelId="{D7B8048F-41EF-4587-A228-359FD588D635}" type="presParOf" srcId="{ECFA770B-DE2C-4683-A038-58D0FE44BC27}" destId="{1AEDC777-00B3-41D7-9AE1-23D741E941C3}"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A66772-F185-4D58-B8BB-E9370D7A7A2B}"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rtlCol="0"/>
        <a:lstStyle/>
        <a:p>
          <a:pPr rtl="0"/>
          <a:endParaRPr lang="en-US"/>
        </a:p>
      </dgm:t>
    </dgm:pt>
    <dgm:pt modelId="{40FC4FFE-8987-4A26-B7F4-8A516F18ADAE}">
      <dgm:prSet custT="1"/>
      <dgm:spPr/>
      <dgm:t>
        <a:bodyPr rtlCol="0"/>
        <a:lstStyle/>
        <a:p>
          <a:pPr>
            <a:lnSpc>
              <a:spcPct val="100000"/>
            </a:lnSpc>
            <a:defRPr cap="all"/>
          </a:pPr>
          <a:r>
            <a:rPr lang="pl" sz="1800" dirty="0"/>
            <a:t>PODJĘCIE POSTĘPOWANIA WARUNKOWO UMORZONEGO</a:t>
          </a:r>
        </a:p>
      </dgm:t>
    </dgm:pt>
    <dgm:pt modelId="{CAD7EF86-FB23-41F6-BF42-040B36DEFDB1}" type="parTrans" cxnId="{C7AD8469-3C68-4AF9-AB82-79B0043AA120}">
      <dgm:prSet/>
      <dgm:spPr/>
      <dgm:t>
        <a:bodyPr rtlCol="0"/>
        <a:lstStyle/>
        <a:p>
          <a:pPr rtl="0"/>
          <a:endParaRPr lang="en-US"/>
        </a:p>
      </dgm:t>
    </dgm:pt>
    <dgm:pt modelId="{5B62599A-5C9B-48E7-896E-EA782AC60C8B}" type="sibTrans" cxnId="{C7AD8469-3C68-4AF9-AB82-79B0043AA120}">
      <dgm:prSet/>
      <dgm:spPr/>
      <dgm:t>
        <a:bodyPr rtlCol="0"/>
        <a:lstStyle/>
        <a:p>
          <a:pPr rtl="0"/>
          <a:endParaRPr lang="en-US"/>
        </a:p>
      </dgm:t>
    </dgm:pt>
    <dgm:pt modelId="{49225C73-1633-42F1-AB3B-7CB183E5F8B8}">
      <dgm:prSet custT="1"/>
      <dgm:spPr/>
      <dgm:t>
        <a:bodyPr/>
        <a:lstStyle/>
        <a:p>
          <a:pPr>
            <a:lnSpc>
              <a:spcPct val="100000"/>
            </a:lnSpc>
            <a:defRPr cap="all"/>
          </a:pPr>
          <a:r>
            <a:rPr lang="pl" sz="1600" dirty="0"/>
            <a:t>POSTĘPOWANIE W SPRAWIE                     O ODSZKODOWANIE              ZA NIESŁUSZNE SKAZANIE, tymczasowe aresztowanie lub zatrymanie</a:t>
          </a:r>
        </a:p>
      </dgm:t>
    </dgm:pt>
    <dgm:pt modelId="{1A0E2090-1D4F-438A-8766-B6030CE01ADD}" type="parTrans" cxnId="{A9154303-8225-4248-91DC-1B0156A35F07}">
      <dgm:prSet/>
      <dgm:spPr/>
      <dgm:t>
        <a:bodyPr rtlCol="0"/>
        <a:lstStyle/>
        <a:p>
          <a:pPr rtl="0"/>
          <a:endParaRPr lang="en-US"/>
        </a:p>
      </dgm:t>
    </dgm:pt>
    <dgm:pt modelId="{9646853A-8964-4519-A5B1-0B7D18B2983D}" type="sibTrans" cxnId="{A9154303-8225-4248-91DC-1B0156A35F07}">
      <dgm:prSet/>
      <dgm:spPr/>
      <dgm:t>
        <a:bodyPr rtlCol="0"/>
        <a:lstStyle/>
        <a:p>
          <a:pPr rtl="0"/>
          <a:endParaRPr lang="en-US"/>
        </a:p>
      </dgm:t>
    </dgm:pt>
    <dgm:pt modelId="{1C383F32-22E8-4F62-A3E0-BDC3D5F48992}">
      <dgm:prSet/>
      <dgm:spPr/>
      <dgm:t>
        <a:bodyPr rtlCol="0"/>
        <a:lstStyle/>
        <a:p>
          <a:pPr>
            <a:lnSpc>
              <a:spcPct val="100000"/>
            </a:lnSpc>
            <a:defRPr cap="all"/>
          </a:pPr>
          <a:r>
            <a:rPr lang="pl-PL" dirty="0"/>
            <a:t>P</a:t>
          </a:r>
          <a:r>
            <a:rPr lang="pl" dirty="0"/>
            <a:t>ostępowanie      w przedmiocie wydania wyroku łącznego</a:t>
          </a:r>
        </a:p>
      </dgm:t>
    </dgm:pt>
    <dgm:pt modelId="{A7920A2F-3244-4159-AF04-6A1D38B7B317}" type="parTrans" cxnId="{C4CCE57E-E871-46D6-BAD5-880252C95D22}">
      <dgm:prSet/>
      <dgm:spPr/>
      <dgm:t>
        <a:bodyPr rtlCol="0"/>
        <a:lstStyle/>
        <a:p>
          <a:pPr rtl="0"/>
          <a:endParaRPr lang="en-US"/>
        </a:p>
      </dgm:t>
    </dgm:pt>
    <dgm:pt modelId="{8500F72A-2C6D-4FDF-9C1D-CA691380EB0B}" type="sibTrans" cxnId="{C4CCE57E-E871-46D6-BAD5-880252C95D22}">
      <dgm:prSet/>
      <dgm:spPr/>
      <dgm:t>
        <a:bodyPr rtlCol="0"/>
        <a:lstStyle/>
        <a:p>
          <a:pPr rtl="0"/>
          <a:endParaRPr lang="en-US"/>
        </a:p>
      </dgm:t>
    </dgm:pt>
    <dgm:pt modelId="{4BD6F328-A576-45A6-AC5F-607C4CDB8AF9}">
      <dgm:prSet/>
      <dgm:spPr/>
      <dgm:t>
        <a:bodyPr/>
        <a:lstStyle/>
        <a:p>
          <a:pPr>
            <a:lnSpc>
              <a:spcPct val="100000"/>
            </a:lnSpc>
            <a:defRPr cap="all"/>
          </a:pPr>
          <a:endParaRPr lang="pl-PL"/>
        </a:p>
      </dgm:t>
    </dgm:pt>
    <dgm:pt modelId="{D65BDB22-837A-460A-9A35-3EA02E857B50}" type="parTrans" cxnId="{95E5BFF1-9548-4A3F-80D5-86440DD02D8A}">
      <dgm:prSet/>
      <dgm:spPr/>
      <dgm:t>
        <a:bodyPr/>
        <a:lstStyle/>
        <a:p>
          <a:endParaRPr lang="pl-PL"/>
        </a:p>
      </dgm:t>
    </dgm:pt>
    <dgm:pt modelId="{3544A827-455C-415B-9D50-E637E52C821E}" type="sibTrans" cxnId="{95E5BFF1-9548-4A3F-80D5-86440DD02D8A}">
      <dgm:prSet/>
      <dgm:spPr/>
      <dgm:t>
        <a:bodyPr/>
        <a:lstStyle/>
        <a:p>
          <a:endParaRPr lang="pl-PL"/>
        </a:p>
      </dgm:t>
    </dgm:pt>
    <dgm:pt modelId="{50B3CE7C-E10B-4E23-BD93-03664997C932}" type="pres">
      <dgm:prSet presAssocID="{01A66772-F185-4D58-B8BB-E9370D7A7A2B}" presName="root" presStyleCnt="0">
        <dgm:presLayoutVars>
          <dgm:dir/>
          <dgm:resizeHandles val="exact"/>
        </dgm:presLayoutVars>
      </dgm:prSet>
      <dgm:spPr/>
    </dgm:pt>
    <dgm:pt modelId="{DE9CE479-E4AE-4283-AEF1-10C1535B4324}" type="pres">
      <dgm:prSet presAssocID="{40FC4FFE-8987-4A26-B7F4-8A516F18ADAE}" presName="compNode" presStyleCnt="0"/>
      <dgm:spPr/>
    </dgm:pt>
    <dgm:pt modelId="{B59FCF02-CAD2-4D6F-9542-AD86711168CA}" type="pres">
      <dgm:prSet presAssocID="{40FC4FFE-8987-4A26-B7F4-8A516F18ADAE}" presName="iconBgRect" presStyleLbl="bgShp" presStyleIdx="0" presStyleCnt="4"/>
      <dgm:spPr/>
    </dgm:pt>
    <dgm:pt modelId="{7C175B98-93F4-4D7C-BB95-1514AB879CD5}" type="pres">
      <dgm:prSet presAssocID="{40FC4FFE-8987-4A26-B7F4-8A516F18ADAE}" presName="iconRect" presStyleLbl="node1" presStyleIdx="0" presStyleCnt="4" custScaleX="120792" custScaleY="13171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Kciuki w dół z wypełnieniem pełnym"/>
        </a:ext>
      </dgm:extLst>
    </dgm:pt>
    <dgm:pt modelId="{677A3090-5F01-43FD-9FA6-C0420AD80FD6}" type="pres">
      <dgm:prSet presAssocID="{40FC4FFE-8987-4A26-B7F4-8A516F18ADAE}" presName="spaceRect" presStyleCnt="0"/>
      <dgm:spPr/>
    </dgm:pt>
    <dgm:pt modelId="{127117FB-F8A7-4A20-A8A7-EC686DDC76D0}" type="pres">
      <dgm:prSet presAssocID="{40FC4FFE-8987-4A26-B7F4-8A516F18ADAE}" presName="textRect" presStyleLbl="revTx" presStyleIdx="0" presStyleCnt="4">
        <dgm:presLayoutVars>
          <dgm:chMax val="1"/>
          <dgm:chPref val="1"/>
        </dgm:presLayoutVars>
      </dgm:prSet>
      <dgm:spPr/>
    </dgm:pt>
    <dgm:pt modelId="{FD1EED9C-83D3-41AD-A09B-D3B36354168F}" type="pres">
      <dgm:prSet presAssocID="{5B62599A-5C9B-48E7-896E-EA782AC60C8B}" presName="sibTrans" presStyleCnt="0"/>
      <dgm:spPr/>
    </dgm:pt>
    <dgm:pt modelId="{C998AB0A-577D-44AA-A068-F634DDE7BD47}" type="pres">
      <dgm:prSet presAssocID="{49225C73-1633-42F1-AB3B-7CB183E5F8B8}" presName="compNode" presStyleCnt="0"/>
      <dgm:spPr/>
    </dgm:pt>
    <dgm:pt modelId="{BCD8CDD9-0C56-4401-ADB1-8B48DAB2C96F}" type="pres">
      <dgm:prSet presAssocID="{49225C73-1633-42F1-AB3B-7CB183E5F8B8}" presName="iconBgRect" presStyleLbl="bgShp" presStyleIdx="1" presStyleCnt="4"/>
      <dgm:spPr/>
    </dgm:pt>
    <dgm:pt modelId="{DB4CA7C4-FCA1-4127-B20A-2A5C031A3CF4}" type="pres">
      <dgm:prSet presAssocID="{49225C73-1633-42F1-AB3B-7CB183E5F8B8}" presName="iconRect" presStyleLbl="node1" presStyleIdx="1" presStyleCnt="4" custScaleX="136879" custScaleY="13417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Filantropia z wypełnieniem pełnym"/>
        </a:ext>
      </dgm:extLst>
    </dgm:pt>
    <dgm:pt modelId="{9B0C8FBF-0BDD-48A5-967E-F3FE71659F6A}" type="pres">
      <dgm:prSet presAssocID="{49225C73-1633-42F1-AB3B-7CB183E5F8B8}" presName="spaceRect" presStyleCnt="0"/>
      <dgm:spPr/>
    </dgm:pt>
    <dgm:pt modelId="{7E6FE37A-5DB0-4899-9FCB-0CE39BC185F8}" type="pres">
      <dgm:prSet presAssocID="{49225C73-1633-42F1-AB3B-7CB183E5F8B8}" presName="textRect" presStyleLbl="revTx" presStyleIdx="1" presStyleCnt="4" custScaleX="168152">
        <dgm:presLayoutVars>
          <dgm:chMax val="1"/>
          <dgm:chPref val="1"/>
        </dgm:presLayoutVars>
      </dgm:prSet>
      <dgm:spPr/>
    </dgm:pt>
    <dgm:pt modelId="{5A266296-0042-402F-92EF-D59AB148E92E}" type="pres">
      <dgm:prSet presAssocID="{9646853A-8964-4519-A5B1-0B7D18B2983D}" presName="sibTrans" presStyleCnt="0"/>
      <dgm:spPr/>
    </dgm:pt>
    <dgm:pt modelId="{ECFA770B-DE2C-4683-A038-58D0FE44BC27}" type="pres">
      <dgm:prSet presAssocID="{1C383F32-22E8-4F62-A3E0-BDC3D5F48992}" presName="compNode" presStyleCnt="0"/>
      <dgm:spPr/>
    </dgm:pt>
    <dgm:pt modelId="{FF93E135-77D6-48A0-8871-9BC93D705D06}" type="pres">
      <dgm:prSet presAssocID="{1C383F32-22E8-4F62-A3E0-BDC3D5F48992}" presName="iconBgRect" presStyleLbl="bgShp" presStyleIdx="2" presStyleCnt="4"/>
      <dgm:spPr/>
    </dgm:pt>
    <dgm:pt modelId="{39509775-983E-4110-B989-EE2CD6514BE0}" type="pres">
      <dgm:prSet presAssocID="{1C383F32-22E8-4F62-A3E0-BDC3D5F48992}" presName="iconRect" presStyleLbl="node1" presStyleIdx="2" presStyleCnt="4" custScaleX="140642" custScaleY="12185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Liczydło z wypełnieniem pełnym"/>
        </a:ext>
      </dgm:extLst>
    </dgm:pt>
    <dgm:pt modelId="{493B43B2-705C-4AE5-8A77-D8DEEDA1B5CF}" type="pres">
      <dgm:prSet presAssocID="{1C383F32-22E8-4F62-A3E0-BDC3D5F48992}" presName="spaceRect" presStyleCnt="0"/>
      <dgm:spPr/>
    </dgm:pt>
    <dgm:pt modelId="{1AEDC777-00B3-41D7-9AE1-23D741E941C3}" type="pres">
      <dgm:prSet presAssocID="{1C383F32-22E8-4F62-A3E0-BDC3D5F48992}" presName="textRect" presStyleLbl="revTx" presStyleIdx="2" presStyleCnt="4" custScaleX="112736">
        <dgm:presLayoutVars>
          <dgm:chMax val="1"/>
          <dgm:chPref val="1"/>
        </dgm:presLayoutVars>
      </dgm:prSet>
      <dgm:spPr/>
    </dgm:pt>
    <dgm:pt modelId="{FD6A8F9B-59CC-4587-A73D-7AF0F453F3E5}" type="pres">
      <dgm:prSet presAssocID="{8500F72A-2C6D-4FDF-9C1D-CA691380EB0B}" presName="sibTrans" presStyleCnt="0"/>
      <dgm:spPr/>
    </dgm:pt>
    <dgm:pt modelId="{C621472C-3AB9-4B0C-92E4-04E4C3A90C3C}" type="pres">
      <dgm:prSet presAssocID="{4BD6F328-A576-45A6-AC5F-607C4CDB8AF9}" presName="compNode" presStyleCnt="0"/>
      <dgm:spPr/>
    </dgm:pt>
    <dgm:pt modelId="{17BFF616-D8C2-4146-A94E-4E9F3193BD9B}" type="pres">
      <dgm:prSet presAssocID="{4BD6F328-A576-45A6-AC5F-607C4CDB8AF9}" presName="iconBgRect" presStyleLbl="bgShp" presStyleIdx="3" presStyleCnt="4"/>
      <dgm:spPr>
        <a:solidFill>
          <a:srgbClr val="B8D233"/>
        </a:solidFill>
      </dgm:spPr>
    </dgm:pt>
    <dgm:pt modelId="{D74484DA-AA03-4FF0-9097-56100D2C9A46}" type="pres">
      <dgm:prSet presAssocID="{4BD6F328-A576-45A6-AC5F-607C4CDB8AF9}" presName="iconRect" presStyleLbl="node1" presStyleIdx="3" presStyleCnt="4" custScaleX="151991" custScaleY="141572"/>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Korona z wypełnieniem pełnym"/>
        </a:ext>
      </dgm:extLst>
    </dgm:pt>
    <dgm:pt modelId="{D1822D27-153C-47D1-B3FD-4B4A7A895BBE}" type="pres">
      <dgm:prSet presAssocID="{4BD6F328-A576-45A6-AC5F-607C4CDB8AF9}" presName="spaceRect" presStyleCnt="0"/>
      <dgm:spPr/>
    </dgm:pt>
    <dgm:pt modelId="{D8FDB384-8055-421E-8A5C-A13F1EDF28A8}" type="pres">
      <dgm:prSet presAssocID="{4BD6F328-A576-45A6-AC5F-607C4CDB8AF9}" presName="textRect" presStyleLbl="revTx" presStyleIdx="3" presStyleCnt="4">
        <dgm:presLayoutVars>
          <dgm:chMax val="1"/>
          <dgm:chPref val="1"/>
        </dgm:presLayoutVars>
      </dgm:prSet>
      <dgm:spPr/>
    </dgm:pt>
  </dgm:ptLst>
  <dgm:cxnLst>
    <dgm:cxn modelId="{A9154303-8225-4248-91DC-1B0156A35F07}" srcId="{01A66772-F185-4D58-B8BB-E9370D7A7A2B}" destId="{49225C73-1633-42F1-AB3B-7CB183E5F8B8}" srcOrd="1" destOrd="0" parTransId="{1A0E2090-1D4F-438A-8766-B6030CE01ADD}" sibTransId="{9646853A-8964-4519-A5B1-0B7D18B2983D}"/>
    <dgm:cxn modelId="{23AF0F35-97A7-4ABD-AA43-F3F9BEAC91D7}" type="presOf" srcId="{4BD6F328-A576-45A6-AC5F-607C4CDB8AF9}" destId="{D8FDB384-8055-421E-8A5C-A13F1EDF28A8}" srcOrd="0" destOrd="0" presId="urn:microsoft.com/office/officeart/2018/5/layout/IconCircleLabelList"/>
    <dgm:cxn modelId="{7A710F69-5154-4855-ACF5-BC7C1BF85A80}" type="presOf" srcId="{49225C73-1633-42F1-AB3B-7CB183E5F8B8}" destId="{7E6FE37A-5DB0-4899-9FCB-0CE39BC185F8}" srcOrd="0" destOrd="0" presId="urn:microsoft.com/office/officeart/2018/5/layout/IconCircleLabelList"/>
    <dgm:cxn modelId="{C7AD8469-3C68-4AF9-AB82-79B0043AA120}" srcId="{01A66772-F185-4D58-B8BB-E9370D7A7A2B}" destId="{40FC4FFE-8987-4A26-B7F4-8A516F18ADAE}" srcOrd="0" destOrd="0" parTransId="{CAD7EF86-FB23-41F6-BF42-040B36DEFDB1}" sibTransId="{5B62599A-5C9B-48E7-896E-EA782AC60C8B}"/>
    <dgm:cxn modelId="{676D3A6A-6EA7-4483-BB12-0BD4A7D7AF9D}" type="presOf" srcId="{01A66772-F185-4D58-B8BB-E9370D7A7A2B}" destId="{50B3CE7C-E10B-4E23-BD93-03664997C932}" srcOrd="0" destOrd="0" presId="urn:microsoft.com/office/officeart/2018/5/layout/IconCircleLabelList"/>
    <dgm:cxn modelId="{1496FC70-DB8B-48D4-98DE-DD2856E389EE}" type="presOf" srcId="{1C383F32-22E8-4F62-A3E0-BDC3D5F48992}" destId="{1AEDC777-00B3-41D7-9AE1-23D741E941C3}" srcOrd="0" destOrd="0" presId="urn:microsoft.com/office/officeart/2018/5/layout/IconCircleLabelList"/>
    <dgm:cxn modelId="{C4CCE57E-E871-46D6-BAD5-880252C95D22}" srcId="{01A66772-F185-4D58-B8BB-E9370D7A7A2B}" destId="{1C383F32-22E8-4F62-A3E0-BDC3D5F48992}" srcOrd="2" destOrd="0" parTransId="{A7920A2F-3244-4159-AF04-6A1D38B7B317}" sibTransId="{8500F72A-2C6D-4FDF-9C1D-CA691380EB0B}"/>
    <dgm:cxn modelId="{355227E3-55E0-4343-BC8D-FC0EB1694F48}" type="presOf" srcId="{40FC4FFE-8987-4A26-B7F4-8A516F18ADAE}" destId="{127117FB-F8A7-4A20-A8A7-EC686DDC76D0}" srcOrd="0" destOrd="0" presId="urn:microsoft.com/office/officeart/2018/5/layout/IconCircleLabelList"/>
    <dgm:cxn modelId="{95E5BFF1-9548-4A3F-80D5-86440DD02D8A}" srcId="{01A66772-F185-4D58-B8BB-E9370D7A7A2B}" destId="{4BD6F328-A576-45A6-AC5F-607C4CDB8AF9}" srcOrd="3" destOrd="0" parTransId="{D65BDB22-837A-460A-9A35-3EA02E857B50}" sibTransId="{3544A827-455C-415B-9D50-E637E52C821E}"/>
    <dgm:cxn modelId="{555498CB-3ED1-404E-A25F-EB243EFC5FB1}" type="presParOf" srcId="{50B3CE7C-E10B-4E23-BD93-03664997C932}" destId="{DE9CE479-E4AE-4283-AEF1-10C1535B4324}" srcOrd="0" destOrd="0" presId="urn:microsoft.com/office/officeart/2018/5/layout/IconCircleLabelList"/>
    <dgm:cxn modelId="{11F12D49-CD08-4D50-BD13-3ECBC3A476A4}" type="presParOf" srcId="{DE9CE479-E4AE-4283-AEF1-10C1535B4324}" destId="{B59FCF02-CAD2-4D6F-9542-AD86711168CA}" srcOrd="0" destOrd="0" presId="urn:microsoft.com/office/officeart/2018/5/layout/IconCircleLabelList"/>
    <dgm:cxn modelId="{F443A659-540B-487B-97F9-49219CF60D6B}" type="presParOf" srcId="{DE9CE479-E4AE-4283-AEF1-10C1535B4324}" destId="{7C175B98-93F4-4D7C-BB95-1514AB879CD5}" srcOrd="1" destOrd="0" presId="urn:microsoft.com/office/officeart/2018/5/layout/IconCircleLabelList"/>
    <dgm:cxn modelId="{A503D7AB-7D64-4163-93B5-1CEEDAE81823}" type="presParOf" srcId="{DE9CE479-E4AE-4283-AEF1-10C1535B4324}" destId="{677A3090-5F01-43FD-9FA6-C0420AD80FD6}" srcOrd="2" destOrd="0" presId="urn:microsoft.com/office/officeart/2018/5/layout/IconCircleLabelList"/>
    <dgm:cxn modelId="{780188ED-7DCE-45BB-B6AF-91BE48969612}" type="presParOf" srcId="{DE9CE479-E4AE-4283-AEF1-10C1535B4324}" destId="{127117FB-F8A7-4A20-A8A7-EC686DDC76D0}" srcOrd="3" destOrd="0" presId="urn:microsoft.com/office/officeart/2018/5/layout/IconCircleLabelList"/>
    <dgm:cxn modelId="{155719F8-A89B-4E96-BC49-C48BC717F480}" type="presParOf" srcId="{50B3CE7C-E10B-4E23-BD93-03664997C932}" destId="{FD1EED9C-83D3-41AD-A09B-D3B36354168F}" srcOrd="1" destOrd="0" presId="urn:microsoft.com/office/officeart/2018/5/layout/IconCircleLabelList"/>
    <dgm:cxn modelId="{2772E199-56B0-4310-A55E-67D00CA3E59E}" type="presParOf" srcId="{50B3CE7C-E10B-4E23-BD93-03664997C932}" destId="{C998AB0A-577D-44AA-A068-F634DDE7BD47}" srcOrd="2" destOrd="0" presId="urn:microsoft.com/office/officeart/2018/5/layout/IconCircleLabelList"/>
    <dgm:cxn modelId="{4E351D18-D97F-4B92-A608-2E9600B91C28}" type="presParOf" srcId="{C998AB0A-577D-44AA-A068-F634DDE7BD47}" destId="{BCD8CDD9-0C56-4401-ADB1-8B48DAB2C96F}" srcOrd="0" destOrd="0" presId="urn:microsoft.com/office/officeart/2018/5/layout/IconCircleLabelList"/>
    <dgm:cxn modelId="{B3DC724C-4569-4E9D-BD5A-49E4CD991FD0}" type="presParOf" srcId="{C998AB0A-577D-44AA-A068-F634DDE7BD47}" destId="{DB4CA7C4-FCA1-4127-B20A-2A5C031A3CF4}" srcOrd="1" destOrd="0" presId="urn:microsoft.com/office/officeart/2018/5/layout/IconCircleLabelList"/>
    <dgm:cxn modelId="{AD1AB552-CCE0-4911-BB9E-5D4A60B21F4F}" type="presParOf" srcId="{C998AB0A-577D-44AA-A068-F634DDE7BD47}" destId="{9B0C8FBF-0BDD-48A5-967E-F3FE71659F6A}" srcOrd="2" destOrd="0" presId="urn:microsoft.com/office/officeart/2018/5/layout/IconCircleLabelList"/>
    <dgm:cxn modelId="{8558F796-2D01-40FE-A21A-7530EEBC3BC3}" type="presParOf" srcId="{C998AB0A-577D-44AA-A068-F634DDE7BD47}" destId="{7E6FE37A-5DB0-4899-9FCB-0CE39BC185F8}" srcOrd="3" destOrd="0" presId="urn:microsoft.com/office/officeart/2018/5/layout/IconCircleLabelList"/>
    <dgm:cxn modelId="{1532E2BE-82E9-40A4-A6F7-40B60FC879AE}" type="presParOf" srcId="{50B3CE7C-E10B-4E23-BD93-03664997C932}" destId="{5A266296-0042-402F-92EF-D59AB148E92E}" srcOrd="3" destOrd="0" presId="urn:microsoft.com/office/officeart/2018/5/layout/IconCircleLabelList"/>
    <dgm:cxn modelId="{3A7F4DB9-1469-4F58-B633-24B7EEE084D1}" type="presParOf" srcId="{50B3CE7C-E10B-4E23-BD93-03664997C932}" destId="{ECFA770B-DE2C-4683-A038-58D0FE44BC27}" srcOrd="4" destOrd="0" presId="urn:microsoft.com/office/officeart/2018/5/layout/IconCircleLabelList"/>
    <dgm:cxn modelId="{91311827-CDAC-4BA8-B4A3-117AFD1CEE2D}" type="presParOf" srcId="{ECFA770B-DE2C-4683-A038-58D0FE44BC27}" destId="{FF93E135-77D6-48A0-8871-9BC93D705D06}" srcOrd="0" destOrd="0" presId="urn:microsoft.com/office/officeart/2018/5/layout/IconCircleLabelList"/>
    <dgm:cxn modelId="{83B7CA40-11B7-4507-8422-A40F02D469B2}" type="presParOf" srcId="{ECFA770B-DE2C-4683-A038-58D0FE44BC27}" destId="{39509775-983E-4110-B989-EE2CD6514BE0}" srcOrd="1" destOrd="0" presId="urn:microsoft.com/office/officeart/2018/5/layout/IconCircleLabelList"/>
    <dgm:cxn modelId="{A44BB251-01EB-4DEF-A28C-6D495183E4DC}" type="presParOf" srcId="{ECFA770B-DE2C-4683-A038-58D0FE44BC27}" destId="{493B43B2-705C-4AE5-8A77-D8DEEDA1B5CF}" srcOrd="2" destOrd="0" presId="urn:microsoft.com/office/officeart/2018/5/layout/IconCircleLabelList"/>
    <dgm:cxn modelId="{1EFA52DF-3C80-4DAA-BED6-AFE2F81796B2}" type="presParOf" srcId="{ECFA770B-DE2C-4683-A038-58D0FE44BC27}" destId="{1AEDC777-00B3-41D7-9AE1-23D741E941C3}" srcOrd="3" destOrd="0" presId="urn:microsoft.com/office/officeart/2018/5/layout/IconCircleLabelList"/>
    <dgm:cxn modelId="{15C31508-9851-49E8-941B-D9671BAE3B57}" type="presParOf" srcId="{50B3CE7C-E10B-4E23-BD93-03664997C932}" destId="{FD6A8F9B-59CC-4587-A73D-7AF0F453F3E5}" srcOrd="5" destOrd="0" presId="urn:microsoft.com/office/officeart/2018/5/layout/IconCircleLabelList"/>
    <dgm:cxn modelId="{0755B0E2-8062-40E6-B8AD-91953CA5C128}" type="presParOf" srcId="{50B3CE7C-E10B-4E23-BD93-03664997C932}" destId="{C621472C-3AB9-4B0C-92E4-04E4C3A90C3C}" srcOrd="6" destOrd="0" presId="urn:microsoft.com/office/officeart/2018/5/layout/IconCircleLabelList"/>
    <dgm:cxn modelId="{5CD20766-1A61-42F1-8918-7A84972AB618}" type="presParOf" srcId="{C621472C-3AB9-4B0C-92E4-04E4C3A90C3C}" destId="{17BFF616-D8C2-4146-A94E-4E9F3193BD9B}" srcOrd="0" destOrd="0" presId="urn:microsoft.com/office/officeart/2018/5/layout/IconCircleLabelList"/>
    <dgm:cxn modelId="{F8F25601-ECD8-4E05-B54A-85A14929CE2A}" type="presParOf" srcId="{C621472C-3AB9-4B0C-92E4-04E4C3A90C3C}" destId="{D74484DA-AA03-4FF0-9097-56100D2C9A46}" srcOrd="1" destOrd="0" presId="urn:microsoft.com/office/officeart/2018/5/layout/IconCircleLabelList"/>
    <dgm:cxn modelId="{AC6D9932-A728-4F8D-8DD8-4F7CD8A0CF46}" type="presParOf" srcId="{C621472C-3AB9-4B0C-92E4-04E4C3A90C3C}" destId="{D1822D27-153C-47D1-B3FD-4B4A7A895BBE}" srcOrd="2" destOrd="0" presId="urn:microsoft.com/office/officeart/2018/5/layout/IconCircleLabelList"/>
    <dgm:cxn modelId="{10AC0A31-85E4-48DD-ADA3-EF1598398A23}" type="presParOf" srcId="{C621472C-3AB9-4B0C-92E4-04E4C3A90C3C}" destId="{D8FDB384-8055-421E-8A5C-A13F1EDF28A8}"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9FCF02-CAD2-4D6F-9542-AD86711168CA}">
      <dsp:nvSpPr>
        <dsp:cNvPr id="0" name=""/>
        <dsp:cNvSpPr/>
      </dsp:nvSpPr>
      <dsp:spPr>
        <a:xfrm>
          <a:off x="578074" y="177392"/>
          <a:ext cx="1647000" cy="164700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C175B98-93F4-4D7C-BB95-1514AB879CD5}">
      <dsp:nvSpPr>
        <dsp:cNvPr id="0" name=""/>
        <dsp:cNvSpPr/>
      </dsp:nvSpPr>
      <dsp:spPr>
        <a:xfrm>
          <a:off x="761998" y="397628"/>
          <a:ext cx="1279152" cy="120652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27117FB-F8A7-4A20-A8A7-EC686DDC76D0}">
      <dsp:nvSpPr>
        <dsp:cNvPr id="0" name=""/>
        <dsp:cNvSpPr/>
      </dsp:nvSpPr>
      <dsp:spPr>
        <a:xfrm>
          <a:off x="51574" y="2337392"/>
          <a:ext cx="2700000" cy="12108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t" anchorCtr="0">
          <a:noAutofit/>
        </a:bodyPr>
        <a:lstStyle/>
        <a:p>
          <a:pPr marL="0" lvl="0" indent="0" algn="ctr" defTabSz="1244600">
            <a:lnSpc>
              <a:spcPct val="100000"/>
            </a:lnSpc>
            <a:spcBef>
              <a:spcPct val="0"/>
            </a:spcBef>
            <a:spcAft>
              <a:spcPct val="35000"/>
            </a:spcAft>
            <a:buNone/>
            <a:defRPr cap="all"/>
          </a:pPr>
          <a:r>
            <a:rPr lang="pl" sz="2800" kern="1200"/>
            <a:t>POSTĘPOWANIE NAKAZOWE </a:t>
          </a:r>
          <a:endParaRPr lang="pl" sz="2800" kern="1200" dirty="0"/>
        </a:p>
      </dsp:txBody>
      <dsp:txXfrm>
        <a:off x="51574" y="2337392"/>
        <a:ext cx="2700000" cy="1210826"/>
      </dsp:txXfrm>
    </dsp:sp>
    <dsp:sp modelId="{BCD8CDD9-0C56-4401-ADB1-8B48DAB2C96F}">
      <dsp:nvSpPr>
        <dsp:cNvPr id="0" name=""/>
        <dsp:cNvSpPr/>
      </dsp:nvSpPr>
      <dsp:spPr>
        <a:xfrm>
          <a:off x="4205699" y="177392"/>
          <a:ext cx="1647000" cy="164700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B4CA7C4-FCA1-4127-B20A-2A5C031A3CF4}">
      <dsp:nvSpPr>
        <dsp:cNvPr id="0" name=""/>
        <dsp:cNvSpPr/>
      </dsp:nvSpPr>
      <dsp:spPr>
        <a:xfrm>
          <a:off x="4500978" y="447977"/>
          <a:ext cx="1056443" cy="110582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E6FE37A-5DB0-4899-9FCB-0CE39BC185F8}">
      <dsp:nvSpPr>
        <dsp:cNvPr id="0" name=""/>
        <dsp:cNvSpPr/>
      </dsp:nvSpPr>
      <dsp:spPr>
        <a:xfrm>
          <a:off x="3224074" y="2016923"/>
          <a:ext cx="3610250" cy="12108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defRPr cap="all"/>
          </a:pPr>
          <a:r>
            <a:rPr lang="pl" sz="2400" kern="1200"/>
            <a:t>POSTĘPOWANIE            W SPRAWACH                     Z OSKARŻENIA PRYWATNEGO</a:t>
          </a:r>
          <a:endParaRPr lang="pl" sz="2400" kern="1200" dirty="0"/>
        </a:p>
      </dsp:txBody>
      <dsp:txXfrm>
        <a:off x="3224074" y="2016923"/>
        <a:ext cx="3610250" cy="1210826"/>
      </dsp:txXfrm>
    </dsp:sp>
    <dsp:sp modelId="{FF93E135-77D6-48A0-8871-9BC93D705D06}">
      <dsp:nvSpPr>
        <dsp:cNvPr id="0" name=""/>
        <dsp:cNvSpPr/>
      </dsp:nvSpPr>
      <dsp:spPr>
        <a:xfrm>
          <a:off x="7833325" y="177392"/>
          <a:ext cx="1647000" cy="1647000"/>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509775-983E-4110-B989-EE2CD6514BE0}">
      <dsp:nvSpPr>
        <dsp:cNvPr id="0" name=""/>
        <dsp:cNvSpPr/>
      </dsp:nvSpPr>
      <dsp:spPr>
        <a:xfrm>
          <a:off x="8011333" y="388749"/>
          <a:ext cx="1290983" cy="122428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AEDC777-00B3-41D7-9AE1-23D741E941C3}">
      <dsp:nvSpPr>
        <dsp:cNvPr id="0" name=""/>
        <dsp:cNvSpPr/>
      </dsp:nvSpPr>
      <dsp:spPr>
        <a:xfrm>
          <a:off x="7306825" y="2337392"/>
          <a:ext cx="2700000" cy="12108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t" anchorCtr="0">
          <a:noAutofit/>
        </a:bodyPr>
        <a:lstStyle/>
        <a:p>
          <a:pPr marL="0" lvl="0" indent="0" algn="ctr" defTabSz="1244600">
            <a:lnSpc>
              <a:spcPct val="100000"/>
            </a:lnSpc>
            <a:spcBef>
              <a:spcPct val="0"/>
            </a:spcBef>
            <a:spcAft>
              <a:spcPct val="35000"/>
            </a:spcAft>
            <a:buNone/>
            <a:defRPr cap="all"/>
          </a:pPr>
          <a:r>
            <a:rPr lang="pl" sz="2800" kern="1200"/>
            <a:t>POSTĘPOWANIE PRZYSPIESZONE</a:t>
          </a:r>
          <a:endParaRPr lang="pl" sz="2800" kern="1200" dirty="0"/>
        </a:p>
      </dsp:txBody>
      <dsp:txXfrm>
        <a:off x="7306825" y="2337392"/>
        <a:ext cx="2700000" cy="12108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9FCF02-CAD2-4D6F-9542-AD86711168CA}">
      <dsp:nvSpPr>
        <dsp:cNvPr id="0" name=""/>
        <dsp:cNvSpPr/>
      </dsp:nvSpPr>
      <dsp:spPr>
        <a:xfrm>
          <a:off x="579707" y="518241"/>
          <a:ext cx="1098000" cy="109800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C175B98-93F4-4D7C-BB95-1514AB879CD5}">
      <dsp:nvSpPr>
        <dsp:cNvPr id="0" name=""/>
        <dsp:cNvSpPr/>
      </dsp:nvSpPr>
      <dsp:spPr>
        <a:xfrm>
          <a:off x="748213" y="652345"/>
          <a:ext cx="760989" cy="82979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27117FB-F8A7-4A20-A8A7-EC686DDC76D0}">
      <dsp:nvSpPr>
        <dsp:cNvPr id="0" name=""/>
        <dsp:cNvSpPr/>
      </dsp:nvSpPr>
      <dsp:spPr>
        <a:xfrm>
          <a:off x="228707" y="1958241"/>
          <a:ext cx="1800000" cy="12491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t" anchorCtr="0">
          <a:noAutofit/>
        </a:bodyPr>
        <a:lstStyle/>
        <a:p>
          <a:pPr marL="0" lvl="0" indent="0" algn="ctr" defTabSz="800100">
            <a:lnSpc>
              <a:spcPct val="100000"/>
            </a:lnSpc>
            <a:spcBef>
              <a:spcPct val="0"/>
            </a:spcBef>
            <a:spcAft>
              <a:spcPct val="35000"/>
            </a:spcAft>
            <a:buNone/>
            <a:defRPr cap="all"/>
          </a:pPr>
          <a:r>
            <a:rPr lang="pl" sz="1800" kern="1200" dirty="0"/>
            <a:t>PODJĘCIE POSTĘPOWANIA WARUNKOWO UMORZONEGO</a:t>
          </a:r>
        </a:p>
      </dsp:txBody>
      <dsp:txXfrm>
        <a:off x="228707" y="1958241"/>
        <a:ext cx="1800000" cy="1249128"/>
      </dsp:txXfrm>
    </dsp:sp>
    <dsp:sp modelId="{BCD8CDD9-0C56-4401-ADB1-8B48DAB2C96F}">
      <dsp:nvSpPr>
        <dsp:cNvPr id="0" name=""/>
        <dsp:cNvSpPr/>
      </dsp:nvSpPr>
      <dsp:spPr>
        <a:xfrm>
          <a:off x="3308075" y="518241"/>
          <a:ext cx="1098000" cy="109800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B4CA7C4-FCA1-4127-B20A-2A5C031A3CF4}">
      <dsp:nvSpPr>
        <dsp:cNvPr id="0" name=""/>
        <dsp:cNvSpPr/>
      </dsp:nvSpPr>
      <dsp:spPr>
        <a:xfrm>
          <a:off x="3425907" y="644584"/>
          <a:ext cx="862337" cy="84531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E6FE37A-5DB0-4899-9FCB-0CE39BC185F8}">
      <dsp:nvSpPr>
        <dsp:cNvPr id="0" name=""/>
        <dsp:cNvSpPr/>
      </dsp:nvSpPr>
      <dsp:spPr>
        <a:xfrm>
          <a:off x="2343707" y="1958241"/>
          <a:ext cx="3026735" cy="12491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pl" sz="1600" kern="1200" dirty="0"/>
            <a:t>POSTĘPOWANIE W SPRAWIE                     O ODSZKODOWANIE              ZA NIESŁUSZNE SKAZANIE, tymczasowe aresztowanie lub zatrymanie</a:t>
          </a:r>
        </a:p>
      </dsp:txBody>
      <dsp:txXfrm>
        <a:off x="2343707" y="1958241"/>
        <a:ext cx="3026735" cy="1249128"/>
      </dsp:txXfrm>
    </dsp:sp>
    <dsp:sp modelId="{FF93E135-77D6-48A0-8871-9BC93D705D06}">
      <dsp:nvSpPr>
        <dsp:cNvPr id="0" name=""/>
        <dsp:cNvSpPr/>
      </dsp:nvSpPr>
      <dsp:spPr>
        <a:xfrm>
          <a:off x="6151067" y="518241"/>
          <a:ext cx="1098000" cy="1098000"/>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509775-983E-4110-B989-EE2CD6514BE0}">
      <dsp:nvSpPr>
        <dsp:cNvPr id="0" name=""/>
        <dsp:cNvSpPr/>
      </dsp:nvSpPr>
      <dsp:spPr>
        <a:xfrm>
          <a:off x="6257045" y="683404"/>
          <a:ext cx="886044" cy="76767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AEDC777-00B3-41D7-9AE1-23D741E941C3}">
      <dsp:nvSpPr>
        <dsp:cNvPr id="0" name=""/>
        <dsp:cNvSpPr/>
      </dsp:nvSpPr>
      <dsp:spPr>
        <a:xfrm>
          <a:off x="5685443" y="1958241"/>
          <a:ext cx="2029248" cy="12491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t" anchorCtr="0">
          <a:noAutofit/>
        </a:bodyPr>
        <a:lstStyle/>
        <a:p>
          <a:pPr marL="0" lvl="0" indent="0" algn="ctr" defTabSz="711200">
            <a:lnSpc>
              <a:spcPct val="100000"/>
            </a:lnSpc>
            <a:spcBef>
              <a:spcPct val="0"/>
            </a:spcBef>
            <a:spcAft>
              <a:spcPct val="35000"/>
            </a:spcAft>
            <a:buNone/>
            <a:defRPr cap="all"/>
          </a:pPr>
          <a:r>
            <a:rPr lang="pl-PL" sz="1600" kern="1200" dirty="0"/>
            <a:t>P</a:t>
          </a:r>
          <a:r>
            <a:rPr lang="pl" sz="1600" kern="1200" dirty="0"/>
            <a:t>ostępowanie      w przedmiocie wydania wyroku łącznego</a:t>
          </a:r>
        </a:p>
      </dsp:txBody>
      <dsp:txXfrm>
        <a:off x="5685443" y="1958241"/>
        <a:ext cx="2029248" cy="1249128"/>
      </dsp:txXfrm>
    </dsp:sp>
    <dsp:sp modelId="{17BFF616-D8C2-4146-A94E-4E9F3193BD9B}">
      <dsp:nvSpPr>
        <dsp:cNvPr id="0" name=""/>
        <dsp:cNvSpPr/>
      </dsp:nvSpPr>
      <dsp:spPr>
        <a:xfrm>
          <a:off x="8380692" y="518241"/>
          <a:ext cx="1098000" cy="1098000"/>
        </a:xfrm>
        <a:prstGeom prst="ellipse">
          <a:avLst/>
        </a:prstGeom>
        <a:solidFill>
          <a:srgbClr val="B8D233"/>
        </a:solidFill>
        <a:ln>
          <a:noFill/>
        </a:ln>
        <a:effectLst/>
      </dsp:spPr>
      <dsp:style>
        <a:lnRef idx="0">
          <a:scrgbClr r="0" g="0" b="0"/>
        </a:lnRef>
        <a:fillRef idx="1">
          <a:scrgbClr r="0" g="0" b="0"/>
        </a:fillRef>
        <a:effectRef idx="0">
          <a:scrgbClr r="0" g="0" b="0"/>
        </a:effectRef>
        <a:fontRef idx="minor"/>
      </dsp:style>
    </dsp:sp>
    <dsp:sp modelId="{D74484DA-AA03-4FF0-9097-56100D2C9A46}">
      <dsp:nvSpPr>
        <dsp:cNvPr id="0" name=""/>
        <dsp:cNvSpPr/>
      </dsp:nvSpPr>
      <dsp:spPr>
        <a:xfrm>
          <a:off x="8450920" y="621290"/>
          <a:ext cx="957543" cy="89190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2700"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FDB384-8055-421E-8A5C-A13F1EDF28A8}">
      <dsp:nvSpPr>
        <dsp:cNvPr id="0" name=""/>
        <dsp:cNvSpPr/>
      </dsp:nvSpPr>
      <dsp:spPr>
        <a:xfrm>
          <a:off x="8029692" y="1958241"/>
          <a:ext cx="1800000" cy="12491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endParaRPr lang="pl-PL" sz="1600" kern="1200"/>
        </a:p>
      </dsp:txBody>
      <dsp:txXfrm>
        <a:off x="8029692" y="1958241"/>
        <a:ext cx="1800000" cy="1249128"/>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główek — symbol zastępczy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dirty="0"/>
          </a:p>
        </p:txBody>
      </p:sp>
      <p:sp>
        <p:nvSpPr>
          <p:cNvPr id="3" name="Data — symbol zastępczy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9A45008F-94DB-43E0-8C9F-1F0525894FDF}" type="datetime1">
              <a:rPr lang="pl-PL" smtClean="0"/>
              <a:t>19.05.2024</a:t>
            </a:fld>
            <a:endParaRPr lang="en-US" dirty="0"/>
          </a:p>
        </p:txBody>
      </p:sp>
      <p:sp>
        <p:nvSpPr>
          <p:cNvPr id="4" name="Stopka — symbol zastępczy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dirty="0"/>
          </a:p>
        </p:txBody>
      </p:sp>
      <p:sp>
        <p:nvSpPr>
          <p:cNvPr id="5" name="Numer slajdu — symbol zastępczy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7ACF5E7-ACB0-497B-A8C6-F2E617B4631D}" type="slidenum">
              <a:rPr lang="en-US" smtClean="0"/>
              <a:t>‹#›</a:t>
            </a:fld>
            <a:endParaRPr lang="en-US" dirty="0"/>
          </a:p>
        </p:txBody>
      </p:sp>
    </p:spTree>
    <p:extLst>
      <p:ext uri="{BB962C8B-B14F-4D97-AF65-F5344CB8AC3E}">
        <p14:creationId xmlns:p14="http://schemas.microsoft.com/office/powerpoint/2010/main" val="19385339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główek — symbol zastępczy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dirty="0"/>
          </a:p>
        </p:txBody>
      </p:sp>
      <p:sp>
        <p:nvSpPr>
          <p:cNvPr id="3" name="Data — symbol zastępcz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37B4BC46-CA7A-4D04-99E7-1DA77BD3C4E2}" type="datetime1">
              <a:rPr lang="pl-PL" smtClean="0"/>
              <a:t>19.05.2024</a:t>
            </a:fld>
            <a:endParaRPr lang="en-US" dirty="0"/>
          </a:p>
        </p:txBody>
      </p:sp>
      <p:sp>
        <p:nvSpPr>
          <p:cNvPr id="4" name="Obraz slajdu — symbol zastępczy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dirty="0"/>
          </a:p>
        </p:txBody>
      </p:sp>
      <p:sp>
        <p:nvSpPr>
          <p:cNvPr id="5" name="Notatki — symbol zastępcz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pl"/>
              <a:t>Kliknij, aby edytować style wzorca tekstu</a:t>
            </a:r>
            <a:endParaRPr lang="en-US"/>
          </a:p>
          <a:p>
            <a:pPr lvl="1" rtl="0"/>
            <a:r>
              <a:rPr lang="pl"/>
              <a:t>Drugi poziom</a:t>
            </a:r>
          </a:p>
          <a:p>
            <a:pPr lvl="2" rtl="0"/>
            <a:r>
              <a:rPr lang="pl"/>
              <a:t>Trzeci poziom</a:t>
            </a:r>
          </a:p>
          <a:p>
            <a:pPr lvl="3" rtl="0"/>
            <a:r>
              <a:rPr lang="pl"/>
              <a:t>Czwarty poziom</a:t>
            </a:r>
          </a:p>
          <a:p>
            <a:pPr lvl="4" rtl="0"/>
            <a:r>
              <a:rPr lang="pl"/>
              <a:t>Piąty poziom</a:t>
            </a:r>
            <a:endParaRPr lang="en-US"/>
          </a:p>
        </p:txBody>
      </p:sp>
      <p:sp>
        <p:nvSpPr>
          <p:cNvPr id="6" name="Stopka — symbol zastępczy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dirty="0"/>
          </a:p>
        </p:txBody>
      </p:sp>
      <p:sp>
        <p:nvSpPr>
          <p:cNvPr id="7" name="Numer slajdu — symbol zastępczy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7A705E3-E620-489D-9973-6221209A4B3B}" type="slidenum">
              <a:rPr lang="en-US" smtClean="0"/>
              <a:t>‹#›</a:t>
            </a:fld>
            <a:endParaRPr lang="en-US" dirty="0"/>
          </a:p>
        </p:txBody>
      </p:sp>
    </p:spTree>
    <p:extLst>
      <p:ext uri="{BB962C8B-B14F-4D97-AF65-F5344CB8AC3E}">
        <p14:creationId xmlns:p14="http://schemas.microsoft.com/office/powerpoint/2010/main" val="388958183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4DB4ED83-CECE-473D-941B-DD112DD4293F}" type="slidenum">
              <a:rPr lang="pl-PL"/>
              <a:t>16</a:t>
            </a:fld>
            <a:endParaRPr lang="pl-PL"/>
          </a:p>
        </p:txBody>
      </p:sp>
    </p:spTree>
    <p:extLst>
      <p:ext uri="{BB962C8B-B14F-4D97-AF65-F5344CB8AC3E}">
        <p14:creationId xmlns:p14="http://schemas.microsoft.com/office/powerpoint/2010/main" val="479607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4DB4ED83-CECE-473D-941B-DD112DD4293F}" type="slidenum">
              <a:rPr lang="pl-PL"/>
              <a:t>18</a:t>
            </a:fld>
            <a:endParaRPr lang="pl-PL"/>
          </a:p>
        </p:txBody>
      </p:sp>
    </p:spTree>
    <p:extLst>
      <p:ext uri="{BB962C8B-B14F-4D97-AF65-F5344CB8AC3E}">
        <p14:creationId xmlns:p14="http://schemas.microsoft.com/office/powerpoint/2010/main" val="42025834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4DB4ED83-CECE-473D-941B-DD112DD4293F}" type="slidenum">
              <a:rPr lang="pl-PL"/>
              <a:t>19</a:t>
            </a:fld>
            <a:endParaRPr lang="pl-PL"/>
          </a:p>
        </p:txBody>
      </p:sp>
    </p:spTree>
    <p:extLst>
      <p:ext uri="{BB962C8B-B14F-4D97-AF65-F5344CB8AC3E}">
        <p14:creationId xmlns:p14="http://schemas.microsoft.com/office/powerpoint/2010/main" val="4111520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5" name="Prostokąt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useBgFill="1">
        <p:nvSpPr>
          <p:cNvPr id="10" name="Prostokąt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Prostokąt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Prostokąt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upa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Łącznik prosty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Łącznik prosty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Łącznik prosty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ytuł 1"/>
          <p:cNvSpPr>
            <a:spLocks noGrp="1"/>
          </p:cNvSpPr>
          <p:nvPr>
            <p:ph type="ctrTitle"/>
          </p:nvPr>
        </p:nvSpPr>
        <p:spPr>
          <a:xfrm>
            <a:off x="1629103" y="2244830"/>
            <a:ext cx="8933796" cy="2437232"/>
          </a:xfrm>
        </p:spPr>
        <p:txBody>
          <a:bodyPr tIns="45720" bIns="45720" rtlCol="0" anchor="ctr">
            <a:noAutofit/>
          </a:bodyPr>
          <a:lstStyle>
            <a:lvl1pPr algn="ctr">
              <a:lnSpc>
                <a:spcPct val="83000"/>
              </a:lnSpc>
              <a:defRPr lang="en-US" sz="6200" b="0" kern="1200" cap="all" spc="-100" baseline="0" dirty="0">
                <a:solidFill>
                  <a:schemeClr val="tx1">
                    <a:lumMod val="85000"/>
                    <a:lumOff val="15000"/>
                  </a:schemeClr>
                </a:solidFill>
                <a:effectLst/>
                <a:latin typeface="+mj-lt"/>
                <a:ea typeface="+mn-ea"/>
                <a:cs typeface="+mn-cs"/>
              </a:defRPr>
            </a:lvl1pPr>
          </a:lstStyle>
          <a:p>
            <a:pPr rtl="0"/>
            <a:r>
              <a:rPr lang="pl-PL"/>
              <a:t>Kliknij, aby edytować styl</a:t>
            </a:r>
            <a:endParaRPr lang="en-US" dirty="0"/>
          </a:p>
        </p:txBody>
      </p:sp>
      <p:sp>
        <p:nvSpPr>
          <p:cNvPr id="3" name="Podtytuł 2"/>
          <p:cNvSpPr>
            <a:spLocks noGrp="1"/>
          </p:cNvSpPr>
          <p:nvPr>
            <p:ph type="subTitle" idx="1"/>
          </p:nvPr>
        </p:nvSpPr>
        <p:spPr>
          <a:xfrm>
            <a:off x="1629101" y="4682062"/>
            <a:ext cx="8936846" cy="457201"/>
          </a:xfrm>
        </p:spPr>
        <p:txBody>
          <a:bodyPr rtlCol="0">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pl-PL"/>
              <a:t>Kliknij, aby edytować styl wzorca podtytułu</a:t>
            </a:r>
            <a:endParaRPr lang="en-US" dirty="0"/>
          </a:p>
        </p:txBody>
      </p:sp>
      <p:sp>
        <p:nvSpPr>
          <p:cNvPr id="20" name="Data — symbol zastępczy 19"/>
          <p:cNvSpPr>
            <a:spLocks noGrp="1"/>
          </p:cNvSpPr>
          <p:nvPr>
            <p:ph type="dt" sz="half" idx="10"/>
          </p:nvPr>
        </p:nvSpPr>
        <p:spPr>
          <a:xfrm>
            <a:off x="5318760" y="1341256"/>
            <a:ext cx="1554480" cy="485546"/>
          </a:xfrm>
        </p:spPr>
        <p:txBody>
          <a:bodyPr rtlCol="0"/>
          <a:lstStyle>
            <a:lvl1pPr algn="ctr">
              <a:defRPr sz="1300" spc="0" baseline="0">
                <a:solidFill>
                  <a:srgbClr val="FFFFFF"/>
                </a:solidFill>
                <a:latin typeface="+mn-lt"/>
              </a:defRPr>
            </a:lvl1pPr>
          </a:lstStyle>
          <a:p>
            <a:pPr rtl="0"/>
            <a:fld id="{2CCAE96E-C089-46E2-B00B-E9B69FA3BE44}" type="datetime1">
              <a:rPr lang="pl-PL" smtClean="0"/>
              <a:t>19.05.2024</a:t>
            </a:fld>
            <a:endParaRPr lang="en-US" dirty="0"/>
          </a:p>
        </p:txBody>
      </p:sp>
      <p:sp>
        <p:nvSpPr>
          <p:cNvPr id="21" name="Stopka — symbol zastępczy 20"/>
          <p:cNvSpPr>
            <a:spLocks noGrp="1"/>
          </p:cNvSpPr>
          <p:nvPr>
            <p:ph type="ftr" sz="quarter" idx="11"/>
          </p:nvPr>
        </p:nvSpPr>
        <p:spPr>
          <a:xfrm>
            <a:off x="1629100" y="5177408"/>
            <a:ext cx="5730295" cy="228600"/>
          </a:xfrm>
        </p:spPr>
        <p:txBody>
          <a:bodyPr rtlCol="0"/>
          <a:lstStyle>
            <a:lvl1pPr algn="l">
              <a:defRPr>
                <a:solidFill>
                  <a:schemeClr val="tx1">
                    <a:lumMod val="85000"/>
                    <a:lumOff val="15000"/>
                  </a:schemeClr>
                </a:solidFill>
              </a:defRPr>
            </a:lvl1pPr>
          </a:lstStyle>
          <a:p>
            <a:pPr rtl="0"/>
            <a:endParaRPr lang="en-US" dirty="0"/>
          </a:p>
        </p:txBody>
      </p:sp>
      <p:sp>
        <p:nvSpPr>
          <p:cNvPr id="22" name="Numer slajdu — symbol zastępczy 21"/>
          <p:cNvSpPr>
            <a:spLocks noGrp="1"/>
          </p:cNvSpPr>
          <p:nvPr>
            <p:ph type="sldNum" sz="quarter" idx="12"/>
          </p:nvPr>
        </p:nvSpPr>
        <p:spPr>
          <a:xfrm>
            <a:off x="8606920" y="5177408"/>
            <a:ext cx="1955980" cy="228600"/>
          </a:xfrm>
        </p:spPr>
        <p:txBody>
          <a:bodyPr rtlCol="0"/>
          <a:lstStyle>
            <a:lvl1pPr>
              <a:defRPr>
                <a:solidFill>
                  <a:schemeClr val="tx1">
                    <a:lumMod val="85000"/>
                    <a:lumOff val="15000"/>
                  </a:schemeClr>
                </a:solidFill>
              </a:defRPr>
            </a:lvl1pPr>
          </a:lstStyle>
          <a:p>
            <a:pPr rtl="0"/>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rtlCol="0"/>
          <a:lstStyle/>
          <a:p>
            <a:pPr rtl="0"/>
            <a:r>
              <a:rPr lang="pl-PL"/>
              <a:t>Kliknij, aby edytować styl</a:t>
            </a:r>
            <a:endParaRPr lang="en-US" dirty="0"/>
          </a:p>
        </p:txBody>
      </p:sp>
      <p:sp>
        <p:nvSpPr>
          <p:cNvPr id="3" name="Tekst pionowy — symbol zastępczy 2"/>
          <p:cNvSpPr>
            <a:spLocks noGrp="1"/>
          </p:cNvSpPr>
          <p:nvPr>
            <p:ph type="body" orient="vert" idx="1"/>
          </p:nvPr>
        </p:nvSpPr>
        <p:spPr/>
        <p:txBody>
          <a:bodyPr vert="eaVert" rtlCol="0"/>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lang="en-US" dirty="0"/>
          </a:p>
        </p:txBody>
      </p:sp>
      <p:sp>
        <p:nvSpPr>
          <p:cNvPr id="4" name="Data — symbol zastępczy 3"/>
          <p:cNvSpPr>
            <a:spLocks noGrp="1"/>
          </p:cNvSpPr>
          <p:nvPr>
            <p:ph type="dt" sz="half" idx="10"/>
          </p:nvPr>
        </p:nvSpPr>
        <p:spPr/>
        <p:txBody>
          <a:bodyPr rtlCol="0"/>
          <a:lstStyle/>
          <a:p>
            <a:pPr rtl="0"/>
            <a:fld id="{295CE57A-9EF6-40D3-AE54-5EACB0FCF8D9}" type="datetime1">
              <a:rPr lang="pl-PL" smtClean="0"/>
              <a:t>19.05.2024</a:t>
            </a:fld>
            <a:endParaRPr lang="en-US" dirty="0"/>
          </a:p>
        </p:txBody>
      </p:sp>
      <p:sp>
        <p:nvSpPr>
          <p:cNvPr id="5" name="Stopka — symbol zastępczy 4"/>
          <p:cNvSpPr>
            <a:spLocks noGrp="1"/>
          </p:cNvSpPr>
          <p:nvPr>
            <p:ph type="ftr" sz="quarter" idx="11"/>
          </p:nvPr>
        </p:nvSpPr>
        <p:spPr/>
        <p:txBody>
          <a:bodyPr rtlCol="0"/>
          <a:lstStyle/>
          <a:p>
            <a:pPr rtl="0"/>
            <a:endParaRPr lang="en-US" dirty="0"/>
          </a:p>
        </p:txBody>
      </p:sp>
      <p:sp>
        <p:nvSpPr>
          <p:cNvPr id="6" name="Numer slajdu — symbol zastępczy 5"/>
          <p:cNvSpPr>
            <a:spLocks noGrp="1"/>
          </p:cNvSpPr>
          <p:nvPr>
            <p:ph type="sldNum" sz="quarter" idx="12"/>
          </p:nvPr>
        </p:nvSpPr>
        <p:spPr/>
        <p:txBody>
          <a:bodyPr rtlCol="0"/>
          <a:lstStyle/>
          <a:p>
            <a:pPr rtl="0"/>
            <a:fld id="{34B7E4EF-A1BD-40F4-AB7B-04F084DD991D}" type="slidenum">
              <a:rPr lang="en-US" smtClean="0"/>
              <a:t>‹#›</a:t>
            </a:fld>
            <a:endParaRPr lang="en-US" dirty="0"/>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991600" y="762000"/>
            <a:ext cx="2362200" cy="5257800"/>
          </a:xfrm>
        </p:spPr>
        <p:txBody>
          <a:bodyPr vert="eaVert" rtlCol="0"/>
          <a:lstStyle/>
          <a:p>
            <a:pPr rtl="0"/>
            <a:r>
              <a:rPr lang="pl-PL"/>
              <a:t>Kliknij, aby edytować styl</a:t>
            </a:r>
            <a:endParaRPr lang="en-US" dirty="0"/>
          </a:p>
        </p:txBody>
      </p:sp>
      <p:sp>
        <p:nvSpPr>
          <p:cNvPr id="3" name="Tekst pionowy — symbol zastępczy 2"/>
          <p:cNvSpPr>
            <a:spLocks noGrp="1"/>
          </p:cNvSpPr>
          <p:nvPr>
            <p:ph type="body" orient="vert" idx="1"/>
          </p:nvPr>
        </p:nvSpPr>
        <p:spPr>
          <a:xfrm>
            <a:off x="838200" y="762000"/>
            <a:ext cx="8077200" cy="5257800"/>
          </a:xfrm>
        </p:spPr>
        <p:txBody>
          <a:bodyPr vert="eaVert" rtlCol="0"/>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lang="en-US" dirty="0"/>
          </a:p>
        </p:txBody>
      </p:sp>
      <p:sp>
        <p:nvSpPr>
          <p:cNvPr id="4" name="Data — symbol zastępczy 3"/>
          <p:cNvSpPr>
            <a:spLocks noGrp="1"/>
          </p:cNvSpPr>
          <p:nvPr>
            <p:ph type="dt" sz="half" idx="10"/>
          </p:nvPr>
        </p:nvSpPr>
        <p:spPr/>
        <p:txBody>
          <a:bodyPr rtlCol="0"/>
          <a:lstStyle/>
          <a:p>
            <a:pPr rtl="0"/>
            <a:fld id="{312F1629-0219-4FBD-9502-387E149235D5}" type="datetime1">
              <a:rPr lang="pl-PL" smtClean="0"/>
              <a:t>19.05.2024</a:t>
            </a:fld>
            <a:endParaRPr lang="en-US" dirty="0"/>
          </a:p>
        </p:txBody>
      </p:sp>
      <p:sp>
        <p:nvSpPr>
          <p:cNvPr id="5" name="Stopka — symbol zastępczy 4"/>
          <p:cNvSpPr>
            <a:spLocks noGrp="1"/>
          </p:cNvSpPr>
          <p:nvPr>
            <p:ph type="ftr" sz="quarter" idx="11"/>
          </p:nvPr>
        </p:nvSpPr>
        <p:spPr/>
        <p:txBody>
          <a:bodyPr rtlCol="0"/>
          <a:lstStyle/>
          <a:p>
            <a:pPr rtl="0"/>
            <a:endParaRPr lang="en-US" dirty="0"/>
          </a:p>
        </p:txBody>
      </p:sp>
      <p:sp>
        <p:nvSpPr>
          <p:cNvPr id="6" name="Numer slajdu — symbol zastępczy 5"/>
          <p:cNvSpPr>
            <a:spLocks noGrp="1"/>
          </p:cNvSpPr>
          <p:nvPr>
            <p:ph type="sldNum" sz="quarter" idx="12"/>
          </p:nvPr>
        </p:nvSpPr>
        <p:spPr/>
        <p:txBody>
          <a:bodyPr rtlCol="0"/>
          <a:lstStyle/>
          <a:p>
            <a:pPr rtl="0"/>
            <a:fld id="{34B7E4EF-A1BD-40F4-AB7B-04F084DD991D}" type="slidenum">
              <a:rPr lang="en-US" smtClean="0"/>
              <a:t>‹#›</a:t>
            </a:fld>
            <a:endParaRPr lang="en-US" dirty="0"/>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rtlCol="0"/>
          <a:lstStyle/>
          <a:p>
            <a:pPr rtl="0"/>
            <a:r>
              <a:rPr lang="pl-PL"/>
              <a:t>Kliknij, aby edytować styl</a:t>
            </a:r>
            <a:endParaRPr lang="en-US" dirty="0"/>
          </a:p>
        </p:txBody>
      </p:sp>
      <p:sp>
        <p:nvSpPr>
          <p:cNvPr id="3" name="Zawartość — symbol zastępczy 2"/>
          <p:cNvSpPr>
            <a:spLocks noGrp="1"/>
          </p:cNvSpPr>
          <p:nvPr>
            <p:ph idx="1"/>
          </p:nvPr>
        </p:nvSpPr>
        <p:spPr/>
        <p:txBody>
          <a:bodyPr rtlCol="0"/>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lang="en-US" dirty="0"/>
          </a:p>
        </p:txBody>
      </p:sp>
      <p:sp>
        <p:nvSpPr>
          <p:cNvPr id="4" name="Data — symbol zastępczy 3"/>
          <p:cNvSpPr>
            <a:spLocks noGrp="1"/>
          </p:cNvSpPr>
          <p:nvPr>
            <p:ph type="dt" sz="half" idx="10"/>
          </p:nvPr>
        </p:nvSpPr>
        <p:spPr/>
        <p:txBody>
          <a:bodyPr rtlCol="0"/>
          <a:lstStyle/>
          <a:p>
            <a:pPr rtl="0"/>
            <a:fld id="{1B23B4D2-AC56-4E03-B584-C7EE294BDCA4}" type="datetime1">
              <a:rPr lang="pl-PL" smtClean="0"/>
              <a:t>19.05.2024</a:t>
            </a:fld>
            <a:endParaRPr lang="en-US" dirty="0"/>
          </a:p>
        </p:txBody>
      </p:sp>
      <p:sp>
        <p:nvSpPr>
          <p:cNvPr id="5" name="Stopka — symbol zastępczy 4"/>
          <p:cNvSpPr>
            <a:spLocks noGrp="1"/>
          </p:cNvSpPr>
          <p:nvPr>
            <p:ph type="ftr" sz="quarter" idx="11"/>
          </p:nvPr>
        </p:nvSpPr>
        <p:spPr/>
        <p:txBody>
          <a:bodyPr rtlCol="0"/>
          <a:lstStyle/>
          <a:p>
            <a:pPr rtl="0"/>
            <a:endParaRPr lang="en-US" dirty="0"/>
          </a:p>
        </p:txBody>
      </p:sp>
      <p:sp>
        <p:nvSpPr>
          <p:cNvPr id="6" name="Numer slajdu — symbol zastępczy 5"/>
          <p:cNvSpPr>
            <a:spLocks noGrp="1"/>
          </p:cNvSpPr>
          <p:nvPr>
            <p:ph type="sldNum" sz="quarter" idx="12"/>
          </p:nvPr>
        </p:nvSpPr>
        <p:spPr/>
        <p:txBody>
          <a:bodyPr rtlCol="0"/>
          <a:lstStyle/>
          <a:p>
            <a:pPr rtl="0"/>
            <a:fld id="{34B7E4EF-A1BD-40F4-AB7B-04F084DD991D}" type="slidenum">
              <a:rPr lang="en-US" smtClean="0"/>
              <a:t>‹#›</a:t>
            </a:fld>
            <a:endParaRPr lang="en-US" dirty="0"/>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15" name="Prostokąt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useBgFill="1">
        <p:nvSpPr>
          <p:cNvPr id="23" name="Prostokąt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Prostokąt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Prostokąt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1"/>
          <p:cNvSpPr>
            <a:spLocks noGrp="1"/>
          </p:cNvSpPr>
          <p:nvPr>
            <p:ph type="title"/>
          </p:nvPr>
        </p:nvSpPr>
        <p:spPr>
          <a:xfrm>
            <a:off x="1629156" y="2275165"/>
            <a:ext cx="8933688" cy="2406895"/>
          </a:xfrm>
        </p:spPr>
        <p:txBody>
          <a:bodyPr rtlCol="0" anchor="ctr">
            <a:noAutofit/>
          </a:bodyPr>
          <a:lstStyle>
            <a:lvl1pPr algn="ctr">
              <a:lnSpc>
                <a:spcPct val="83000"/>
              </a:lnSpc>
              <a:defRPr lang="en-US" sz="6200" kern="1200" cap="all" spc="-100" baseline="0" dirty="0">
                <a:solidFill>
                  <a:schemeClr val="tx1">
                    <a:lumMod val="85000"/>
                    <a:lumOff val="15000"/>
                  </a:schemeClr>
                </a:solidFill>
                <a:effectLst/>
                <a:latin typeface="+mj-lt"/>
                <a:ea typeface="+mn-ea"/>
                <a:cs typeface="+mn-cs"/>
              </a:defRPr>
            </a:lvl1pPr>
          </a:lstStyle>
          <a:p>
            <a:pPr rtl="0"/>
            <a:r>
              <a:rPr lang="pl-PL"/>
              <a:t>Kliknij, aby edytować styl</a:t>
            </a:r>
            <a:endParaRPr lang="en-US" dirty="0"/>
          </a:p>
        </p:txBody>
      </p:sp>
      <p:grpSp>
        <p:nvGrpSpPr>
          <p:cNvPr id="16" name="Grupa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Łącznik prosty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Łącznik prosty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Łącznik prosty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kst — symbol zastępczy 2"/>
          <p:cNvSpPr>
            <a:spLocks noGrp="1"/>
          </p:cNvSpPr>
          <p:nvPr>
            <p:ph type="body" idx="1"/>
          </p:nvPr>
        </p:nvSpPr>
        <p:spPr>
          <a:xfrm>
            <a:off x="1629156" y="4682062"/>
            <a:ext cx="8939784" cy="457200"/>
          </a:xfrm>
        </p:spPr>
        <p:txBody>
          <a:bodyPr rtlCol="0"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pl-PL"/>
              <a:t>Kliknij, aby edytować style wzorca tekstu</a:t>
            </a:r>
          </a:p>
        </p:txBody>
      </p:sp>
      <p:sp>
        <p:nvSpPr>
          <p:cNvPr id="4" name="Data — symbol zastępczy 3"/>
          <p:cNvSpPr>
            <a:spLocks noGrp="1"/>
          </p:cNvSpPr>
          <p:nvPr>
            <p:ph type="dt" sz="half" idx="10"/>
          </p:nvPr>
        </p:nvSpPr>
        <p:spPr>
          <a:xfrm>
            <a:off x="5318760" y="1344502"/>
            <a:ext cx="1554480" cy="498781"/>
          </a:xfrm>
        </p:spPr>
        <p:txBody>
          <a:bodyPr rtlCol="0"/>
          <a:lstStyle>
            <a:lvl1pPr algn="ctr">
              <a:defRPr lang="en-US" sz="1300" kern="1200" spc="0" baseline="0">
                <a:solidFill>
                  <a:srgbClr val="FFFFFF"/>
                </a:solidFill>
                <a:latin typeface="+mn-lt"/>
                <a:ea typeface="+mn-ea"/>
                <a:cs typeface="+mn-cs"/>
              </a:defRPr>
            </a:lvl1pPr>
          </a:lstStyle>
          <a:p>
            <a:pPr rtl="0"/>
            <a:fld id="{81C9E4F4-16A6-4438-87AB-4F5DC3B5A8D3}" type="datetime1">
              <a:rPr lang="pl-PL" smtClean="0"/>
              <a:t>19.05.2024</a:t>
            </a:fld>
            <a:endParaRPr lang="en-US" dirty="0"/>
          </a:p>
        </p:txBody>
      </p:sp>
      <p:sp>
        <p:nvSpPr>
          <p:cNvPr id="5" name="Stopka — symbol zastępczy 4"/>
          <p:cNvSpPr>
            <a:spLocks noGrp="1"/>
          </p:cNvSpPr>
          <p:nvPr>
            <p:ph type="ftr" sz="quarter" idx="11"/>
          </p:nvPr>
        </p:nvSpPr>
        <p:spPr>
          <a:xfrm>
            <a:off x="1629157" y="5177408"/>
            <a:ext cx="5660134" cy="228600"/>
          </a:xfrm>
        </p:spPr>
        <p:txBody>
          <a:bodyPr rtlCol="0"/>
          <a:lstStyle>
            <a:lvl1pPr algn="l">
              <a:defRPr>
                <a:solidFill>
                  <a:schemeClr val="tx1">
                    <a:lumMod val="85000"/>
                    <a:lumOff val="15000"/>
                  </a:schemeClr>
                </a:solidFill>
              </a:defRPr>
            </a:lvl1pPr>
          </a:lstStyle>
          <a:p>
            <a:pPr rtl="0"/>
            <a:endParaRPr lang="en-US" dirty="0"/>
          </a:p>
        </p:txBody>
      </p:sp>
      <p:sp>
        <p:nvSpPr>
          <p:cNvPr id="6" name="Numer slajdu — symbol zastępczy 5"/>
          <p:cNvSpPr>
            <a:spLocks noGrp="1"/>
          </p:cNvSpPr>
          <p:nvPr>
            <p:ph type="sldNum" sz="quarter" idx="12"/>
          </p:nvPr>
        </p:nvSpPr>
        <p:spPr>
          <a:xfrm>
            <a:off x="8604504" y="5177408"/>
            <a:ext cx="1958339" cy="228600"/>
          </a:xfrm>
        </p:spPr>
        <p:txBody>
          <a:bodyPr rtlCol="0"/>
          <a:lstStyle>
            <a:lvl1pPr>
              <a:defRPr>
                <a:solidFill>
                  <a:schemeClr val="tx1">
                    <a:lumMod val="85000"/>
                    <a:lumOff val="15000"/>
                  </a:schemeClr>
                </a:solidFill>
              </a:defRPr>
            </a:lvl1pPr>
          </a:lstStyle>
          <a:p>
            <a:pPr rtl="0"/>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ytuł 7"/>
          <p:cNvSpPr>
            <a:spLocks noGrp="1"/>
          </p:cNvSpPr>
          <p:nvPr>
            <p:ph type="title"/>
          </p:nvPr>
        </p:nvSpPr>
        <p:spPr/>
        <p:txBody>
          <a:bodyPr rtlCol="0"/>
          <a:lstStyle/>
          <a:p>
            <a:pPr rtl="0"/>
            <a:r>
              <a:rPr lang="pl-PL"/>
              <a:t>Kliknij, aby edytować styl</a:t>
            </a:r>
            <a:endParaRPr lang="en-US" dirty="0"/>
          </a:p>
        </p:txBody>
      </p:sp>
      <p:sp>
        <p:nvSpPr>
          <p:cNvPr id="3" name="Zawartość — symbol zastępczy 2"/>
          <p:cNvSpPr>
            <a:spLocks noGrp="1"/>
          </p:cNvSpPr>
          <p:nvPr>
            <p:ph sz="half" idx="1"/>
          </p:nvPr>
        </p:nvSpPr>
        <p:spPr>
          <a:xfrm>
            <a:off x="106680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lang="en-US" dirty="0"/>
          </a:p>
        </p:txBody>
      </p:sp>
      <p:sp>
        <p:nvSpPr>
          <p:cNvPr id="4" name="Zawartość — symbol zastępczy 3"/>
          <p:cNvSpPr>
            <a:spLocks noGrp="1"/>
          </p:cNvSpPr>
          <p:nvPr>
            <p:ph sz="half" idx="2"/>
          </p:nvPr>
        </p:nvSpPr>
        <p:spPr>
          <a:xfrm>
            <a:off x="646176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lang="en-US" dirty="0"/>
          </a:p>
        </p:txBody>
      </p:sp>
      <p:sp>
        <p:nvSpPr>
          <p:cNvPr id="5" name="Data — symbol zastępczy 4"/>
          <p:cNvSpPr>
            <a:spLocks noGrp="1"/>
          </p:cNvSpPr>
          <p:nvPr>
            <p:ph type="dt" sz="half" idx="10"/>
          </p:nvPr>
        </p:nvSpPr>
        <p:spPr/>
        <p:txBody>
          <a:bodyPr rtlCol="0"/>
          <a:lstStyle/>
          <a:p>
            <a:pPr rtl="0"/>
            <a:fld id="{8F9E9CAD-0F3C-4A80-BB5E-125D14EA3F8F}" type="datetime1">
              <a:rPr lang="pl-PL" smtClean="0"/>
              <a:t>19.05.2024</a:t>
            </a:fld>
            <a:endParaRPr lang="en-US" dirty="0"/>
          </a:p>
        </p:txBody>
      </p:sp>
      <p:sp>
        <p:nvSpPr>
          <p:cNvPr id="6" name="Stopka — symbol zastępczy 5"/>
          <p:cNvSpPr>
            <a:spLocks noGrp="1"/>
          </p:cNvSpPr>
          <p:nvPr>
            <p:ph type="ftr" sz="quarter" idx="11"/>
          </p:nvPr>
        </p:nvSpPr>
        <p:spPr/>
        <p:txBody>
          <a:bodyPr rtlCol="0"/>
          <a:lstStyle/>
          <a:p>
            <a:pPr rtl="0"/>
            <a:endParaRPr lang="en-US" dirty="0"/>
          </a:p>
        </p:txBody>
      </p:sp>
      <p:sp>
        <p:nvSpPr>
          <p:cNvPr id="7" name="Numer slajdu — symbol zastępczy 6"/>
          <p:cNvSpPr>
            <a:spLocks noGrp="1"/>
          </p:cNvSpPr>
          <p:nvPr>
            <p:ph type="sldNum" sz="quarter" idx="12"/>
          </p:nvPr>
        </p:nvSpPr>
        <p:spPr/>
        <p:txBody>
          <a:bodyPr rtlCol="0"/>
          <a:lstStyle/>
          <a:p>
            <a:pPr rtl="0"/>
            <a:fld id="{34B7E4EF-A1BD-40F4-AB7B-04F084DD991D}" type="slidenum">
              <a:rPr lang="en-US" smtClean="0"/>
              <a:t>‹#›</a:t>
            </a:fld>
            <a:endParaRPr lang="en-US" dirty="0"/>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rtlCol="0"/>
          <a:lstStyle/>
          <a:p>
            <a:pPr rtl="0"/>
            <a:r>
              <a:rPr lang="pl-PL"/>
              <a:t>Kliknij, aby edytować styl</a:t>
            </a:r>
            <a:endParaRPr lang="en-US" dirty="0"/>
          </a:p>
        </p:txBody>
      </p:sp>
      <p:sp>
        <p:nvSpPr>
          <p:cNvPr id="3" name="Tekst — symbol zastępczy 2"/>
          <p:cNvSpPr>
            <a:spLocks noGrp="1"/>
          </p:cNvSpPr>
          <p:nvPr>
            <p:ph type="body" idx="1"/>
          </p:nvPr>
        </p:nvSpPr>
        <p:spPr>
          <a:xfrm>
            <a:off x="1069848" y="2074334"/>
            <a:ext cx="4663440" cy="640080"/>
          </a:xfrm>
        </p:spPr>
        <p:txBody>
          <a:bodyPr rtlCol="0"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l-PL"/>
              <a:t>Kliknij, aby edytować style wzorca tekstu</a:t>
            </a:r>
          </a:p>
        </p:txBody>
      </p:sp>
      <p:sp>
        <p:nvSpPr>
          <p:cNvPr id="4" name="Zawartość — symbol zastępczy 3"/>
          <p:cNvSpPr>
            <a:spLocks noGrp="1"/>
          </p:cNvSpPr>
          <p:nvPr>
            <p:ph sz="half" idx="2"/>
          </p:nvPr>
        </p:nvSpPr>
        <p:spPr>
          <a:xfrm>
            <a:off x="1069848" y="2792472"/>
            <a:ext cx="4663440" cy="3163825"/>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lang="pl"/>
          </a:p>
        </p:txBody>
      </p:sp>
      <p:sp>
        <p:nvSpPr>
          <p:cNvPr id="5" name="Tekst — symbol zastępczy 4"/>
          <p:cNvSpPr>
            <a:spLocks noGrp="1"/>
          </p:cNvSpPr>
          <p:nvPr>
            <p:ph type="body" sz="quarter" idx="3"/>
          </p:nvPr>
        </p:nvSpPr>
        <p:spPr>
          <a:xfrm>
            <a:off x="6458712" y="2074334"/>
            <a:ext cx="4663440" cy="640080"/>
          </a:xfrm>
        </p:spPr>
        <p:txBody>
          <a:bodyPr rtlCol="0"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l-PL"/>
              <a:t>Kliknij, aby edytować style wzorca tekstu</a:t>
            </a:r>
          </a:p>
        </p:txBody>
      </p:sp>
      <p:sp>
        <p:nvSpPr>
          <p:cNvPr id="6" name="Zawartość — symbol zastępczy 5"/>
          <p:cNvSpPr>
            <a:spLocks noGrp="1"/>
          </p:cNvSpPr>
          <p:nvPr>
            <p:ph sz="quarter" idx="4"/>
          </p:nvPr>
        </p:nvSpPr>
        <p:spPr>
          <a:xfrm>
            <a:off x="6458712" y="2792471"/>
            <a:ext cx="4663440" cy="3164509"/>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lang="pl"/>
          </a:p>
        </p:txBody>
      </p:sp>
      <p:sp>
        <p:nvSpPr>
          <p:cNvPr id="7" name="Data — symbol zastępczy 6"/>
          <p:cNvSpPr>
            <a:spLocks noGrp="1"/>
          </p:cNvSpPr>
          <p:nvPr>
            <p:ph type="dt" sz="half" idx="10"/>
          </p:nvPr>
        </p:nvSpPr>
        <p:spPr/>
        <p:txBody>
          <a:bodyPr rtlCol="0"/>
          <a:lstStyle/>
          <a:p>
            <a:pPr rtl="0"/>
            <a:fld id="{E22AC233-C75A-4ABB-8E66-F95B5065B39F}" type="datetime1">
              <a:rPr lang="pl-PL" smtClean="0"/>
              <a:t>19.05.2024</a:t>
            </a:fld>
            <a:endParaRPr lang="en-US" dirty="0"/>
          </a:p>
        </p:txBody>
      </p:sp>
      <p:sp>
        <p:nvSpPr>
          <p:cNvPr id="8" name="Stopka — symbol zastępczy 7"/>
          <p:cNvSpPr>
            <a:spLocks noGrp="1"/>
          </p:cNvSpPr>
          <p:nvPr>
            <p:ph type="ftr" sz="quarter" idx="11"/>
          </p:nvPr>
        </p:nvSpPr>
        <p:spPr/>
        <p:txBody>
          <a:bodyPr rtlCol="0"/>
          <a:lstStyle/>
          <a:p>
            <a:pPr rtl="0"/>
            <a:endParaRPr lang="en-US" dirty="0"/>
          </a:p>
        </p:txBody>
      </p:sp>
      <p:sp>
        <p:nvSpPr>
          <p:cNvPr id="9" name="Numer slajdu — symbol zastępczy 8"/>
          <p:cNvSpPr>
            <a:spLocks noGrp="1"/>
          </p:cNvSpPr>
          <p:nvPr>
            <p:ph type="sldNum" sz="quarter" idx="12"/>
          </p:nvPr>
        </p:nvSpPr>
        <p:spPr/>
        <p:txBody>
          <a:bodyPr rtlCol="0"/>
          <a:lstStyle/>
          <a:p>
            <a:pPr rtl="0"/>
            <a:fld id="{34B7E4EF-A1BD-40F4-AB7B-04F084DD991D}" type="slidenum">
              <a:rPr lang="en-US" smtClean="0"/>
              <a:t>‹#›</a:t>
            </a:fld>
            <a:endParaRPr lang="en-US" dirty="0"/>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rtlCol="0"/>
          <a:lstStyle/>
          <a:p>
            <a:pPr rtl="0"/>
            <a:r>
              <a:rPr lang="pl-PL"/>
              <a:t>Kliknij, aby edytować styl</a:t>
            </a:r>
            <a:endParaRPr lang="en-US" dirty="0"/>
          </a:p>
        </p:txBody>
      </p:sp>
      <p:sp>
        <p:nvSpPr>
          <p:cNvPr id="3" name="Data — symbol zastępczy 2"/>
          <p:cNvSpPr>
            <a:spLocks noGrp="1"/>
          </p:cNvSpPr>
          <p:nvPr>
            <p:ph type="dt" sz="half" idx="10"/>
          </p:nvPr>
        </p:nvSpPr>
        <p:spPr/>
        <p:txBody>
          <a:bodyPr rtlCol="0"/>
          <a:lstStyle/>
          <a:p>
            <a:pPr rtl="0"/>
            <a:fld id="{1050CA8E-29E9-4255-834A-5506FCFC9DB9}" type="datetime1">
              <a:rPr lang="pl-PL" smtClean="0"/>
              <a:t>19.05.2024</a:t>
            </a:fld>
            <a:endParaRPr lang="en-US" dirty="0"/>
          </a:p>
        </p:txBody>
      </p:sp>
      <p:sp>
        <p:nvSpPr>
          <p:cNvPr id="4" name="Stopka — symbol zastępczy 3"/>
          <p:cNvSpPr>
            <a:spLocks noGrp="1"/>
          </p:cNvSpPr>
          <p:nvPr>
            <p:ph type="ftr" sz="quarter" idx="11"/>
          </p:nvPr>
        </p:nvSpPr>
        <p:spPr/>
        <p:txBody>
          <a:bodyPr rtlCol="0"/>
          <a:lstStyle/>
          <a:p>
            <a:pPr rtl="0"/>
            <a:endParaRPr lang="en-US" dirty="0"/>
          </a:p>
        </p:txBody>
      </p:sp>
      <p:sp>
        <p:nvSpPr>
          <p:cNvPr id="5" name="Numer slajdu — symbol zastępczy 4"/>
          <p:cNvSpPr>
            <a:spLocks noGrp="1"/>
          </p:cNvSpPr>
          <p:nvPr>
            <p:ph type="sldNum" sz="quarter" idx="12"/>
          </p:nvPr>
        </p:nvSpPr>
        <p:spPr/>
        <p:txBody>
          <a:bodyPr rtlCol="0"/>
          <a:lstStyle/>
          <a:p>
            <a:pPr rtl="0"/>
            <a:fld id="{34B7E4EF-A1BD-40F4-AB7B-04F084DD991D}" type="slidenum">
              <a:rPr lang="en-US" smtClean="0"/>
              <a:t>‹#›</a:t>
            </a:fld>
            <a:endParaRPr lang="en-US" dirty="0"/>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a — symbol zastępczy 1"/>
          <p:cNvSpPr>
            <a:spLocks noGrp="1"/>
          </p:cNvSpPr>
          <p:nvPr>
            <p:ph type="dt" sz="half" idx="10"/>
          </p:nvPr>
        </p:nvSpPr>
        <p:spPr/>
        <p:txBody>
          <a:bodyPr rtlCol="0"/>
          <a:lstStyle/>
          <a:p>
            <a:pPr rtl="0"/>
            <a:fld id="{A883F517-6B00-4EBE-BB1E-5A3C870E7B5B}" type="datetime1">
              <a:rPr lang="pl-PL" smtClean="0"/>
              <a:t>19.05.2024</a:t>
            </a:fld>
            <a:endParaRPr lang="en-US" dirty="0"/>
          </a:p>
        </p:txBody>
      </p:sp>
      <p:sp>
        <p:nvSpPr>
          <p:cNvPr id="3" name="Stopka — symbol zastępczy 2"/>
          <p:cNvSpPr>
            <a:spLocks noGrp="1"/>
          </p:cNvSpPr>
          <p:nvPr>
            <p:ph type="ftr" sz="quarter" idx="11"/>
          </p:nvPr>
        </p:nvSpPr>
        <p:spPr/>
        <p:txBody>
          <a:bodyPr rtlCol="0"/>
          <a:lstStyle/>
          <a:p>
            <a:pPr rtl="0"/>
            <a:endParaRPr lang="en-US" dirty="0"/>
          </a:p>
        </p:txBody>
      </p:sp>
      <p:sp>
        <p:nvSpPr>
          <p:cNvPr id="4" name="Numer slajdu — symbol zastępczy 3"/>
          <p:cNvSpPr>
            <a:spLocks noGrp="1"/>
          </p:cNvSpPr>
          <p:nvPr>
            <p:ph type="sldNum" sz="quarter" idx="12"/>
          </p:nvPr>
        </p:nvSpPr>
        <p:spPr/>
        <p:txBody>
          <a:bodyPr rtlCol="0"/>
          <a:lstStyle/>
          <a:p>
            <a:pPr rtl="0"/>
            <a:fld id="{34B7E4EF-A1BD-40F4-AB7B-04F084DD991D}" type="slidenum">
              <a:rPr lang="en-US" smtClean="0"/>
              <a:t>‹#›</a:t>
            </a:fld>
            <a:endParaRPr lang="en-US" dirty="0"/>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0" name="Prostokąt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rostokąt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ytuł 1"/>
          <p:cNvSpPr>
            <a:spLocks noGrp="1"/>
          </p:cNvSpPr>
          <p:nvPr>
            <p:ph type="title"/>
          </p:nvPr>
        </p:nvSpPr>
        <p:spPr>
          <a:xfrm>
            <a:off x="8458200" y="607392"/>
            <a:ext cx="3161963" cy="1645920"/>
          </a:xfrm>
        </p:spPr>
        <p:txBody>
          <a:bodyPr rtlCol="0"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pPr rtl="0"/>
            <a:r>
              <a:rPr lang="pl-PL"/>
              <a:t>Kliknij, aby edytować styl</a:t>
            </a:r>
            <a:endParaRPr lang="en-US" dirty="0"/>
          </a:p>
        </p:txBody>
      </p:sp>
      <p:sp>
        <p:nvSpPr>
          <p:cNvPr id="3" name="Zawartość — symbol zastępczy 2"/>
          <p:cNvSpPr>
            <a:spLocks noGrp="1"/>
          </p:cNvSpPr>
          <p:nvPr>
            <p:ph idx="1"/>
          </p:nvPr>
        </p:nvSpPr>
        <p:spPr>
          <a:xfrm>
            <a:off x="685800" y="609600"/>
            <a:ext cx="6858000" cy="5334000"/>
          </a:xfrm>
        </p:spPr>
        <p:txBody>
          <a:bodyPr rtlCol="0"/>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lang="en-US" dirty="0"/>
          </a:p>
        </p:txBody>
      </p:sp>
      <p:sp>
        <p:nvSpPr>
          <p:cNvPr id="4" name="Tekst — symbol zastępczy 3"/>
          <p:cNvSpPr>
            <a:spLocks noGrp="1"/>
          </p:cNvSpPr>
          <p:nvPr>
            <p:ph type="body" sz="half" idx="2"/>
          </p:nvPr>
        </p:nvSpPr>
        <p:spPr>
          <a:xfrm>
            <a:off x="8458200" y="2336800"/>
            <a:ext cx="3161963" cy="3606800"/>
          </a:xfrm>
        </p:spPr>
        <p:txBody>
          <a:bodyPr rtlCol="0">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l-PL"/>
              <a:t>Kliknij, aby edytować style wzorca tekstu</a:t>
            </a:r>
          </a:p>
        </p:txBody>
      </p:sp>
      <p:sp>
        <p:nvSpPr>
          <p:cNvPr id="8" name="Data — symbol zastępczy 7"/>
          <p:cNvSpPr>
            <a:spLocks noGrp="1"/>
          </p:cNvSpPr>
          <p:nvPr>
            <p:ph type="dt" sz="half" idx="10"/>
          </p:nvPr>
        </p:nvSpPr>
        <p:spPr>
          <a:xfrm>
            <a:off x="5588000" y="6035040"/>
            <a:ext cx="1955800" cy="365760"/>
          </a:xfrm>
        </p:spPr>
        <p:txBody>
          <a:bodyPr rtlCol="0"/>
          <a:lstStyle>
            <a:lvl1pPr>
              <a:defRPr>
                <a:solidFill>
                  <a:schemeClr val="tx1">
                    <a:lumMod val="85000"/>
                    <a:lumOff val="15000"/>
                  </a:schemeClr>
                </a:solidFill>
              </a:defRPr>
            </a:lvl1pPr>
          </a:lstStyle>
          <a:p>
            <a:pPr rtl="0"/>
            <a:fld id="{01960BF6-A2FB-4490-B0E1-2EFE4D703CA1}" type="datetime1">
              <a:rPr lang="pl-PL" smtClean="0"/>
              <a:t>19.05.2024</a:t>
            </a:fld>
            <a:endParaRPr lang="en-US" dirty="0"/>
          </a:p>
        </p:txBody>
      </p:sp>
      <p:sp>
        <p:nvSpPr>
          <p:cNvPr id="9" name="Stopka — symbol zastępczy 8"/>
          <p:cNvSpPr>
            <a:spLocks noGrp="1"/>
          </p:cNvSpPr>
          <p:nvPr>
            <p:ph type="ftr" sz="quarter" idx="11"/>
          </p:nvPr>
        </p:nvSpPr>
        <p:spPr>
          <a:xfrm>
            <a:off x="685801" y="6035040"/>
            <a:ext cx="4584700" cy="365760"/>
          </a:xfrm>
        </p:spPr>
        <p:txBody>
          <a:bodyPr rtlCol="0"/>
          <a:lstStyle>
            <a:lvl1pPr algn="l">
              <a:defRPr/>
            </a:lvl1pPr>
          </a:lstStyle>
          <a:p>
            <a:pPr rtl="0"/>
            <a:endParaRPr lang="en-US" dirty="0"/>
          </a:p>
        </p:txBody>
      </p:sp>
      <p:sp>
        <p:nvSpPr>
          <p:cNvPr id="11" name="Numer slajdu — symbol zastępczy 10"/>
          <p:cNvSpPr>
            <a:spLocks noGrp="1"/>
          </p:cNvSpPr>
          <p:nvPr>
            <p:ph type="sldNum" sz="quarter" idx="12"/>
          </p:nvPr>
        </p:nvSpPr>
        <p:spPr>
          <a:xfrm>
            <a:off x="10396728" y="6035040"/>
            <a:ext cx="1223435" cy="365760"/>
          </a:xfrm>
        </p:spPr>
        <p:txBody>
          <a:bodyPr rtlCol="0"/>
          <a:lstStyle>
            <a:lvl1pPr>
              <a:defRPr>
                <a:solidFill>
                  <a:schemeClr val="tx1">
                    <a:lumMod val="85000"/>
                    <a:lumOff val="15000"/>
                  </a:schemeClr>
                </a:solidFill>
              </a:defRPr>
            </a:lvl1pPr>
          </a:lstStyle>
          <a:p>
            <a:pPr rtl="0"/>
            <a:fld id="{34B7E4EF-A1BD-40F4-AB7B-04F084DD991D}" type="slidenum">
              <a:rPr lang="en-US" smtClean="0"/>
              <a:t>‹#›</a:t>
            </a:fld>
            <a:endParaRPr lang="en-US" dirty="0"/>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1" name="Prostokąt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Obraz — symbol zastępczy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pl-PL"/>
              <a:t>Kliknij ikonę, aby dodać obraz</a:t>
            </a:r>
            <a:endParaRPr lang="en-US" dirty="0"/>
          </a:p>
        </p:txBody>
      </p:sp>
      <p:sp>
        <p:nvSpPr>
          <p:cNvPr id="5" name="Data — symbol zastępczy 4"/>
          <p:cNvSpPr>
            <a:spLocks noGrp="1"/>
          </p:cNvSpPr>
          <p:nvPr>
            <p:ph type="dt" sz="half" idx="10"/>
          </p:nvPr>
        </p:nvSpPr>
        <p:spPr>
          <a:xfrm>
            <a:off x="5662337" y="6035040"/>
            <a:ext cx="2071963" cy="365760"/>
          </a:xfrm>
        </p:spPr>
        <p:txBody>
          <a:bodyPr rtlCol="0"/>
          <a:lstStyle>
            <a:lvl1pPr>
              <a:defRPr b="1">
                <a:solidFill>
                  <a:srgbClr val="FFFFFF"/>
                </a:solidFill>
                <a:effectLst>
                  <a:outerShdw blurRad="19050" dist="6350" dir="2700000" algn="tl" rotWithShape="0">
                    <a:prstClr val="black">
                      <a:alpha val="40000"/>
                    </a:prstClr>
                  </a:outerShdw>
                </a:effectLst>
              </a:defRPr>
            </a:lvl1pPr>
          </a:lstStyle>
          <a:p>
            <a:pPr rtl="0"/>
            <a:fld id="{06F68170-BB03-45F9-AA6D-B79E10EA3212}" type="datetime1">
              <a:rPr lang="pl-PL" smtClean="0"/>
              <a:t>19.05.2024</a:t>
            </a:fld>
            <a:endParaRPr lang="en-US" dirty="0"/>
          </a:p>
        </p:txBody>
      </p:sp>
      <p:sp>
        <p:nvSpPr>
          <p:cNvPr id="6" name="Stopka — symbol zastępczy 5"/>
          <p:cNvSpPr>
            <a:spLocks noGrp="1"/>
          </p:cNvSpPr>
          <p:nvPr>
            <p:ph type="ftr" sz="quarter" idx="11"/>
          </p:nvPr>
        </p:nvSpPr>
        <p:spPr>
          <a:xfrm>
            <a:off x="612648" y="6035040"/>
            <a:ext cx="4588002" cy="365760"/>
          </a:xfrm>
        </p:spPr>
        <p:txBody>
          <a:bodyPr rtlCol="0"/>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rtl="0"/>
            <a:endParaRPr lang="en-US" dirty="0"/>
          </a:p>
        </p:txBody>
      </p:sp>
      <p:sp>
        <p:nvSpPr>
          <p:cNvPr id="7" name="Numer slajdu — symbol zastępczy 6"/>
          <p:cNvSpPr>
            <a:spLocks noGrp="1"/>
          </p:cNvSpPr>
          <p:nvPr>
            <p:ph type="sldNum" sz="quarter" idx="12"/>
          </p:nvPr>
        </p:nvSpPr>
        <p:spPr>
          <a:xfrm>
            <a:off x="10396728" y="6035040"/>
            <a:ext cx="1225296" cy="365760"/>
          </a:xfrm>
        </p:spPr>
        <p:txBody>
          <a:bodyPr rtlCol="0"/>
          <a:lstStyle/>
          <a:p>
            <a:pPr rtl="0"/>
            <a:fld id="{34B7E4EF-A1BD-40F4-AB7B-04F084DD991D}" type="slidenum">
              <a:rPr lang="en-US" smtClean="0"/>
              <a:t>‹#›</a:t>
            </a:fld>
            <a:endParaRPr lang="en-US" dirty="0"/>
          </a:p>
        </p:txBody>
      </p:sp>
      <p:sp>
        <p:nvSpPr>
          <p:cNvPr id="12" name="Prostokąt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ytuł 1"/>
          <p:cNvSpPr>
            <a:spLocks noGrp="1"/>
          </p:cNvSpPr>
          <p:nvPr>
            <p:ph type="title"/>
          </p:nvPr>
        </p:nvSpPr>
        <p:spPr>
          <a:xfrm>
            <a:off x="8477250" y="603504"/>
            <a:ext cx="3144774" cy="1645920"/>
          </a:xfrm>
        </p:spPr>
        <p:txBody>
          <a:bodyPr rtlCol="0" anchor="b">
            <a:noAutofit/>
          </a:bodyPr>
          <a:lstStyle>
            <a:lvl1pPr algn="l">
              <a:lnSpc>
                <a:spcPct val="100000"/>
              </a:lnSpc>
              <a:defRPr sz="3200" b="0">
                <a:solidFill>
                  <a:schemeClr val="tx1"/>
                </a:solidFill>
                <a:latin typeface="+mj-lt"/>
              </a:defRPr>
            </a:lvl1pPr>
          </a:lstStyle>
          <a:p>
            <a:pPr rtl="0"/>
            <a:r>
              <a:rPr lang="pl-PL"/>
              <a:t>Kliknij, aby edytować styl</a:t>
            </a:r>
            <a:endParaRPr lang="en-US" dirty="0"/>
          </a:p>
        </p:txBody>
      </p:sp>
      <p:sp>
        <p:nvSpPr>
          <p:cNvPr id="4" name="Tekst — symbol zastępczy 3"/>
          <p:cNvSpPr>
            <a:spLocks noGrp="1"/>
          </p:cNvSpPr>
          <p:nvPr>
            <p:ph type="body" sz="half" idx="2"/>
          </p:nvPr>
        </p:nvSpPr>
        <p:spPr>
          <a:xfrm>
            <a:off x="8477250" y="2386584"/>
            <a:ext cx="3144774" cy="3511296"/>
          </a:xfrm>
        </p:spPr>
        <p:txBody>
          <a:bodyPr rtlCol="0">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l-PL"/>
              <a:t>Kliknij, aby edytować style wzorca tekstu</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Prostokąt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7" name="Prostokąt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Prostokąt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ytuł — symbol zastępczy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pl" dirty="0"/>
              <a:t>Kliknij, aby edytować styl wzorca tytułu</a:t>
            </a:r>
            <a:endParaRPr lang="en-US" dirty="0"/>
          </a:p>
        </p:txBody>
      </p:sp>
      <p:sp>
        <p:nvSpPr>
          <p:cNvPr id="3" name="Tekst — symbol zastępczy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rtl="0"/>
            <a:r>
              <a:rPr lang="pl"/>
              <a:t>Kliknij, aby edytować style wzorca tekstu</a:t>
            </a:r>
          </a:p>
          <a:p>
            <a:pPr lvl="1" rtl="0"/>
            <a:r>
              <a:rPr lang="pl"/>
              <a:t>Drugi poziom</a:t>
            </a:r>
          </a:p>
          <a:p>
            <a:pPr lvl="2" rtl="0"/>
            <a:r>
              <a:rPr lang="pl"/>
              <a:t>Trzeci poziom</a:t>
            </a:r>
          </a:p>
          <a:p>
            <a:pPr lvl="3" rtl="0"/>
            <a:r>
              <a:rPr lang="pl"/>
              <a:t>Czwarty poziom</a:t>
            </a:r>
          </a:p>
          <a:p>
            <a:pPr lvl="4" rtl="0"/>
            <a:r>
              <a:rPr lang="pl"/>
              <a:t>Piąty poziom</a:t>
            </a:r>
            <a:endParaRPr lang="en-US" dirty="0"/>
          </a:p>
        </p:txBody>
      </p:sp>
      <p:sp>
        <p:nvSpPr>
          <p:cNvPr id="4" name="Data — symbol zastępczy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6A285E77-555D-4FDC-8A83-B62BFEC6F565}" type="datetime1">
              <a:rPr lang="pl-PL" smtClean="0"/>
              <a:t>19.05.2024</a:t>
            </a:fld>
            <a:endParaRPr lang="en-US" dirty="0"/>
          </a:p>
        </p:txBody>
      </p:sp>
      <p:sp>
        <p:nvSpPr>
          <p:cNvPr id="5" name="Stopka — symbol zastępczy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pPr rtl="0"/>
            <a:endParaRPr lang="en-US" dirty="0"/>
          </a:p>
        </p:txBody>
      </p:sp>
      <p:sp>
        <p:nvSpPr>
          <p:cNvPr id="6" name="Numer slajdu — symbol zastępczy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34B7E4EF-A1BD-40F4-AB7B-04F084DD991D}" type="slidenum">
              <a:rPr lang="en-US" smtClean="0"/>
              <a:t>‹#›</a:t>
            </a:fld>
            <a:endParaRPr lang="en-US" dirty="0"/>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Obraz 5" descr="Zbliżenie logo&#10;&#10;Automatycznie generowany opis">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r="-1"/>
          <a:stretch/>
        </p:blipFill>
        <p:spPr>
          <a:xfrm>
            <a:off x="21" y="10"/>
            <a:ext cx="12168000" cy="6844502"/>
          </a:xfrm>
          <a:prstGeom prst="rect">
            <a:avLst/>
          </a:prstGeom>
        </p:spPr>
      </p:pic>
      <p:sp>
        <p:nvSpPr>
          <p:cNvPr id="82" name="Prostokąt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txBody>
          <a:bodyPr/>
          <a:lstStyle/>
          <a:p>
            <a:endParaRPr lang="pl-PL"/>
          </a:p>
        </p:txBody>
      </p:sp>
      <p:sp>
        <p:nvSpPr>
          <p:cNvPr id="84" name="Prostokąt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txBody>
          <a:bodyPr/>
          <a:lstStyle/>
          <a:p>
            <a:endParaRPr lang="pl-PL"/>
          </a:p>
        </p:txBody>
      </p:sp>
      <p:sp>
        <p:nvSpPr>
          <p:cNvPr id="2" name="Tytuł 1">
            <a:extLst>
              <a:ext uri="{FF2B5EF4-FFF2-40B4-BE49-F238E27FC236}">
                <a16:creationId xmlns:a16="http://schemas.microsoft.com/office/drawing/2014/main" id="{18C3B467-088C-4F3D-A9A7-105C4E1E20CD}"/>
              </a:ext>
            </a:extLst>
          </p:cNvPr>
          <p:cNvSpPr>
            <a:spLocks noGrp="1"/>
          </p:cNvSpPr>
          <p:nvPr>
            <p:ph type="ctrTitle"/>
          </p:nvPr>
        </p:nvSpPr>
        <p:spPr>
          <a:xfrm>
            <a:off x="6033793" y="2059620"/>
            <a:ext cx="4521758" cy="2752077"/>
          </a:xfrm>
        </p:spPr>
        <p:txBody>
          <a:bodyPr rtlCol="0">
            <a:noAutofit/>
          </a:bodyPr>
          <a:lstStyle/>
          <a:p>
            <a:pPr algn="l"/>
            <a:r>
              <a:rPr lang="pl-PL" sz="3200" dirty="0"/>
              <a:t>Postępowania szczególne</a:t>
            </a:r>
            <a:br>
              <a:rPr lang="pl-PL" sz="3200" dirty="0"/>
            </a:br>
            <a:r>
              <a:rPr lang="pl-PL" sz="2000" dirty="0"/>
              <a:t>+</a:t>
            </a:r>
            <a:r>
              <a:rPr lang="pl-PL" sz="2400" dirty="0"/>
              <a:t> </a:t>
            </a:r>
            <a:r>
              <a:rPr lang="pl-PL" sz="2000" dirty="0"/>
              <a:t>Postępowanie w przedmiocie umorzenia i zastosowania środków zabezpieczających</a:t>
            </a:r>
            <a:br>
              <a:rPr lang="pl-PL" sz="3200" dirty="0"/>
            </a:br>
            <a:r>
              <a:rPr lang="pl-PL" sz="3200" dirty="0"/>
              <a:t>Postępowania po uprawomocnieniu się orzeczenia</a:t>
            </a:r>
            <a:endParaRPr lang="pl" sz="3200" dirty="0">
              <a:solidFill>
                <a:schemeClr val="tx1"/>
              </a:solidFill>
            </a:endParaRPr>
          </a:p>
        </p:txBody>
      </p:sp>
      <p:pic>
        <p:nvPicPr>
          <p:cNvPr id="12" name="Obraz 11">
            <a:extLst>
              <a:ext uri="{FF2B5EF4-FFF2-40B4-BE49-F238E27FC236}">
                <a16:creationId xmlns:a16="http://schemas.microsoft.com/office/drawing/2014/main" id="{FF0D3AC1-BD3D-4BFA-9289-4F5E403F7F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64256" y="5133984"/>
            <a:ext cx="2056677" cy="892698"/>
          </a:xfrm>
          <a:prstGeom prst="rect">
            <a:avLst/>
          </a:prstGeom>
        </p:spPr>
      </p:pic>
      <p:sp>
        <p:nvSpPr>
          <p:cNvPr id="9" name="Prostokąt 8">
            <a:extLst>
              <a:ext uri="{FF2B5EF4-FFF2-40B4-BE49-F238E27FC236}">
                <a16:creationId xmlns:a16="http://schemas.microsoft.com/office/drawing/2014/main" id="{BF55D92B-C97D-4513-94B7-D4EDA8C7C1DD}"/>
              </a:ext>
            </a:extLst>
          </p:cNvPr>
          <p:cNvSpPr/>
          <p:nvPr/>
        </p:nvSpPr>
        <p:spPr>
          <a:xfrm>
            <a:off x="5695067" y="5133984"/>
            <a:ext cx="3369189" cy="893954"/>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pl-PL"/>
          </a:p>
        </p:txBody>
      </p:sp>
      <p:sp>
        <p:nvSpPr>
          <p:cNvPr id="10" name="pole tekstowe 9">
            <a:extLst>
              <a:ext uri="{FF2B5EF4-FFF2-40B4-BE49-F238E27FC236}">
                <a16:creationId xmlns:a16="http://schemas.microsoft.com/office/drawing/2014/main" id="{B0003576-7F0F-4FFF-9FDA-7084C245BA95}"/>
              </a:ext>
            </a:extLst>
          </p:cNvPr>
          <p:cNvSpPr txBox="1"/>
          <p:nvPr/>
        </p:nvSpPr>
        <p:spPr>
          <a:xfrm>
            <a:off x="5810061" y="5580333"/>
            <a:ext cx="4138280" cy="307777"/>
          </a:xfrm>
          <a:prstGeom prst="rect">
            <a:avLst/>
          </a:prstGeom>
          <a:noFill/>
        </p:spPr>
        <p:txBody>
          <a:bodyPr wrap="square" rtlCol="0">
            <a:spAutoFit/>
          </a:bodyPr>
          <a:lstStyle/>
          <a:p>
            <a:r>
              <a:rPr lang="pl-PL" sz="1400" dirty="0">
                <a:solidFill>
                  <a:schemeClr val="bg1"/>
                </a:solidFill>
              </a:rPr>
              <a:t>KATEDRA POSTĘPOWANIA KARNEGO</a:t>
            </a:r>
          </a:p>
        </p:txBody>
      </p:sp>
      <p:sp>
        <p:nvSpPr>
          <p:cNvPr id="13" name="pole tekstowe 12">
            <a:extLst>
              <a:ext uri="{FF2B5EF4-FFF2-40B4-BE49-F238E27FC236}">
                <a16:creationId xmlns:a16="http://schemas.microsoft.com/office/drawing/2014/main" id="{514FAE8D-C058-45EB-98C1-5B68EEBFF0D2}"/>
              </a:ext>
            </a:extLst>
          </p:cNvPr>
          <p:cNvSpPr txBox="1"/>
          <p:nvPr/>
        </p:nvSpPr>
        <p:spPr>
          <a:xfrm>
            <a:off x="5810061" y="5270678"/>
            <a:ext cx="2905487" cy="369332"/>
          </a:xfrm>
          <a:prstGeom prst="rect">
            <a:avLst/>
          </a:prstGeom>
          <a:noFill/>
        </p:spPr>
        <p:txBody>
          <a:bodyPr wrap="square" rtlCol="0">
            <a:spAutoFit/>
          </a:bodyPr>
          <a:lstStyle/>
          <a:p>
            <a:r>
              <a:rPr lang="pl-PL" dirty="0">
                <a:solidFill>
                  <a:schemeClr val="bg1"/>
                </a:solidFill>
              </a:rPr>
              <a:t>ARTUR KOWALCZYK</a:t>
            </a: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ED9C7D-EA00-4815-AC62-9DFC33EB4D03}"/>
              </a:ext>
            </a:extLst>
          </p:cNvPr>
          <p:cNvSpPr>
            <a:spLocks noGrp="1"/>
          </p:cNvSpPr>
          <p:nvPr>
            <p:ph type="title"/>
          </p:nvPr>
        </p:nvSpPr>
        <p:spPr/>
        <p:txBody>
          <a:bodyPr/>
          <a:lstStyle/>
          <a:p>
            <a:r>
              <a:rPr lang="pl-PL" dirty="0">
                <a:solidFill>
                  <a:srgbClr val="F8D22F"/>
                </a:solidFill>
              </a:rPr>
              <a:t>POSTĘPOWANIE PRZYSPIESZONE</a:t>
            </a:r>
          </a:p>
        </p:txBody>
      </p:sp>
      <p:sp>
        <p:nvSpPr>
          <p:cNvPr id="3" name="Symbol zastępczy zawartości 2">
            <a:extLst>
              <a:ext uri="{FF2B5EF4-FFF2-40B4-BE49-F238E27FC236}">
                <a16:creationId xmlns:a16="http://schemas.microsoft.com/office/drawing/2014/main" id="{96254872-F09A-42C5-BA7C-9DACA98B6B47}"/>
              </a:ext>
            </a:extLst>
          </p:cNvPr>
          <p:cNvSpPr>
            <a:spLocks noGrp="1"/>
          </p:cNvSpPr>
          <p:nvPr>
            <p:ph idx="1"/>
          </p:nvPr>
        </p:nvSpPr>
        <p:spPr>
          <a:xfrm>
            <a:off x="1066800" y="1922754"/>
            <a:ext cx="10332128" cy="4112286"/>
          </a:xfrm>
        </p:spPr>
        <p:txBody>
          <a:bodyPr>
            <a:normAutofit fontScale="55000" lnSpcReduction="20000"/>
          </a:bodyPr>
          <a:lstStyle/>
          <a:p>
            <a:r>
              <a:rPr lang="pl-PL" sz="3200" dirty="0">
                <a:cs typeface="Calibri"/>
              </a:rPr>
              <a:t>Tzw. „sądy 24-godzinne” </a:t>
            </a:r>
            <a:r>
              <a:rPr lang="pl-PL" sz="3200" dirty="0">
                <a:cs typeface="Calibri"/>
                <a:sym typeface="Wingdings" panose="05000000000000000000" pitchFamily="2" charset="2"/>
              </a:rPr>
              <a:t></a:t>
            </a:r>
            <a:r>
              <a:rPr lang="pl-PL" sz="3200" dirty="0">
                <a:cs typeface="Calibri"/>
              </a:rPr>
              <a:t> art. 517a-517j KPK,</a:t>
            </a:r>
          </a:p>
          <a:p>
            <a:r>
              <a:rPr lang="pl-PL" sz="3200" dirty="0">
                <a:cs typeface="Calibri"/>
              </a:rPr>
              <a:t>W postępowaniu przyspieszonym mogą być rozpoznawane sprawy, w których prowadzi się </a:t>
            </a:r>
            <a:r>
              <a:rPr lang="pl-PL" sz="3200" b="1" dirty="0">
                <a:cs typeface="Calibri"/>
              </a:rPr>
              <a:t>dochodzenie</a:t>
            </a:r>
            <a:r>
              <a:rPr lang="pl-PL" sz="3200" dirty="0">
                <a:cs typeface="Calibri"/>
              </a:rPr>
              <a:t>, jeżeli sprawca został ujęty </a:t>
            </a:r>
            <a:r>
              <a:rPr lang="pl-PL" sz="3200" b="1" dirty="0">
                <a:cs typeface="Calibri"/>
              </a:rPr>
              <a:t>na gorącym uczynku popełnienia przestępstwa lub bezpośrednio potem</a:t>
            </a:r>
            <a:r>
              <a:rPr lang="pl-PL" sz="3200" dirty="0">
                <a:cs typeface="Calibri"/>
              </a:rPr>
              <a:t>, </a:t>
            </a:r>
            <a:r>
              <a:rPr lang="pl-PL" sz="3200" dirty="0">
                <a:latin typeface="+mj-lt"/>
                <a:cs typeface="Calibri"/>
              </a:rPr>
              <a:t>zatrzymany oraz w ciągu 48 godzin doprowadzony przez Policję i przekazany do dyspozycji sądu wraz z </a:t>
            </a:r>
            <a:r>
              <a:rPr lang="pl-PL" sz="3200" b="1" dirty="0">
                <a:solidFill>
                  <a:srgbClr val="F8D22F"/>
                </a:solidFill>
                <a:latin typeface="+mj-lt"/>
                <a:cs typeface="Calibri"/>
              </a:rPr>
              <a:t>wnioskiem o rozpoznanie sprawy       w postępowaniu przyspieszonym </a:t>
            </a:r>
            <a:r>
              <a:rPr lang="pl-PL" sz="3200" dirty="0">
                <a:latin typeface="+mj-lt"/>
                <a:cs typeface="Calibri"/>
              </a:rPr>
              <a:t>(art. 517b </a:t>
            </a:r>
            <a:r>
              <a:rPr lang="pl-PL" sz="3200" dirty="0">
                <a:latin typeface="+mj-lt"/>
                <a:cs typeface="Calibri Light" panose="020F0302020204030204" pitchFamily="34" charset="0"/>
              </a:rPr>
              <a:t>§ 1 KPK), </a:t>
            </a:r>
            <a:endParaRPr lang="pl-PL" sz="3200" dirty="0">
              <a:latin typeface="+mj-lt"/>
              <a:cs typeface="Calibri"/>
            </a:endParaRPr>
          </a:p>
          <a:p>
            <a:r>
              <a:rPr lang="pl-PL" sz="3200" dirty="0">
                <a:latin typeface="+mj-lt"/>
                <a:cs typeface="Calibri"/>
              </a:rPr>
              <a:t>W celu zagwarantowania prawa do obrony adwokaci i radcy prawni pełnią dyżury,</a:t>
            </a:r>
          </a:p>
          <a:p>
            <a:r>
              <a:rPr lang="pl-PL" sz="3200" dirty="0">
                <a:latin typeface="+mj-lt"/>
                <a:cs typeface="Calibri"/>
              </a:rPr>
              <a:t>Dochodzenie można ograniczyć do przesłuchania osoby podejrzanej w charakterze podejrzanego oraz zabezpieczenia dowodów w niezbędnym zakresie. W toku dochodzenia czynności procesowych określonych w art. 303 i 321 KPK można nie dokonywać,</a:t>
            </a:r>
          </a:p>
          <a:p>
            <a:r>
              <a:rPr lang="pl-PL" sz="3200" dirty="0">
                <a:latin typeface="+mj-lt"/>
                <a:cs typeface="Calibri"/>
              </a:rPr>
              <a:t>Tzw. rozprawa </a:t>
            </a:r>
            <a:r>
              <a:rPr lang="pl-PL" sz="3200" dirty="0" err="1">
                <a:latin typeface="+mj-lt"/>
                <a:cs typeface="Calibri"/>
              </a:rPr>
              <a:t>odmiejscowiona</a:t>
            </a:r>
            <a:r>
              <a:rPr lang="pl-PL" sz="3200" dirty="0">
                <a:latin typeface="+mj-lt"/>
                <a:cs typeface="Calibri"/>
              </a:rPr>
              <a:t> </a:t>
            </a:r>
            <a:r>
              <a:rPr lang="pl-PL" sz="3200" dirty="0">
                <a:cs typeface="Calibri"/>
              </a:rPr>
              <a:t>(w drodze wideokonferencji),</a:t>
            </a:r>
          </a:p>
          <a:p>
            <a:r>
              <a:rPr lang="pl-PL" sz="3200" dirty="0">
                <a:cs typeface="Calibri"/>
              </a:rPr>
              <a:t>Skrócone terminy procesowe - 3 dni na wniosek o uzasadnienie, 7 dni na apelację!</a:t>
            </a:r>
          </a:p>
        </p:txBody>
      </p:sp>
      <p:sp>
        <p:nvSpPr>
          <p:cNvPr id="4" name="Symbol zastępczy daty 3">
            <a:extLst>
              <a:ext uri="{FF2B5EF4-FFF2-40B4-BE49-F238E27FC236}">
                <a16:creationId xmlns:a16="http://schemas.microsoft.com/office/drawing/2014/main" id="{CD77E802-9ADA-48DF-A645-A9D1E731E266}"/>
              </a:ext>
            </a:extLst>
          </p:cNvPr>
          <p:cNvSpPr>
            <a:spLocks noGrp="1"/>
          </p:cNvSpPr>
          <p:nvPr>
            <p:ph type="dt" sz="half" idx="10"/>
          </p:nvPr>
        </p:nvSpPr>
        <p:spPr/>
        <p:txBody>
          <a:bodyPr/>
          <a:lstStyle/>
          <a:p>
            <a:pPr rtl="0"/>
            <a:fld id="{1B23B4D2-AC56-4E03-B584-C7EE294BDCA4}" type="datetime1">
              <a:rPr lang="pl-PL" smtClean="0"/>
              <a:t>19.05.2024</a:t>
            </a:fld>
            <a:endParaRPr lang="en-US" dirty="0"/>
          </a:p>
        </p:txBody>
      </p:sp>
    </p:spTree>
    <p:extLst>
      <p:ext uri="{BB962C8B-B14F-4D97-AF65-F5344CB8AC3E}">
        <p14:creationId xmlns:p14="http://schemas.microsoft.com/office/powerpoint/2010/main" val="2889377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C18E87-8FAB-63F8-F4D8-C0746D9E26C5}"/>
              </a:ext>
            </a:extLst>
          </p:cNvPr>
          <p:cNvSpPr>
            <a:spLocks noGrp="1"/>
          </p:cNvSpPr>
          <p:nvPr>
            <p:ph type="title"/>
          </p:nvPr>
        </p:nvSpPr>
        <p:spPr>
          <a:xfrm>
            <a:off x="355107" y="649224"/>
            <a:ext cx="11469949" cy="1371600"/>
          </a:xfrm>
        </p:spPr>
        <p:txBody>
          <a:bodyPr>
            <a:noAutofit/>
          </a:bodyPr>
          <a:lstStyle/>
          <a:p>
            <a:pPr algn="ctr"/>
            <a:r>
              <a:rPr lang="pl-PL" sz="3600" dirty="0"/>
              <a:t>POSTĘPOWANIE </a:t>
            </a:r>
            <a:br>
              <a:rPr lang="pl-PL" sz="3600" dirty="0"/>
            </a:br>
            <a:r>
              <a:rPr lang="pl-PL" sz="3600" dirty="0"/>
              <a:t>W PRZEDMIOCIE UMORZENIA POSTĘPOWANIA </a:t>
            </a:r>
            <a:br>
              <a:rPr lang="pl-PL" sz="3600" dirty="0"/>
            </a:br>
            <a:r>
              <a:rPr lang="pl-PL" sz="3600" dirty="0"/>
              <a:t>I ZASTOSOWANIA ŚRODKÓW </a:t>
            </a:r>
            <a:r>
              <a:rPr lang="pl-PL" sz="3600" dirty="0">
                <a:solidFill>
                  <a:srgbClr val="7030A0"/>
                </a:solidFill>
              </a:rPr>
              <a:t>ZABEZPIECZAJĄCYCH</a:t>
            </a:r>
          </a:p>
        </p:txBody>
      </p:sp>
      <p:pic>
        <p:nvPicPr>
          <p:cNvPr id="6" name="Symbol zastępczy zawartości 5" descr="Lekarz mężczyzna kontur">
            <a:extLst>
              <a:ext uri="{FF2B5EF4-FFF2-40B4-BE49-F238E27FC236}">
                <a16:creationId xmlns:a16="http://schemas.microsoft.com/office/drawing/2014/main" id="{0E0FA339-E50D-3FB1-A102-C900CEC2ECFE}"/>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4527" y="2180207"/>
            <a:ext cx="2052961" cy="2052961"/>
          </a:xfrm>
        </p:spPr>
      </p:pic>
      <p:sp>
        <p:nvSpPr>
          <p:cNvPr id="7" name="Symbol zastępczy zawartości 2">
            <a:extLst>
              <a:ext uri="{FF2B5EF4-FFF2-40B4-BE49-F238E27FC236}">
                <a16:creationId xmlns:a16="http://schemas.microsoft.com/office/drawing/2014/main" id="{9A494EA2-5532-0981-7B87-B014EC1C24FD}"/>
              </a:ext>
            </a:extLst>
          </p:cNvPr>
          <p:cNvSpPr txBox="1">
            <a:spLocks/>
          </p:cNvSpPr>
          <p:nvPr/>
        </p:nvSpPr>
        <p:spPr>
          <a:xfrm>
            <a:off x="3104967" y="2176507"/>
            <a:ext cx="8314677" cy="4112286"/>
          </a:xfrm>
          <a:prstGeom prst="rect">
            <a:avLst/>
          </a:prstGeom>
        </p:spPr>
        <p:txBody>
          <a:bodyPr vert="horz" lIns="91440" tIns="45720" rIns="91440" bIns="45720" rtlCol="0">
            <a:normAutofit fontScale="85000" lnSpcReduction="20000"/>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r>
              <a:rPr lang="pl-PL" sz="2400" b="0" i="0" dirty="0">
                <a:solidFill>
                  <a:srgbClr val="7030A0"/>
                </a:solidFill>
                <a:effectLst/>
                <a:latin typeface="+mj-lt"/>
                <a:cs typeface="Calibri" panose="020F0502020204030204" pitchFamily="34" charset="0"/>
              </a:rPr>
              <a:t>Niepoczytalność + konieczność zastosowania środków zabezpieczających </a:t>
            </a:r>
            <a:r>
              <a:rPr lang="pl-PL" sz="2400" b="0" i="0" dirty="0">
                <a:solidFill>
                  <a:srgbClr val="333333"/>
                </a:solidFill>
                <a:effectLst/>
                <a:latin typeface="+mj-lt"/>
                <a:cs typeface="Calibri" panose="020F0502020204030204" pitchFamily="34" charset="0"/>
                <a:sym typeface="Wingdings" panose="05000000000000000000" pitchFamily="2" charset="2"/>
              </a:rPr>
              <a:t></a:t>
            </a:r>
            <a:r>
              <a:rPr lang="pl-PL" sz="2400" b="0" i="0" dirty="0">
                <a:solidFill>
                  <a:srgbClr val="333333"/>
                </a:solidFill>
                <a:effectLst/>
                <a:latin typeface="+mj-lt"/>
                <a:cs typeface="Calibri" panose="020F0502020204030204" pitchFamily="34" charset="0"/>
              </a:rPr>
              <a:t> skierowanie przez prokuratora wniosku     o umorzenie postępowania i zastosowanie środków zabezpieczających do sądu (art. 324 KPK),</a:t>
            </a:r>
          </a:p>
          <a:p>
            <a:r>
              <a:rPr lang="pl-PL" sz="2400" b="0" i="0" dirty="0">
                <a:solidFill>
                  <a:srgbClr val="333333"/>
                </a:solidFill>
                <a:effectLst/>
                <a:latin typeface="+mj-lt"/>
              </a:rPr>
              <a:t>Wniosek kieruje się na rozprawę, chyba że w świetle materiałów postępowania przygotowawczego popełnienie czynu zabronionego przez PODEJRZANEGO i jego niepoczytalność w chwili czynu nie budzą wątpliwości, a prezes sądu uzna za celowe rozpoznanie sprawy na posiedzeniu z udziałem prokuratora, obrońcy i PODEJRZANEGO; PODEJRZANY nie bierze udziału w posiedzeniu, jeżeli z opinii biegłych wynika, że byłoby to niewskazane, chyba że sąd uzna jego udział za konieczny; pokrzywdzony ma prawo wziąć udział w posiedzeniu (art. 354 pkt 2 KPK – </a:t>
            </a:r>
            <a:r>
              <a:rPr lang="pl-PL" sz="2400" b="0" i="1" dirty="0">
                <a:solidFill>
                  <a:srgbClr val="333333"/>
                </a:solidFill>
                <a:effectLst/>
                <a:latin typeface="+mj-lt"/>
              </a:rPr>
              <a:t>niespójność z art. 339 </a:t>
            </a:r>
            <a:r>
              <a:rPr lang="pl-PL" sz="2400" b="0" i="1" dirty="0">
                <a:solidFill>
                  <a:srgbClr val="333333"/>
                </a:solidFill>
                <a:effectLst/>
                <a:latin typeface="Century Gothic" panose="020B0502020202020204" pitchFamily="34" charset="0"/>
              </a:rPr>
              <a:t>§ 1 pkt 1 KPK</a:t>
            </a:r>
            <a:r>
              <a:rPr lang="pl-PL" sz="2400" b="0" i="0" dirty="0">
                <a:solidFill>
                  <a:srgbClr val="333333"/>
                </a:solidFill>
                <a:effectLst/>
                <a:latin typeface="Century Gothic" panose="020B0502020202020204" pitchFamily="34" charset="0"/>
              </a:rPr>
              <a:t>).</a:t>
            </a:r>
            <a:endParaRPr lang="pl-PL" sz="2400" b="0" i="0" dirty="0">
              <a:solidFill>
                <a:srgbClr val="333333"/>
              </a:solidFill>
              <a:effectLst/>
              <a:latin typeface="+mj-lt"/>
              <a:cs typeface="Calibri" panose="020F0502020204030204" pitchFamily="34" charset="0"/>
            </a:endParaRPr>
          </a:p>
          <a:p>
            <a:endParaRPr lang="pl-PL" sz="2000" b="0" i="0" dirty="0">
              <a:solidFill>
                <a:srgbClr val="333333"/>
              </a:solidFill>
              <a:effectLst/>
              <a:latin typeface="+mj-lt"/>
              <a:cs typeface="Calibri" panose="020F0502020204030204" pitchFamily="34" charset="0"/>
            </a:endParaRPr>
          </a:p>
          <a:p>
            <a:endParaRPr lang="pl-PL" sz="1800" dirty="0">
              <a:latin typeface="+mj-lt"/>
              <a:cs typeface="Calibri" panose="020F0502020204030204" pitchFamily="34" charset="0"/>
            </a:endParaRPr>
          </a:p>
        </p:txBody>
      </p:sp>
      <p:sp>
        <p:nvSpPr>
          <p:cNvPr id="8" name="pole tekstowe 7">
            <a:extLst>
              <a:ext uri="{FF2B5EF4-FFF2-40B4-BE49-F238E27FC236}">
                <a16:creationId xmlns:a16="http://schemas.microsoft.com/office/drawing/2014/main" id="{11F96A07-3AB0-EF47-33A4-55FD4ECABAD4}"/>
              </a:ext>
            </a:extLst>
          </p:cNvPr>
          <p:cNvSpPr txBox="1"/>
          <p:nvPr/>
        </p:nvSpPr>
        <p:spPr>
          <a:xfrm>
            <a:off x="615518" y="4233168"/>
            <a:ext cx="2367379" cy="1877437"/>
          </a:xfrm>
          <a:prstGeom prst="rect">
            <a:avLst/>
          </a:prstGeom>
          <a:noFill/>
        </p:spPr>
        <p:txBody>
          <a:bodyPr wrap="square" rtlCol="0">
            <a:spAutoFit/>
          </a:bodyPr>
          <a:lstStyle/>
          <a:p>
            <a:r>
              <a:rPr lang="pl-PL" sz="1400" dirty="0"/>
              <a:t>Środki zabezpieczające:</a:t>
            </a:r>
          </a:p>
          <a:p>
            <a:pPr algn="l"/>
            <a:r>
              <a:rPr lang="pl-PL" sz="1400" b="0" i="0" dirty="0">
                <a:solidFill>
                  <a:srgbClr val="333333"/>
                </a:solidFill>
                <a:effectLst/>
                <a:latin typeface="Open Sans" panose="020B0606030504020204" pitchFamily="34" charset="0"/>
              </a:rPr>
              <a:t>1) elektroniczna kontrola miejsca pobytu;</a:t>
            </a:r>
          </a:p>
          <a:p>
            <a:pPr algn="l"/>
            <a:r>
              <a:rPr lang="pl-PL" sz="1400" b="0" i="0" dirty="0">
                <a:solidFill>
                  <a:srgbClr val="333333"/>
                </a:solidFill>
                <a:effectLst/>
                <a:latin typeface="Open Sans" panose="020B0606030504020204" pitchFamily="34" charset="0"/>
              </a:rPr>
              <a:t>2) terapia;</a:t>
            </a:r>
          </a:p>
          <a:p>
            <a:pPr algn="l"/>
            <a:r>
              <a:rPr lang="pl-PL" sz="1400" b="0" i="0" dirty="0">
                <a:solidFill>
                  <a:srgbClr val="333333"/>
                </a:solidFill>
                <a:effectLst/>
                <a:latin typeface="Open Sans" panose="020B0606030504020204" pitchFamily="34" charset="0"/>
              </a:rPr>
              <a:t>3) terapia uzależnień;</a:t>
            </a:r>
          </a:p>
          <a:p>
            <a:pPr algn="l"/>
            <a:r>
              <a:rPr lang="pl-PL" sz="1400" b="0" i="0" dirty="0">
                <a:solidFill>
                  <a:srgbClr val="333333"/>
                </a:solidFill>
                <a:effectLst/>
                <a:latin typeface="Open Sans" panose="020B0606030504020204" pitchFamily="34" charset="0"/>
              </a:rPr>
              <a:t>4) pobyt w zakładzie psychiatrycznym.</a:t>
            </a:r>
          </a:p>
          <a:p>
            <a:r>
              <a:rPr lang="pl-PL" dirty="0"/>
              <a:t>(art. 93a </a:t>
            </a:r>
            <a:r>
              <a:rPr lang="pl-PL" dirty="0">
                <a:latin typeface="Century Gothic" panose="020B0502020202020204" pitchFamily="34" charset="0"/>
              </a:rPr>
              <a:t>§ 1</a:t>
            </a:r>
            <a:r>
              <a:rPr lang="pl-PL" dirty="0"/>
              <a:t> KK)</a:t>
            </a:r>
          </a:p>
        </p:txBody>
      </p:sp>
    </p:spTree>
    <p:extLst>
      <p:ext uri="{BB962C8B-B14F-4D97-AF65-F5344CB8AC3E}">
        <p14:creationId xmlns:p14="http://schemas.microsoft.com/office/powerpoint/2010/main" val="2396851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C18E87-8FAB-63F8-F4D8-C0746D9E26C5}"/>
              </a:ext>
            </a:extLst>
          </p:cNvPr>
          <p:cNvSpPr>
            <a:spLocks noGrp="1"/>
          </p:cNvSpPr>
          <p:nvPr>
            <p:ph type="title"/>
          </p:nvPr>
        </p:nvSpPr>
        <p:spPr>
          <a:xfrm>
            <a:off x="1009835" y="649224"/>
            <a:ext cx="10172330" cy="1371600"/>
          </a:xfrm>
        </p:spPr>
        <p:txBody>
          <a:bodyPr>
            <a:noAutofit/>
          </a:bodyPr>
          <a:lstStyle/>
          <a:p>
            <a:pPr algn="ctr"/>
            <a:r>
              <a:rPr lang="pl-PL" sz="3200" dirty="0"/>
              <a:t>POSTĘPOWANIE </a:t>
            </a:r>
            <a:br>
              <a:rPr lang="pl-PL" sz="3200" dirty="0"/>
            </a:br>
            <a:r>
              <a:rPr lang="pl-PL" sz="3200" dirty="0"/>
              <a:t>W PRZEDMIOCIE UMORZENIA POSTĘPOWANIA </a:t>
            </a:r>
            <a:br>
              <a:rPr lang="pl-PL" sz="3200" dirty="0"/>
            </a:br>
            <a:r>
              <a:rPr lang="pl-PL" sz="3200" dirty="0"/>
              <a:t>I ZASTOSOWANIA ŚRODKÓW </a:t>
            </a:r>
            <a:r>
              <a:rPr lang="pl-PL" sz="3200" dirty="0">
                <a:solidFill>
                  <a:srgbClr val="7030A0"/>
                </a:solidFill>
              </a:rPr>
              <a:t>ZABEZPIECZAJĄCYCH</a:t>
            </a:r>
          </a:p>
        </p:txBody>
      </p:sp>
      <p:sp>
        <p:nvSpPr>
          <p:cNvPr id="7" name="Symbol zastępczy zawartości 2">
            <a:extLst>
              <a:ext uri="{FF2B5EF4-FFF2-40B4-BE49-F238E27FC236}">
                <a16:creationId xmlns:a16="http://schemas.microsoft.com/office/drawing/2014/main" id="{9A494EA2-5532-0981-7B87-B014EC1C24FD}"/>
              </a:ext>
            </a:extLst>
          </p:cNvPr>
          <p:cNvSpPr txBox="1">
            <a:spLocks/>
          </p:cNvSpPr>
          <p:nvPr/>
        </p:nvSpPr>
        <p:spPr>
          <a:xfrm>
            <a:off x="763480" y="2180207"/>
            <a:ext cx="10653203" cy="4112286"/>
          </a:xfrm>
          <a:prstGeom prst="rect">
            <a:avLst/>
          </a:prstGeom>
        </p:spPr>
        <p:txBody>
          <a:bodyPr vert="horz" lIns="91440" tIns="45720" rIns="91440" bIns="45720" rtlCol="0">
            <a:normAutofit fontScale="92500" lnSpcReduction="20000"/>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buNone/>
            </a:pPr>
            <a:r>
              <a:rPr lang="pl-PL" sz="1900" b="0" i="0" dirty="0">
                <a:solidFill>
                  <a:srgbClr val="333333"/>
                </a:solidFill>
                <a:effectLst/>
                <a:latin typeface="+mj-lt"/>
                <a:cs typeface="Calibri" panose="020F0502020204030204" pitchFamily="34" charset="0"/>
              </a:rPr>
              <a:t>Specyfika rozprawy:</a:t>
            </a:r>
          </a:p>
          <a:p>
            <a:r>
              <a:rPr lang="pl-PL" sz="1900" dirty="0">
                <a:solidFill>
                  <a:srgbClr val="333333"/>
                </a:solidFill>
                <a:latin typeface="+mj-lt"/>
                <a:cs typeface="Calibri" panose="020F0502020204030204" pitchFamily="34" charset="0"/>
              </a:rPr>
              <a:t>bezwzględne wyłączenie jawności (art. 359 pkt 1 KPK),</a:t>
            </a:r>
          </a:p>
          <a:p>
            <a:r>
              <a:rPr lang="pl-PL" sz="1900" dirty="0">
                <a:solidFill>
                  <a:srgbClr val="333333"/>
                </a:solidFill>
                <a:latin typeface="+mj-lt"/>
                <a:cs typeface="Calibri" panose="020F0502020204030204" pitchFamily="34" charset="0"/>
              </a:rPr>
              <a:t>ni</a:t>
            </a:r>
            <a:r>
              <a:rPr lang="pl-PL" sz="1900" b="0" i="0" dirty="0">
                <a:solidFill>
                  <a:srgbClr val="333333"/>
                </a:solidFill>
                <a:effectLst/>
                <a:latin typeface="+mj-lt"/>
                <a:cs typeface="Calibri" panose="020F0502020204030204" pitchFamily="34" charset="0"/>
              </a:rPr>
              <a:t>e </a:t>
            </a:r>
            <a:r>
              <a:rPr lang="pl-PL" sz="1900" dirty="0">
                <a:solidFill>
                  <a:srgbClr val="333333"/>
                </a:solidFill>
                <a:latin typeface="+mj-lt"/>
                <a:cs typeface="Calibri" panose="020F0502020204030204" pitchFamily="34" charset="0"/>
              </a:rPr>
              <a:t>występuje oskarżyciel posiłkowy (art. 354 pkt 1 KPK),</a:t>
            </a:r>
          </a:p>
          <a:p>
            <a:r>
              <a:rPr lang="pl-PL" sz="1900" dirty="0">
                <a:solidFill>
                  <a:srgbClr val="333333"/>
                </a:solidFill>
                <a:latin typeface="+mj-lt"/>
                <a:cs typeface="Calibri" panose="020F0502020204030204" pitchFamily="34" charset="0"/>
              </a:rPr>
              <a:t>p</a:t>
            </a:r>
            <a:r>
              <a:rPr lang="pl-PL" sz="1900" b="0" i="0" dirty="0">
                <a:solidFill>
                  <a:srgbClr val="333333"/>
                </a:solidFill>
                <a:effectLst/>
                <a:latin typeface="+mj-lt"/>
                <a:cs typeface="Calibri" panose="020F0502020204030204" pitchFamily="34" charset="0"/>
              </a:rPr>
              <a:t>rzed orzeczeniem środka zabezpieczającego sąd </a:t>
            </a:r>
            <a:r>
              <a:rPr lang="pl-PL" sz="1900" b="0" i="0" dirty="0">
                <a:solidFill>
                  <a:srgbClr val="7030A0"/>
                </a:solidFill>
                <a:effectLst/>
                <a:latin typeface="+mj-lt"/>
                <a:cs typeface="Calibri" panose="020F0502020204030204" pitchFamily="34" charset="0"/>
              </a:rPr>
              <a:t>wysłuchuje</a:t>
            </a:r>
            <a:r>
              <a:rPr lang="pl-PL" sz="1900" b="0" i="0" dirty="0">
                <a:solidFill>
                  <a:srgbClr val="333333"/>
                </a:solidFill>
                <a:effectLst/>
                <a:latin typeface="+mj-lt"/>
                <a:cs typeface="Calibri" panose="020F0502020204030204" pitchFamily="34" charset="0"/>
              </a:rPr>
              <a:t>:</a:t>
            </a:r>
          </a:p>
          <a:p>
            <a:pPr marL="548640" lvl="2" indent="0">
              <a:buNone/>
            </a:pPr>
            <a:r>
              <a:rPr lang="pl-PL" sz="1500" b="0" i="0" dirty="0">
                <a:solidFill>
                  <a:srgbClr val="333333"/>
                </a:solidFill>
                <a:effectLst/>
                <a:latin typeface="+mj-lt"/>
                <a:cs typeface="Calibri" panose="020F0502020204030204" pitchFamily="34" charset="0"/>
              </a:rPr>
              <a:t>1)	biegłego psychologa;</a:t>
            </a:r>
          </a:p>
          <a:p>
            <a:pPr marL="548640" lvl="2" indent="0">
              <a:buNone/>
            </a:pPr>
            <a:r>
              <a:rPr lang="pl-PL" sz="1500" b="0" i="0" dirty="0">
                <a:solidFill>
                  <a:srgbClr val="333333"/>
                </a:solidFill>
                <a:effectLst/>
                <a:latin typeface="+mj-lt"/>
                <a:cs typeface="Calibri" panose="020F0502020204030204" pitchFamily="34" charset="0"/>
              </a:rPr>
              <a:t>2)	w sprawach osób niepoczytalnych, o ograniczonej poczytalności lub z zaburzeniami osobowości albo gdy sąd uzna to za wskazane - ponadto biegłych lekarzy psychiatrów;</a:t>
            </a:r>
          </a:p>
          <a:p>
            <a:pPr marL="548640" lvl="2" indent="0">
              <a:buNone/>
            </a:pPr>
            <a:r>
              <a:rPr lang="pl-PL" sz="1500" b="0" i="0" dirty="0">
                <a:solidFill>
                  <a:srgbClr val="333333"/>
                </a:solidFill>
                <a:effectLst/>
                <a:latin typeface="+mj-lt"/>
                <a:cs typeface="Calibri" panose="020F0502020204030204" pitchFamily="34" charset="0"/>
              </a:rPr>
              <a:t>3)	w sprawach osób z zaburzeniami preferencji seksualnych - biegłych wskazanych w pkt 1 i 2 oraz biegłego lekarza seksuologa lub biegłego psychologa seksuologa.</a:t>
            </a:r>
          </a:p>
          <a:p>
            <a:r>
              <a:rPr lang="pl-PL" sz="1900" b="0" i="0" dirty="0">
                <a:solidFill>
                  <a:srgbClr val="333333"/>
                </a:solidFill>
                <a:effectLst/>
                <a:latin typeface="+mj-lt"/>
                <a:cs typeface="Calibri" panose="020F0502020204030204" pitchFamily="34" charset="0"/>
              </a:rPr>
              <a:t>W sprawach osób uzależnionych można również wysłuchać biegłego w przedmiocie uzależnienia.</a:t>
            </a:r>
          </a:p>
          <a:p>
            <a:r>
              <a:rPr lang="pl-PL" sz="1900" b="0" i="0" dirty="0">
                <a:solidFill>
                  <a:srgbClr val="333333"/>
                </a:solidFill>
                <a:effectLst/>
                <a:latin typeface="+mj-lt"/>
              </a:rPr>
              <a:t>Przepisy dotyczące oskarżonego stosuje się odpowiednio do osoby, której prokurator zarzuca popełnienie czynu zabronionego w stanie niepoczytalności i wnosi o umorzenie postępowania oraz o zastosowanie wobec niej środków zabezpieczających (art. 380 KPK).</a:t>
            </a:r>
            <a:endParaRPr lang="pl-PL" sz="1900" b="0" i="0" dirty="0">
              <a:solidFill>
                <a:srgbClr val="333333"/>
              </a:solidFill>
              <a:effectLst/>
              <a:latin typeface="+mj-lt"/>
              <a:cs typeface="Calibri" panose="020F0502020204030204" pitchFamily="34" charset="0"/>
            </a:endParaRPr>
          </a:p>
          <a:p>
            <a:endParaRPr lang="pl-PL" sz="1800" dirty="0">
              <a:latin typeface="+mj-lt"/>
              <a:cs typeface="Calibri" panose="020F0502020204030204" pitchFamily="34" charset="0"/>
            </a:endParaRPr>
          </a:p>
        </p:txBody>
      </p:sp>
    </p:spTree>
    <p:extLst>
      <p:ext uri="{BB962C8B-B14F-4D97-AF65-F5344CB8AC3E}">
        <p14:creationId xmlns:p14="http://schemas.microsoft.com/office/powerpoint/2010/main" val="3160444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C18E87-8FAB-63F8-F4D8-C0746D9E26C5}"/>
              </a:ext>
            </a:extLst>
          </p:cNvPr>
          <p:cNvSpPr>
            <a:spLocks noGrp="1"/>
          </p:cNvSpPr>
          <p:nvPr>
            <p:ph type="title"/>
          </p:nvPr>
        </p:nvSpPr>
        <p:spPr>
          <a:xfrm>
            <a:off x="1009835" y="649224"/>
            <a:ext cx="10172330" cy="1371600"/>
          </a:xfrm>
        </p:spPr>
        <p:txBody>
          <a:bodyPr>
            <a:noAutofit/>
          </a:bodyPr>
          <a:lstStyle/>
          <a:p>
            <a:pPr algn="ctr"/>
            <a:r>
              <a:rPr lang="pl-PL" sz="3200" dirty="0"/>
              <a:t>POSTĘPOWANIE </a:t>
            </a:r>
            <a:br>
              <a:rPr lang="pl-PL" sz="3200" dirty="0"/>
            </a:br>
            <a:r>
              <a:rPr lang="pl-PL" sz="3200" dirty="0"/>
              <a:t>W PRZEDMIOCIE UMORZENIA POSTĘPOWANIA </a:t>
            </a:r>
            <a:br>
              <a:rPr lang="pl-PL" sz="3200" dirty="0"/>
            </a:br>
            <a:r>
              <a:rPr lang="pl-PL" sz="3200" dirty="0"/>
              <a:t>I ZASTOSOWANIA ŚRODKÓW </a:t>
            </a:r>
            <a:r>
              <a:rPr lang="pl-PL" sz="3200" dirty="0">
                <a:solidFill>
                  <a:srgbClr val="7030A0"/>
                </a:solidFill>
              </a:rPr>
              <a:t>ZABEZPIECZAJĄCYCH</a:t>
            </a:r>
          </a:p>
        </p:txBody>
      </p:sp>
      <p:sp>
        <p:nvSpPr>
          <p:cNvPr id="7" name="Symbol zastępczy zawartości 2">
            <a:extLst>
              <a:ext uri="{FF2B5EF4-FFF2-40B4-BE49-F238E27FC236}">
                <a16:creationId xmlns:a16="http://schemas.microsoft.com/office/drawing/2014/main" id="{9A494EA2-5532-0981-7B87-B014EC1C24FD}"/>
              </a:ext>
            </a:extLst>
          </p:cNvPr>
          <p:cNvSpPr txBox="1">
            <a:spLocks/>
          </p:cNvSpPr>
          <p:nvPr/>
        </p:nvSpPr>
        <p:spPr>
          <a:xfrm>
            <a:off x="763480" y="2180207"/>
            <a:ext cx="10262586" cy="4112286"/>
          </a:xfrm>
          <a:prstGeom prst="rect">
            <a:avLst/>
          </a:prstGeom>
        </p:spPr>
        <p:txBody>
          <a:bodyPr vert="horz" lIns="91440" tIns="45720" rIns="91440" bIns="45720"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r>
              <a:rPr lang="pl-PL" sz="2000" b="0" i="0" dirty="0">
                <a:solidFill>
                  <a:srgbClr val="333333"/>
                </a:solidFill>
                <a:effectLst/>
                <a:latin typeface="+mj-lt"/>
                <a:cs typeface="Calibri" panose="020F0502020204030204" pitchFamily="34" charset="0"/>
              </a:rPr>
              <a:t>Sąd orzeka postanowieniem (art. 354 pkt 3 KPK w zw. z art. 322 </a:t>
            </a:r>
            <a:r>
              <a:rPr lang="pl-PL" sz="2000" b="0" i="0" dirty="0">
                <a:solidFill>
                  <a:srgbClr val="333333"/>
                </a:solidFill>
                <a:effectLst/>
                <a:latin typeface="Century Gothic" panose="020B0502020202020204" pitchFamily="34" charset="0"/>
                <a:cs typeface="Calibri" panose="020F0502020204030204" pitchFamily="34" charset="0"/>
              </a:rPr>
              <a:t>§ 2 i 3 KPK),</a:t>
            </a:r>
            <a:endParaRPr lang="pl-PL" sz="2000" b="0" i="0" dirty="0">
              <a:solidFill>
                <a:srgbClr val="333333"/>
              </a:solidFill>
              <a:effectLst/>
              <a:latin typeface="+mj-lt"/>
              <a:cs typeface="Calibri" panose="020F0502020204030204" pitchFamily="34" charset="0"/>
            </a:endParaRPr>
          </a:p>
          <a:p>
            <a:r>
              <a:rPr lang="pl-PL" sz="2000" dirty="0">
                <a:solidFill>
                  <a:srgbClr val="333333"/>
                </a:solidFill>
                <a:latin typeface="+mj-lt"/>
                <a:cs typeface="Calibri" panose="020F0502020204030204" pitchFamily="34" charset="0"/>
              </a:rPr>
              <a:t>W przypadku uwzględnienia wniosku </a:t>
            </a:r>
            <a:r>
              <a:rPr lang="pl-PL" sz="2000" dirty="0">
                <a:solidFill>
                  <a:srgbClr val="7030A0"/>
                </a:solidFill>
                <a:latin typeface="+mj-lt"/>
                <a:cs typeface="Calibri" panose="020F0502020204030204" pitchFamily="34" charset="0"/>
              </a:rPr>
              <a:t>umarza postępowanie i stosuje środek zabezpieczający</a:t>
            </a:r>
            <a:r>
              <a:rPr lang="pl-PL" sz="2000" dirty="0">
                <a:solidFill>
                  <a:srgbClr val="333333"/>
                </a:solidFill>
                <a:latin typeface="+mj-lt"/>
                <a:cs typeface="Calibri" panose="020F0502020204030204" pitchFamily="34" charset="0"/>
              </a:rPr>
              <a:t>,</a:t>
            </a:r>
          </a:p>
          <a:p>
            <a:r>
              <a:rPr lang="pl-PL" sz="2000" b="0" i="0" dirty="0">
                <a:solidFill>
                  <a:srgbClr val="333333"/>
                </a:solidFill>
                <a:effectLst/>
                <a:latin typeface="+mj-lt"/>
                <a:cs typeface="Calibri" panose="020F0502020204030204" pitchFamily="34" charset="0"/>
              </a:rPr>
              <a:t>W przypadku stwierdzenia braku podstaw do uwzględnienia wniosku </a:t>
            </a:r>
            <a:r>
              <a:rPr lang="pl-PL" sz="2000" b="0" i="0" dirty="0">
                <a:solidFill>
                  <a:srgbClr val="7030A0"/>
                </a:solidFill>
                <a:effectLst/>
                <a:latin typeface="+mj-lt"/>
                <a:cs typeface="Calibri" panose="020F0502020204030204" pitchFamily="34" charset="0"/>
              </a:rPr>
              <a:t>zwraca sprawę prokuratorowi do dalszego prowadzenia</a:t>
            </a:r>
            <a:r>
              <a:rPr lang="pl-PL" sz="2000" b="0" i="0" dirty="0">
                <a:solidFill>
                  <a:srgbClr val="333333"/>
                </a:solidFill>
                <a:effectLst/>
                <a:latin typeface="+mj-lt"/>
                <a:cs typeface="Calibri" panose="020F0502020204030204" pitchFamily="34" charset="0"/>
              </a:rPr>
              <a:t> (art. 324 </a:t>
            </a:r>
            <a:r>
              <a:rPr lang="pl-PL" sz="2000" b="0" i="0" dirty="0">
                <a:solidFill>
                  <a:srgbClr val="333333"/>
                </a:solidFill>
                <a:effectLst/>
                <a:latin typeface="Century Gothic" panose="020B0502020202020204" pitchFamily="34" charset="0"/>
                <a:cs typeface="Calibri" panose="020F0502020204030204" pitchFamily="34" charset="0"/>
              </a:rPr>
              <a:t>§ 2 KPK),</a:t>
            </a:r>
          </a:p>
          <a:p>
            <a:r>
              <a:rPr lang="pl-PL" sz="2000" dirty="0">
                <a:solidFill>
                  <a:srgbClr val="333333"/>
                </a:solidFill>
                <a:latin typeface="Century Gothic" panose="020B0502020202020204" pitchFamily="34" charset="0"/>
                <a:cs typeface="Calibri" panose="020F0502020204030204" pitchFamily="34" charset="0"/>
              </a:rPr>
              <a:t>Na postanowienie służy zażalenie,</a:t>
            </a:r>
          </a:p>
          <a:p>
            <a:r>
              <a:rPr lang="pl-PL" sz="2000" b="1" i="0" dirty="0">
                <a:solidFill>
                  <a:srgbClr val="333333"/>
                </a:solidFill>
                <a:effectLst/>
                <a:latin typeface="+mj-lt"/>
                <a:cs typeface="Calibri" panose="020F0502020204030204" pitchFamily="34" charset="0"/>
              </a:rPr>
              <a:t>Wyrok TK z 19.8.2020 r., K 46/15: brak obligatoryjnej obecności podejrzanego na rozprawie jest niezgodny z art. 45 ust. 1 w zw. z art. 41 ust. 1 Konstytucji RP,</a:t>
            </a:r>
          </a:p>
          <a:p>
            <a:r>
              <a:rPr lang="pl-PL" sz="2000" dirty="0">
                <a:solidFill>
                  <a:srgbClr val="333333"/>
                </a:solidFill>
                <a:latin typeface="+mj-lt"/>
                <a:cs typeface="Calibri" panose="020F0502020204030204" pitchFamily="34" charset="0"/>
              </a:rPr>
              <a:t>Specyfika stosowania tymczasowego aresztowania zob. art. 264 </a:t>
            </a:r>
            <a:r>
              <a:rPr lang="pl-PL" sz="2000" dirty="0">
                <a:solidFill>
                  <a:srgbClr val="333333"/>
                </a:solidFill>
                <a:latin typeface="Century Gothic" panose="020B0502020202020204" pitchFamily="34" charset="0"/>
                <a:cs typeface="Calibri" panose="020F0502020204030204" pitchFamily="34" charset="0"/>
              </a:rPr>
              <a:t>§ 2a-4 KPK.</a:t>
            </a:r>
            <a:endParaRPr lang="pl-PL" sz="1800" dirty="0">
              <a:latin typeface="+mj-lt"/>
              <a:cs typeface="Calibri" panose="020F0502020204030204" pitchFamily="34" charset="0"/>
            </a:endParaRPr>
          </a:p>
        </p:txBody>
      </p:sp>
    </p:spTree>
    <p:extLst>
      <p:ext uri="{BB962C8B-B14F-4D97-AF65-F5344CB8AC3E}">
        <p14:creationId xmlns:p14="http://schemas.microsoft.com/office/powerpoint/2010/main" val="2830183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A4919D0-F177-4BBA-9A0B-DBA69E2ED764}"/>
              </a:ext>
            </a:extLst>
          </p:cNvPr>
          <p:cNvSpPr>
            <a:spLocks noGrp="1"/>
          </p:cNvSpPr>
          <p:nvPr>
            <p:ph type="title"/>
          </p:nvPr>
        </p:nvSpPr>
        <p:spPr>
          <a:xfrm>
            <a:off x="834501" y="642594"/>
            <a:ext cx="10528915" cy="1371600"/>
          </a:xfrm>
        </p:spPr>
        <p:txBody>
          <a:bodyPr rtlCol="0">
            <a:normAutofit fontScale="90000"/>
          </a:bodyPr>
          <a:lstStyle/>
          <a:p>
            <a:pPr algn="ctr"/>
            <a:r>
              <a:rPr lang="pl-PL" sz="4400" dirty="0"/>
              <a:t>POSTĘPOWANIA </a:t>
            </a:r>
            <a:br>
              <a:rPr lang="pl-PL" sz="4400" dirty="0"/>
            </a:br>
            <a:r>
              <a:rPr lang="pl-PL" sz="3100" dirty="0"/>
              <a:t>PO UPRAWOMOCNIENIU SIĘ ORZECZENIA</a:t>
            </a:r>
            <a:br>
              <a:rPr lang="pl-PL" sz="3200" dirty="0"/>
            </a:br>
            <a:r>
              <a:rPr lang="pl-PL" sz="3200" dirty="0"/>
              <a:t>(</a:t>
            </a:r>
            <a:r>
              <a:rPr lang="pl-PL" sz="3100" dirty="0"/>
              <a:t>DZIAŁ XII KPK)</a:t>
            </a:r>
            <a:endParaRPr lang="pl" sz="4400" dirty="0"/>
          </a:p>
        </p:txBody>
      </p:sp>
      <p:graphicFrame>
        <p:nvGraphicFramePr>
          <p:cNvPr id="5" name="Zawartość — symbol zastępczy 2">
            <a:extLst>
              <a:ext uri="{FF2B5EF4-FFF2-40B4-BE49-F238E27FC236}">
                <a16:creationId xmlns:a16="http://schemas.microsoft.com/office/drawing/2014/main" id="{91DB1382-7276-49FA-9632-38D558F457E3}"/>
              </a:ext>
            </a:extLst>
          </p:cNvPr>
          <p:cNvGraphicFramePr>
            <a:graphicFrameLocks noGrp="1"/>
          </p:cNvGraphicFramePr>
          <p:nvPr>
            <p:ph idx="1"/>
            <p:extLst>
              <p:ext uri="{D42A27DB-BD31-4B8C-83A1-F6EECF244321}">
                <p14:modId xmlns:p14="http://schemas.microsoft.com/office/powerpoint/2010/main" val="1036580260"/>
              </p:ext>
            </p:extLst>
          </p:nvPr>
        </p:nvGraphicFramePr>
        <p:xfrm>
          <a:off x="1066800" y="2735826"/>
          <a:ext cx="10058400" cy="37256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pole tekstowe 2">
            <a:extLst>
              <a:ext uri="{FF2B5EF4-FFF2-40B4-BE49-F238E27FC236}">
                <a16:creationId xmlns:a16="http://schemas.microsoft.com/office/drawing/2014/main" id="{7E5E0109-9AA2-4232-BA77-A4442B41A344}"/>
              </a:ext>
            </a:extLst>
          </p:cNvPr>
          <p:cNvSpPr txBox="1"/>
          <p:nvPr/>
        </p:nvSpPr>
        <p:spPr>
          <a:xfrm>
            <a:off x="8930936" y="5015882"/>
            <a:ext cx="2343705" cy="461665"/>
          </a:xfrm>
          <a:prstGeom prst="rect">
            <a:avLst/>
          </a:prstGeom>
          <a:noFill/>
        </p:spPr>
        <p:txBody>
          <a:bodyPr wrap="square" rtlCol="0">
            <a:spAutoFit/>
          </a:bodyPr>
          <a:lstStyle/>
          <a:p>
            <a:r>
              <a:rPr lang="pl-PL" sz="2400" dirty="0"/>
              <a:t>UŁASKAWIENIE</a:t>
            </a:r>
          </a:p>
        </p:txBody>
      </p:sp>
      <p:sp>
        <p:nvSpPr>
          <p:cNvPr id="6" name="Symbol zastępczy zawartości 2">
            <a:extLst>
              <a:ext uri="{FF2B5EF4-FFF2-40B4-BE49-F238E27FC236}">
                <a16:creationId xmlns:a16="http://schemas.microsoft.com/office/drawing/2014/main" id="{30F5CD04-33AB-46A6-AA36-5CB7B2D84002}"/>
              </a:ext>
            </a:extLst>
          </p:cNvPr>
          <p:cNvSpPr txBox="1">
            <a:spLocks/>
          </p:cNvSpPr>
          <p:nvPr/>
        </p:nvSpPr>
        <p:spPr>
          <a:xfrm>
            <a:off x="1066800" y="2103120"/>
            <a:ext cx="10058400" cy="3849624"/>
          </a:xfrm>
          <a:prstGeom prst="rect">
            <a:avLst/>
          </a:prstGeom>
        </p:spPr>
        <p:txBody>
          <a:bodyPr vert="horz" lIns="91440" tIns="45720" rIns="91440" bIns="45720" rtlCol="0" anchor="t">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just">
              <a:buFont typeface="Garamond" pitchFamily="18" charset="0"/>
              <a:buNone/>
            </a:pPr>
            <a:r>
              <a:rPr lang="pl-PL" sz="1800" dirty="0">
                <a:cs typeface="Calibri"/>
              </a:rPr>
              <a:t>Od nadzwyczajnych środków zaskarżenia różnią się tym, że nie służą merytorycznej kontroli wydanego orzeczenia i jego korekcie, a wynikają raczej z okoliczności mających miejsce już </a:t>
            </a:r>
            <a:r>
              <a:rPr lang="pl-PL" sz="1800" b="1" dirty="0">
                <a:cs typeface="Calibri"/>
              </a:rPr>
              <a:t>po wydaniu prawomocnego wyroku</a:t>
            </a:r>
            <a:r>
              <a:rPr lang="pl-PL" sz="1800" dirty="0">
                <a:cs typeface="Calibri"/>
              </a:rPr>
              <a:t>.</a:t>
            </a:r>
            <a:endParaRPr lang="pl-PL" sz="1800" dirty="0"/>
          </a:p>
        </p:txBody>
      </p:sp>
    </p:spTree>
    <p:extLst>
      <p:ext uri="{BB962C8B-B14F-4D97-AF65-F5344CB8AC3E}">
        <p14:creationId xmlns:p14="http://schemas.microsoft.com/office/powerpoint/2010/main" val="3074216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1B762EB-54A2-4BEF-BEDC-2DE386303C4C}"/>
              </a:ext>
            </a:extLst>
          </p:cNvPr>
          <p:cNvSpPr>
            <a:spLocks noGrp="1"/>
          </p:cNvSpPr>
          <p:nvPr>
            <p:ph type="title"/>
          </p:nvPr>
        </p:nvSpPr>
        <p:spPr/>
        <p:txBody>
          <a:bodyPr>
            <a:normAutofit/>
          </a:bodyPr>
          <a:lstStyle/>
          <a:p>
            <a:r>
              <a:rPr lang="pl-PL" dirty="0">
                <a:solidFill>
                  <a:srgbClr val="F03F2B"/>
                </a:solidFill>
                <a:cs typeface="Calibri Light"/>
              </a:rPr>
              <a:t>PODJĘCIE POSTĘPOWANIA WARUNKOWO UMORZONEGO</a:t>
            </a:r>
            <a:endParaRPr lang="pl-PL" dirty="0">
              <a:solidFill>
                <a:srgbClr val="F03F2B"/>
              </a:solidFill>
            </a:endParaRPr>
          </a:p>
        </p:txBody>
      </p:sp>
      <p:sp>
        <p:nvSpPr>
          <p:cNvPr id="3" name="Symbol zastępczy zawartości 2">
            <a:extLst>
              <a:ext uri="{FF2B5EF4-FFF2-40B4-BE49-F238E27FC236}">
                <a16:creationId xmlns:a16="http://schemas.microsoft.com/office/drawing/2014/main" id="{0F8668E2-00B1-44C1-9D2F-04EB23D72A26}"/>
              </a:ext>
            </a:extLst>
          </p:cNvPr>
          <p:cNvSpPr>
            <a:spLocks noGrp="1"/>
          </p:cNvSpPr>
          <p:nvPr>
            <p:ph idx="1"/>
          </p:nvPr>
        </p:nvSpPr>
        <p:spPr>
          <a:xfrm>
            <a:off x="1066800" y="2227407"/>
            <a:ext cx="10058400" cy="3849624"/>
          </a:xfrm>
        </p:spPr>
        <p:txBody>
          <a:bodyPr vert="horz" lIns="91440" tIns="45720" rIns="91440" bIns="45720" rtlCol="0" anchor="t">
            <a:normAutofit/>
          </a:bodyPr>
          <a:lstStyle/>
          <a:p>
            <a:pPr algn="just"/>
            <a:r>
              <a:rPr lang="pl-PL" sz="1800" dirty="0">
                <a:cs typeface="Calibri"/>
              </a:rPr>
              <a:t>Warunkowe umorzenie postępowania karnego – instytucja prawa materialnego związana z poddaniem sprawcy próbie.</a:t>
            </a:r>
          </a:p>
          <a:p>
            <a:pPr algn="just"/>
            <a:r>
              <a:rPr lang="pl-PL" sz="1800" dirty="0">
                <a:cs typeface="Calibri"/>
              </a:rPr>
              <a:t>Przesłanki wynikają z art. 68 KK; nie można podjąć warunkowo umorzonego postępowania po upływie 6 miesięcy od zakończenia okresu próby (</a:t>
            </a:r>
            <a:r>
              <a:rPr lang="pl-PL" sz="1800" b="0" i="0" dirty="0">
                <a:solidFill>
                  <a:srgbClr val="333333"/>
                </a:solidFill>
                <a:effectLst/>
                <a:latin typeface="Century Gothic" panose="020B0502020202020204" pitchFamily="34" charset="0"/>
                <a:cs typeface="Calibri" panose="020F0502020204030204" pitchFamily="34" charset="0"/>
              </a:rPr>
              <a:t>§ 4).</a:t>
            </a:r>
            <a:endParaRPr lang="pl-PL" sz="1800" dirty="0"/>
          </a:p>
          <a:p>
            <a:pPr algn="just"/>
            <a:r>
              <a:rPr lang="pl-PL" sz="1800" dirty="0">
                <a:cs typeface="Calibri"/>
              </a:rPr>
              <a:t>Postępowanie wszczyna się z urzędu lub na wniosek oskarżyciela, pokrzywdzonego, sądowego kuratora zawodowego.</a:t>
            </a:r>
          </a:p>
          <a:p>
            <a:pPr algn="just"/>
            <a:r>
              <a:rPr lang="pl-PL" sz="1800" dirty="0">
                <a:cs typeface="Calibri"/>
              </a:rPr>
              <a:t>Rozstrzygnięcie zapada zaskarżalnym postanowieniem wydanym na posiedzeniu jawnym dla stron.</a:t>
            </a:r>
          </a:p>
          <a:p>
            <a:pPr algn="just"/>
            <a:r>
              <a:rPr lang="pl-PL" sz="1800" dirty="0">
                <a:cs typeface="Calibri"/>
              </a:rPr>
              <a:t>Po podjęciu postępowania toczy się ono od nowa na zasadach ogólnych, zapaść może każde rozstrzygnięcie.</a:t>
            </a:r>
          </a:p>
        </p:txBody>
      </p:sp>
    </p:spTree>
    <p:extLst>
      <p:ext uri="{BB962C8B-B14F-4D97-AF65-F5344CB8AC3E}">
        <p14:creationId xmlns:p14="http://schemas.microsoft.com/office/powerpoint/2010/main" val="999183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solidFill>
                  <a:srgbClr val="3488A0"/>
                </a:solidFill>
              </a:rPr>
              <a:t>POSTĘPOWANIE KOMPENSACYJNE</a:t>
            </a:r>
          </a:p>
        </p:txBody>
      </p:sp>
      <p:sp>
        <p:nvSpPr>
          <p:cNvPr id="3" name="Symbol zastępczy zawartości 2"/>
          <p:cNvSpPr>
            <a:spLocks noGrp="1"/>
          </p:cNvSpPr>
          <p:nvPr>
            <p:ph idx="1"/>
          </p:nvPr>
        </p:nvSpPr>
        <p:spPr>
          <a:xfrm>
            <a:off x="1066800" y="2014194"/>
            <a:ext cx="9852734" cy="4962618"/>
          </a:xfrm>
        </p:spPr>
        <p:txBody>
          <a:bodyPr vert="horz" lIns="91440" tIns="45720" rIns="91440" bIns="45720" rtlCol="0" anchor="t">
            <a:normAutofit/>
          </a:bodyPr>
          <a:lstStyle/>
          <a:p>
            <a:pPr algn="just"/>
            <a:r>
              <a:rPr lang="pl-PL" sz="1600" dirty="0">
                <a:cs typeface="Calibri"/>
              </a:rPr>
              <a:t>Rozdział 58 KPK.</a:t>
            </a:r>
          </a:p>
          <a:p>
            <a:pPr algn="just"/>
            <a:r>
              <a:rPr lang="pl-PL" sz="1600" dirty="0">
                <a:cs typeface="Calibri"/>
              </a:rPr>
              <a:t>Dochodzenie roszczeń o charakterze cywilnym w postępowaniu karnym. </a:t>
            </a:r>
            <a:endParaRPr lang="pl-PL" sz="1600" dirty="0"/>
          </a:p>
          <a:p>
            <a:pPr algn="just"/>
            <a:r>
              <a:rPr lang="pl-PL" sz="1600" dirty="0">
                <a:cs typeface="Calibri"/>
              </a:rPr>
              <a:t>Obejmuje przypadki niesłusznego skazania i wykonania kary lub środka zabezpieczającego oraz </a:t>
            </a:r>
            <a:r>
              <a:rPr lang="pl-PL" sz="1600" b="1" dirty="0">
                <a:cs typeface="Calibri"/>
              </a:rPr>
              <a:t>NIEWĄTPLIWIE NIESŁUSZNEGO </a:t>
            </a:r>
            <a:r>
              <a:rPr lang="pl-PL" sz="1600" dirty="0">
                <a:cs typeface="Calibri"/>
              </a:rPr>
              <a:t>tymczasowego aresztowania lub zatrzymania.</a:t>
            </a:r>
          </a:p>
          <a:p>
            <a:pPr algn="just"/>
            <a:r>
              <a:rPr lang="pl-PL" sz="1600" dirty="0">
                <a:cs typeface="Calibri"/>
              </a:rPr>
              <a:t>Termin przedawnienia: 1 rok.</a:t>
            </a:r>
          </a:p>
          <a:p>
            <a:pPr algn="just"/>
            <a:r>
              <a:rPr lang="pl-PL" sz="1600" dirty="0">
                <a:cs typeface="Calibri"/>
              </a:rPr>
              <a:t>Właściwość sądu okręgowego w pierwszej instancji.</a:t>
            </a:r>
          </a:p>
          <a:p>
            <a:pPr algn="just"/>
            <a:r>
              <a:rPr lang="pl-PL" sz="1600" dirty="0">
                <a:cs typeface="Calibri"/>
              </a:rPr>
              <a:t>Strony: </a:t>
            </a:r>
          </a:p>
          <a:p>
            <a:pPr lvl="1" algn="just"/>
            <a:r>
              <a:rPr lang="pl-PL" sz="1600" dirty="0">
                <a:cs typeface="Calibri"/>
              </a:rPr>
              <a:t>Wnioskodawca</a:t>
            </a:r>
          </a:p>
          <a:p>
            <a:pPr lvl="1" algn="just"/>
            <a:r>
              <a:rPr lang="pl-PL" sz="1600" dirty="0">
                <a:cs typeface="Calibri"/>
              </a:rPr>
              <a:t>Prokurator</a:t>
            </a:r>
          </a:p>
          <a:p>
            <a:pPr lvl="1" algn="just"/>
            <a:r>
              <a:rPr lang="pl-PL" sz="1600" dirty="0">
                <a:cs typeface="Calibri"/>
              </a:rPr>
              <a:t>Skarb Państwa reprezentowany przez prezesa sądu lub organ, który dokonał zatrzymania.</a:t>
            </a:r>
          </a:p>
          <a:p>
            <a:pPr algn="just"/>
            <a:r>
              <a:rPr lang="pl-PL" sz="1600" dirty="0">
                <a:cs typeface="Calibri"/>
              </a:rPr>
              <a:t>Odpowiednie stosowanie k.p.c. „w kwestiach nieuregulowanych” (art. 558 k.p.k. – wątpliwości, w jakim zakresie.</a:t>
            </a:r>
          </a:p>
        </p:txBody>
      </p:sp>
    </p:spTree>
    <p:extLst>
      <p:ext uri="{BB962C8B-B14F-4D97-AF65-F5344CB8AC3E}">
        <p14:creationId xmlns:p14="http://schemas.microsoft.com/office/powerpoint/2010/main" val="731037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AC15E5B3-AB31-483F-91D6-800D4297B424}"/>
              </a:ext>
            </a:extLst>
          </p:cNvPr>
          <p:cNvSpPr>
            <a:spLocks noGrp="1"/>
          </p:cNvSpPr>
          <p:nvPr>
            <p:ph idx="1"/>
          </p:nvPr>
        </p:nvSpPr>
        <p:spPr>
          <a:xfrm>
            <a:off x="1066800" y="2076487"/>
            <a:ext cx="10058400" cy="3849624"/>
          </a:xfrm>
        </p:spPr>
        <p:txBody>
          <a:bodyPr vert="horz" lIns="91440" tIns="45720" rIns="91440" bIns="45720" rtlCol="0" anchor="t">
            <a:normAutofit fontScale="92500"/>
          </a:bodyPr>
          <a:lstStyle/>
          <a:p>
            <a:pPr algn="just"/>
            <a:r>
              <a:rPr lang="pl-PL" sz="1600" dirty="0"/>
              <a:t>Odpowiedzialność Skarbu Państwa opiera się na zasadzie ryzyka (częściowo na zasadach słuszności).</a:t>
            </a:r>
          </a:p>
          <a:p>
            <a:pPr algn="just"/>
            <a:r>
              <a:rPr lang="pl-PL" sz="1600" dirty="0"/>
              <a:t>Przesłanka z art. 552 </a:t>
            </a:r>
            <a:r>
              <a:rPr lang="pl-PL" sz="1600" b="0" i="0" dirty="0">
                <a:solidFill>
                  <a:srgbClr val="333333"/>
                </a:solidFill>
                <a:effectLst/>
                <a:cs typeface="Calibri" panose="020F0502020204030204" pitchFamily="34" charset="0"/>
              </a:rPr>
              <a:t>§ 1 i 2 KPK</a:t>
            </a:r>
            <a:r>
              <a:rPr lang="pl-PL" sz="1600" dirty="0"/>
              <a:t>: niesłuszne skazanie + </a:t>
            </a:r>
            <a:r>
              <a:rPr lang="pl-PL" sz="1600" b="1" dirty="0"/>
              <a:t>wykonanie kary </a:t>
            </a:r>
            <a:r>
              <a:rPr lang="pl-PL" sz="1600" dirty="0"/>
              <a:t>(niesłuszność musi być stwierdzona prejudykatem).</a:t>
            </a:r>
          </a:p>
          <a:p>
            <a:pPr algn="just"/>
            <a:r>
              <a:rPr lang="pl-PL" sz="1600" dirty="0"/>
              <a:t>Przesłanka z art. 552 </a:t>
            </a:r>
            <a:r>
              <a:rPr lang="pl-PL" sz="1600" b="0" i="0" dirty="0">
                <a:solidFill>
                  <a:srgbClr val="333333"/>
                </a:solidFill>
                <a:effectLst/>
                <a:cs typeface="Calibri" panose="020F0502020204030204" pitchFamily="34" charset="0"/>
              </a:rPr>
              <a:t>§ 4 KPK:</a:t>
            </a:r>
            <a:r>
              <a:rPr lang="pl-PL" sz="1600" dirty="0"/>
              <a:t> niewątpliwie niesłuszne TA/zatrzymanie (albo w świetle końcowego orzeczenia, albo z uwagi na niezgodność z przepisami KPK dotyczącym i tych środków przymusu – zob. uchwały SN w sprawach </a:t>
            </a:r>
            <a:r>
              <a:rPr lang="pl-PL" sz="1600" b="1" dirty="0">
                <a:solidFill>
                  <a:srgbClr val="3488A0"/>
                </a:solidFill>
              </a:rPr>
              <a:t>I KZP 27/99 i </a:t>
            </a:r>
            <a:r>
              <a:rPr lang="pl-PL" sz="1600" b="1" dirty="0" err="1">
                <a:solidFill>
                  <a:srgbClr val="3488A0"/>
                </a:solidFill>
              </a:rPr>
              <a:t>I</a:t>
            </a:r>
            <a:r>
              <a:rPr lang="pl-PL" sz="1600" b="1" dirty="0">
                <a:solidFill>
                  <a:srgbClr val="3488A0"/>
                </a:solidFill>
              </a:rPr>
              <a:t> KZP 5/06</a:t>
            </a:r>
            <a:r>
              <a:rPr lang="pl-PL" sz="1600" dirty="0"/>
              <a:t>).</a:t>
            </a:r>
          </a:p>
          <a:p>
            <a:pPr algn="just"/>
            <a:r>
              <a:rPr lang="pl-PL" sz="1600" dirty="0"/>
              <a:t>Niewątpliwie niesłuszne zatrzymanie – brak konieczności uprzedniego zażalenia i postanowienia stwierdzającego nielegalność lub bezzasadność zatrzymania w trybie zażaleniowym z art. 246 KPK.</a:t>
            </a:r>
          </a:p>
          <a:p>
            <a:pPr algn="just"/>
            <a:r>
              <a:rPr lang="pl-PL" sz="1600" dirty="0">
                <a:cs typeface="Calibri"/>
              </a:rPr>
              <a:t>Odszkodowanie za niesłuszne oskarżenie, </a:t>
            </a:r>
            <a:r>
              <a:rPr lang="pl-PL" sz="1600" dirty="0" err="1">
                <a:cs typeface="Calibri"/>
              </a:rPr>
              <a:t>nieizolacyjne</a:t>
            </a:r>
            <a:r>
              <a:rPr lang="pl-PL" sz="1600" dirty="0">
                <a:cs typeface="Calibri"/>
              </a:rPr>
              <a:t> środki przymusu, obserwację psychiatryczną, karę pozbawienia wolności w zawieszeniu, karę porządkową pozbawienia wolności </a:t>
            </a:r>
            <a:r>
              <a:rPr lang="pl-PL" sz="1600" dirty="0">
                <a:cs typeface="Calibri"/>
                <a:sym typeface="Wingdings" panose="05000000000000000000" pitchFamily="2" charset="2"/>
              </a:rPr>
              <a:t> tylko droga cywilna.</a:t>
            </a:r>
            <a:endParaRPr lang="pl-PL" sz="1600" dirty="0"/>
          </a:p>
          <a:p>
            <a:pPr algn="just"/>
            <a:r>
              <a:rPr lang="pl-PL" sz="1600" dirty="0"/>
              <a:t>Zakres odpowiedzialności: odszkodowanie (</a:t>
            </a:r>
            <a:r>
              <a:rPr lang="pl-PL" sz="1600" i="1" dirty="0" err="1"/>
              <a:t>damnum</a:t>
            </a:r>
            <a:r>
              <a:rPr lang="pl-PL" sz="1600" i="1" dirty="0"/>
              <a:t> </a:t>
            </a:r>
            <a:r>
              <a:rPr lang="pl-PL" sz="1600" i="1" dirty="0" err="1"/>
              <a:t>emergens</a:t>
            </a:r>
            <a:r>
              <a:rPr lang="pl-PL" sz="1600" i="1" dirty="0"/>
              <a:t> </a:t>
            </a:r>
            <a:r>
              <a:rPr lang="pl-PL" sz="1600" dirty="0"/>
              <a:t>i </a:t>
            </a:r>
            <a:r>
              <a:rPr lang="pl-PL" sz="1600" i="1" dirty="0" err="1"/>
              <a:t>lucrum</a:t>
            </a:r>
            <a:r>
              <a:rPr lang="pl-PL" sz="1600" i="1" dirty="0"/>
              <a:t> </a:t>
            </a:r>
            <a:r>
              <a:rPr lang="pl-PL" sz="1600" i="1" dirty="0" err="1"/>
              <a:t>cessans</a:t>
            </a:r>
            <a:r>
              <a:rPr lang="pl-PL" sz="1600" i="1" dirty="0"/>
              <a:t>) </a:t>
            </a:r>
            <a:r>
              <a:rPr lang="pl-PL" sz="1600" dirty="0"/>
              <a:t>w rozumieniu cywilistycznym.</a:t>
            </a:r>
          </a:p>
        </p:txBody>
      </p:sp>
      <p:sp>
        <p:nvSpPr>
          <p:cNvPr id="4" name="Tytuł 1">
            <a:extLst>
              <a:ext uri="{FF2B5EF4-FFF2-40B4-BE49-F238E27FC236}">
                <a16:creationId xmlns:a16="http://schemas.microsoft.com/office/drawing/2014/main" id="{7C3E0102-34FD-49AD-BFAB-9D8AF990D919}"/>
              </a:ext>
            </a:extLst>
          </p:cNvPr>
          <p:cNvSpPr txBox="1">
            <a:spLocks/>
          </p:cNvSpPr>
          <p:nvPr/>
        </p:nvSpPr>
        <p:spPr>
          <a:xfrm>
            <a:off x="1066800" y="642594"/>
            <a:ext cx="10058400" cy="1371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r>
              <a:rPr lang="pl-PL" dirty="0">
                <a:solidFill>
                  <a:srgbClr val="3488A0"/>
                </a:solidFill>
              </a:rPr>
              <a:t>POSTĘPOWANIE KOMPENSACYJNE</a:t>
            </a:r>
          </a:p>
        </p:txBody>
      </p:sp>
    </p:spTree>
    <p:extLst>
      <p:ext uri="{BB962C8B-B14F-4D97-AF65-F5344CB8AC3E}">
        <p14:creationId xmlns:p14="http://schemas.microsoft.com/office/powerpoint/2010/main" val="17374433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solidFill>
                  <a:srgbClr val="F8D22F"/>
                </a:solidFill>
              </a:rPr>
              <a:t>ORZEKANIE KARY ŁĄCZNEJ</a:t>
            </a:r>
          </a:p>
        </p:txBody>
      </p:sp>
      <p:sp>
        <p:nvSpPr>
          <p:cNvPr id="3" name="Symbol zastępczy zawartości 2"/>
          <p:cNvSpPr>
            <a:spLocks noGrp="1"/>
          </p:cNvSpPr>
          <p:nvPr>
            <p:ph idx="1"/>
          </p:nvPr>
        </p:nvSpPr>
        <p:spPr>
          <a:xfrm>
            <a:off x="948192" y="1866487"/>
            <a:ext cx="10295616" cy="4554914"/>
          </a:xfrm>
        </p:spPr>
        <p:txBody>
          <a:bodyPr vert="horz" lIns="91440" tIns="45720" rIns="91440" bIns="45720" rtlCol="0" anchor="t">
            <a:normAutofit/>
          </a:bodyPr>
          <a:lstStyle/>
          <a:p>
            <a:pPr algn="just"/>
            <a:r>
              <a:rPr lang="pl-PL" sz="1600" dirty="0">
                <a:cs typeface="Calibri"/>
              </a:rPr>
              <a:t>Może nastąpić albo w pierwotnym wyroku skazującym, albo w odrębnym </a:t>
            </a:r>
            <a:r>
              <a:rPr lang="pl-PL" sz="1600" b="1" dirty="0">
                <a:cs typeface="Calibri"/>
              </a:rPr>
              <a:t>wyroku łącznym</a:t>
            </a:r>
            <a:r>
              <a:rPr lang="pl-PL" sz="1600" dirty="0">
                <a:cs typeface="Calibri"/>
              </a:rPr>
              <a:t>.</a:t>
            </a:r>
            <a:endParaRPr lang="pl-PL" sz="1600" b="1" dirty="0"/>
          </a:p>
          <a:p>
            <a:pPr algn="just"/>
            <a:r>
              <a:rPr lang="pl-PL" sz="1600" dirty="0">
                <a:cs typeface="Calibri"/>
              </a:rPr>
              <a:t>Postępowanie w przedmiocie wydania wyroku łącznego wszczyna się </a:t>
            </a:r>
            <a:r>
              <a:rPr lang="pl-PL" sz="1600" b="1" dirty="0">
                <a:cs typeface="Calibri"/>
              </a:rPr>
              <a:t>na wniosek </a:t>
            </a:r>
            <a:r>
              <a:rPr lang="pl-PL" sz="1600" dirty="0">
                <a:cs typeface="Calibri"/>
              </a:rPr>
              <a:t>(skazanego, obrońcy, prokuratora) lub </a:t>
            </a:r>
            <a:r>
              <a:rPr lang="pl-PL" sz="1600" b="1" dirty="0">
                <a:cs typeface="Calibri"/>
              </a:rPr>
              <a:t>z urzędu.</a:t>
            </a:r>
          </a:p>
          <a:p>
            <a:pPr algn="just"/>
            <a:r>
              <a:rPr lang="pl-PL" sz="1600" dirty="0">
                <a:cs typeface="Calibri"/>
              </a:rPr>
              <a:t>Orzeka sąd, który skazywał w I instancji jako ostatni, z tym że jeżeli orzekały sądy różnego rzędu, orzeka sąd wyższego rzędu.</a:t>
            </a:r>
          </a:p>
          <a:p>
            <a:pPr algn="just"/>
            <a:r>
              <a:rPr lang="pl-PL" sz="1600" dirty="0">
                <a:cs typeface="Calibri"/>
              </a:rPr>
              <a:t>W razie braku podstaw do wydania wyroku łącznego, postępowanie może być umorzone na posiedzeniu (art. 572 KPK). W przeciwnym razie sąd wydaje wyrok łączny po przeprowadzeniu rozprawy.</a:t>
            </a:r>
          </a:p>
          <a:p>
            <a:pPr algn="just"/>
            <a:r>
              <a:rPr lang="pl-PL" sz="1600" dirty="0"/>
              <a:t>Wyrok zaskarżalny na zasadach ogólnych</a:t>
            </a:r>
          </a:p>
          <a:p>
            <a:pPr algn="just"/>
            <a:r>
              <a:rPr lang="pl-PL" sz="1600" dirty="0">
                <a:cs typeface="Calibri"/>
              </a:rPr>
              <a:t>specyficzna prawomocność wyroku łącznego - wypadki utraty mocy z art. 575! Co do zasady </a:t>
            </a:r>
            <a:r>
              <a:rPr lang="pl-PL" sz="1600" i="1" dirty="0">
                <a:cs typeface="Calibri"/>
              </a:rPr>
              <a:t>res iudicata </a:t>
            </a:r>
            <a:r>
              <a:rPr lang="pl-PL" sz="1600" dirty="0">
                <a:cs typeface="Calibri"/>
              </a:rPr>
              <a:t>dotyczy także wyroku łącznego i w niezmienionych okolicznościach nie może ponownie wystąpić o wyrok łączny – błędem jest wówczas umorzenie na podstawie art. 572 KPK; należy umorzyć na podstawie art. 17 </a:t>
            </a:r>
            <a:r>
              <a:rPr lang="pl-PL" sz="1600" b="0" i="0" dirty="0">
                <a:solidFill>
                  <a:srgbClr val="333333"/>
                </a:solidFill>
                <a:effectLst/>
                <a:cs typeface="Calibri" panose="020F0502020204030204" pitchFamily="34" charset="0"/>
              </a:rPr>
              <a:t>§</a:t>
            </a:r>
            <a:r>
              <a:rPr lang="pl-PL" sz="1600" dirty="0">
                <a:cs typeface="Calibri"/>
              </a:rPr>
              <a:t> 1 pkt 7 KPK.</a:t>
            </a:r>
          </a:p>
        </p:txBody>
      </p:sp>
    </p:spTree>
    <p:extLst>
      <p:ext uri="{BB962C8B-B14F-4D97-AF65-F5344CB8AC3E}">
        <p14:creationId xmlns:p14="http://schemas.microsoft.com/office/powerpoint/2010/main" val="40650246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solidFill>
                  <a:srgbClr val="B8D233"/>
                </a:solidFill>
              </a:rPr>
              <a:t>UŁASKAWIENIE</a:t>
            </a:r>
          </a:p>
        </p:txBody>
      </p:sp>
      <p:sp>
        <p:nvSpPr>
          <p:cNvPr id="3" name="Symbol zastępczy zawartości 2"/>
          <p:cNvSpPr>
            <a:spLocks noGrp="1"/>
          </p:cNvSpPr>
          <p:nvPr>
            <p:ph idx="1"/>
          </p:nvPr>
        </p:nvSpPr>
        <p:spPr>
          <a:xfrm>
            <a:off x="1148919" y="1704513"/>
            <a:ext cx="9566430" cy="4643021"/>
          </a:xfrm>
        </p:spPr>
        <p:txBody>
          <a:bodyPr vert="horz" lIns="91440" tIns="45720" rIns="91440" bIns="45720" rtlCol="0" anchor="t">
            <a:normAutofit fontScale="92500"/>
          </a:bodyPr>
          <a:lstStyle/>
          <a:p>
            <a:pPr algn="just"/>
            <a:r>
              <a:rPr lang="pl-PL" dirty="0">
                <a:cs typeface="Calibri"/>
              </a:rPr>
              <a:t>Indywidualny akt łaski skierowany do skazanego przez Prezydenta RP na podstawie art. 139 Konstytucji RP.</a:t>
            </a:r>
            <a:endParaRPr lang="pl-PL" dirty="0"/>
          </a:p>
          <a:p>
            <a:pPr algn="just"/>
            <a:r>
              <a:rPr lang="pl-PL" dirty="0">
                <a:ea typeface="+mn-lt"/>
                <a:cs typeface="+mn-lt"/>
              </a:rPr>
              <a:t>Postępowanie wszczyna się na wniosek uprawnionego podmiotu (art. 560) lub z urzędu (Prok. Gen.) + ewentualne polecenie Prezydenta RP.</a:t>
            </a:r>
          </a:p>
          <a:p>
            <a:pPr algn="just"/>
            <a:r>
              <a:rPr lang="pl-PL" dirty="0">
                <a:ea typeface="+mn-lt"/>
                <a:cs typeface="+mn-lt"/>
              </a:rPr>
              <a:t>Sąd I instancji w równorzędnym, a w miarę możliwości tym samym składzie.</a:t>
            </a:r>
          </a:p>
          <a:p>
            <a:pPr algn="just"/>
            <a:r>
              <a:rPr lang="pl-PL" dirty="0">
                <a:ea typeface="+mn-lt"/>
                <a:cs typeface="+mn-lt"/>
              </a:rPr>
              <a:t>Opinię </a:t>
            </a:r>
            <a:r>
              <a:rPr lang="pl-PL" dirty="0" err="1">
                <a:ea typeface="+mn-lt"/>
                <a:cs typeface="+mn-lt"/>
              </a:rPr>
              <a:t>ws</a:t>
            </a:r>
            <a:r>
              <a:rPr lang="pl-PL" dirty="0">
                <a:ea typeface="+mn-lt"/>
                <a:cs typeface="+mn-lt"/>
              </a:rPr>
              <a:t>. ułaskawienia wydają sądy I </a:t>
            </a:r>
            <a:r>
              <a:rPr lang="pl-PL" dirty="0" err="1">
                <a:ea typeface="+mn-lt"/>
                <a:cs typeface="+mn-lt"/>
              </a:rPr>
              <a:t>i</a:t>
            </a:r>
            <a:r>
              <a:rPr lang="pl-PL" dirty="0">
                <a:ea typeface="+mn-lt"/>
                <a:cs typeface="+mn-lt"/>
              </a:rPr>
              <a:t> II instancji; co najmniej jedna musi być pozytywna, jeśli nie – pozostawia się prośbę bez dalszego biegu. </a:t>
            </a:r>
          </a:p>
          <a:p>
            <a:pPr algn="just"/>
            <a:r>
              <a:rPr lang="pl-PL" dirty="0">
                <a:ea typeface="+mn-lt"/>
                <a:cs typeface="+mn-lt"/>
              </a:rPr>
              <a:t>Następnie sprawę przedstawia się Prokuratorowi Generalnemu, który wraz ze swoją opinią przedstawia ją Prezydentowi RP.</a:t>
            </a:r>
          </a:p>
          <a:p>
            <a:pPr algn="just"/>
            <a:r>
              <a:rPr lang="pl-PL" dirty="0">
                <a:ea typeface="+mn-lt"/>
                <a:cs typeface="+mn-lt"/>
              </a:rPr>
              <a:t>Ułaskawienie następuje postanowieniem.</a:t>
            </a:r>
          </a:p>
          <a:p>
            <a:pPr algn="just"/>
            <a:r>
              <a:rPr lang="pl-PL" dirty="0">
                <a:ea typeface="+mn-lt"/>
                <a:cs typeface="+mn-lt"/>
              </a:rPr>
              <a:t>Czy Prezydent RP może dokonać aktu łaski przed prawomocnym skazaniem? Zob. uchwała SN </a:t>
            </a:r>
            <a:r>
              <a:rPr lang="pl-PL" b="1" dirty="0">
                <a:solidFill>
                  <a:srgbClr val="B8D233"/>
                </a:solidFill>
                <a:ea typeface="+mn-lt"/>
                <a:cs typeface="+mn-lt"/>
              </a:rPr>
              <a:t>I KZP 4/17</a:t>
            </a:r>
            <a:r>
              <a:rPr lang="pl-PL" dirty="0">
                <a:ea typeface="+mn-lt"/>
                <a:cs typeface="+mn-lt"/>
              </a:rPr>
              <a:t>: „</a:t>
            </a:r>
            <a:r>
              <a:rPr lang="pl-PL" i="1" dirty="0">
                <a:ea typeface="+mn-lt"/>
                <a:cs typeface="+mn-lt"/>
              </a:rPr>
              <a:t>I. Prawo łaski, jako uprawnienie Prezydenta Rzeczypospolitej Polskiej określone w art. 139 zdanie pierwsze Konstytucji Rzeczypospolitej Polskiej, może być realizowane wyłącznie wobec osób, których winę stwierdzono prawomocnym wyrokiem sądu (osób skazanych). Tylko przy takim ujęciu zakresu tego prawa nie dochodzi do naruszenia zasad wyrażonych w treści art. 10 w zw. z art. 7, art. 42 ust. 3, art. 45 ust. 1, art. 175 ust. 1 i art. 177 Konstytucji Rzeczypospolitej Polskiej. II. Zastosowanie prawa łaski przed datą prawomocności wyroku nie wywołuje skutków procesowych</a:t>
            </a:r>
            <a:r>
              <a:rPr lang="pl-PL" dirty="0">
                <a:ea typeface="+mn-lt"/>
                <a:cs typeface="+mn-lt"/>
              </a:rPr>
              <a:t>”.</a:t>
            </a:r>
          </a:p>
        </p:txBody>
      </p:sp>
    </p:spTree>
    <p:extLst>
      <p:ext uri="{BB962C8B-B14F-4D97-AF65-F5344CB8AC3E}">
        <p14:creationId xmlns:p14="http://schemas.microsoft.com/office/powerpoint/2010/main" val="790259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ED9C7D-EA00-4815-AC62-9DFC33EB4D03}"/>
              </a:ext>
            </a:extLst>
          </p:cNvPr>
          <p:cNvSpPr>
            <a:spLocks noGrp="1"/>
          </p:cNvSpPr>
          <p:nvPr>
            <p:ph type="title"/>
          </p:nvPr>
        </p:nvSpPr>
        <p:spPr/>
        <p:txBody>
          <a:bodyPr/>
          <a:lstStyle/>
          <a:p>
            <a:r>
              <a:rPr lang="pl-PL" dirty="0"/>
              <a:t>POSTĘPOWANIA SZCZEGÓLNE</a:t>
            </a:r>
          </a:p>
        </p:txBody>
      </p:sp>
      <p:sp>
        <p:nvSpPr>
          <p:cNvPr id="3" name="Symbol zastępczy zawartości 2">
            <a:extLst>
              <a:ext uri="{FF2B5EF4-FFF2-40B4-BE49-F238E27FC236}">
                <a16:creationId xmlns:a16="http://schemas.microsoft.com/office/drawing/2014/main" id="{96254872-F09A-42C5-BA7C-9DACA98B6B47}"/>
              </a:ext>
            </a:extLst>
          </p:cNvPr>
          <p:cNvSpPr>
            <a:spLocks noGrp="1"/>
          </p:cNvSpPr>
          <p:nvPr>
            <p:ph idx="1"/>
          </p:nvPr>
        </p:nvSpPr>
        <p:spPr>
          <a:xfrm>
            <a:off x="1066800" y="1819923"/>
            <a:ext cx="10198963" cy="4580877"/>
          </a:xfrm>
        </p:spPr>
        <p:txBody>
          <a:bodyPr>
            <a:normAutofit fontScale="92500" lnSpcReduction="10000"/>
          </a:bodyPr>
          <a:lstStyle/>
          <a:p>
            <a:pPr marL="0" indent="0">
              <a:buNone/>
            </a:pPr>
            <a:r>
              <a:rPr lang="pl-PL" sz="2400" dirty="0">
                <a:latin typeface="Century Gothic"/>
                <a:cs typeface="Calibri"/>
              </a:rPr>
              <a:t>Odmiany postępowania karnego istotnie odbiegające od zasadniczego modelu procesu, lecz – podobnie jak postępowanie zwyczajne – prowadzące do merytorycznego rozstrzygnięcia o odpowiedzialności karnej,</a:t>
            </a:r>
          </a:p>
          <a:p>
            <a:pPr marL="0" indent="0">
              <a:buNone/>
            </a:pPr>
            <a:r>
              <a:rPr lang="pl-PL" sz="2400" dirty="0">
                <a:latin typeface="Century Gothic"/>
                <a:cs typeface="Calibri"/>
              </a:rPr>
              <a:t>Podziały postępowań szczególnych:</a:t>
            </a:r>
            <a:endParaRPr lang="pl-PL" sz="2400" dirty="0"/>
          </a:p>
          <a:p>
            <a:r>
              <a:rPr lang="pl-PL" sz="2400" dirty="0">
                <a:cs typeface="Calibri"/>
              </a:rPr>
              <a:t>na podstawie kryterium stopnia formalizmu procesowego:</a:t>
            </a:r>
          </a:p>
          <a:p>
            <a:pPr lvl="1"/>
            <a:r>
              <a:rPr lang="pl-PL" sz="1900" dirty="0">
                <a:cs typeface="Calibri"/>
              </a:rPr>
              <a:t>ekwiwalentne, </a:t>
            </a:r>
          </a:p>
          <a:p>
            <a:pPr lvl="1"/>
            <a:r>
              <a:rPr lang="pl-PL" sz="1900" dirty="0">
                <a:cs typeface="Calibri"/>
              </a:rPr>
              <a:t>zredukowane (</a:t>
            </a:r>
            <a:r>
              <a:rPr lang="pl-PL" sz="1900" i="1" dirty="0">
                <a:cs typeface="Calibri"/>
              </a:rPr>
              <a:t>de lege lata</a:t>
            </a:r>
            <a:r>
              <a:rPr lang="pl-PL" sz="1900" dirty="0">
                <a:cs typeface="Calibri"/>
              </a:rPr>
              <a:t> występują tylko takie),</a:t>
            </a:r>
          </a:p>
          <a:p>
            <a:pPr lvl="1"/>
            <a:r>
              <a:rPr lang="pl-PL" sz="1900" dirty="0">
                <a:cs typeface="Calibri"/>
              </a:rPr>
              <a:t>wzbogacone,</a:t>
            </a:r>
          </a:p>
          <a:p>
            <a:r>
              <a:rPr lang="pl-PL" sz="2400" dirty="0">
                <a:cs typeface="Calibri"/>
              </a:rPr>
              <a:t>na podstawie kryterium stopni (pięter) modyfikacji:</a:t>
            </a:r>
          </a:p>
          <a:p>
            <a:pPr lvl="1"/>
            <a:r>
              <a:rPr lang="pl-PL" sz="1900" dirty="0">
                <a:cs typeface="Calibri"/>
              </a:rPr>
              <a:t>pierwszego stopnia,</a:t>
            </a:r>
          </a:p>
          <a:p>
            <a:pPr lvl="1"/>
            <a:r>
              <a:rPr lang="pl-PL" sz="1900" dirty="0">
                <a:cs typeface="Calibri"/>
              </a:rPr>
              <a:t>drugiego stopnia.</a:t>
            </a:r>
          </a:p>
        </p:txBody>
      </p:sp>
    </p:spTree>
    <p:extLst>
      <p:ext uri="{BB962C8B-B14F-4D97-AF65-F5344CB8AC3E}">
        <p14:creationId xmlns:p14="http://schemas.microsoft.com/office/powerpoint/2010/main" val="18510757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ACDEA4-32CE-4F42-A028-047A004A6175}"/>
              </a:ext>
            </a:extLst>
          </p:cNvPr>
          <p:cNvSpPr>
            <a:spLocks noGrp="1"/>
          </p:cNvSpPr>
          <p:nvPr>
            <p:ph type="title"/>
          </p:nvPr>
        </p:nvSpPr>
        <p:spPr>
          <a:xfrm>
            <a:off x="1528439" y="2648948"/>
            <a:ext cx="10058400" cy="1371600"/>
          </a:xfrm>
        </p:spPr>
        <p:txBody>
          <a:bodyPr/>
          <a:lstStyle/>
          <a:p>
            <a:r>
              <a:rPr lang="pl-PL" dirty="0"/>
              <a:t>DZIĘKUJĘ ZA UWAGĘ</a:t>
            </a:r>
          </a:p>
        </p:txBody>
      </p:sp>
      <p:sp>
        <p:nvSpPr>
          <p:cNvPr id="4" name="Symbol zastępczy daty 3">
            <a:extLst>
              <a:ext uri="{FF2B5EF4-FFF2-40B4-BE49-F238E27FC236}">
                <a16:creationId xmlns:a16="http://schemas.microsoft.com/office/drawing/2014/main" id="{E6968C47-F0AE-4499-BD70-2CE2336C7E0D}"/>
              </a:ext>
            </a:extLst>
          </p:cNvPr>
          <p:cNvSpPr>
            <a:spLocks noGrp="1"/>
          </p:cNvSpPr>
          <p:nvPr>
            <p:ph type="dt" sz="half" idx="10"/>
          </p:nvPr>
        </p:nvSpPr>
        <p:spPr/>
        <p:txBody>
          <a:bodyPr/>
          <a:lstStyle/>
          <a:p>
            <a:pPr rtl="0"/>
            <a:fld id="{1B23B4D2-AC56-4E03-B584-C7EE294BDCA4}" type="datetime1">
              <a:rPr lang="pl-PL" smtClean="0"/>
              <a:t>19.05.2024</a:t>
            </a:fld>
            <a:endParaRPr lang="en-US" dirty="0"/>
          </a:p>
        </p:txBody>
      </p:sp>
    </p:spTree>
    <p:extLst>
      <p:ext uri="{BB962C8B-B14F-4D97-AF65-F5344CB8AC3E}">
        <p14:creationId xmlns:p14="http://schemas.microsoft.com/office/powerpoint/2010/main" val="3961902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A4919D0-F177-4BBA-9A0B-DBA69E2ED764}"/>
              </a:ext>
            </a:extLst>
          </p:cNvPr>
          <p:cNvSpPr>
            <a:spLocks noGrp="1"/>
          </p:cNvSpPr>
          <p:nvPr>
            <p:ph type="title"/>
          </p:nvPr>
        </p:nvSpPr>
        <p:spPr>
          <a:xfrm>
            <a:off x="1066800" y="642594"/>
            <a:ext cx="10058400" cy="1371600"/>
          </a:xfrm>
        </p:spPr>
        <p:txBody>
          <a:bodyPr rtlCol="0">
            <a:normAutofit/>
          </a:bodyPr>
          <a:lstStyle/>
          <a:p>
            <a:pPr algn="ctr"/>
            <a:r>
              <a:rPr lang="pl-PL" sz="4400" dirty="0"/>
              <a:t>POSTĘPOWANIA SZCZEGÓLNE</a:t>
            </a:r>
            <a:br>
              <a:rPr lang="pl-PL" sz="4400" dirty="0"/>
            </a:br>
            <a:r>
              <a:rPr lang="pl-PL" sz="2800" dirty="0"/>
              <a:t>(DZIAŁ X KPK)</a:t>
            </a:r>
            <a:endParaRPr lang="pl" sz="2800" dirty="0"/>
          </a:p>
        </p:txBody>
      </p:sp>
      <p:graphicFrame>
        <p:nvGraphicFramePr>
          <p:cNvPr id="5" name="Zawartość — symbol zastępczy 2">
            <a:extLst>
              <a:ext uri="{FF2B5EF4-FFF2-40B4-BE49-F238E27FC236}">
                <a16:creationId xmlns:a16="http://schemas.microsoft.com/office/drawing/2014/main" id="{91DB1382-7276-49FA-9632-38D558F457E3}"/>
              </a:ext>
            </a:extLst>
          </p:cNvPr>
          <p:cNvGraphicFramePr>
            <a:graphicFrameLocks noGrp="1"/>
          </p:cNvGraphicFramePr>
          <p:nvPr>
            <p:ph idx="1"/>
            <p:extLst>
              <p:ext uri="{D42A27DB-BD31-4B8C-83A1-F6EECF244321}">
                <p14:modId xmlns:p14="http://schemas.microsoft.com/office/powerpoint/2010/main" val="58869648"/>
              </p:ext>
            </p:extLst>
          </p:nvPr>
        </p:nvGraphicFramePr>
        <p:xfrm>
          <a:off x="1066800" y="2310063"/>
          <a:ext cx="10058400" cy="37256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243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ED9C7D-EA00-4815-AC62-9DFC33EB4D03}"/>
              </a:ext>
            </a:extLst>
          </p:cNvPr>
          <p:cNvSpPr>
            <a:spLocks noGrp="1"/>
          </p:cNvSpPr>
          <p:nvPr>
            <p:ph type="title"/>
          </p:nvPr>
        </p:nvSpPr>
        <p:spPr/>
        <p:txBody>
          <a:bodyPr/>
          <a:lstStyle/>
          <a:p>
            <a:r>
              <a:rPr lang="pl-PL" dirty="0">
                <a:solidFill>
                  <a:srgbClr val="F03F2B"/>
                </a:solidFill>
              </a:rPr>
              <a:t>POSTĘPOWANIE NAKAZOWE</a:t>
            </a:r>
          </a:p>
        </p:txBody>
      </p:sp>
      <p:sp>
        <p:nvSpPr>
          <p:cNvPr id="3" name="Symbol zastępczy zawartości 2">
            <a:extLst>
              <a:ext uri="{FF2B5EF4-FFF2-40B4-BE49-F238E27FC236}">
                <a16:creationId xmlns:a16="http://schemas.microsoft.com/office/drawing/2014/main" id="{96254872-F09A-42C5-BA7C-9DACA98B6B47}"/>
              </a:ext>
            </a:extLst>
          </p:cNvPr>
          <p:cNvSpPr>
            <a:spLocks noGrp="1"/>
          </p:cNvSpPr>
          <p:nvPr>
            <p:ph idx="1"/>
          </p:nvPr>
        </p:nvSpPr>
        <p:spPr>
          <a:xfrm>
            <a:off x="1066800" y="1855431"/>
            <a:ext cx="10447538" cy="4607511"/>
          </a:xfrm>
        </p:spPr>
        <p:txBody>
          <a:bodyPr>
            <a:normAutofit/>
          </a:bodyPr>
          <a:lstStyle/>
          <a:p>
            <a:r>
              <a:rPr lang="pl-PL" sz="2200" dirty="0">
                <a:latin typeface="Century Gothic"/>
                <a:cs typeface="Calibri"/>
              </a:rPr>
              <a:t>Postępowanie nakazowe polega na orzekaniu </a:t>
            </a:r>
            <a:r>
              <a:rPr lang="pl-PL" sz="2200" b="1" dirty="0">
                <a:latin typeface="Century Gothic"/>
                <a:cs typeface="Calibri"/>
              </a:rPr>
              <a:t>na posiedzeniu bez udziału stron w oparciu o materiał zgromadzony w postępowaniu przygotowawczym</a:t>
            </a:r>
            <a:r>
              <a:rPr lang="pl-PL" sz="2200" dirty="0">
                <a:latin typeface="Century Gothic"/>
                <a:cs typeface="Calibri"/>
              </a:rPr>
              <a:t>; jest to postępowanie </a:t>
            </a:r>
            <a:r>
              <a:rPr lang="pl-PL" sz="2200" u="sng" dirty="0">
                <a:latin typeface="Century Gothic"/>
                <a:cs typeface="Calibri"/>
              </a:rPr>
              <a:t>skrajnie zredukowane</a:t>
            </a:r>
            <a:r>
              <a:rPr lang="pl-PL" sz="2200" dirty="0">
                <a:latin typeface="Century Gothic"/>
                <a:cs typeface="Calibri"/>
              </a:rPr>
              <a:t>,</a:t>
            </a:r>
          </a:p>
          <a:p>
            <a:r>
              <a:rPr lang="pl-PL" sz="2200" dirty="0">
                <a:latin typeface="Century Gothic"/>
                <a:cs typeface="Calibri"/>
              </a:rPr>
              <a:t>Istota postępowania nakazowego sprowadza się do selekcji spraw,          w których wina i sprawstwo nie budzą żadnych wątpliwości,                        a jednocześnie istnieje wysokie prawdopodobieństwo, że oskarżony przystanie na zaproponowany wymiar kary,</a:t>
            </a:r>
          </a:p>
          <a:p>
            <a:r>
              <a:rPr lang="pl-PL" sz="2200" dirty="0">
                <a:cs typeface="Calibri"/>
                <a:sym typeface="Wingdings" panose="05000000000000000000" pitchFamily="2" charset="2"/>
              </a:rPr>
              <a:t>Postępowanie nakazowe a prawo do sądu (art. 45 ust. 1 Konstytucji RP): </a:t>
            </a:r>
          </a:p>
          <a:p>
            <a:pPr lvl="1"/>
            <a:r>
              <a:rPr lang="pl-PL" sz="2000" dirty="0">
                <a:cs typeface="Calibri"/>
                <a:sym typeface="Wingdings" panose="05000000000000000000" pitchFamily="2" charset="2"/>
              </a:rPr>
              <a:t>brak elementu jawności (orzekanie na posiedzeniu bez udziału stron),</a:t>
            </a:r>
          </a:p>
          <a:p>
            <a:pPr lvl="1"/>
            <a:r>
              <a:rPr lang="pl-PL" sz="2000" dirty="0">
                <a:cs typeface="Calibri"/>
                <a:sym typeface="Wingdings" panose="05000000000000000000" pitchFamily="2" charset="2"/>
              </a:rPr>
              <a:t>ograniczenie rozpoznania sprawy „przez (..) sąd” (sąd w ogóle nie prowadzi postępowania dowodowego). </a:t>
            </a:r>
            <a:endParaRPr lang="pl-PL" sz="2000" dirty="0">
              <a:cs typeface="Calibri"/>
            </a:endParaRPr>
          </a:p>
        </p:txBody>
      </p:sp>
    </p:spTree>
    <p:extLst>
      <p:ext uri="{BB962C8B-B14F-4D97-AF65-F5344CB8AC3E}">
        <p14:creationId xmlns:p14="http://schemas.microsoft.com/office/powerpoint/2010/main" val="3909638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ED9C7D-EA00-4815-AC62-9DFC33EB4D03}"/>
              </a:ext>
            </a:extLst>
          </p:cNvPr>
          <p:cNvSpPr>
            <a:spLocks noGrp="1"/>
          </p:cNvSpPr>
          <p:nvPr>
            <p:ph type="title"/>
          </p:nvPr>
        </p:nvSpPr>
        <p:spPr/>
        <p:txBody>
          <a:bodyPr/>
          <a:lstStyle/>
          <a:p>
            <a:r>
              <a:rPr lang="pl-PL" dirty="0">
                <a:solidFill>
                  <a:srgbClr val="F03F2B"/>
                </a:solidFill>
              </a:rPr>
              <a:t>POSTĘPOWANIE NAKAZOWE</a:t>
            </a:r>
          </a:p>
        </p:txBody>
      </p:sp>
      <p:sp>
        <p:nvSpPr>
          <p:cNvPr id="3" name="Symbol zastępczy zawartości 2">
            <a:extLst>
              <a:ext uri="{FF2B5EF4-FFF2-40B4-BE49-F238E27FC236}">
                <a16:creationId xmlns:a16="http://schemas.microsoft.com/office/drawing/2014/main" id="{96254872-F09A-42C5-BA7C-9DACA98B6B47}"/>
              </a:ext>
            </a:extLst>
          </p:cNvPr>
          <p:cNvSpPr>
            <a:spLocks noGrp="1"/>
          </p:cNvSpPr>
          <p:nvPr>
            <p:ph idx="1"/>
          </p:nvPr>
        </p:nvSpPr>
        <p:spPr>
          <a:xfrm>
            <a:off x="1066800" y="1748901"/>
            <a:ext cx="10447538" cy="4203843"/>
          </a:xfrm>
        </p:spPr>
        <p:txBody>
          <a:bodyPr>
            <a:normAutofit/>
          </a:bodyPr>
          <a:lstStyle/>
          <a:p>
            <a:pPr marL="0" indent="0">
              <a:buNone/>
            </a:pPr>
            <a:r>
              <a:rPr lang="pl-PL" sz="2400" b="1" dirty="0">
                <a:latin typeface="Century Gothic"/>
                <a:cs typeface="Calibri"/>
              </a:rPr>
              <a:t>Przesłanki postępowania nakazowego </a:t>
            </a:r>
            <a:r>
              <a:rPr lang="pl-PL" sz="2400" b="1" dirty="0">
                <a:cs typeface="Calibri"/>
              </a:rPr>
              <a:t>(art. 500 § 1 i 3 KPK)</a:t>
            </a:r>
            <a:r>
              <a:rPr lang="pl-PL" sz="2400" b="1" dirty="0">
                <a:latin typeface="Century Gothic"/>
                <a:cs typeface="Calibri"/>
              </a:rPr>
              <a:t>:</a:t>
            </a:r>
          </a:p>
          <a:p>
            <a:pPr lvl="1"/>
            <a:r>
              <a:rPr lang="pl-PL" sz="2200" dirty="0">
                <a:latin typeface="Century Gothic"/>
                <a:cs typeface="Calibri"/>
              </a:rPr>
              <a:t>postępowanie przygotowawcze prowadzone było w formie dochodzenia,</a:t>
            </a:r>
          </a:p>
          <a:p>
            <a:pPr lvl="1"/>
            <a:r>
              <a:rPr lang="pl-PL" sz="2200" dirty="0">
                <a:latin typeface="Century Gothic"/>
                <a:cs typeface="Calibri"/>
              </a:rPr>
              <a:t>przeprowadzenie rozprawy nie jest konieczne,</a:t>
            </a:r>
          </a:p>
          <a:p>
            <a:pPr lvl="1"/>
            <a:r>
              <a:rPr lang="pl-PL" sz="2200" dirty="0">
                <a:latin typeface="Century Gothic"/>
                <a:cs typeface="Calibri"/>
              </a:rPr>
              <a:t>okoliczności czynu i wina oskarżonego nie budzą wątpliwości,</a:t>
            </a:r>
          </a:p>
          <a:p>
            <a:pPr lvl="1"/>
            <a:r>
              <a:rPr lang="pl-PL" sz="2200" dirty="0">
                <a:latin typeface="Century Gothic"/>
                <a:cs typeface="Calibri"/>
              </a:rPr>
              <a:t>prognozowana kara: ograniczenie wolności lub grzywna do 200 stawek dziennych lub do 200 tys. zł</a:t>
            </a:r>
          </a:p>
          <a:p>
            <a:pPr marL="0" indent="0">
              <a:buNone/>
            </a:pPr>
            <a:r>
              <a:rPr lang="pl-PL" sz="2400" b="1" dirty="0">
                <a:cs typeface="Calibri"/>
              </a:rPr>
              <a:t>Przesłanki negatywne (art. 501 KPK):</a:t>
            </a:r>
          </a:p>
          <a:p>
            <a:pPr lvl="1"/>
            <a:r>
              <a:rPr lang="pl-PL" sz="2200" dirty="0">
                <a:cs typeface="Calibri"/>
              </a:rPr>
              <a:t>rozpoznawanie sprawy w trybie prywatnoskargowym,</a:t>
            </a:r>
          </a:p>
          <a:p>
            <a:pPr lvl="1"/>
            <a:r>
              <a:rPr lang="pl-PL" sz="2200" dirty="0">
                <a:cs typeface="Calibri"/>
              </a:rPr>
              <a:t>okoliczności uzasadniające obronę obligatoryjną (zob. art. 79 § 1 KPK).</a:t>
            </a:r>
          </a:p>
        </p:txBody>
      </p:sp>
    </p:spTree>
    <p:extLst>
      <p:ext uri="{BB962C8B-B14F-4D97-AF65-F5344CB8AC3E}">
        <p14:creationId xmlns:p14="http://schemas.microsoft.com/office/powerpoint/2010/main" val="2752214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ED9C7D-EA00-4815-AC62-9DFC33EB4D03}"/>
              </a:ext>
            </a:extLst>
          </p:cNvPr>
          <p:cNvSpPr>
            <a:spLocks noGrp="1"/>
          </p:cNvSpPr>
          <p:nvPr>
            <p:ph type="title"/>
          </p:nvPr>
        </p:nvSpPr>
        <p:spPr/>
        <p:txBody>
          <a:bodyPr/>
          <a:lstStyle/>
          <a:p>
            <a:r>
              <a:rPr lang="pl-PL" dirty="0">
                <a:solidFill>
                  <a:srgbClr val="F03F2B"/>
                </a:solidFill>
              </a:rPr>
              <a:t>POSTĘPOWANIE NAKAZOWE</a:t>
            </a:r>
          </a:p>
        </p:txBody>
      </p:sp>
      <p:sp>
        <p:nvSpPr>
          <p:cNvPr id="3" name="Symbol zastępczy zawartości 2">
            <a:extLst>
              <a:ext uri="{FF2B5EF4-FFF2-40B4-BE49-F238E27FC236}">
                <a16:creationId xmlns:a16="http://schemas.microsoft.com/office/drawing/2014/main" id="{96254872-F09A-42C5-BA7C-9DACA98B6B47}"/>
              </a:ext>
            </a:extLst>
          </p:cNvPr>
          <p:cNvSpPr>
            <a:spLocks noGrp="1"/>
          </p:cNvSpPr>
          <p:nvPr>
            <p:ph idx="1"/>
          </p:nvPr>
        </p:nvSpPr>
        <p:spPr>
          <a:xfrm>
            <a:off x="1066800" y="1922754"/>
            <a:ext cx="10447538" cy="4292652"/>
          </a:xfrm>
        </p:spPr>
        <p:txBody>
          <a:bodyPr>
            <a:normAutofit/>
          </a:bodyPr>
          <a:lstStyle/>
          <a:p>
            <a:r>
              <a:rPr lang="pl-PL" sz="2400" dirty="0">
                <a:latin typeface="Century Gothic"/>
                <a:cs typeface="Calibri"/>
              </a:rPr>
              <a:t>Sąd wydaje wyrok nakazowy, który jest następnie doręczany stronom oraz pokrzywdzonemu,</a:t>
            </a:r>
          </a:p>
          <a:p>
            <a:r>
              <a:rPr lang="pl-PL" sz="2400" dirty="0">
                <a:latin typeface="Century Gothic"/>
                <a:cs typeface="Calibri"/>
              </a:rPr>
              <a:t>Oskarżonemu i obrońcy doręcza się wyrok nakazowy wraz z odpisem AO; oskarżonemu wyrok doręcza się </a:t>
            </a:r>
            <a:r>
              <a:rPr lang="pl-PL" sz="2400" u="sng" dirty="0">
                <a:latin typeface="Century Gothic"/>
                <a:cs typeface="Calibri"/>
              </a:rPr>
              <a:t>do rąk własnych</a:t>
            </a:r>
            <a:r>
              <a:rPr lang="pl-PL" sz="2400" dirty="0">
                <a:latin typeface="Century Gothic"/>
                <a:cs typeface="Calibri"/>
              </a:rPr>
              <a:t>!,</a:t>
            </a:r>
          </a:p>
          <a:p>
            <a:r>
              <a:rPr lang="pl-PL" sz="2400" dirty="0">
                <a:latin typeface="Century Gothic"/>
                <a:cs typeface="Calibri"/>
              </a:rPr>
              <a:t>Od wyroku służy </a:t>
            </a:r>
            <a:r>
              <a:rPr lang="pl-PL" sz="2400" b="1" dirty="0">
                <a:solidFill>
                  <a:srgbClr val="344529"/>
                </a:solidFill>
                <a:latin typeface="Century Gothic"/>
                <a:cs typeface="Calibri"/>
              </a:rPr>
              <a:t>SPRZECIW</a:t>
            </a:r>
            <a:r>
              <a:rPr lang="pl-PL" sz="2400" dirty="0">
                <a:latin typeface="Century Gothic"/>
                <a:cs typeface="Calibri"/>
              </a:rPr>
              <a:t>, który ma charakter </a:t>
            </a:r>
            <a:r>
              <a:rPr lang="pl-PL" sz="2400" dirty="0" err="1">
                <a:latin typeface="Century Gothic"/>
                <a:cs typeface="Calibri"/>
              </a:rPr>
              <a:t>kasatoryjny</a:t>
            </a:r>
            <a:r>
              <a:rPr lang="pl-PL" sz="2400" dirty="0">
                <a:latin typeface="Century Gothic"/>
                <a:cs typeface="Calibri"/>
              </a:rPr>
              <a:t>, tzn.</a:t>
            </a:r>
            <a:r>
              <a:rPr lang="pl-PL" sz="2400" dirty="0">
                <a:latin typeface="Century Gothic"/>
                <a:cs typeface="Calibri"/>
                <a:sym typeface="Wingdings" panose="05000000000000000000" pitchFamily="2" charset="2"/>
              </a:rPr>
              <a:t> jego wniesienie eliminuje wyrok nakazowy z obrotu prawnego, a sprawa jest kierowana do rozpoznania na zasadach ogólnych,</a:t>
            </a:r>
          </a:p>
          <a:p>
            <a:r>
              <a:rPr lang="pl-PL" sz="2400" dirty="0">
                <a:latin typeface="Century Gothic"/>
                <a:cs typeface="Calibri"/>
                <a:sym typeface="Wingdings" panose="05000000000000000000" pitchFamily="2" charset="2"/>
              </a:rPr>
              <a:t>Sprzeciw może być cofnięty do czasu rozpoczęcia przewodu sądowego na pierwszej rozprawie głównej.</a:t>
            </a:r>
          </a:p>
          <a:p>
            <a:endParaRPr lang="pl-PL" sz="2400" dirty="0">
              <a:latin typeface="Century Gothic"/>
              <a:cs typeface="Calibri"/>
              <a:sym typeface="Wingdings" panose="05000000000000000000" pitchFamily="2" charset="2"/>
            </a:endParaRPr>
          </a:p>
          <a:p>
            <a:endParaRPr lang="pl-PL" sz="2400" dirty="0">
              <a:latin typeface="Century Gothic"/>
              <a:cs typeface="Calibri"/>
              <a:sym typeface="Wingdings" panose="05000000000000000000" pitchFamily="2" charset="2"/>
            </a:endParaRPr>
          </a:p>
          <a:p>
            <a:endParaRPr lang="pl-PL" sz="2400" dirty="0">
              <a:cs typeface="Calibri"/>
            </a:endParaRPr>
          </a:p>
        </p:txBody>
      </p:sp>
    </p:spTree>
    <p:extLst>
      <p:ext uri="{BB962C8B-B14F-4D97-AF65-F5344CB8AC3E}">
        <p14:creationId xmlns:p14="http://schemas.microsoft.com/office/powerpoint/2010/main" val="2151294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ED9C7D-EA00-4815-AC62-9DFC33EB4D03}"/>
              </a:ext>
            </a:extLst>
          </p:cNvPr>
          <p:cNvSpPr>
            <a:spLocks noGrp="1"/>
          </p:cNvSpPr>
          <p:nvPr>
            <p:ph type="title"/>
          </p:nvPr>
        </p:nvSpPr>
        <p:spPr>
          <a:xfrm>
            <a:off x="1066800" y="642594"/>
            <a:ext cx="7908524" cy="1371600"/>
          </a:xfrm>
        </p:spPr>
        <p:txBody>
          <a:bodyPr>
            <a:normAutofit/>
          </a:bodyPr>
          <a:lstStyle/>
          <a:p>
            <a:r>
              <a:rPr lang="pl-PL" dirty="0">
                <a:solidFill>
                  <a:srgbClr val="3488A0"/>
                </a:solidFill>
              </a:rPr>
              <a:t>POSTĘPOWANIE W SPRAWACH Z OSKARŻENIA PRYWATNEGO</a:t>
            </a:r>
          </a:p>
        </p:txBody>
      </p:sp>
      <p:sp>
        <p:nvSpPr>
          <p:cNvPr id="3" name="Symbol zastępczy zawartości 2">
            <a:extLst>
              <a:ext uri="{FF2B5EF4-FFF2-40B4-BE49-F238E27FC236}">
                <a16:creationId xmlns:a16="http://schemas.microsoft.com/office/drawing/2014/main" id="{96254872-F09A-42C5-BA7C-9DACA98B6B47}"/>
              </a:ext>
            </a:extLst>
          </p:cNvPr>
          <p:cNvSpPr>
            <a:spLocks noGrp="1"/>
          </p:cNvSpPr>
          <p:nvPr>
            <p:ph idx="1"/>
          </p:nvPr>
        </p:nvSpPr>
        <p:spPr>
          <a:xfrm>
            <a:off x="1066800" y="2103119"/>
            <a:ext cx="10447538" cy="4208903"/>
          </a:xfrm>
        </p:spPr>
        <p:txBody>
          <a:bodyPr>
            <a:noAutofit/>
          </a:bodyPr>
          <a:lstStyle/>
          <a:p>
            <a:r>
              <a:rPr lang="pl-PL" sz="1600" dirty="0">
                <a:cs typeface="Calibri"/>
              </a:rPr>
              <a:t>Dotyczy przestępstw ściganych z oskarżenia prywatnego (np. zniesławienie, tzw. „lekki” uszczerbek na zdrowiu),</a:t>
            </a:r>
          </a:p>
          <a:p>
            <a:r>
              <a:rPr lang="pl-PL" sz="1600" b="1" dirty="0">
                <a:cs typeface="Calibri"/>
              </a:rPr>
              <a:t>PRYWATNY AKT </a:t>
            </a:r>
            <a:r>
              <a:rPr lang="pl-PL" sz="1600" b="1" dirty="0"/>
              <a:t>OSKARŻENIA </a:t>
            </a:r>
            <a:r>
              <a:rPr lang="pl-PL" sz="1600" dirty="0"/>
              <a:t>może</a:t>
            </a:r>
            <a:r>
              <a:rPr lang="pl-PL" sz="1600" dirty="0">
                <a:cs typeface="Calibri"/>
              </a:rPr>
              <a:t> ograniczyć się do oznaczenia osoby oskarżonego, zarzucanego mu czynu oraz wskazania dowodów, na których opiera się oskarżenie.</a:t>
            </a:r>
          </a:p>
          <a:p>
            <a:r>
              <a:rPr lang="pl-PL" sz="1600" dirty="0">
                <a:cs typeface="Calibri"/>
              </a:rPr>
              <a:t>Na polecenie sądu Policja dokonuje określonych przez sąd czynności dowodowych, po czym ich wyniki przekazuje sądowi. </a:t>
            </a:r>
          </a:p>
          <a:p>
            <a:r>
              <a:rPr lang="pl-PL" sz="1600" dirty="0">
                <a:cs typeface="Calibri"/>
              </a:rPr>
              <a:t>Przed merytorycznym rozpoznaniem sprawy na rozprawie odbywa się </a:t>
            </a:r>
            <a:r>
              <a:rPr lang="pl-PL" sz="1600" b="1" dirty="0">
                <a:cs typeface="Calibri"/>
              </a:rPr>
              <a:t>POSIEDZENIE POJEDNAWCZE, </a:t>
            </a:r>
            <a:r>
              <a:rPr lang="pl-PL" sz="1600" dirty="0">
                <a:cs typeface="Calibri"/>
              </a:rPr>
              <a:t>które rozpoczyna się wezwaniem stron do pojednania,</a:t>
            </a:r>
          </a:p>
          <a:p>
            <a:r>
              <a:rPr lang="pl-PL" sz="1600" b="0" i="0" dirty="0">
                <a:solidFill>
                  <a:srgbClr val="333333"/>
                </a:solidFill>
                <a:effectLst/>
              </a:rPr>
              <a:t>W protokole posiedzenia należy w szczególności zaznaczyć stanowisko stron wobec wezwania do pojednania oraz wyniki przeprowadzonego posiedzenia pojednawczego; jeżeli doszło do pojednania, protokół podpisują także strony,</a:t>
            </a:r>
          </a:p>
          <a:p>
            <a:r>
              <a:rPr lang="pl-PL" sz="1600" b="1" dirty="0">
                <a:cs typeface="Calibri"/>
              </a:rPr>
              <a:t>W razie pojednania stron postępowanie umarza się. </a:t>
            </a:r>
            <a:r>
              <a:rPr lang="pl-PL" sz="1600" dirty="0">
                <a:cs typeface="Calibri"/>
              </a:rPr>
              <a:t>Jeśli do pojednania nie dojdzie, sprawa jest kierowana na rozprawę.</a:t>
            </a:r>
          </a:p>
        </p:txBody>
      </p:sp>
    </p:spTree>
    <p:extLst>
      <p:ext uri="{BB962C8B-B14F-4D97-AF65-F5344CB8AC3E}">
        <p14:creationId xmlns:p14="http://schemas.microsoft.com/office/powerpoint/2010/main" val="2333664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ED9C7D-EA00-4815-AC62-9DFC33EB4D03}"/>
              </a:ext>
            </a:extLst>
          </p:cNvPr>
          <p:cNvSpPr>
            <a:spLocks noGrp="1"/>
          </p:cNvSpPr>
          <p:nvPr>
            <p:ph type="title"/>
          </p:nvPr>
        </p:nvSpPr>
        <p:spPr>
          <a:xfrm>
            <a:off x="1066800" y="642594"/>
            <a:ext cx="7908524" cy="1371600"/>
          </a:xfrm>
        </p:spPr>
        <p:txBody>
          <a:bodyPr>
            <a:normAutofit/>
          </a:bodyPr>
          <a:lstStyle/>
          <a:p>
            <a:r>
              <a:rPr lang="pl-PL" dirty="0">
                <a:solidFill>
                  <a:srgbClr val="3488A0"/>
                </a:solidFill>
              </a:rPr>
              <a:t>POSTĘPOWANIE W SPRAWACH Z OSKARŻENIA PRYWATNEGO</a:t>
            </a:r>
          </a:p>
        </p:txBody>
      </p:sp>
      <p:sp>
        <p:nvSpPr>
          <p:cNvPr id="3" name="Symbol zastępczy zawartości 2">
            <a:extLst>
              <a:ext uri="{FF2B5EF4-FFF2-40B4-BE49-F238E27FC236}">
                <a16:creationId xmlns:a16="http://schemas.microsoft.com/office/drawing/2014/main" id="{96254872-F09A-42C5-BA7C-9DACA98B6B47}"/>
              </a:ext>
            </a:extLst>
          </p:cNvPr>
          <p:cNvSpPr>
            <a:spLocks noGrp="1"/>
          </p:cNvSpPr>
          <p:nvPr>
            <p:ph idx="1"/>
          </p:nvPr>
        </p:nvSpPr>
        <p:spPr>
          <a:xfrm>
            <a:off x="1066800" y="2103120"/>
            <a:ext cx="10127942" cy="4297680"/>
          </a:xfrm>
        </p:spPr>
        <p:txBody>
          <a:bodyPr>
            <a:normAutofit fontScale="85000" lnSpcReduction="10000"/>
          </a:bodyPr>
          <a:lstStyle/>
          <a:p>
            <a:r>
              <a:rPr lang="pl-PL" sz="2400" b="1" dirty="0">
                <a:solidFill>
                  <a:srgbClr val="333333"/>
                </a:solidFill>
                <a:latin typeface="Open Sans" panose="020B0606030504020204" pitchFamily="34" charset="0"/>
                <a:cs typeface="Calibri"/>
              </a:rPr>
              <a:t>WAŻNE! </a:t>
            </a:r>
            <a:r>
              <a:rPr lang="pl-PL" sz="2400" dirty="0">
                <a:solidFill>
                  <a:srgbClr val="333333"/>
                </a:solidFill>
                <a:latin typeface="Open Sans" panose="020B0606030504020204" pitchFamily="34" charset="0"/>
                <a:cs typeface="Calibri"/>
              </a:rPr>
              <a:t>Skutki nieusprawiedliwionego niestawiennictwa oskarżyciela prywatnego:</a:t>
            </a:r>
            <a:endParaRPr lang="pl-PL" sz="2400" dirty="0">
              <a:cs typeface="Calibri"/>
            </a:endParaRPr>
          </a:p>
          <a:p>
            <a:pPr lvl="1"/>
            <a:r>
              <a:rPr lang="pl-PL" sz="2200" dirty="0">
                <a:cs typeface="Calibri"/>
              </a:rPr>
              <a:t>Niestawiennictwo oskarżyciela prywatnego i jego pełnomocnika bez usprawiedliwienia </a:t>
            </a:r>
            <a:r>
              <a:rPr lang="pl-PL" sz="2200" u="sng" dirty="0">
                <a:cs typeface="Calibri"/>
              </a:rPr>
              <a:t>na posiedzeniu pojednawczym </a:t>
            </a:r>
            <a:r>
              <a:rPr lang="pl-PL" sz="2200" dirty="0">
                <a:cs typeface="Calibri"/>
                <a:sym typeface="Wingdings" panose="05000000000000000000" pitchFamily="2" charset="2"/>
              </a:rPr>
              <a:t> </a:t>
            </a:r>
            <a:r>
              <a:rPr lang="pl-PL" sz="2200" b="1" dirty="0">
                <a:cs typeface="Calibri"/>
              </a:rPr>
              <a:t>umorzenie postępowania</a:t>
            </a:r>
            <a:r>
              <a:rPr lang="pl-PL" sz="2200" dirty="0">
                <a:cs typeface="Calibri"/>
              </a:rPr>
              <a:t>,</a:t>
            </a:r>
          </a:p>
          <a:p>
            <a:pPr lvl="1"/>
            <a:r>
              <a:rPr lang="pl-PL" sz="2200" dirty="0">
                <a:cs typeface="Calibri"/>
              </a:rPr>
              <a:t>Niestawiennictwo oskarżyciela prywatnego i jego pełnomocnika bez usprawiedliwienia </a:t>
            </a:r>
            <a:r>
              <a:rPr lang="pl-PL" sz="2200" u="sng" dirty="0">
                <a:cs typeface="Calibri"/>
              </a:rPr>
              <a:t>na rozprawie</a:t>
            </a:r>
            <a:r>
              <a:rPr lang="pl-PL" sz="2200" b="1" dirty="0">
                <a:cs typeface="Calibri"/>
              </a:rPr>
              <a:t>  = odstąpienie od oskarżenia </a:t>
            </a:r>
            <a:r>
              <a:rPr lang="pl-PL" sz="2200" dirty="0">
                <a:cs typeface="Calibri"/>
                <a:sym typeface="Wingdings" panose="05000000000000000000" pitchFamily="2" charset="2"/>
              </a:rPr>
              <a:t> </a:t>
            </a:r>
            <a:r>
              <a:rPr lang="pl-PL" sz="2200" b="1" dirty="0">
                <a:cs typeface="Calibri"/>
              </a:rPr>
              <a:t>umorzenie postępowania</a:t>
            </a:r>
            <a:r>
              <a:rPr lang="pl-PL" sz="2200" dirty="0">
                <a:cs typeface="Calibri"/>
              </a:rPr>
              <a:t>,</a:t>
            </a:r>
          </a:p>
          <a:p>
            <a:r>
              <a:rPr lang="pl-PL" sz="2400" dirty="0">
                <a:cs typeface="Calibri"/>
              </a:rPr>
              <a:t>Możliwość kumulacji ról procesowych oskarżonego i oskarżyciela prywatnego w drodze </a:t>
            </a:r>
            <a:r>
              <a:rPr lang="pl-PL" sz="2400" b="1" dirty="0">
                <a:cs typeface="Calibri"/>
              </a:rPr>
              <a:t>OSKARŻENIA WZAJEMNEGO </a:t>
            </a:r>
            <a:r>
              <a:rPr lang="pl-PL" sz="2400" dirty="0">
                <a:cs typeface="Calibri"/>
              </a:rPr>
              <a:t>(jednak nie w przypadku, gdy prokurator wcześniej wszczął postępowanie albo przyłączył się do postępowania). Do rozpoczęcia przewodu sądowego na rozprawie głównej oskarżony (prywatnie) może wnieść przeciwko oskarżycielowi prywatnemu będącemu pokrzywdzonym wzajemny akt oskarżenia o ścigany z oskarżenia prywatnego czyn, </a:t>
            </a:r>
            <a:r>
              <a:rPr lang="pl-PL" sz="2400" b="1" dirty="0">
                <a:cs typeface="Calibri"/>
              </a:rPr>
              <a:t>pozostający w związku z czynem mu zarzucanym.</a:t>
            </a:r>
          </a:p>
        </p:txBody>
      </p:sp>
    </p:spTree>
    <p:extLst>
      <p:ext uri="{BB962C8B-B14F-4D97-AF65-F5344CB8AC3E}">
        <p14:creationId xmlns:p14="http://schemas.microsoft.com/office/powerpoint/2010/main" val="1982924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ED9C7D-EA00-4815-AC62-9DFC33EB4D03}"/>
              </a:ext>
            </a:extLst>
          </p:cNvPr>
          <p:cNvSpPr>
            <a:spLocks noGrp="1"/>
          </p:cNvSpPr>
          <p:nvPr>
            <p:ph type="title"/>
          </p:nvPr>
        </p:nvSpPr>
        <p:spPr>
          <a:xfrm>
            <a:off x="1066800" y="642594"/>
            <a:ext cx="7908524" cy="1371600"/>
          </a:xfrm>
        </p:spPr>
        <p:txBody>
          <a:bodyPr>
            <a:normAutofit/>
          </a:bodyPr>
          <a:lstStyle/>
          <a:p>
            <a:r>
              <a:rPr lang="pl-PL" dirty="0">
                <a:solidFill>
                  <a:srgbClr val="3488A0"/>
                </a:solidFill>
              </a:rPr>
              <a:t>POSTĘPOWANIE W SPRAWACH Z OSKARŻENIA PRYWATNEGO</a:t>
            </a:r>
          </a:p>
        </p:txBody>
      </p:sp>
      <p:sp>
        <p:nvSpPr>
          <p:cNvPr id="3" name="Symbol zastępczy zawartości 2">
            <a:extLst>
              <a:ext uri="{FF2B5EF4-FFF2-40B4-BE49-F238E27FC236}">
                <a16:creationId xmlns:a16="http://schemas.microsoft.com/office/drawing/2014/main" id="{96254872-F09A-42C5-BA7C-9DACA98B6B47}"/>
              </a:ext>
            </a:extLst>
          </p:cNvPr>
          <p:cNvSpPr>
            <a:spLocks noGrp="1"/>
          </p:cNvSpPr>
          <p:nvPr>
            <p:ph idx="1"/>
          </p:nvPr>
        </p:nvSpPr>
        <p:spPr>
          <a:xfrm>
            <a:off x="1066800" y="2103120"/>
            <a:ext cx="10447538" cy="3849624"/>
          </a:xfrm>
        </p:spPr>
        <p:txBody>
          <a:bodyPr>
            <a:normAutofit/>
          </a:bodyPr>
          <a:lstStyle/>
          <a:p>
            <a:r>
              <a:rPr lang="pl-PL" sz="2400" dirty="0">
                <a:cs typeface="Calibri"/>
              </a:rPr>
              <a:t>Postępowanie w sprawach z oskarżenia prywatnego umarza się za zgodą oskarżonego, jeżeli oskarżyciel prywatny odstąpi od oskarżenia przed prawomocnym zakończeniem postępowania.</a:t>
            </a:r>
          </a:p>
          <a:p>
            <a:r>
              <a:rPr lang="pl-PL" sz="2400" dirty="0">
                <a:cs typeface="Calibri"/>
              </a:rPr>
              <a:t>Przed rozpoczęciem przewodu sądowego na pierwszej rozprawie głównej – brak konieczności uzyskania zgody oskarżonego, </a:t>
            </a:r>
          </a:p>
          <a:p>
            <a:r>
              <a:rPr lang="pl-PL" sz="2400" dirty="0">
                <a:cs typeface="Calibri"/>
              </a:rPr>
              <a:t>Niestawiennictwo oskarżyciela prywatnego i jego pełnomocnika na rozprawie głównej bez usprawiedliwienia uważa się za odstąpienie od oskarżenia.</a:t>
            </a:r>
          </a:p>
        </p:txBody>
      </p:sp>
      <p:sp>
        <p:nvSpPr>
          <p:cNvPr id="4" name="Symbol zastępczy daty 3">
            <a:extLst>
              <a:ext uri="{FF2B5EF4-FFF2-40B4-BE49-F238E27FC236}">
                <a16:creationId xmlns:a16="http://schemas.microsoft.com/office/drawing/2014/main" id="{CD77E802-9ADA-48DF-A645-A9D1E731E266}"/>
              </a:ext>
            </a:extLst>
          </p:cNvPr>
          <p:cNvSpPr>
            <a:spLocks noGrp="1"/>
          </p:cNvSpPr>
          <p:nvPr>
            <p:ph type="dt" sz="half" idx="10"/>
          </p:nvPr>
        </p:nvSpPr>
        <p:spPr/>
        <p:txBody>
          <a:bodyPr/>
          <a:lstStyle/>
          <a:p>
            <a:pPr rtl="0"/>
            <a:fld id="{1B23B4D2-AC56-4E03-B584-C7EE294BDCA4}" type="datetime1">
              <a:rPr lang="pl-PL" smtClean="0"/>
              <a:t>19.05.2024</a:t>
            </a:fld>
            <a:endParaRPr lang="en-US" dirty="0"/>
          </a:p>
        </p:txBody>
      </p:sp>
    </p:spTree>
    <p:extLst>
      <p:ext uri="{BB962C8B-B14F-4D97-AF65-F5344CB8AC3E}">
        <p14:creationId xmlns:p14="http://schemas.microsoft.com/office/powerpoint/2010/main" val="4909187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_41798944_TF78438558" id="{656982CE-918E-475A-B40A-5C9C63D77659}" vid="{35A616ED-4F32-4850-9933-730FF490343F}"/>
    </a:ext>
  </a:extLst>
</a:theme>
</file>

<file path=ppt/theme/theme2.xml><?xml version="1.0" encoding="utf-8"?>
<a:theme xmlns:a="http://schemas.openxmlformats.org/drawingml/2006/main" name="Motyw pakietu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Kolorowy blok geometryczny</Template>
  <TotalTime>2730</TotalTime>
  <Words>2076</Words>
  <Application>Microsoft Office PowerPoint</Application>
  <PresentationFormat>Panoramiczny</PresentationFormat>
  <Paragraphs>139</Paragraphs>
  <Slides>20</Slides>
  <Notes>3</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20</vt:i4>
      </vt:variant>
    </vt:vector>
  </HeadingPairs>
  <TitlesOfParts>
    <vt:vector size="26" baseType="lpstr">
      <vt:lpstr>Calibri</vt:lpstr>
      <vt:lpstr>Calibri Light</vt:lpstr>
      <vt:lpstr>Century Gothic</vt:lpstr>
      <vt:lpstr>Garamond</vt:lpstr>
      <vt:lpstr>Open Sans</vt:lpstr>
      <vt:lpstr>SavonVTI</vt:lpstr>
      <vt:lpstr>Postępowania szczególne + Postępowanie w przedmiocie umorzenia i zastosowania środków zabezpieczających Postępowania po uprawomocnieniu się orzeczenia</vt:lpstr>
      <vt:lpstr>POSTĘPOWANIA SZCZEGÓLNE</vt:lpstr>
      <vt:lpstr>POSTĘPOWANIA SZCZEGÓLNE (DZIAŁ X KPK)</vt:lpstr>
      <vt:lpstr>POSTĘPOWANIE NAKAZOWE</vt:lpstr>
      <vt:lpstr>POSTĘPOWANIE NAKAZOWE</vt:lpstr>
      <vt:lpstr>POSTĘPOWANIE NAKAZOWE</vt:lpstr>
      <vt:lpstr>POSTĘPOWANIE W SPRAWACH Z OSKARŻENIA PRYWATNEGO</vt:lpstr>
      <vt:lpstr>POSTĘPOWANIE W SPRAWACH Z OSKARŻENIA PRYWATNEGO</vt:lpstr>
      <vt:lpstr>POSTĘPOWANIE W SPRAWACH Z OSKARŻENIA PRYWATNEGO</vt:lpstr>
      <vt:lpstr>POSTĘPOWANIE PRZYSPIESZONE</vt:lpstr>
      <vt:lpstr>POSTĘPOWANIE  W PRZEDMIOCIE UMORZENIA POSTĘPOWANIA  I ZASTOSOWANIA ŚRODKÓW ZABEZPIECZAJĄCYCH</vt:lpstr>
      <vt:lpstr>POSTĘPOWANIE  W PRZEDMIOCIE UMORZENIA POSTĘPOWANIA  I ZASTOSOWANIA ŚRODKÓW ZABEZPIECZAJĄCYCH</vt:lpstr>
      <vt:lpstr>POSTĘPOWANIE  W PRZEDMIOCIE UMORZENIA POSTĘPOWANIA  I ZASTOSOWANIA ŚRODKÓW ZABEZPIECZAJĄCYCH</vt:lpstr>
      <vt:lpstr>POSTĘPOWANIA  PO UPRAWOMOCNIENIU SIĘ ORZECZENIA (DZIAŁ XII KPK)</vt:lpstr>
      <vt:lpstr>PODJĘCIE POSTĘPOWANIA WARUNKOWO UMORZONEGO</vt:lpstr>
      <vt:lpstr>POSTĘPOWANIE KOMPENSACYJNE</vt:lpstr>
      <vt:lpstr>Prezentacja programu PowerPoint</vt:lpstr>
      <vt:lpstr>ORZEKANIE KARY ŁĄCZNEJ</vt:lpstr>
      <vt:lpstr>UŁASKAWIENIE</vt:lpstr>
      <vt:lpstr>DZIĘKUJĘ ZA UWAGĘ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Postępowania szczególne.   Postępowania po uprawomocnieniu się orzeczenia</dc:title>
  <dc:creator>Artur Kowalczyk</dc:creator>
  <cp:lastModifiedBy>Artur Kowalczyk</cp:lastModifiedBy>
  <cp:revision>36</cp:revision>
  <dcterms:created xsi:type="dcterms:W3CDTF">2021-05-12T19:33:06Z</dcterms:created>
  <dcterms:modified xsi:type="dcterms:W3CDTF">2024-05-19T15:58:25Z</dcterms:modified>
</cp:coreProperties>
</file>