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502" r:id="rId3"/>
    <p:sldId id="350" r:id="rId4"/>
    <p:sldId id="351" r:id="rId5"/>
    <p:sldId id="352" r:id="rId6"/>
    <p:sldId id="353" r:id="rId7"/>
    <p:sldId id="354" r:id="rId8"/>
    <p:sldId id="355" r:id="rId9"/>
    <p:sldId id="503" r:id="rId10"/>
    <p:sldId id="348" r:id="rId11"/>
    <p:sldId id="349" r:id="rId12"/>
    <p:sldId id="494" r:id="rId13"/>
    <p:sldId id="504" r:id="rId14"/>
    <p:sldId id="505" r:id="rId15"/>
    <p:sldId id="506" r:id="rId16"/>
    <p:sldId id="507" r:id="rId17"/>
    <p:sldId id="320" r:id="rId18"/>
    <p:sldId id="498" r:id="rId19"/>
    <p:sldId id="321" r:id="rId20"/>
    <p:sldId id="322" r:id="rId21"/>
    <p:sldId id="323" r:id="rId22"/>
    <p:sldId id="492" r:id="rId23"/>
    <p:sldId id="493" r:id="rId24"/>
    <p:sldId id="496" r:id="rId25"/>
    <p:sldId id="499" r:id="rId26"/>
    <p:sldId id="500" r:id="rId27"/>
    <p:sldId id="501" r:id="rId28"/>
    <p:sldId id="497" r:id="rId29"/>
    <p:sldId id="325" r:id="rId30"/>
    <p:sldId id="495" r:id="rId3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99904C-48B0-4431-9AC1-7C918F0947D7}" type="doc">
      <dgm:prSet loTypeId="urn:microsoft.com/office/officeart/2005/8/layout/process1" loCatId="process" qsTypeId="urn:microsoft.com/office/officeart/2005/8/quickstyle/simple1" qsCatId="simple" csTypeId="urn:microsoft.com/office/officeart/2005/8/colors/colorful2" csCatId="colorful"/>
      <dgm:spPr/>
      <dgm:t>
        <a:bodyPr/>
        <a:lstStyle/>
        <a:p>
          <a:endParaRPr lang="pl-PL"/>
        </a:p>
      </dgm:t>
    </dgm:pt>
    <dgm:pt modelId="{51941542-5456-4A74-BE15-351F6FC077D8}">
      <dgm:prSet/>
      <dgm:spPr/>
      <dgm:t>
        <a:bodyPr/>
        <a:lstStyle/>
        <a:p>
          <a:r>
            <a:rPr lang="pl-PL" dirty="0"/>
            <a:t>Wniosek dowodowy strony skierowany do organu prowadzącego postępowanie </a:t>
          </a:r>
        </a:p>
      </dgm:t>
    </dgm:pt>
    <dgm:pt modelId="{70160E73-F878-4B7B-B1B9-D63C4E061C94}" type="parTrans" cxnId="{44D4F6BB-607C-4CAC-A92D-64CE0885438D}">
      <dgm:prSet/>
      <dgm:spPr/>
      <dgm:t>
        <a:bodyPr/>
        <a:lstStyle/>
        <a:p>
          <a:endParaRPr lang="pl-PL"/>
        </a:p>
      </dgm:t>
    </dgm:pt>
    <dgm:pt modelId="{8A4734AA-93DF-4404-96E6-8DEAD9B099CA}" type="sibTrans" cxnId="{44D4F6BB-607C-4CAC-A92D-64CE0885438D}">
      <dgm:prSet/>
      <dgm:spPr/>
      <dgm:t>
        <a:bodyPr/>
        <a:lstStyle/>
        <a:p>
          <a:endParaRPr lang="pl-PL"/>
        </a:p>
      </dgm:t>
    </dgm:pt>
    <dgm:pt modelId="{C59FB54C-1717-4FEE-9B5A-8DB67EEFAC9B}">
      <dgm:prSet/>
      <dgm:spPr/>
      <dgm:t>
        <a:bodyPr/>
        <a:lstStyle/>
        <a:p>
          <a:r>
            <a:rPr lang="pl-PL"/>
            <a:t>Dopuszczenie przez organ procesowy dowodu wnioskowanego przez stronę </a:t>
          </a:r>
        </a:p>
      </dgm:t>
    </dgm:pt>
    <dgm:pt modelId="{6BCDBE87-466A-4962-AA9D-FD32627BD0D0}" type="parTrans" cxnId="{79CDE8C0-F107-454E-9EC2-A60D81B631D5}">
      <dgm:prSet/>
      <dgm:spPr/>
      <dgm:t>
        <a:bodyPr/>
        <a:lstStyle/>
        <a:p>
          <a:endParaRPr lang="pl-PL"/>
        </a:p>
      </dgm:t>
    </dgm:pt>
    <dgm:pt modelId="{46F20186-B902-47E0-AAB3-11B1B4B04D4C}" type="sibTrans" cxnId="{79CDE8C0-F107-454E-9EC2-A60D81B631D5}">
      <dgm:prSet/>
      <dgm:spPr/>
      <dgm:t>
        <a:bodyPr/>
        <a:lstStyle/>
        <a:p>
          <a:endParaRPr lang="pl-PL"/>
        </a:p>
      </dgm:t>
    </dgm:pt>
    <dgm:pt modelId="{3F5ACD26-4152-4668-821A-564CA8B8C969}">
      <dgm:prSet/>
      <dgm:spPr/>
      <dgm:t>
        <a:bodyPr/>
        <a:lstStyle/>
        <a:p>
          <a:r>
            <a:rPr lang="pl-PL" dirty="0"/>
            <a:t>Organ procesowy przeprowadza dowód wnioskowany przez stronę </a:t>
          </a:r>
        </a:p>
      </dgm:t>
    </dgm:pt>
    <dgm:pt modelId="{2AF31EC3-5A79-4D53-9A8B-52373021C7D1}" type="parTrans" cxnId="{BFBD2FEB-25FE-41B2-B7DD-18E866D1275B}">
      <dgm:prSet/>
      <dgm:spPr/>
      <dgm:t>
        <a:bodyPr/>
        <a:lstStyle/>
        <a:p>
          <a:endParaRPr lang="pl-PL"/>
        </a:p>
      </dgm:t>
    </dgm:pt>
    <dgm:pt modelId="{488130A3-584B-4286-84BB-069BFCFC3E90}" type="sibTrans" cxnId="{BFBD2FEB-25FE-41B2-B7DD-18E866D1275B}">
      <dgm:prSet/>
      <dgm:spPr/>
      <dgm:t>
        <a:bodyPr/>
        <a:lstStyle/>
        <a:p>
          <a:endParaRPr lang="pl-PL"/>
        </a:p>
      </dgm:t>
    </dgm:pt>
    <dgm:pt modelId="{22FF736F-76F7-400A-8272-86A242994387}" type="pres">
      <dgm:prSet presAssocID="{3A99904C-48B0-4431-9AC1-7C918F0947D7}" presName="Name0" presStyleCnt="0">
        <dgm:presLayoutVars>
          <dgm:dir/>
          <dgm:resizeHandles val="exact"/>
        </dgm:presLayoutVars>
      </dgm:prSet>
      <dgm:spPr/>
    </dgm:pt>
    <dgm:pt modelId="{8FDD72E4-5CC3-4AF8-AFAC-5794A4B36D56}" type="pres">
      <dgm:prSet presAssocID="{51941542-5456-4A74-BE15-351F6FC077D8}" presName="node" presStyleLbl="node1" presStyleIdx="0" presStyleCnt="3">
        <dgm:presLayoutVars>
          <dgm:bulletEnabled val="1"/>
        </dgm:presLayoutVars>
      </dgm:prSet>
      <dgm:spPr/>
    </dgm:pt>
    <dgm:pt modelId="{FA01026A-5320-4B5F-B3F2-D3B19BDA5ED8}" type="pres">
      <dgm:prSet presAssocID="{8A4734AA-93DF-4404-96E6-8DEAD9B099CA}" presName="sibTrans" presStyleLbl="sibTrans2D1" presStyleIdx="0" presStyleCnt="2"/>
      <dgm:spPr/>
    </dgm:pt>
    <dgm:pt modelId="{818A6DCC-A781-45C7-BE5D-0CE72A1119F0}" type="pres">
      <dgm:prSet presAssocID="{8A4734AA-93DF-4404-96E6-8DEAD9B099CA}" presName="connectorText" presStyleLbl="sibTrans2D1" presStyleIdx="0" presStyleCnt="2"/>
      <dgm:spPr/>
    </dgm:pt>
    <dgm:pt modelId="{C489782A-996A-4440-8E3F-C916722211ED}" type="pres">
      <dgm:prSet presAssocID="{C59FB54C-1717-4FEE-9B5A-8DB67EEFAC9B}" presName="node" presStyleLbl="node1" presStyleIdx="1" presStyleCnt="3">
        <dgm:presLayoutVars>
          <dgm:bulletEnabled val="1"/>
        </dgm:presLayoutVars>
      </dgm:prSet>
      <dgm:spPr/>
    </dgm:pt>
    <dgm:pt modelId="{BA151A8F-6C48-4D0D-8CD0-9F0DE29E311D}" type="pres">
      <dgm:prSet presAssocID="{46F20186-B902-47E0-AAB3-11B1B4B04D4C}" presName="sibTrans" presStyleLbl="sibTrans2D1" presStyleIdx="1" presStyleCnt="2"/>
      <dgm:spPr/>
    </dgm:pt>
    <dgm:pt modelId="{74D0F976-19B4-46AE-BE21-404433BADCCF}" type="pres">
      <dgm:prSet presAssocID="{46F20186-B902-47E0-AAB3-11B1B4B04D4C}" presName="connectorText" presStyleLbl="sibTrans2D1" presStyleIdx="1" presStyleCnt="2"/>
      <dgm:spPr/>
    </dgm:pt>
    <dgm:pt modelId="{921A3008-1602-412F-A0AB-FFE24A8DF105}" type="pres">
      <dgm:prSet presAssocID="{3F5ACD26-4152-4668-821A-564CA8B8C969}" presName="node" presStyleLbl="node1" presStyleIdx="2" presStyleCnt="3">
        <dgm:presLayoutVars>
          <dgm:bulletEnabled val="1"/>
        </dgm:presLayoutVars>
      </dgm:prSet>
      <dgm:spPr/>
    </dgm:pt>
  </dgm:ptLst>
  <dgm:cxnLst>
    <dgm:cxn modelId="{1AA2F06E-CAEA-42DE-BDCF-E325797601EC}" type="presOf" srcId="{3A99904C-48B0-4431-9AC1-7C918F0947D7}" destId="{22FF736F-76F7-400A-8272-86A242994387}" srcOrd="0" destOrd="0" presId="urn:microsoft.com/office/officeart/2005/8/layout/process1"/>
    <dgm:cxn modelId="{2C6C1A58-B06C-46C5-8A2D-1DE6608E2575}" type="presOf" srcId="{8A4734AA-93DF-4404-96E6-8DEAD9B099CA}" destId="{818A6DCC-A781-45C7-BE5D-0CE72A1119F0}" srcOrd="1" destOrd="0" presId="urn:microsoft.com/office/officeart/2005/8/layout/process1"/>
    <dgm:cxn modelId="{E9938892-D9C5-40B9-95AC-9B6627E59AE4}" type="presOf" srcId="{8A4734AA-93DF-4404-96E6-8DEAD9B099CA}" destId="{FA01026A-5320-4B5F-B3F2-D3B19BDA5ED8}" srcOrd="0" destOrd="0" presId="urn:microsoft.com/office/officeart/2005/8/layout/process1"/>
    <dgm:cxn modelId="{EA1D4E93-AA06-4961-9FDD-A5E0347130A7}" type="presOf" srcId="{C59FB54C-1717-4FEE-9B5A-8DB67EEFAC9B}" destId="{C489782A-996A-4440-8E3F-C916722211ED}" srcOrd="0" destOrd="0" presId="urn:microsoft.com/office/officeart/2005/8/layout/process1"/>
    <dgm:cxn modelId="{07F3CFAB-03E7-4ADE-8AC2-B1F0125DF5B7}" type="presOf" srcId="{46F20186-B902-47E0-AAB3-11B1B4B04D4C}" destId="{74D0F976-19B4-46AE-BE21-404433BADCCF}" srcOrd="1" destOrd="0" presId="urn:microsoft.com/office/officeart/2005/8/layout/process1"/>
    <dgm:cxn modelId="{44D4F6BB-607C-4CAC-A92D-64CE0885438D}" srcId="{3A99904C-48B0-4431-9AC1-7C918F0947D7}" destId="{51941542-5456-4A74-BE15-351F6FC077D8}" srcOrd="0" destOrd="0" parTransId="{70160E73-F878-4B7B-B1B9-D63C4E061C94}" sibTransId="{8A4734AA-93DF-4404-96E6-8DEAD9B099CA}"/>
    <dgm:cxn modelId="{79CDE8C0-F107-454E-9EC2-A60D81B631D5}" srcId="{3A99904C-48B0-4431-9AC1-7C918F0947D7}" destId="{C59FB54C-1717-4FEE-9B5A-8DB67EEFAC9B}" srcOrd="1" destOrd="0" parTransId="{6BCDBE87-466A-4962-AA9D-FD32627BD0D0}" sibTransId="{46F20186-B902-47E0-AAB3-11B1B4B04D4C}"/>
    <dgm:cxn modelId="{7A4D05C3-B73B-4805-8638-A76C08FFD4F0}" type="presOf" srcId="{3F5ACD26-4152-4668-821A-564CA8B8C969}" destId="{921A3008-1602-412F-A0AB-FFE24A8DF105}" srcOrd="0" destOrd="0" presId="urn:microsoft.com/office/officeart/2005/8/layout/process1"/>
    <dgm:cxn modelId="{8E321FCD-EB8D-455E-AD06-5875CDB11368}" type="presOf" srcId="{46F20186-B902-47E0-AAB3-11B1B4B04D4C}" destId="{BA151A8F-6C48-4D0D-8CD0-9F0DE29E311D}" srcOrd="0" destOrd="0" presId="urn:microsoft.com/office/officeart/2005/8/layout/process1"/>
    <dgm:cxn modelId="{BFBD2FEB-25FE-41B2-B7DD-18E866D1275B}" srcId="{3A99904C-48B0-4431-9AC1-7C918F0947D7}" destId="{3F5ACD26-4152-4668-821A-564CA8B8C969}" srcOrd="2" destOrd="0" parTransId="{2AF31EC3-5A79-4D53-9A8B-52373021C7D1}" sibTransId="{488130A3-584B-4286-84BB-069BFCFC3E90}"/>
    <dgm:cxn modelId="{66756FFF-5631-47F0-98D2-080F407279AF}" type="presOf" srcId="{51941542-5456-4A74-BE15-351F6FC077D8}" destId="{8FDD72E4-5CC3-4AF8-AFAC-5794A4B36D56}" srcOrd="0" destOrd="0" presId="urn:microsoft.com/office/officeart/2005/8/layout/process1"/>
    <dgm:cxn modelId="{A35AEFC3-157D-4C3E-882C-913F5A2377BE}" type="presParOf" srcId="{22FF736F-76F7-400A-8272-86A242994387}" destId="{8FDD72E4-5CC3-4AF8-AFAC-5794A4B36D56}" srcOrd="0" destOrd="0" presId="urn:microsoft.com/office/officeart/2005/8/layout/process1"/>
    <dgm:cxn modelId="{62A9D80C-6832-40A1-9E37-6B521725421C}" type="presParOf" srcId="{22FF736F-76F7-400A-8272-86A242994387}" destId="{FA01026A-5320-4B5F-B3F2-D3B19BDA5ED8}" srcOrd="1" destOrd="0" presId="urn:microsoft.com/office/officeart/2005/8/layout/process1"/>
    <dgm:cxn modelId="{E07B2ECF-ADF8-4F72-871E-8AF58534D2E7}" type="presParOf" srcId="{FA01026A-5320-4B5F-B3F2-D3B19BDA5ED8}" destId="{818A6DCC-A781-45C7-BE5D-0CE72A1119F0}" srcOrd="0" destOrd="0" presId="urn:microsoft.com/office/officeart/2005/8/layout/process1"/>
    <dgm:cxn modelId="{4DB89C8E-FA08-4502-8EF4-07B087A5FB59}" type="presParOf" srcId="{22FF736F-76F7-400A-8272-86A242994387}" destId="{C489782A-996A-4440-8E3F-C916722211ED}" srcOrd="2" destOrd="0" presId="urn:microsoft.com/office/officeart/2005/8/layout/process1"/>
    <dgm:cxn modelId="{80FA89F7-D499-4FCD-9A12-5C6CB7DE11EC}" type="presParOf" srcId="{22FF736F-76F7-400A-8272-86A242994387}" destId="{BA151A8F-6C48-4D0D-8CD0-9F0DE29E311D}" srcOrd="3" destOrd="0" presId="urn:microsoft.com/office/officeart/2005/8/layout/process1"/>
    <dgm:cxn modelId="{1296055B-35D7-4898-996B-AF6CEAFBB168}" type="presParOf" srcId="{BA151A8F-6C48-4D0D-8CD0-9F0DE29E311D}" destId="{74D0F976-19B4-46AE-BE21-404433BADCCF}" srcOrd="0" destOrd="0" presId="urn:microsoft.com/office/officeart/2005/8/layout/process1"/>
    <dgm:cxn modelId="{5E22EC5A-CE9A-4F1A-8C83-8531C64EE7C7}" type="presParOf" srcId="{22FF736F-76F7-400A-8272-86A242994387}" destId="{921A3008-1602-412F-A0AB-FFE24A8DF10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281013-B556-4C79-8974-4F6D4DC7FCF0}"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pl-PL"/>
        </a:p>
      </dgm:t>
    </dgm:pt>
    <dgm:pt modelId="{7F7E3A48-99AA-4D96-8D0B-F704EE419A1A}">
      <dgm:prSet/>
      <dgm:spPr/>
      <dgm:t>
        <a:bodyPr/>
        <a:lstStyle/>
        <a:p>
          <a:r>
            <a:rPr lang="pl-PL" dirty="0"/>
            <a:t>Oddalenie wniosku dowodowego </a:t>
          </a:r>
        </a:p>
      </dgm:t>
    </dgm:pt>
    <dgm:pt modelId="{0916E120-BDD4-4453-94C4-71FBBD0C07AB}" type="parTrans" cxnId="{AA14F0D5-11CF-4858-A6DB-63B6846F58E8}">
      <dgm:prSet/>
      <dgm:spPr/>
      <dgm:t>
        <a:bodyPr/>
        <a:lstStyle/>
        <a:p>
          <a:endParaRPr lang="pl-PL"/>
        </a:p>
      </dgm:t>
    </dgm:pt>
    <dgm:pt modelId="{3768C4FF-800F-4D75-ACA8-2E7FD1DC145E}" type="sibTrans" cxnId="{AA14F0D5-11CF-4858-A6DB-63B6846F58E8}">
      <dgm:prSet/>
      <dgm:spPr/>
      <dgm:t>
        <a:bodyPr/>
        <a:lstStyle/>
        <a:p>
          <a:endParaRPr lang="pl-PL"/>
        </a:p>
      </dgm:t>
    </dgm:pt>
    <dgm:pt modelId="{67F34647-BB9A-4F26-A42C-1BFA4B21C305}">
      <dgm:prSet/>
      <dgm:spPr/>
      <dgm:t>
        <a:bodyPr/>
        <a:lstStyle/>
        <a:p>
          <a:r>
            <a:rPr lang="pl-PL" dirty="0"/>
            <a:t>Odrzucenie wniosku dowodowego</a:t>
          </a:r>
        </a:p>
      </dgm:t>
    </dgm:pt>
    <dgm:pt modelId="{7C03389A-C753-4600-AF2F-FA47A4BBF9BD}" type="parTrans" cxnId="{E2E8810A-054E-489E-A59F-BC14BC8243B4}">
      <dgm:prSet/>
      <dgm:spPr/>
      <dgm:t>
        <a:bodyPr/>
        <a:lstStyle/>
        <a:p>
          <a:endParaRPr lang="pl-PL"/>
        </a:p>
      </dgm:t>
    </dgm:pt>
    <dgm:pt modelId="{6976D672-A29C-4785-B856-747DB395691B}" type="sibTrans" cxnId="{E2E8810A-054E-489E-A59F-BC14BC8243B4}">
      <dgm:prSet/>
      <dgm:spPr/>
      <dgm:t>
        <a:bodyPr/>
        <a:lstStyle/>
        <a:p>
          <a:endParaRPr lang="pl-PL"/>
        </a:p>
      </dgm:t>
    </dgm:pt>
    <dgm:pt modelId="{EB4C3572-0C22-4408-B76B-FC9222AE6ACD}">
      <dgm:prSet/>
      <dgm:spPr/>
      <dgm:t>
        <a:bodyPr/>
        <a:lstStyle/>
        <a:p>
          <a:pPr algn="just"/>
          <a:r>
            <a:rPr lang="pl-PL" dirty="0"/>
            <a:t>organ zapoznał się z wnioskiem i z przyczyn wskazanych w art. 170 § 1 k.p.k. nie uwzględnił wniosku</a:t>
          </a:r>
        </a:p>
      </dgm:t>
    </dgm:pt>
    <dgm:pt modelId="{9848F73A-83C5-406B-9D3F-249A1805907F}" type="parTrans" cxnId="{3B92DE1F-F964-4532-8316-ECCD96CFA384}">
      <dgm:prSet/>
      <dgm:spPr/>
      <dgm:t>
        <a:bodyPr/>
        <a:lstStyle/>
        <a:p>
          <a:endParaRPr lang="pl-PL"/>
        </a:p>
      </dgm:t>
    </dgm:pt>
    <dgm:pt modelId="{EA788854-DAC2-49DB-AF7F-AAECAF1A3D6C}" type="sibTrans" cxnId="{3B92DE1F-F964-4532-8316-ECCD96CFA384}">
      <dgm:prSet/>
      <dgm:spPr/>
      <dgm:t>
        <a:bodyPr/>
        <a:lstStyle/>
        <a:p>
          <a:endParaRPr lang="pl-PL"/>
        </a:p>
      </dgm:t>
    </dgm:pt>
    <dgm:pt modelId="{91A136C2-A2A9-44C3-9012-331115CB0E8B}">
      <dgm:prSet/>
      <dgm:spPr/>
      <dgm:t>
        <a:bodyPr/>
        <a:lstStyle/>
        <a:p>
          <a:pPr algn="just"/>
          <a:r>
            <a:rPr lang="pl-PL" dirty="0"/>
            <a:t>ocena merytoryczna wniosku </a:t>
          </a:r>
        </a:p>
      </dgm:t>
    </dgm:pt>
    <dgm:pt modelId="{C46FA776-CA68-464F-8AB9-8030F9B35C3E}" type="parTrans" cxnId="{768B1623-8A75-4E67-B3CA-A1585A9BDB6E}">
      <dgm:prSet/>
      <dgm:spPr/>
      <dgm:t>
        <a:bodyPr/>
        <a:lstStyle/>
        <a:p>
          <a:endParaRPr lang="pl-PL"/>
        </a:p>
      </dgm:t>
    </dgm:pt>
    <dgm:pt modelId="{16F8C95D-DBC2-4F5E-B917-015C2B3D310C}" type="sibTrans" cxnId="{768B1623-8A75-4E67-B3CA-A1585A9BDB6E}">
      <dgm:prSet/>
      <dgm:spPr/>
      <dgm:t>
        <a:bodyPr/>
        <a:lstStyle/>
        <a:p>
          <a:endParaRPr lang="pl-PL"/>
        </a:p>
      </dgm:t>
    </dgm:pt>
    <dgm:pt modelId="{9A5F98BA-E7F9-4AFA-8B59-592117896461}">
      <dgm:prSet/>
      <dgm:spPr/>
      <dgm:t>
        <a:bodyPr/>
        <a:lstStyle/>
        <a:p>
          <a:pPr algn="just"/>
          <a:r>
            <a:rPr lang="pl-PL" dirty="0"/>
            <a:t>wniosek nie spełnia obligatoryjnych warunków formalnych z art. 119 § 1 i 169 § 1 k.p.k. i strona nie uzupełniła tych braków w sposób wskazany w art. 120 k.p.k.</a:t>
          </a:r>
        </a:p>
      </dgm:t>
    </dgm:pt>
    <dgm:pt modelId="{832EA558-0E12-4EB4-93CD-0AC3D499B314}" type="parTrans" cxnId="{5EFA1D9F-FAA7-4165-B1C0-B22525B43CFF}">
      <dgm:prSet/>
      <dgm:spPr/>
      <dgm:t>
        <a:bodyPr/>
        <a:lstStyle/>
        <a:p>
          <a:endParaRPr lang="pl-PL"/>
        </a:p>
      </dgm:t>
    </dgm:pt>
    <dgm:pt modelId="{1AD4287F-39C6-4241-89FD-3AB18FDFFCFB}" type="sibTrans" cxnId="{5EFA1D9F-FAA7-4165-B1C0-B22525B43CFF}">
      <dgm:prSet/>
      <dgm:spPr/>
      <dgm:t>
        <a:bodyPr/>
        <a:lstStyle/>
        <a:p>
          <a:endParaRPr lang="pl-PL"/>
        </a:p>
      </dgm:t>
    </dgm:pt>
    <dgm:pt modelId="{D995E379-FBA7-4D90-97F6-168663C32F9F}">
      <dgm:prSet/>
      <dgm:spPr/>
      <dgm:t>
        <a:bodyPr/>
        <a:lstStyle/>
        <a:p>
          <a:pPr algn="just"/>
          <a:r>
            <a:rPr lang="pl-PL" dirty="0"/>
            <a:t>wniosek może być merytorycznie zasadny, ale i tak nie zostanie uwzględniony </a:t>
          </a:r>
        </a:p>
      </dgm:t>
    </dgm:pt>
    <dgm:pt modelId="{CF41753A-35C9-4574-A62F-A4FDA5D1094C}" type="parTrans" cxnId="{A94CA447-DFC7-4E0C-B7C5-E5E15AFBE732}">
      <dgm:prSet/>
      <dgm:spPr/>
      <dgm:t>
        <a:bodyPr/>
        <a:lstStyle/>
        <a:p>
          <a:endParaRPr lang="pl-PL"/>
        </a:p>
      </dgm:t>
    </dgm:pt>
    <dgm:pt modelId="{A5C4AFB8-68E6-4CED-8D8D-114CE66DFC49}" type="sibTrans" cxnId="{A94CA447-DFC7-4E0C-B7C5-E5E15AFBE732}">
      <dgm:prSet/>
      <dgm:spPr/>
      <dgm:t>
        <a:bodyPr/>
        <a:lstStyle/>
        <a:p>
          <a:endParaRPr lang="pl-PL"/>
        </a:p>
      </dgm:t>
    </dgm:pt>
    <dgm:pt modelId="{23DEFBDB-3DB1-4846-A43E-8326AE461B16}">
      <dgm:prSet/>
      <dgm:spPr/>
      <dgm:t>
        <a:bodyPr/>
        <a:lstStyle/>
        <a:p>
          <a:pPr algn="just"/>
          <a:endParaRPr lang="pl-PL" dirty="0"/>
        </a:p>
      </dgm:t>
    </dgm:pt>
    <dgm:pt modelId="{F7FC10FE-8A3B-4E48-A7DA-D8032D248C99}" type="parTrans" cxnId="{EA068322-BAF0-45AF-A761-9F3806B82443}">
      <dgm:prSet/>
      <dgm:spPr/>
      <dgm:t>
        <a:bodyPr/>
        <a:lstStyle/>
        <a:p>
          <a:endParaRPr lang="pl-PL"/>
        </a:p>
      </dgm:t>
    </dgm:pt>
    <dgm:pt modelId="{FEC512D2-A0E0-4274-89D2-B100D858D059}" type="sibTrans" cxnId="{EA068322-BAF0-45AF-A761-9F3806B82443}">
      <dgm:prSet/>
      <dgm:spPr/>
      <dgm:t>
        <a:bodyPr/>
        <a:lstStyle/>
        <a:p>
          <a:endParaRPr lang="pl-PL"/>
        </a:p>
      </dgm:t>
    </dgm:pt>
    <dgm:pt modelId="{5893E28D-9D35-4E8E-A5A2-AE854C2093A6}">
      <dgm:prSet/>
      <dgm:spPr/>
      <dgm:t>
        <a:bodyPr/>
        <a:lstStyle/>
        <a:p>
          <a:pPr algn="just"/>
          <a:r>
            <a:rPr lang="pl-PL" dirty="0"/>
            <a:t>Oddalenie wniosku dowodowego następuje </a:t>
          </a:r>
          <a:r>
            <a:rPr lang="pl-PL" b="1" dirty="0"/>
            <a:t>postanowieniem (art. 170 § 3 k.p.k.), na które nie przysługuje zażalenie (art. 459 § 1 k.p.k.)</a:t>
          </a:r>
          <a:endParaRPr lang="pl-PL" dirty="0"/>
        </a:p>
      </dgm:t>
    </dgm:pt>
    <dgm:pt modelId="{7F1A36BC-6C0F-4DB5-A444-DB33D31EDB25}" type="parTrans" cxnId="{E1B6EBA7-08C0-49C0-8267-649166028C46}">
      <dgm:prSet/>
      <dgm:spPr/>
    </dgm:pt>
    <dgm:pt modelId="{8B8FC105-C499-4A2A-B868-91C741DEDE5D}" type="sibTrans" cxnId="{E1B6EBA7-08C0-49C0-8267-649166028C46}">
      <dgm:prSet/>
      <dgm:spPr/>
    </dgm:pt>
    <dgm:pt modelId="{34B4EB5D-6180-4330-8308-002E90D32742}">
      <dgm:prSet/>
      <dgm:spPr/>
      <dgm:t>
        <a:bodyPr/>
        <a:lstStyle/>
        <a:p>
          <a:pPr algn="just"/>
          <a:r>
            <a:rPr lang="pl-PL" dirty="0"/>
            <a:t>Konieczność merytorycznego rozpoznania wniosku dowodowego, jeżeli braki formalne nie stoją temu na przeszkodzie.</a:t>
          </a:r>
        </a:p>
      </dgm:t>
    </dgm:pt>
    <dgm:pt modelId="{049DBAF5-2351-460F-99B0-60098468A113}" type="parTrans" cxnId="{3A293221-DDC2-4F60-B749-B42C1ABB275B}">
      <dgm:prSet/>
      <dgm:spPr/>
    </dgm:pt>
    <dgm:pt modelId="{C65CAFF6-94CB-4F96-8C47-6E908C0C2978}" type="sibTrans" cxnId="{3A293221-DDC2-4F60-B749-B42C1ABB275B}">
      <dgm:prSet/>
      <dgm:spPr/>
    </dgm:pt>
    <dgm:pt modelId="{2C1817AF-923F-4051-A97F-27D9531FAACF}" type="pres">
      <dgm:prSet presAssocID="{DB281013-B556-4C79-8974-4F6D4DC7FCF0}" presName="Name0" presStyleCnt="0">
        <dgm:presLayoutVars>
          <dgm:dir/>
          <dgm:animLvl val="lvl"/>
          <dgm:resizeHandles val="exact"/>
        </dgm:presLayoutVars>
      </dgm:prSet>
      <dgm:spPr/>
    </dgm:pt>
    <dgm:pt modelId="{B2AFD64D-FC28-4991-8D9D-D3CEA4FB1D56}" type="pres">
      <dgm:prSet presAssocID="{7F7E3A48-99AA-4D96-8D0B-F704EE419A1A}" presName="composite" presStyleCnt="0"/>
      <dgm:spPr/>
    </dgm:pt>
    <dgm:pt modelId="{F27DBB9C-C72E-4AD0-968A-93D69E86CDC0}" type="pres">
      <dgm:prSet presAssocID="{7F7E3A48-99AA-4D96-8D0B-F704EE419A1A}" presName="parTx" presStyleLbl="alignNode1" presStyleIdx="0" presStyleCnt="2">
        <dgm:presLayoutVars>
          <dgm:chMax val="0"/>
          <dgm:chPref val="0"/>
          <dgm:bulletEnabled val="1"/>
        </dgm:presLayoutVars>
      </dgm:prSet>
      <dgm:spPr/>
    </dgm:pt>
    <dgm:pt modelId="{42B360F0-69AA-464F-BB14-27E1D518AFC8}" type="pres">
      <dgm:prSet presAssocID="{7F7E3A48-99AA-4D96-8D0B-F704EE419A1A}" presName="desTx" presStyleLbl="alignAccFollowNode1" presStyleIdx="0" presStyleCnt="2">
        <dgm:presLayoutVars>
          <dgm:bulletEnabled val="1"/>
        </dgm:presLayoutVars>
      </dgm:prSet>
      <dgm:spPr/>
    </dgm:pt>
    <dgm:pt modelId="{D2871D7F-3B00-473A-878B-8F2F15F79570}" type="pres">
      <dgm:prSet presAssocID="{3768C4FF-800F-4D75-ACA8-2E7FD1DC145E}" presName="space" presStyleCnt="0"/>
      <dgm:spPr/>
    </dgm:pt>
    <dgm:pt modelId="{E12BE409-B87F-4F8A-B15B-9566E3582184}" type="pres">
      <dgm:prSet presAssocID="{67F34647-BB9A-4F26-A42C-1BFA4B21C305}" presName="composite" presStyleCnt="0"/>
      <dgm:spPr/>
    </dgm:pt>
    <dgm:pt modelId="{B2E23C14-568C-4CB1-BEFB-CC3A7800B9CF}" type="pres">
      <dgm:prSet presAssocID="{67F34647-BB9A-4F26-A42C-1BFA4B21C305}" presName="parTx" presStyleLbl="alignNode1" presStyleIdx="1" presStyleCnt="2">
        <dgm:presLayoutVars>
          <dgm:chMax val="0"/>
          <dgm:chPref val="0"/>
          <dgm:bulletEnabled val="1"/>
        </dgm:presLayoutVars>
      </dgm:prSet>
      <dgm:spPr/>
    </dgm:pt>
    <dgm:pt modelId="{D309A062-8109-444D-8C2A-3F7EC4037BEA}" type="pres">
      <dgm:prSet presAssocID="{67F34647-BB9A-4F26-A42C-1BFA4B21C305}" presName="desTx" presStyleLbl="alignAccFollowNode1" presStyleIdx="1" presStyleCnt="2">
        <dgm:presLayoutVars>
          <dgm:bulletEnabled val="1"/>
        </dgm:presLayoutVars>
      </dgm:prSet>
      <dgm:spPr/>
    </dgm:pt>
  </dgm:ptLst>
  <dgm:cxnLst>
    <dgm:cxn modelId="{4E9EC102-A56E-4CA9-A48E-0C640E65963D}" type="presOf" srcId="{D995E379-FBA7-4D90-97F6-168663C32F9F}" destId="{D309A062-8109-444D-8C2A-3F7EC4037BEA}" srcOrd="0" destOrd="1" presId="urn:microsoft.com/office/officeart/2005/8/layout/hList1"/>
    <dgm:cxn modelId="{E2E8810A-054E-489E-A59F-BC14BC8243B4}" srcId="{DB281013-B556-4C79-8974-4F6D4DC7FCF0}" destId="{67F34647-BB9A-4F26-A42C-1BFA4B21C305}" srcOrd="1" destOrd="0" parTransId="{7C03389A-C753-4600-AF2F-FA47A4BBF9BD}" sibTransId="{6976D672-A29C-4785-B856-747DB395691B}"/>
    <dgm:cxn modelId="{4392C618-3ADF-4330-95A2-89220793391A}" type="presOf" srcId="{5893E28D-9D35-4E8E-A5A2-AE854C2093A6}" destId="{42B360F0-69AA-464F-BB14-27E1D518AFC8}" srcOrd="0" destOrd="2" presId="urn:microsoft.com/office/officeart/2005/8/layout/hList1"/>
    <dgm:cxn modelId="{3B92DE1F-F964-4532-8316-ECCD96CFA384}" srcId="{7F7E3A48-99AA-4D96-8D0B-F704EE419A1A}" destId="{EB4C3572-0C22-4408-B76B-FC9222AE6ACD}" srcOrd="0" destOrd="0" parTransId="{9848F73A-83C5-406B-9D3F-249A1805907F}" sibTransId="{EA788854-DAC2-49DB-AF7F-AAECAF1A3D6C}"/>
    <dgm:cxn modelId="{3A293221-DDC2-4F60-B749-B42C1ABB275B}" srcId="{67F34647-BB9A-4F26-A42C-1BFA4B21C305}" destId="{34B4EB5D-6180-4330-8308-002E90D32742}" srcOrd="2" destOrd="0" parTransId="{049DBAF5-2351-460F-99B0-60098468A113}" sibTransId="{C65CAFF6-94CB-4F96-8C47-6E908C0C2978}"/>
    <dgm:cxn modelId="{EA068322-BAF0-45AF-A761-9F3806B82443}" srcId="{67F34647-BB9A-4F26-A42C-1BFA4B21C305}" destId="{23DEFBDB-3DB1-4846-A43E-8326AE461B16}" srcOrd="3" destOrd="0" parTransId="{F7FC10FE-8A3B-4E48-A7DA-D8032D248C99}" sibTransId="{FEC512D2-A0E0-4274-89D2-B100D858D059}"/>
    <dgm:cxn modelId="{768B1623-8A75-4E67-B3CA-A1585A9BDB6E}" srcId="{7F7E3A48-99AA-4D96-8D0B-F704EE419A1A}" destId="{91A136C2-A2A9-44C3-9012-331115CB0E8B}" srcOrd="1" destOrd="0" parTransId="{C46FA776-CA68-464F-8AB9-8030F9B35C3E}" sibTransId="{16F8C95D-DBC2-4F5E-B917-015C2B3D310C}"/>
    <dgm:cxn modelId="{391D9C43-5C5D-4EE1-96FD-119522BB631D}" type="presOf" srcId="{DB281013-B556-4C79-8974-4F6D4DC7FCF0}" destId="{2C1817AF-923F-4051-A97F-27D9531FAACF}" srcOrd="0" destOrd="0" presId="urn:microsoft.com/office/officeart/2005/8/layout/hList1"/>
    <dgm:cxn modelId="{A94CA447-DFC7-4E0C-B7C5-E5E15AFBE732}" srcId="{67F34647-BB9A-4F26-A42C-1BFA4B21C305}" destId="{D995E379-FBA7-4D90-97F6-168663C32F9F}" srcOrd="1" destOrd="0" parTransId="{CF41753A-35C9-4574-A62F-A4FDA5D1094C}" sibTransId="{A5C4AFB8-68E6-4CED-8D8D-114CE66DFC49}"/>
    <dgm:cxn modelId="{CE3C756D-508B-440A-AB88-6029271C0895}" type="presOf" srcId="{9A5F98BA-E7F9-4AFA-8B59-592117896461}" destId="{D309A062-8109-444D-8C2A-3F7EC4037BEA}" srcOrd="0" destOrd="0" presId="urn:microsoft.com/office/officeart/2005/8/layout/hList1"/>
    <dgm:cxn modelId="{2F0CA46D-09BC-4248-ACA4-BBE42E9BA178}" type="presOf" srcId="{67F34647-BB9A-4F26-A42C-1BFA4B21C305}" destId="{B2E23C14-568C-4CB1-BEFB-CC3A7800B9CF}" srcOrd="0" destOrd="0" presId="urn:microsoft.com/office/officeart/2005/8/layout/hList1"/>
    <dgm:cxn modelId="{2F556A57-B0F0-4688-A7B5-978D16016430}" type="presOf" srcId="{91A136C2-A2A9-44C3-9012-331115CB0E8B}" destId="{42B360F0-69AA-464F-BB14-27E1D518AFC8}" srcOrd="0" destOrd="1" presId="urn:microsoft.com/office/officeart/2005/8/layout/hList1"/>
    <dgm:cxn modelId="{C6EFEA97-1FCB-4630-B0E7-3B33A9EC0C51}" type="presOf" srcId="{34B4EB5D-6180-4330-8308-002E90D32742}" destId="{D309A062-8109-444D-8C2A-3F7EC4037BEA}" srcOrd="0" destOrd="2" presId="urn:microsoft.com/office/officeart/2005/8/layout/hList1"/>
    <dgm:cxn modelId="{5EFA1D9F-FAA7-4165-B1C0-B22525B43CFF}" srcId="{67F34647-BB9A-4F26-A42C-1BFA4B21C305}" destId="{9A5F98BA-E7F9-4AFA-8B59-592117896461}" srcOrd="0" destOrd="0" parTransId="{832EA558-0E12-4EB4-93CD-0AC3D499B314}" sibTransId="{1AD4287F-39C6-4241-89FD-3AB18FDFFCFB}"/>
    <dgm:cxn modelId="{AAAC22A6-7287-44FD-8034-FB5C523FDE99}" type="presOf" srcId="{23DEFBDB-3DB1-4846-A43E-8326AE461B16}" destId="{D309A062-8109-444D-8C2A-3F7EC4037BEA}" srcOrd="0" destOrd="3" presId="urn:microsoft.com/office/officeart/2005/8/layout/hList1"/>
    <dgm:cxn modelId="{E1B6EBA7-08C0-49C0-8267-649166028C46}" srcId="{7F7E3A48-99AA-4D96-8D0B-F704EE419A1A}" destId="{5893E28D-9D35-4E8E-A5A2-AE854C2093A6}" srcOrd="2" destOrd="0" parTransId="{7F1A36BC-6C0F-4DB5-A444-DB33D31EDB25}" sibTransId="{8B8FC105-C499-4A2A-B868-91C741DEDE5D}"/>
    <dgm:cxn modelId="{B7755EAE-132A-461D-ABDF-6ADD5E6B8B8E}" type="presOf" srcId="{7F7E3A48-99AA-4D96-8D0B-F704EE419A1A}" destId="{F27DBB9C-C72E-4AD0-968A-93D69E86CDC0}" srcOrd="0" destOrd="0" presId="urn:microsoft.com/office/officeart/2005/8/layout/hList1"/>
    <dgm:cxn modelId="{1C6435C3-8448-487C-8F6C-86188B55CBD1}" type="presOf" srcId="{EB4C3572-0C22-4408-B76B-FC9222AE6ACD}" destId="{42B360F0-69AA-464F-BB14-27E1D518AFC8}" srcOrd="0" destOrd="0" presId="urn:microsoft.com/office/officeart/2005/8/layout/hList1"/>
    <dgm:cxn modelId="{AA14F0D5-11CF-4858-A6DB-63B6846F58E8}" srcId="{DB281013-B556-4C79-8974-4F6D4DC7FCF0}" destId="{7F7E3A48-99AA-4D96-8D0B-F704EE419A1A}" srcOrd="0" destOrd="0" parTransId="{0916E120-BDD4-4453-94C4-71FBBD0C07AB}" sibTransId="{3768C4FF-800F-4D75-ACA8-2E7FD1DC145E}"/>
    <dgm:cxn modelId="{2BF7B60E-1E1B-457B-A42A-CCB345DCECEC}" type="presParOf" srcId="{2C1817AF-923F-4051-A97F-27D9531FAACF}" destId="{B2AFD64D-FC28-4991-8D9D-D3CEA4FB1D56}" srcOrd="0" destOrd="0" presId="urn:microsoft.com/office/officeart/2005/8/layout/hList1"/>
    <dgm:cxn modelId="{6569F2C8-04C0-411F-B055-BFC19805D302}" type="presParOf" srcId="{B2AFD64D-FC28-4991-8D9D-D3CEA4FB1D56}" destId="{F27DBB9C-C72E-4AD0-968A-93D69E86CDC0}" srcOrd="0" destOrd="0" presId="urn:microsoft.com/office/officeart/2005/8/layout/hList1"/>
    <dgm:cxn modelId="{FD633052-2A4F-4C5B-B0D2-47B30CBDC5DB}" type="presParOf" srcId="{B2AFD64D-FC28-4991-8D9D-D3CEA4FB1D56}" destId="{42B360F0-69AA-464F-BB14-27E1D518AFC8}" srcOrd="1" destOrd="0" presId="urn:microsoft.com/office/officeart/2005/8/layout/hList1"/>
    <dgm:cxn modelId="{2B60D165-61BE-45B7-880A-E4AD69C94471}" type="presParOf" srcId="{2C1817AF-923F-4051-A97F-27D9531FAACF}" destId="{D2871D7F-3B00-473A-878B-8F2F15F79570}" srcOrd="1" destOrd="0" presId="urn:microsoft.com/office/officeart/2005/8/layout/hList1"/>
    <dgm:cxn modelId="{589BA558-946E-4E9A-98A8-C2304587F5CF}" type="presParOf" srcId="{2C1817AF-923F-4051-A97F-27D9531FAACF}" destId="{E12BE409-B87F-4F8A-B15B-9566E3582184}" srcOrd="2" destOrd="0" presId="urn:microsoft.com/office/officeart/2005/8/layout/hList1"/>
    <dgm:cxn modelId="{8154FAB5-8E2A-4B09-81FA-E30668CD1F64}" type="presParOf" srcId="{E12BE409-B87F-4F8A-B15B-9566E3582184}" destId="{B2E23C14-568C-4CB1-BEFB-CC3A7800B9CF}" srcOrd="0" destOrd="0" presId="urn:microsoft.com/office/officeart/2005/8/layout/hList1"/>
    <dgm:cxn modelId="{F302A78F-A36D-4B69-AFA9-7E46E99A207A}" type="presParOf" srcId="{E12BE409-B87F-4F8A-B15B-9566E3582184}" destId="{D309A062-8109-444D-8C2A-3F7EC4037BE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854ACD-2FE4-4F5C-939C-9FC2E06A5941}"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F698B9B8-27E7-4EF2-952E-7B719E3E108E}">
      <dgm:prSet/>
      <dgm:spPr/>
      <dgm:t>
        <a:bodyPr/>
        <a:lstStyle/>
        <a:p>
          <a:pPr rtl="0"/>
          <a:r>
            <a:rPr lang="pl-PL" dirty="0"/>
            <a:t>4 grupy wyjątków od zasady bezpośredniości</a:t>
          </a:r>
        </a:p>
      </dgm:t>
    </dgm:pt>
    <dgm:pt modelId="{3F4DD6F6-BDD8-4D3E-95BB-E01DC32D1410}" type="parTrans" cxnId="{2F300224-6222-4396-B2D8-5F4C15ED2846}">
      <dgm:prSet/>
      <dgm:spPr/>
      <dgm:t>
        <a:bodyPr/>
        <a:lstStyle/>
        <a:p>
          <a:endParaRPr lang="pl-PL"/>
        </a:p>
      </dgm:t>
    </dgm:pt>
    <dgm:pt modelId="{28835B54-07CB-4192-B1CB-1332E9FCC043}" type="sibTrans" cxnId="{2F300224-6222-4396-B2D8-5F4C15ED2846}">
      <dgm:prSet/>
      <dgm:spPr/>
      <dgm:t>
        <a:bodyPr/>
        <a:lstStyle/>
        <a:p>
          <a:endParaRPr lang="pl-PL"/>
        </a:p>
      </dgm:t>
    </dgm:pt>
    <dgm:pt modelId="{09CB6321-7F5F-425D-9D37-2016133D9287}">
      <dgm:prSet/>
      <dgm:spPr/>
      <dgm:t>
        <a:bodyPr/>
        <a:lstStyle/>
        <a:p>
          <a:pPr rtl="0"/>
          <a:r>
            <a:rPr lang="pl-PL" b="1" dirty="0"/>
            <a:t>dopuszczalne jest ustalenie faktu za pomocą dowodu pochodnego, gdy dowód pierwotny nie istnieje lub nie jest dostępny</a:t>
          </a:r>
          <a:endParaRPr lang="pl-PL" dirty="0"/>
        </a:p>
      </dgm:t>
    </dgm:pt>
    <dgm:pt modelId="{B807A087-F403-4F99-AE80-B4331F290FE5}" type="parTrans" cxnId="{F5BACE07-BA8F-4063-922E-CBD5BF93A228}">
      <dgm:prSet/>
      <dgm:spPr/>
      <dgm:t>
        <a:bodyPr/>
        <a:lstStyle/>
        <a:p>
          <a:endParaRPr lang="pl-PL"/>
        </a:p>
      </dgm:t>
    </dgm:pt>
    <dgm:pt modelId="{A57F3F7B-7B36-445E-BE84-C1F8B734619F}" type="sibTrans" cxnId="{F5BACE07-BA8F-4063-922E-CBD5BF93A228}">
      <dgm:prSet/>
      <dgm:spPr/>
      <dgm:t>
        <a:bodyPr/>
        <a:lstStyle/>
        <a:p>
          <a:endParaRPr lang="pl-PL"/>
        </a:p>
      </dgm:t>
    </dgm:pt>
    <dgm:pt modelId="{D0EF7979-97FE-41A0-BA6E-E4A3819C4CDD}">
      <dgm:prSet/>
      <dgm:spPr/>
      <dgm:t>
        <a:bodyPr/>
        <a:lstStyle/>
        <a:p>
          <a:pPr rtl="0"/>
          <a:r>
            <a:rPr lang="pl-PL" b="1" dirty="0"/>
            <a:t>dopuszczalne jest przeprowadzenie dowodu pochodnego, gdy zachodzi potrzeba skontrolowania dowodu pierwotnego</a:t>
          </a:r>
          <a:endParaRPr lang="pl-PL" dirty="0"/>
        </a:p>
      </dgm:t>
    </dgm:pt>
    <dgm:pt modelId="{EF7F01F0-1206-461A-B33F-3F0A5DB40318}" type="parTrans" cxnId="{73531853-0824-40E6-8048-8EAAC43589CA}">
      <dgm:prSet/>
      <dgm:spPr/>
      <dgm:t>
        <a:bodyPr/>
        <a:lstStyle/>
        <a:p>
          <a:endParaRPr lang="pl-PL"/>
        </a:p>
      </dgm:t>
    </dgm:pt>
    <dgm:pt modelId="{22DAC00E-59E6-4839-8181-69F52685C172}" type="sibTrans" cxnId="{73531853-0824-40E6-8048-8EAAC43589CA}">
      <dgm:prSet/>
      <dgm:spPr/>
      <dgm:t>
        <a:bodyPr/>
        <a:lstStyle/>
        <a:p>
          <a:endParaRPr lang="pl-PL"/>
        </a:p>
      </dgm:t>
    </dgm:pt>
    <dgm:pt modelId="{EDDB3097-D8AD-4F31-B9E4-9E08AA5A5EFC}">
      <dgm:prSet/>
      <dgm:spPr/>
      <dgm:t>
        <a:bodyPr/>
        <a:lstStyle/>
        <a:p>
          <a:pPr rtl="0"/>
          <a:r>
            <a:rPr lang="pl-PL" b="1" dirty="0"/>
            <a:t>niektóre dowody są ze swojej istoty dowodami pochodnymi np. opinie biegłych</a:t>
          </a:r>
          <a:endParaRPr lang="pl-PL" dirty="0"/>
        </a:p>
      </dgm:t>
    </dgm:pt>
    <dgm:pt modelId="{73D0D1E4-C7E7-43E3-8F34-D6955C6A595B}" type="parTrans" cxnId="{BF57AEF4-1DD1-4937-9DDD-4BF54E72D975}">
      <dgm:prSet/>
      <dgm:spPr/>
      <dgm:t>
        <a:bodyPr/>
        <a:lstStyle/>
        <a:p>
          <a:endParaRPr lang="pl-PL"/>
        </a:p>
      </dgm:t>
    </dgm:pt>
    <dgm:pt modelId="{ECA158C7-537A-451E-965E-77A099F1A61B}" type="sibTrans" cxnId="{BF57AEF4-1DD1-4937-9DDD-4BF54E72D975}">
      <dgm:prSet/>
      <dgm:spPr/>
      <dgm:t>
        <a:bodyPr/>
        <a:lstStyle/>
        <a:p>
          <a:endParaRPr lang="pl-PL"/>
        </a:p>
      </dgm:t>
    </dgm:pt>
    <dgm:pt modelId="{0C2BBFC8-4405-4CE8-A41B-C5CAA2C3E08F}">
      <dgm:prSet/>
      <dgm:spPr/>
      <dgm:t>
        <a:bodyPr/>
        <a:lstStyle/>
        <a:p>
          <a:pPr rtl="0"/>
          <a:r>
            <a:rPr lang="pl-PL" b="1"/>
            <a:t>dopuszczalny jest dowód pochodny, gdy wymagają tego postulaty szybkości i ekonomii procesu</a:t>
          </a:r>
          <a:endParaRPr lang="pl-PL"/>
        </a:p>
      </dgm:t>
    </dgm:pt>
    <dgm:pt modelId="{98224792-363C-49AB-9637-0440FE907AE7}" type="parTrans" cxnId="{C67DDDB3-F30B-4018-9C75-6C144B83B210}">
      <dgm:prSet/>
      <dgm:spPr/>
      <dgm:t>
        <a:bodyPr/>
        <a:lstStyle/>
        <a:p>
          <a:endParaRPr lang="pl-PL"/>
        </a:p>
      </dgm:t>
    </dgm:pt>
    <dgm:pt modelId="{B61C9ED5-A23D-4E7A-8595-7F29B75446FD}" type="sibTrans" cxnId="{C67DDDB3-F30B-4018-9C75-6C144B83B210}">
      <dgm:prSet/>
      <dgm:spPr/>
      <dgm:t>
        <a:bodyPr/>
        <a:lstStyle/>
        <a:p>
          <a:endParaRPr lang="pl-PL"/>
        </a:p>
      </dgm:t>
    </dgm:pt>
    <dgm:pt modelId="{4BC1C6D6-4038-456C-957C-5736FE05D9B7}" type="pres">
      <dgm:prSet presAssocID="{28854ACD-2FE4-4F5C-939C-9FC2E06A5941}" presName="Name0" presStyleCnt="0">
        <dgm:presLayoutVars>
          <dgm:chPref val="1"/>
          <dgm:dir/>
          <dgm:animOne val="branch"/>
          <dgm:animLvl val="lvl"/>
          <dgm:resizeHandles val="exact"/>
        </dgm:presLayoutVars>
      </dgm:prSet>
      <dgm:spPr/>
    </dgm:pt>
    <dgm:pt modelId="{AE9FB3E9-233F-49FB-8E70-AB2E97AC63CA}" type="pres">
      <dgm:prSet presAssocID="{F698B9B8-27E7-4EF2-952E-7B719E3E108E}" presName="root1" presStyleCnt="0"/>
      <dgm:spPr/>
    </dgm:pt>
    <dgm:pt modelId="{C09EEE9D-3E5A-4640-A385-0CBE088D41B1}" type="pres">
      <dgm:prSet presAssocID="{F698B9B8-27E7-4EF2-952E-7B719E3E108E}" presName="LevelOneTextNode" presStyleLbl="node0" presStyleIdx="0" presStyleCnt="1">
        <dgm:presLayoutVars>
          <dgm:chPref val="3"/>
        </dgm:presLayoutVars>
      </dgm:prSet>
      <dgm:spPr/>
    </dgm:pt>
    <dgm:pt modelId="{CFF73AC9-5275-4C50-B87D-EF04415F33DC}" type="pres">
      <dgm:prSet presAssocID="{F698B9B8-27E7-4EF2-952E-7B719E3E108E}" presName="level2hierChild" presStyleCnt="0"/>
      <dgm:spPr/>
    </dgm:pt>
    <dgm:pt modelId="{EEE50EED-F650-48DD-8D27-415756354A18}" type="pres">
      <dgm:prSet presAssocID="{B807A087-F403-4F99-AE80-B4331F290FE5}" presName="conn2-1" presStyleLbl="parChTrans1D2" presStyleIdx="0" presStyleCnt="4"/>
      <dgm:spPr/>
    </dgm:pt>
    <dgm:pt modelId="{97A8BDC9-848B-4350-85AF-1E155B72A195}" type="pres">
      <dgm:prSet presAssocID="{B807A087-F403-4F99-AE80-B4331F290FE5}" presName="connTx" presStyleLbl="parChTrans1D2" presStyleIdx="0" presStyleCnt="4"/>
      <dgm:spPr/>
    </dgm:pt>
    <dgm:pt modelId="{F9B625E8-43F0-45A5-8BE9-AF72EECB9CC5}" type="pres">
      <dgm:prSet presAssocID="{09CB6321-7F5F-425D-9D37-2016133D9287}" presName="root2" presStyleCnt="0"/>
      <dgm:spPr/>
    </dgm:pt>
    <dgm:pt modelId="{29DE4CC0-C2BD-40C4-8191-11E513535B9E}" type="pres">
      <dgm:prSet presAssocID="{09CB6321-7F5F-425D-9D37-2016133D9287}" presName="LevelTwoTextNode" presStyleLbl="node2" presStyleIdx="0" presStyleCnt="4">
        <dgm:presLayoutVars>
          <dgm:chPref val="3"/>
        </dgm:presLayoutVars>
      </dgm:prSet>
      <dgm:spPr/>
    </dgm:pt>
    <dgm:pt modelId="{A52FF06F-6589-4F6C-912F-1D604B03E21D}" type="pres">
      <dgm:prSet presAssocID="{09CB6321-7F5F-425D-9D37-2016133D9287}" presName="level3hierChild" presStyleCnt="0"/>
      <dgm:spPr/>
    </dgm:pt>
    <dgm:pt modelId="{3CF56B99-8994-45DF-A21F-B6B97647C3BE}" type="pres">
      <dgm:prSet presAssocID="{EF7F01F0-1206-461A-B33F-3F0A5DB40318}" presName="conn2-1" presStyleLbl="parChTrans1D2" presStyleIdx="1" presStyleCnt="4"/>
      <dgm:spPr/>
    </dgm:pt>
    <dgm:pt modelId="{0BEF6366-4417-4E73-8D35-A279C79A6C52}" type="pres">
      <dgm:prSet presAssocID="{EF7F01F0-1206-461A-B33F-3F0A5DB40318}" presName="connTx" presStyleLbl="parChTrans1D2" presStyleIdx="1" presStyleCnt="4"/>
      <dgm:spPr/>
    </dgm:pt>
    <dgm:pt modelId="{D316ECC6-CB54-4525-BED6-ED40C5F5F04C}" type="pres">
      <dgm:prSet presAssocID="{D0EF7979-97FE-41A0-BA6E-E4A3819C4CDD}" presName="root2" presStyleCnt="0"/>
      <dgm:spPr/>
    </dgm:pt>
    <dgm:pt modelId="{7C062D75-50C2-4A41-B65D-E4B02D455A2B}" type="pres">
      <dgm:prSet presAssocID="{D0EF7979-97FE-41A0-BA6E-E4A3819C4CDD}" presName="LevelTwoTextNode" presStyleLbl="node2" presStyleIdx="1" presStyleCnt="4">
        <dgm:presLayoutVars>
          <dgm:chPref val="3"/>
        </dgm:presLayoutVars>
      </dgm:prSet>
      <dgm:spPr/>
    </dgm:pt>
    <dgm:pt modelId="{1EEC70D8-DB64-4BD8-BFD5-840277C5AA6E}" type="pres">
      <dgm:prSet presAssocID="{D0EF7979-97FE-41A0-BA6E-E4A3819C4CDD}" presName="level3hierChild" presStyleCnt="0"/>
      <dgm:spPr/>
    </dgm:pt>
    <dgm:pt modelId="{34516C4A-EF29-4C1F-95C9-D4C6F2D0F9FE}" type="pres">
      <dgm:prSet presAssocID="{73D0D1E4-C7E7-43E3-8F34-D6955C6A595B}" presName="conn2-1" presStyleLbl="parChTrans1D2" presStyleIdx="2" presStyleCnt="4"/>
      <dgm:spPr/>
    </dgm:pt>
    <dgm:pt modelId="{5E943CF4-6BB8-4DB2-8AFC-FF4DF15DE6EB}" type="pres">
      <dgm:prSet presAssocID="{73D0D1E4-C7E7-43E3-8F34-D6955C6A595B}" presName="connTx" presStyleLbl="parChTrans1D2" presStyleIdx="2" presStyleCnt="4"/>
      <dgm:spPr/>
    </dgm:pt>
    <dgm:pt modelId="{E0A7CB8A-9835-4954-85E5-D97539DBE0BD}" type="pres">
      <dgm:prSet presAssocID="{EDDB3097-D8AD-4F31-B9E4-9E08AA5A5EFC}" presName="root2" presStyleCnt="0"/>
      <dgm:spPr/>
    </dgm:pt>
    <dgm:pt modelId="{4CD0B3FF-795F-43E9-9F1E-8B7967E5262E}" type="pres">
      <dgm:prSet presAssocID="{EDDB3097-D8AD-4F31-B9E4-9E08AA5A5EFC}" presName="LevelTwoTextNode" presStyleLbl="node2" presStyleIdx="2" presStyleCnt="4">
        <dgm:presLayoutVars>
          <dgm:chPref val="3"/>
        </dgm:presLayoutVars>
      </dgm:prSet>
      <dgm:spPr/>
    </dgm:pt>
    <dgm:pt modelId="{D0BC4029-6EE7-4C32-B775-7B8608F021E9}" type="pres">
      <dgm:prSet presAssocID="{EDDB3097-D8AD-4F31-B9E4-9E08AA5A5EFC}" presName="level3hierChild" presStyleCnt="0"/>
      <dgm:spPr/>
    </dgm:pt>
    <dgm:pt modelId="{07C6DEA1-8B40-4E63-8ABF-FF3882209A16}" type="pres">
      <dgm:prSet presAssocID="{98224792-363C-49AB-9637-0440FE907AE7}" presName="conn2-1" presStyleLbl="parChTrans1D2" presStyleIdx="3" presStyleCnt="4"/>
      <dgm:spPr/>
    </dgm:pt>
    <dgm:pt modelId="{213C7B9E-B6E9-475F-8516-958B998BB420}" type="pres">
      <dgm:prSet presAssocID="{98224792-363C-49AB-9637-0440FE907AE7}" presName="connTx" presStyleLbl="parChTrans1D2" presStyleIdx="3" presStyleCnt="4"/>
      <dgm:spPr/>
    </dgm:pt>
    <dgm:pt modelId="{E3BE40E7-A23C-4E5C-BDEB-DE6CA0236BB4}" type="pres">
      <dgm:prSet presAssocID="{0C2BBFC8-4405-4CE8-A41B-C5CAA2C3E08F}" presName="root2" presStyleCnt="0"/>
      <dgm:spPr/>
    </dgm:pt>
    <dgm:pt modelId="{4286D4D3-D172-4183-B65C-E1866B00E667}" type="pres">
      <dgm:prSet presAssocID="{0C2BBFC8-4405-4CE8-A41B-C5CAA2C3E08F}" presName="LevelTwoTextNode" presStyleLbl="node2" presStyleIdx="3" presStyleCnt="4">
        <dgm:presLayoutVars>
          <dgm:chPref val="3"/>
        </dgm:presLayoutVars>
      </dgm:prSet>
      <dgm:spPr/>
    </dgm:pt>
    <dgm:pt modelId="{9B887708-FAA8-4BFB-A8FD-C88685E9D1FE}" type="pres">
      <dgm:prSet presAssocID="{0C2BBFC8-4405-4CE8-A41B-C5CAA2C3E08F}" presName="level3hierChild" presStyleCnt="0"/>
      <dgm:spPr/>
    </dgm:pt>
  </dgm:ptLst>
  <dgm:cxnLst>
    <dgm:cxn modelId="{DAD65E03-9AF2-4E48-858D-27657940F955}" type="presOf" srcId="{EF7F01F0-1206-461A-B33F-3F0A5DB40318}" destId="{3CF56B99-8994-45DF-A21F-B6B97647C3BE}" srcOrd="0" destOrd="0" presId="urn:microsoft.com/office/officeart/2008/layout/HorizontalMultiLevelHierarchy"/>
    <dgm:cxn modelId="{F5BACE07-BA8F-4063-922E-CBD5BF93A228}" srcId="{F698B9B8-27E7-4EF2-952E-7B719E3E108E}" destId="{09CB6321-7F5F-425D-9D37-2016133D9287}" srcOrd="0" destOrd="0" parTransId="{B807A087-F403-4F99-AE80-B4331F290FE5}" sibTransId="{A57F3F7B-7B36-445E-BE84-C1F8B734619F}"/>
    <dgm:cxn modelId="{2DD09908-E8B3-434C-A8C6-689288BE44DF}" type="presOf" srcId="{98224792-363C-49AB-9637-0440FE907AE7}" destId="{07C6DEA1-8B40-4E63-8ABF-FF3882209A16}" srcOrd="0" destOrd="0" presId="urn:microsoft.com/office/officeart/2008/layout/HorizontalMultiLevelHierarchy"/>
    <dgm:cxn modelId="{74D2140C-9D94-4C47-A47C-3054732E23DD}" type="presOf" srcId="{0C2BBFC8-4405-4CE8-A41B-C5CAA2C3E08F}" destId="{4286D4D3-D172-4183-B65C-E1866B00E667}" srcOrd="0" destOrd="0" presId="urn:microsoft.com/office/officeart/2008/layout/HorizontalMultiLevelHierarchy"/>
    <dgm:cxn modelId="{2191911D-B079-4794-A11B-279CF834451F}" type="presOf" srcId="{D0EF7979-97FE-41A0-BA6E-E4A3819C4CDD}" destId="{7C062D75-50C2-4A41-B65D-E4B02D455A2B}" srcOrd="0" destOrd="0" presId="urn:microsoft.com/office/officeart/2008/layout/HorizontalMultiLevelHierarchy"/>
    <dgm:cxn modelId="{08809C21-A470-49DB-8C94-08BE9EF37A36}" type="presOf" srcId="{B807A087-F403-4F99-AE80-B4331F290FE5}" destId="{EEE50EED-F650-48DD-8D27-415756354A18}" srcOrd="0" destOrd="0" presId="urn:microsoft.com/office/officeart/2008/layout/HorizontalMultiLevelHierarchy"/>
    <dgm:cxn modelId="{2F300224-6222-4396-B2D8-5F4C15ED2846}" srcId="{28854ACD-2FE4-4F5C-939C-9FC2E06A5941}" destId="{F698B9B8-27E7-4EF2-952E-7B719E3E108E}" srcOrd="0" destOrd="0" parTransId="{3F4DD6F6-BDD8-4D3E-95BB-E01DC32D1410}" sibTransId="{28835B54-07CB-4192-B1CB-1332E9FCC043}"/>
    <dgm:cxn modelId="{984D1427-7A5C-4A85-A522-6D9B23540C47}" type="presOf" srcId="{73D0D1E4-C7E7-43E3-8F34-D6955C6A595B}" destId="{34516C4A-EF29-4C1F-95C9-D4C6F2D0F9FE}" srcOrd="0" destOrd="0" presId="urn:microsoft.com/office/officeart/2008/layout/HorizontalMultiLevelHierarchy"/>
    <dgm:cxn modelId="{9797E835-8B85-4A53-9645-DD127F150845}" type="presOf" srcId="{98224792-363C-49AB-9637-0440FE907AE7}" destId="{213C7B9E-B6E9-475F-8516-958B998BB420}" srcOrd="1" destOrd="0" presId="urn:microsoft.com/office/officeart/2008/layout/HorizontalMultiLevelHierarchy"/>
    <dgm:cxn modelId="{3E9EB56E-1F85-42F4-9874-AF3AAF605DB4}" type="presOf" srcId="{09CB6321-7F5F-425D-9D37-2016133D9287}" destId="{29DE4CC0-C2BD-40C4-8191-11E513535B9E}" srcOrd="0" destOrd="0" presId="urn:microsoft.com/office/officeart/2008/layout/HorizontalMultiLevelHierarchy"/>
    <dgm:cxn modelId="{73531853-0824-40E6-8048-8EAAC43589CA}" srcId="{F698B9B8-27E7-4EF2-952E-7B719E3E108E}" destId="{D0EF7979-97FE-41A0-BA6E-E4A3819C4CDD}" srcOrd="1" destOrd="0" parTransId="{EF7F01F0-1206-461A-B33F-3F0A5DB40318}" sibTransId="{22DAC00E-59E6-4839-8181-69F52685C172}"/>
    <dgm:cxn modelId="{1945F278-4575-4CC8-A9D7-2EEB284E16B8}" type="presOf" srcId="{B807A087-F403-4F99-AE80-B4331F290FE5}" destId="{97A8BDC9-848B-4350-85AF-1E155B72A195}" srcOrd="1" destOrd="0" presId="urn:microsoft.com/office/officeart/2008/layout/HorizontalMultiLevelHierarchy"/>
    <dgm:cxn modelId="{4D39258C-5A7C-427A-B7A6-2BE629F75E96}" type="presOf" srcId="{F698B9B8-27E7-4EF2-952E-7B719E3E108E}" destId="{C09EEE9D-3E5A-4640-A385-0CBE088D41B1}" srcOrd="0" destOrd="0" presId="urn:microsoft.com/office/officeart/2008/layout/HorizontalMultiLevelHierarchy"/>
    <dgm:cxn modelId="{7B836399-A2A9-433B-BA69-CE62EFFD50F2}" type="presOf" srcId="{EDDB3097-D8AD-4F31-B9E4-9E08AA5A5EFC}" destId="{4CD0B3FF-795F-43E9-9F1E-8B7967E5262E}" srcOrd="0" destOrd="0" presId="urn:microsoft.com/office/officeart/2008/layout/HorizontalMultiLevelHierarchy"/>
    <dgm:cxn modelId="{C87721AA-E553-49CC-8FC8-E15F6C0A5779}" type="presOf" srcId="{73D0D1E4-C7E7-43E3-8F34-D6955C6A595B}" destId="{5E943CF4-6BB8-4DB2-8AFC-FF4DF15DE6EB}" srcOrd="1" destOrd="0" presId="urn:microsoft.com/office/officeart/2008/layout/HorizontalMultiLevelHierarchy"/>
    <dgm:cxn modelId="{C67DDDB3-F30B-4018-9C75-6C144B83B210}" srcId="{F698B9B8-27E7-4EF2-952E-7B719E3E108E}" destId="{0C2BBFC8-4405-4CE8-A41B-C5CAA2C3E08F}" srcOrd="3" destOrd="0" parTransId="{98224792-363C-49AB-9637-0440FE907AE7}" sibTransId="{B61C9ED5-A23D-4E7A-8595-7F29B75446FD}"/>
    <dgm:cxn modelId="{2C49E1BB-EC72-45D2-9CDE-C64706C34949}" type="presOf" srcId="{EF7F01F0-1206-461A-B33F-3F0A5DB40318}" destId="{0BEF6366-4417-4E73-8D35-A279C79A6C52}" srcOrd="1" destOrd="0" presId="urn:microsoft.com/office/officeart/2008/layout/HorizontalMultiLevelHierarchy"/>
    <dgm:cxn modelId="{6CF133C5-FA87-4904-95A9-ED28FAAC7508}" type="presOf" srcId="{28854ACD-2FE4-4F5C-939C-9FC2E06A5941}" destId="{4BC1C6D6-4038-456C-957C-5736FE05D9B7}" srcOrd="0" destOrd="0" presId="urn:microsoft.com/office/officeart/2008/layout/HorizontalMultiLevelHierarchy"/>
    <dgm:cxn modelId="{BF57AEF4-1DD1-4937-9DDD-4BF54E72D975}" srcId="{F698B9B8-27E7-4EF2-952E-7B719E3E108E}" destId="{EDDB3097-D8AD-4F31-B9E4-9E08AA5A5EFC}" srcOrd="2" destOrd="0" parTransId="{73D0D1E4-C7E7-43E3-8F34-D6955C6A595B}" sibTransId="{ECA158C7-537A-451E-965E-77A099F1A61B}"/>
    <dgm:cxn modelId="{32220F8A-7196-478D-B8F3-2DB4D9D20EBE}" type="presParOf" srcId="{4BC1C6D6-4038-456C-957C-5736FE05D9B7}" destId="{AE9FB3E9-233F-49FB-8E70-AB2E97AC63CA}" srcOrd="0" destOrd="0" presId="urn:microsoft.com/office/officeart/2008/layout/HorizontalMultiLevelHierarchy"/>
    <dgm:cxn modelId="{01D2DCA7-CC53-48D9-BEB6-C478853FB342}" type="presParOf" srcId="{AE9FB3E9-233F-49FB-8E70-AB2E97AC63CA}" destId="{C09EEE9D-3E5A-4640-A385-0CBE088D41B1}" srcOrd="0" destOrd="0" presId="urn:microsoft.com/office/officeart/2008/layout/HorizontalMultiLevelHierarchy"/>
    <dgm:cxn modelId="{D757FFF6-5EF0-4C33-9234-0EE338DDEFAA}" type="presParOf" srcId="{AE9FB3E9-233F-49FB-8E70-AB2E97AC63CA}" destId="{CFF73AC9-5275-4C50-B87D-EF04415F33DC}" srcOrd="1" destOrd="0" presId="urn:microsoft.com/office/officeart/2008/layout/HorizontalMultiLevelHierarchy"/>
    <dgm:cxn modelId="{09F0A6A8-B0BE-4E7F-81E6-260238958276}" type="presParOf" srcId="{CFF73AC9-5275-4C50-B87D-EF04415F33DC}" destId="{EEE50EED-F650-48DD-8D27-415756354A18}" srcOrd="0" destOrd="0" presId="urn:microsoft.com/office/officeart/2008/layout/HorizontalMultiLevelHierarchy"/>
    <dgm:cxn modelId="{DBD3E96B-C463-4678-81FC-F92201C002FF}" type="presParOf" srcId="{EEE50EED-F650-48DD-8D27-415756354A18}" destId="{97A8BDC9-848B-4350-85AF-1E155B72A195}" srcOrd="0" destOrd="0" presId="urn:microsoft.com/office/officeart/2008/layout/HorizontalMultiLevelHierarchy"/>
    <dgm:cxn modelId="{5E978B43-8224-4329-A616-BD64918625FC}" type="presParOf" srcId="{CFF73AC9-5275-4C50-B87D-EF04415F33DC}" destId="{F9B625E8-43F0-45A5-8BE9-AF72EECB9CC5}" srcOrd="1" destOrd="0" presId="urn:microsoft.com/office/officeart/2008/layout/HorizontalMultiLevelHierarchy"/>
    <dgm:cxn modelId="{796FFF2B-4718-432C-A782-68ACF0E92B79}" type="presParOf" srcId="{F9B625E8-43F0-45A5-8BE9-AF72EECB9CC5}" destId="{29DE4CC0-C2BD-40C4-8191-11E513535B9E}" srcOrd="0" destOrd="0" presId="urn:microsoft.com/office/officeart/2008/layout/HorizontalMultiLevelHierarchy"/>
    <dgm:cxn modelId="{0CD41F0D-0C5D-41C6-AEA1-EFA98B87AFD8}" type="presParOf" srcId="{F9B625E8-43F0-45A5-8BE9-AF72EECB9CC5}" destId="{A52FF06F-6589-4F6C-912F-1D604B03E21D}" srcOrd="1" destOrd="0" presId="urn:microsoft.com/office/officeart/2008/layout/HorizontalMultiLevelHierarchy"/>
    <dgm:cxn modelId="{1A25C30D-BF3F-4526-930D-CCA7F92B71A0}" type="presParOf" srcId="{CFF73AC9-5275-4C50-B87D-EF04415F33DC}" destId="{3CF56B99-8994-45DF-A21F-B6B97647C3BE}" srcOrd="2" destOrd="0" presId="urn:microsoft.com/office/officeart/2008/layout/HorizontalMultiLevelHierarchy"/>
    <dgm:cxn modelId="{C070B028-AE8C-4405-B5F6-AEBC6656A4C5}" type="presParOf" srcId="{3CF56B99-8994-45DF-A21F-B6B97647C3BE}" destId="{0BEF6366-4417-4E73-8D35-A279C79A6C52}" srcOrd="0" destOrd="0" presId="urn:microsoft.com/office/officeart/2008/layout/HorizontalMultiLevelHierarchy"/>
    <dgm:cxn modelId="{58959611-3418-4D13-8012-C0240D71B3F6}" type="presParOf" srcId="{CFF73AC9-5275-4C50-B87D-EF04415F33DC}" destId="{D316ECC6-CB54-4525-BED6-ED40C5F5F04C}" srcOrd="3" destOrd="0" presId="urn:microsoft.com/office/officeart/2008/layout/HorizontalMultiLevelHierarchy"/>
    <dgm:cxn modelId="{0CB0E702-AD14-4172-894A-ADAF01FA42D6}" type="presParOf" srcId="{D316ECC6-CB54-4525-BED6-ED40C5F5F04C}" destId="{7C062D75-50C2-4A41-B65D-E4B02D455A2B}" srcOrd="0" destOrd="0" presId="urn:microsoft.com/office/officeart/2008/layout/HorizontalMultiLevelHierarchy"/>
    <dgm:cxn modelId="{BA1D1571-B9E5-4AC9-9387-46C782A8F8C6}" type="presParOf" srcId="{D316ECC6-CB54-4525-BED6-ED40C5F5F04C}" destId="{1EEC70D8-DB64-4BD8-BFD5-840277C5AA6E}" srcOrd="1" destOrd="0" presId="urn:microsoft.com/office/officeart/2008/layout/HorizontalMultiLevelHierarchy"/>
    <dgm:cxn modelId="{0F4FEE30-37EB-4384-BC4F-E9C9D8CA6260}" type="presParOf" srcId="{CFF73AC9-5275-4C50-B87D-EF04415F33DC}" destId="{34516C4A-EF29-4C1F-95C9-D4C6F2D0F9FE}" srcOrd="4" destOrd="0" presId="urn:microsoft.com/office/officeart/2008/layout/HorizontalMultiLevelHierarchy"/>
    <dgm:cxn modelId="{3889CE86-96A5-41A0-BCFC-50E468A9BFDE}" type="presParOf" srcId="{34516C4A-EF29-4C1F-95C9-D4C6F2D0F9FE}" destId="{5E943CF4-6BB8-4DB2-8AFC-FF4DF15DE6EB}" srcOrd="0" destOrd="0" presId="urn:microsoft.com/office/officeart/2008/layout/HorizontalMultiLevelHierarchy"/>
    <dgm:cxn modelId="{A79DFCB3-5A1B-4966-886A-E516A05A056B}" type="presParOf" srcId="{CFF73AC9-5275-4C50-B87D-EF04415F33DC}" destId="{E0A7CB8A-9835-4954-85E5-D97539DBE0BD}" srcOrd="5" destOrd="0" presId="urn:microsoft.com/office/officeart/2008/layout/HorizontalMultiLevelHierarchy"/>
    <dgm:cxn modelId="{5548D3F5-D029-4016-B2D4-7B1F7D315669}" type="presParOf" srcId="{E0A7CB8A-9835-4954-85E5-D97539DBE0BD}" destId="{4CD0B3FF-795F-43E9-9F1E-8B7967E5262E}" srcOrd="0" destOrd="0" presId="urn:microsoft.com/office/officeart/2008/layout/HorizontalMultiLevelHierarchy"/>
    <dgm:cxn modelId="{1042EFEE-3A5B-4C82-86BD-9EA0C2BC7C69}" type="presParOf" srcId="{E0A7CB8A-9835-4954-85E5-D97539DBE0BD}" destId="{D0BC4029-6EE7-4C32-B775-7B8608F021E9}" srcOrd="1" destOrd="0" presId="urn:microsoft.com/office/officeart/2008/layout/HorizontalMultiLevelHierarchy"/>
    <dgm:cxn modelId="{44262CDC-7D4C-4F5C-B592-D50B985251C3}" type="presParOf" srcId="{CFF73AC9-5275-4C50-B87D-EF04415F33DC}" destId="{07C6DEA1-8B40-4E63-8ABF-FF3882209A16}" srcOrd="6" destOrd="0" presId="urn:microsoft.com/office/officeart/2008/layout/HorizontalMultiLevelHierarchy"/>
    <dgm:cxn modelId="{3459F589-978B-48A6-8FD4-EF9A49D75AE2}" type="presParOf" srcId="{07C6DEA1-8B40-4E63-8ABF-FF3882209A16}" destId="{213C7B9E-B6E9-475F-8516-958B998BB420}" srcOrd="0" destOrd="0" presId="urn:microsoft.com/office/officeart/2008/layout/HorizontalMultiLevelHierarchy"/>
    <dgm:cxn modelId="{880A787E-1FA1-4A8C-A3AC-160472B0265E}" type="presParOf" srcId="{CFF73AC9-5275-4C50-B87D-EF04415F33DC}" destId="{E3BE40E7-A23C-4E5C-BDEB-DE6CA0236BB4}" srcOrd="7" destOrd="0" presId="urn:microsoft.com/office/officeart/2008/layout/HorizontalMultiLevelHierarchy"/>
    <dgm:cxn modelId="{5CA4838D-5D25-42C6-AB36-D8ADEAE0EF30}" type="presParOf" srcId="{E3BE40E7-A23C-4E5C-BDEB-DE6CA0236BB4}" destId="{4286D4D3-D172-4183-B65C-E1866B00E667}" srcOrd="0" destOrd="0" presId="urn:microsoft.com/office/officeart/2008/layout/HorizontalMultiLevelHierarchy"/>
    <dgm:cxn modelId="{D2C2E3B5-D2F9-4BF6-BEE5-77A5BB4D1D59}" type="presParOf" srcId="{E3BE40E7-A23C-4E5C-BDEB-DE6CA0236BB4}" destId="{9B887708-FAA8-4BFB-A8FD-C88685E9D1F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D72E4-5CC3-4AF8-AFAC-5794A4B36D56}">
      <dsp:nvSpPr>
        <dsp:cNvPr id="0" name=""/>
        <dsp:cNvSpPr/>
      </dsp:nvSpPr>
      <dsp:spPr>
        <a:xfrm>
          <a:off x="10120" y="1187128"/>
          <a:ext cx="3024952" cy="181497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dirty="0"/>
            <a:t>Wniosek dowodowy strony skierowany do organu prowadzącego postępowanie </a:t>
          </a:r>
        </a:p>
      </dsp:txBody>
      <dsp:txXfrm>
        <a:off x="63279" y="1240287"/>
        <a:ext cx="2918634" cy="1708653"/>
      </dsp:txXfrm>
    </dsp:sp>
    <dsp:sp modelId="{FA01026A-5320-4B5F-B3F2-D3B19BDA5ED8}">
      <dsp:nvSpPr>
        <dsp:cNvPr id="0" name=""/>
        <dsp:cNvSpPr/>
      </dsp:nvSpPr>
      <dsp:spPr>
        <a:xfrm>
          <a:off x="3337567" y="1719519"/>
          <a:ext cx="641289" cy="75018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pl-PL" sz="1800" kern="1200"/>
        </a:p>
      </dsp:txBody>
      <dsp:txXfrm>
        <a:off x="3337567" y="1869557"/>
        <a:ext cx="448902" cy="450112"/>
      </dsp:txXfrm>
    </dsp:sp>
    <dsp:sp modelId="{C489782A-996A-4440-8E3F-C916722211ED}">
      <dsp:nvSpPr>
        <dsp:cNvPr id="0" name=""/>
        <dsp:cNvSpPr/>
      </dsp:nvSpPr>
      <dsp:spPr>
        <a:xfrm>
          <a:off x="4245053" y="1187128"/>
          <a:ext cx="3024952" cy="1814971"/>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a:t>Dopuszczenie przez organ procesowy dowodu wnioskowanego przez stronę </a:t>
          </a:r>
        </a:p>
      </dsp:txBody>
      <dsp:txXfrm>
        <a:off x="4298212" y="1240287"/>
        <a:ext cx="2918634" cy="1708653"/>
      </dsp:txXfrm>
    </dsp:sp>
    <dsp:sp modelId="{BA151A8F-6C48-4D0D-8CD0-9F0DE29E311D}">
      <dsp:nvSpPr>
        <dsp:cNvPr id="0" name=""/>
        <dsp:cNvSpPr/>
      </dsp:nvSpPr>
      <dsp:spPr>
        <a:xfrm>
          <a:off x="7572500" y="1719519"/>
          <a:ext cx="641289" cy="750188"/>
        </a:xfrm>
        <a:prstGeom prst="righ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pl-PL" sz="1800" kern="1200"/>
        </a:p>
      </dsp:txBody>
      <dsp:txXfrm>
        <a:off x="7572500" y="1869557"/>
        <a:ext cx="448902" cy="450112"/>
      </dsp:txXfrm>
    </dsp:sp>
    <dsp:sp modelId="{921A3008-1602-412F-A0AB-FFE24A8DF105}">
      <dsp:nvSpPr>
        <dsp:cNvPr id="0" name=""/>
        <dsp:cNvSpPr/>
      </dsp:nvSpPr>
      <dsp:spPr>
        <a:xfrm>
          <a:off x="8479986" y="1187128"/>
          <a:ext cx="3024952" cy="1814971"/>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dirty="0"/>
            <a:t>Organ procesowy przeprowadza dowód wnioskowany przez stronę </a:t>
          </a:r>
        </a:p>
      </dsp:txBody>
      <dsp:txXfrm>
        <a:off x="8533145" y="1240287"/>
        <a:ext cx="2918634" cy="17086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7DBB9C-C72E-4AD0-968A-93D69E86CDC0}">
      <dsp:nvSpPr>
        <dsp:cNvPr id="0" name=""/>
        <dsp:cNvSpPr/>
      </dsp:nvSpPr>
      <dsp:spPr>
        <a:xfrm>
          <a:off x="48" y="486866"/>
          <a:ext cx="4664533" cy="5472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Oddalenie wniosku dowodowego </a:t>
          </a:r>
        </a:p>
      </dsp:txBody>
      <dsp:txXfrm>
        <a:off x="48" y="486866"/>
        <a:ext cx="4664533" cy="547200"/>
      </dsp:txXfrm>
    </dsp:sp>
    <dsp:sp modelId="{42B360F0-69AA-464F-BB14-27E1D518AFC8}">
      <dsp:nvSpPr>
        <dsp:cNvPr id="0" name=""/>
        <dsp:cNvSpPr/>
      </dsp:nvSpPr>
      <dsp:spPr>
        <a:xfrm>
          <a:off x="48" y="1034066"/>
          <a:ext cx="4664533" cy="305106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organ zapoznał się z wnioskiem i z przyczyn wskazanych w art. 170 § 1 k.p.k. nie uwzględnił wniosku</a:t>
          </a:r>
        </a:p>
        <a:p>
          <a:pPr marL="171450" lvl="1" indent="-171450" algn="just" defTabSz="844550">
            <a:lnSpc>
              <a:spcPct val="90000"/>
            </a:lnSpc>
            <a:spcBef>
              <a:spcPct val="0"/>
            </a:spcBef>
            <a:spcAft>
              <a:spcPct val="15000"/>
            </a:spcAft>
            <a:buChar char="•"/>
          </a:pPr>
          <a:r>
            <a:rPr lang="pl-PL" sz="1900" kern="1200" dirty="0"/>
            <a:t>ocena merytoryczna wniosku </a:t>
          </a:r>
        </a:p>
        <a:p>
          <a:pPr marL="171450" lvl="1" indent="-171450" algn="just" defTabSz="844550">
            <a:lnSpc>
              <a:spcPct val="90000"/>
            </a:lnSpc>
            <a:spcBef>
              <a:spcPct val="0"/>
            </a:spcBef>
            <a:spcAft>
              <a:spcPct val="15000"/>
            </a:spcAft>
            <a:buChar char="•"/>
          </a:pPr>
          <a:r>
            <a:rPr lang="pl-PL" sz="1900" kern="1200" dirty="0"/>
            <a:t>Oddalenie wniosku dowodowego następuje </a:t>
          </a:r>
          <a:r>
            <a:rPr lang="pl-PL" sz="1900" b="1" kern="1200" dirty="0"/>
            <a:t>postanowieniem (art. 170 § 3 k.p.k.), na które nie przysługuje zażalenie (art. 459 § 1 k.p.k.)</a:t>
          </a:r>
          <a:endParaRPr lang="pl-PL" sz="1900" kern="1200" dirty="0"/>
        </a:p>
      </dsp:txBody>
      <dsp:txXfrm>
        <a:off x="48" y="1034066"/>
        <a:ext cx="4664533" cy="3051067"/>
      </dsp:txXfrm>
    </dsp:sp>
    <dsp:sp modelId="{B2E23C14-568C-4CB1-BEFB-CC3A7800B9CF}">
      <dsp:nvSpPr>
        <dsp:cNvPr id="0" name=""/>
        <dsp:cNvSpPr/>
      </dsp:nvSpPr>
      <dsp:spPr>
        <a:xfrm>
          <a:off x="5317617" y="486866"/>
          <a:ext cx="4664533" cy="547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Odrzucenie wniosku dowodowego</a:t>
          </a:r>
        </a:p>
      </dsp:txBody>
      <dsp:txXfrm>
        <a:off x="5317617" y="486866"/>
        <a:ext cx="4664533" cy="547200"/>
      </dsp:txXfrm>
    </dsp:sp>
    <dsp:sp modelId="{D309A062-8109-444D-8C2A-3F7EC4037BEA}">
      <dsp:nvSpPr>
        <dsp:cNvPr id="0" name=""/>
        <dsp:cNvSpPr/>
      </dsp:nvSpPr>
      <dsp:spPr>
        <a:xfrm>
          <a:off x="5317617" y="1034066"/>
          <a:ext cx="4664533" cy="3051067"/>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wniosek nie spełnia obligatoryjnych warunków formalnych z art. 119 § 1 i 169 § 1 k.p.k. i strona nie uzupełniła tych braków w sposób wskazany w art. 120 k.p.k.</a:t>
          </a:r>
        </a:p>
        <a:p>
          <a:pPr marL="171450" lvl="1" indent="-171450" algn="just" defTabSz="844550">
            <a:lnSpc>
              <a:spcPct val="90000"/>
            </a:lnSpc>
            <a:spcBef>
              <a:spcPct val="0"/>
            </a:spcBef>
            <a:spcAft>
              <a:spcPct val="15000"/>
            </a:spcAft>
            <a:buChar char="•"/>
          </a:pPr>
          <a:r>
            <a:rPr lang="pl-PL" sz="1900" kern="1200" dirty="0"/>
            <a:t>wniosek może być merytorycznie zasadny, ale i tak nie zostanie uwzględniony </a:t>
          </a:r>
        </a:p>
        <a:p>
          <a:pPr marL="171450" lvl="1" indent="-171450" algn="just" defTabSz="844550">
            <a:lnSpc>
              <a:spcPct val="90000"/>
            </a:lnSpc>
            <a:spcBef>
              <a:spcPct val="0"/>
            </a:spcBef>
            <a:spcAft>
              <a:spcPct val="15000"/>
            </a:spcAft>
            <a:buChar char="•"/>
          </a:pPr>
          <a:r>
            <a:rPr lang="pl-PL" sz="1900" kern="1200" dirty="0"/>
            <a:t>Konieczność merytorycznego rozpoznania wniosku dowodowego, jeżeli braki formalne nie stoją temu na przeszkodzie.</a:t>
          </a:r>
        </a:p>
        <a:p>
          <a:pPr marL="171450" lvl="1" indent="-171450" algn="just" defTabSz="844550">
            <a:lnSpc>
              <a:spcPct val="90000"/>
            </a:lnSpc>
            <a:spcBef>
              <a:spcPct val="0"/>
            </a:spcBef>
            <a:spcAft>
              <a:spcPct val="15000"/>
            </a:spcAft>
            <a:buChar char="•"/>
          </a:pPr>
          <a:endParaRPr lang="pl-PL" sz="1900" kern="1200" dirty="0"/>
        </a:p>
      </dsp:txBody>
      <dsp:txXfrm>
        <a:off x="5317617" y="1034066"/>
        <a:ext cx="4664533" cy="30510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6DEA1-8B40-4E63-8ABF-FF3882209A16}">
      <dsp:nvSpPr>
        <dsp:cNvPr id="0" name=""/>
        <dsp:cNvSpPr/>
      </dsp:nvSpPr>
      <dsp:spPr>
        <a:xfrm>
          <a:off x="3324506" y="2628899"/>
          <a:ext cx="655332" cy="1873090"/>
        </a:xfrm>
        <a:custGeom>
          <a:avLst/>
          <a:gdLst/>
          <a:ahLst/>
          <a:cxnLst/>
          <a:rect l="0" t="0" r="0" b="0"/>
          <a:pathLst>
            <a:path>
              <a:moveTo>
                <a:pt x="0" y="0"/>
              </a:moveTo>
              <a:lnTo>
                <a:pt x="327666" y="0"/>
              </a:lnTo>
              <a:lnTo>
                <a:pt x="327666" y="1873090"/>
              </a:lnTo>
              <a:lnTo>
                <a:pt x="655332" y="187309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3515834"/>
        <a:ext cx="99221" cy="99221"/>
      </dsp:txXfrm>
    </dsp:sp>
    <dsp:sp modelId="{34516C4A-EF29-4C1F-95C9-D4C6F2D0F9FE}">
      <dsp:nvSpPr>
        <dsp:cNvPr id="0" name=""/>
        <dsp:cNvSpPr/>
      </dsp:nvSpPr>
      <dsp:spPr>
        <a:xfrm>
          <a:off x="3324506" y="2628899"/>
          <a:ext cx="655332" cy="624363"/>
        </a:xfrm>
        <a:custGeom>
          <a:avLst/>
          <a:gdLst/>
          <a:ahLst/>
          <a:cxnLst/>
          <a:rect l="0" t="0" r="0" b="0"/>
          <a:pathLst>
            <a:path>
              <a:moveTo>
                <a:pt x="0" y="0"/>
              </a:moveTo>
              <a:lnTo>
                <a:pt x="327666" y="0"/>
              </a:lnTo>
              <a:lnTo>
                <a:pt x="327666" y="624363"/>
              </a:lnTo>
              <a:lnTo>
                <a:pt x="655332" y="624363"/>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918452"/>
        <a:ext cx="45257" cy="45257"/>
      </dsp:txXfrm>
    </dsp:sp>
    <dsp:sp modelId="{3CF56B99-8994-45DF-A21F-B6B97647C3BE}">
      <dsp:nvSpPr>
        <dsp:cNvPr id="0" name=""/>
        <dsp:cNvSpPr/>
      </dsp:nvSpPr>
      <dsp:spPr>
        <a:xfrm>
          <a:off x="3324506" y="2004535"/>
          <a:ext cx="655332" cy="624363"/>
        </a:xfrm>
        <a:custGeom>
          <a:avLst/>
          <a:gdLst/>
          <a:ahLst/>
          <a:cxnLst/>
          <a:rect l="0" t="0" r="0" b="0"/>
          <a:pathLst>
            <a:path>
              <a:moveTo>
                <a:pt x="0" y="624363"/>
              </a:moveTo>
              <a:lnTo>
                <a:pt x="327666" y="624363"/>
              </a:lnTo>
              <a:lnTo>
                <a:pt x="327666" y="0"/>
              </a:lnTo>
              <a:lnTo>
                <a:pt x="655332"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294089"/>
        <a:ext cx="45257" cy="45257"/>
      </dsp:txXfrm>
    </dsp:sp>
    <dsp:sp modelId="{EEE50EED-F650-48DD-8D27-415756354A18}">
      <dsp:nvSpPr>
        <dsp:cNvPr id="0" name=""/>
        <dsp:cNvSpPr/>
      </dsp:nvSpPr>
      <dsp:spPr>
        <a:xfrm>
          <a:off x="3324506" y="755808"/>
          <a:ext cx="655332" cy="1873090"/>
        </a:xfrm>
        <a:custGeom>
          <a:avLst/>
          <a:gdLst/>
          <a:ahLst/>
          <a:cxnLst/>
          <a:rect l="0" t="0" r="0" b="0"/>
          <a:pathLst>
            <a:path>
              <a:moveTo>
                <a:pt x="0" y="1873090"/>
              </a:moveTo>
              <a:lnTo>
                <a:pt x="327666" y="1873090"/>
              </a:lnTo>
              <a:lnTo>
                <a:pt x="327666" y="0"/>
              </a:lnTo>
              <a:lnTo>
                <a:pt x="655332"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1642743"/>
        <a:ext cx="99221" cy="99221"/>
      </dsp:txXfrm>
    </dsp:sp>
    <dsp:sp modelId="{C09EEE9D-3E5A-4640-A385-0CBE088D41B1}">
      <dsp:nvSpPr>
        <dsp:cNvPr id="0" name=""/>
        <dsp:cNvSpPr/>
      </dsp:nvSpPr>
      <dsp:spPr>
        <a:xfrm rot="16200000">
          <a:off x="196115" y="2129408"/>
          <a:ext cx="5257798" cy="9989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rtl="0">
            <a:lnSpc>
              <a:spcPct val="90000"/>
            </a:lnSpc>
            <a:spcBef>
              <a:spcPct val="0"/>
            </a:spcBef>
            <a:spcAft>
              <a:spcPct val="35000"/>
            </a:spcAft>
            <a:buNone/>
          </a:pPr>
          <a:r>
            <a:rPr lang="pl-PL" sz="3400" kern="1200" dirty="0"/>
            <a:t>4 grupy wyjątków od zasady bezpośredniości</a:t>
          </a:r>
        </a:p>
      </dsp:txBody>
      <dsp:txXfrm>
        <a:off x="196115" y="2129408"/>
        <a:ext cx="5257798" cy="998981"/>
      </dsp:txXfrm>
    </dsp:sp>
    <dsp:sp modelId="{29DE4CC0-C2BD-40C4-8191-11E513535B9E}">
      <dsp:nvSpPr>
        <dsp:cNvPr id="0" name=""/>
        <dsp:cNvSpPr/>
      </dsp:nvSpPr>
      <dsp:spPr>
        <a:xfrm>
          <a:off x="3979838" y="256317"/>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dirty="0"/>
            <a:t>dopuszczalne jest ustalenie faktu za pomocą dowodu pochodnego, gdy dowód pierwotny nie istnieje lub nie jest dostępny</a:t>
          </a:r>
          <a:endParaRPr lang="pl-PL" sz="1700" kern="1200" dirty="0"/>
        </a:p>
      </dsp:txBody>
      <dsp:txXfrm>
        <a:off x="3979838" y="256317"/>
        <a:ext cx="3276660" cy="998981"/>
      </dsp:txXfrm>
    </dsp:sp>
    <dsp:sp modelId="{7C062D75-50C2-4A41-B65D-E4B02D455A2B}">
      <dsp:nvSpPr>
        <dsp:cNvPr id="0" name=""/>
        <dsp:cNvSpPr/>
      </dsp:nvSpPr>
      <dsp:spPr>
        <a:xfrm>
          <a:off x="3979838" y="1505044"/>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dirty="0"/>
            <a:t>dopuszczalne jest przeprowadzenie dowodu pochodnego, gdy zachodzi potrzeba skontrolowania dowodu pierwotnego</a:t>
          </a:r>
          <a:endParaRPr lang="pl-PL" sz="1700" kern="1200" dirty="0"/>
        </a:p>
      </dsp:txBody>
      <dsp:txXfrm>
        <a:off x="3979838" y="1505044"/>
        <a:ext cx="3276660" cy="998981"/>
      </dsp:txXfrm>
    </dsp:sp>
    <dsp:sp modelId="{4CD0B3FF-795F-43E9-9F1E-8B7967E5262E}">
      <dsp:nvSpPr>
        <dsp:cNvPr id="0" name=""/>
        <dsp:cNvSpPr/>
      </dsp:nvSpPr>
      <dsp:spPr>
        <a:xfrm>
          <a:off x="3979838" y="2753772"/>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dirty="0"/>
            <a:t>niektóre dowody są ze swojej istoty dowodami pochodnymi np. opinie biegłych</a:t>
          </a:r>
          <a:endParaRPr lang="pl-PL" sz="1700" kern="1200" dirty="0"/>
        </a:p>
      </dsp:txBody>
      <dsp:txXfrm>
        <a:off x="3979838" y="2753772"/>
        <a:ext cx="3276660" cy="998981"/>
      </dsp:txXfrm>
    </dsp:sp>
    <dsp:sp modelId="{4286D4D3-D172-4183-B65C-E1866B00E667}">
      <dsp:nvSpPr>
        <dsp:cNvPr id="0" name=""/>
        <dsp:cNvSpPr/>
      </dsp:nvSpPr>
      <dsp:spPr>
        <a:xfrm>
          <a:off x="3979838" y="4002499"/>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a:t>dopuszczalny jest dowód pochodny, gdy wymagają tego postulaty szybkości i ekonomii procesu</a:t>
          </a:r>
          <a:endParaRPr lang="pl-PL" sz="1700" kern="1200"/>
        </a:p>
      </dsp:txBody>
      <dsp:txXfrm>
        <a:off x="3979838" y="4002499"/>
        <a:ext cx="3276660" cy="99898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F580FE-32A6-40B8-81C7-C5FF02A8A5C6}" type="datetimeFigureOut">
              <a:rPr lang="pl-PL" smtClean="0"/>
              <a:t>05.04.2024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199F99-3C5D-4EFE-9EED-83AB87F182B1}" type="slidenum">
              <a:rPr lang="pl-PL" smtClean="0"/>
              <a:t>‹#›</a:t>
            </a:fld>
            <a:endParaRPr lang="pl-PL"/>
          </a:p>
        </p:txBody>
      </p:sp>
    </p:spTree>
    <p:extLst>
      <p:ext uri="{BB962C8B-B14F-4D97-AF65-F5344CB8AC3E}">
        <p14:creationId xmlns:p14="http://schemas.microsoft.com/office/powerpoint/2010/main" val="2779319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139795B-0A9D-4A92-9DC8-12AAFF06F16C}" type="slidenum">
              <a:rPr lang="pl-PL" smtClean="0"/>
              <a:t>11</a:t>
            </a:fld>
            <a:endParaRPr lang="pl-PL"/>
          </a:p>
        </p:txBody>
      </p:sp>
    </p:spTree>
    <p:extLst>
      <p:ext uri="{BB962C8B-B14F-4D97-AF65-F5344CB8AC3E}">
        <p14:creationId xmlns:p14="http://schemas.microsoft.com/office/powerpoint/2010/main" val="2617515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CC349B-E128-467E-930D-F2BA5C83C905}"/>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72EF5335-946F-49D9-B9DC-AD475439FC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BD2F9DA9-715D-421E-9517-39CE5AC09F2C}"/>
              </a:ext>
            </a:extLst>
          </p:cNvPr>
          <p:cNvSpPr>
            <a:spLocks noGrp="1"/>
          </p:cNvSpPr>
          <p:nvPr>
            <p:ph type="dt" sz="half" idx="10"/>
          </p:nvPr>
        </p:nvSpPr>
        <p:spPr/>
        <p:txBody>
          <a:bodyPr/>
          <a:lstStyle/>
          <a:p>
            <a:fld id="{2CB6C93E-B329-426F-96B3-4C4C674D909B}" type="datetimeFigureOut">
              <a:rPr lang="pl-PL" smtClean="0"/>
              <a:t>05.04.2024</a:t>
            </a:fld>
            <a:endParaRPr lang="pl-PL"/>
          </a:p>
        </p:txBody>
      </p:sp>
      <p:sp>
        <p:nvSpPr>
          <p:cNvPr id="5" name="Symbol zastępczy stopki 4">
            <a:extLst>
              <a:ext uri="{FF2B5EF4-FFF2-40B4-BE49-F238E27FC236}">
                <a16:creationId xmlns:a16="http://schemas.microsoft.com/office/drawing/2014/main" id="{1112EA81-2879-4EDC-B15E-A37715E4789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C8B2015-0E3E-4E7F-8CD3-4BF659827922}"/>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31397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02CFAC-00FD-49AE-B19C-2FF45B1CCE87}"/>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187255FC-0484-4E65-A904-39051A82399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D1085C6-9E9F-49E0-8FA2-00635F5C9D1B}"/>
              </a:ext>
            </a:extLst>
          </p:cNvPr>
          <p:cNvSpPr>
            <a:spLocks noGrp="1"/>
          </p:cNvSpPr>
          <p:nvPr>
            <p:ph type="dt" sz="half" idx="10"/>
          </p:nvPr>
        </p:nvSpPr>
        <p:spPr/>
        <p:txBody>
          <a:bodyPr/>
          <a:lstStyle/>
          <a:p>
            <a:fld id="{2CB6C93E-B329-426F-96B3-4C4C674D909B}" type="datetimeFigureOut">
              <a:rPr lang="pl-PL" smtClean="0"/>
              <a:t>05.04.2024</a:t>
            </a:fld>
            <a:endParaRPr lang="pl-PL"/>
          </a:p>
        </p:txBody>
      </p:sp>
      <p:sp>
        <p:nvSpPr>
          <p:cNvPr id="5" name="Symbol zastępczy stopki 4">
            <a:extLst>
              <a:ext uri="{FF2B5EF4-FFF2-40B4-BE49-F238E27FC236}">
                <a16:creationId xmlns:a16="http://schemas.microsoft.com/office/drawing/2014/main" id="{2301FF27-41FD-4F72-99AF-843084DADFC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AFE0331-0D51-4603-BA2C-6664E67CEAC4}"/>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968537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6106B7FC-4315-4FD4-80C4-2DA0D55AB83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37BF036B-9E47-4A9D-A8A9-4267E2B746F8}"/>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44DEEFA-65B2-431B-932D-751012A895AF}"/>
              </a:ext>
            </a:extLst>
          </p:cNvPr>
          <p:cNvSpPr>
            <a:spLocks noGrp="1"/>
          </p:cNvSpPr>
          <p:nvPr>
            <p:ph type="dt" sz="half" idx="10"/>
          </p:nvPr>
        </p:nvSpPr>
        <p:spPr/>
        <p:txBody>
          <a:bodyPr/>
          <a:lstStyle/>
          <a:p>
            <a:fld id="{2CB6C93E-B329-426F-96B3-4C4C674D909B}" type="datetimeFigureOut">
              <a:rPr lang="pl-PL" smtClean="0"/>
              <a:t>05.04.2024</a:t>
            </a:fld>
            <a:endParaRPr lang="pl-PL"/>
          </a:p>
        </p:txBody>
      </p:sp>
      <p:sp>
        <p:nvSpPr>
          <p:cNvPr id="5" name="Symbol zastępczy stopki 4">
            <a:extLst>
              <a:ext uri="{FF2B5EF4-FFF2-40B4-BE49-F238E27FC236}">
                <a16:creationId xmlns:a16="http://schemas.microsoft.com/office/drawing/2014/main" id="{59356E97-3988-4BF1-984B-ED73DE40E72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08E50CD-F6C5-4514-9872-7356E8F1A01A}"/>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72486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F4CE8E-979A-4D79-A81D-80CA9997F3F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327DBC1-CFFA-4EC0-B7D4-6FC19BA3B395}"/>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6DEA936-E335-43F1-B644-AA166E55E655}"/>
              </a:ext>
            </a:extLst>
          </p:cNvPr>
          <p:cNvSpPr>
            <a:spLocks noGrp="1"/>
          </p:cNvSpPr>
          <p:nvPr>
            <p:ph type="dt" sz="half" idx="10"/>
          </p:nvPr>
        </p:nvSpPr>
        <p:spPr/>
        <p:txBody>
          <a:bodyPr/>
          <a:lstStyle/>
          <a:p>
            <a:fld id="{2CB6C93E-B329-426F-96B3-4C4C674D909B}" type="datetimeFigureOut">
              <a:rPr lang="pl-PL" smtClean="0"/>
              <a:t>05.04.2024</a:t>
            </a:fld>
            <a:endParaRPr lang="pl-PL"/>
          </a:p>
        </p:txBody>
      </p:sp>
      <p:sp>
        <p:nvSpPr>
          <p:cNvPr id="5" name="Symbol zastępczy stopki 4">
            <a:extLst>
              <a:ext uri="{FF2B5EF4-FFF2-40B4-BE49-F238E27FC236}">
                <a16:creationId xmlns:a16="http://schemas.microsoft.com/office/drawing/2014/main" id="{838E4E24-1529-44CD-9898-1D58E6445AD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6B6947E-5FCC-41E1-9186-6186D994D264}"/>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648908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8E1063-92E2-44D0-9497-5DB26C4F766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6E9BD38C-A232-41CC-B263-DF666DAD01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2B11477F-48B5-4055-A1D9-D5C9066DB85E}"/>
              </a:ext>
            </a:extLst>
          </p:cNvPr>
          <p:cNvSpPr>
            <a:spLocks noGrp="1"/>
          </p:cNvSpPr>
          <p:nvPr>
            <p:ph type="dt" sz="half" idx="10"/>
          </p:nvPr>
        </p:nvSpPr>
        <p:spPr/>
        <p:txBody>
          <a:bodyPr/>
          <a:lstStyle/>
          <a:p>
            <a:fld id="{2CB6C93E-B329-426F-96B3-4C4C674D909B}" type="datetimeFigureOut">
              <a:rPr lang="pl-PL" smtClean="0"/>
              <a:t>05.04.2024</a:t>
            </a:fld>
            <a:endParaRPr lang="pl-PL"/>
          </a:p>
        </p:txBody>
      </p:sp>
      <p:sp>
        <p:nvSpPr>
          <p:cNvPr id="5" name="Symbol zastępczy stopki 4">
            <a:extLst>
              <a:ext uri="{FF2B5EF4-FFF2-40B4-BE49-F238E27FC236}">
                <a16:creationId xmlns:a16="http://schemas.microsoft.com/office/drawing/2014/main" id="{DF616005-5D58-46E6-B6F7-EDF9F3D16A0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90DEFA6-1EEB-4DE0-8B8C-4E72F8E5AF36}"/>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260860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34FD8-B972-42EF-9516-9AF9E430D20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E971DEA-8A57-4E70-B7EA-1D975D241E26}"/>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341CE47-1C44-4925-8942-31C7CF13988F}"/>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B888E72-5D86-486B-8D30-A19386218FC5}"/>
              </a:ext>
            </a:extLst>
          </p:cNvPr>
          <p:cNvSpPr>
            <a:spLocks noGrp="1"/>
          </p:cNvSpPr>
          <p:nvPr>
            <p:ph type="dt" sz="half" idx="10"/>
          </p:nvPr>
        </p:nvSpPr>
        <p:spPr/>
        <p:txBody>
          <a:bodyPr/>
          <a:lstStyle/>
          <a:p>
            <a:fld id="{2CB6C93E-B329-426F-96B3-4C4C674D909B}" type="datetimeFigureOut">
              <a:rPr lang="pl-PL" smtClean="0"/>
              <a:t>05.04.2024</a:t>
            </a:fld>
            <a:endParaRPr lang="pl-PL"/>
          </a:p>
        </p:txBody>
      </p:sp>
      <p:sp>
        <p:nvSpPr>
          <p:cNvPr id="6" name="Symbol zastępczy stopki 5">
            <a:extLst>
              <a:ext uri="{FF2B5EF4-FFF2-40B4-BE49-F238E27FC236}">
                <a16:creationId xmlns:a16="http://schemas.microsoft.com/office/drawing/2014/main" id="{BF77DCBF-2C9B-4BC8-A038-8CAE07E64C5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36B2E7D-E4A5-4013-9C3E-1E222FFC37CC}"/>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409741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CF1845-D705-4EFE-933E-67FD7F7F13EF}"/>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DBB66C8-A766-4AE9-8465-431A6AB998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3A670901-7141-4242-9984-1A598550343D}"/>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9AD9E35D-C917-41C3-9BCB-101FFFFB8D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5FB345D0-BBE4-4294-9680-6D00EB8696A5}"/>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938E8CF2-329A-40C0-9D6A-CE16AB76B099}"/>
              </a:ext>
            </a:extLst>
          </p:cNvPr>
          <p:cNvSpPr>
            <a:spLocks noGrp="1"/>
          </p:cNvSpPr>
          <p:nvPr>
            <p:ph type="dt" sz="half" idx="10"/>
          </p:nvPr>
        </p:nvSpPr>
        <p:spPr/>
        <p:txBody>
          <a:bodyPr/>
          <a:lstStyle/>
          <a:p>
            <a:fld id="{2CB6C93E-B329-426F-96B3-4C4C674D909B}" type="datetimeFigureOut">
              <a:rPr lang="pl-PL" smtClean="0"/>
              <a:t>05.04.2024</a:t>
            </a:fld>
            <a:endParaRPr lang="pl-PL"/>
          </a:p>
        </p:txBody>
      </p:sp>
      <p:sp>
        <p:nvSpPr>
          <p:cNvPr id="8" name="Symbol zastępczy stopki 7">
            <a:extLst>
              <a:ext uri="{FF2B5EF4-FFF2-40B4-BE49-F238E27FC236}">
                <a16:creationId xmlns:a16="http://schemas.microsoft.com/office/drawing/2014/main" id="{E802CC76-A07C-4064-AE55-BCD849040E8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65650299-31EC-46D1-9647-E4249788C348}"/>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1913746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97B806-2DA6-4DC9-A955-FFB9627B39A5}"/>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5F5EB50E-145E-4D0D-83C6-632C07DBCED7}"/>
              </a:ext>
            </a:extLst>
          </p:cNvPr>
          <p:cNvSpPr>
            <a:spLocks noGrp="1"/>
          </p:cNvSpPr>
          <p:nvPr>
            <p:ph type="dt" sz="half" idx="10"/>
          </p:nvPr>
        </p:nvSpPr>
        <p:spPr/>
        <p:txBody>
          <a:bodyPr/>
          <a:lstStyle/>
          <a:p>
            <a:fld id="{2CB6C93E-B329-426F-96B3-4C4C674D909B}" type="datetimeFigureOut">
              <a:rPr lang="pl-PL" smtClean="0"/>
              <a:t>05.04.2024</a:t>
            </a:fld>
            <a:endParaRPr lang="pl-PL"/>
          </a:p>
        </p:txBody>
      </p:sp>
      <p:sp>
        <p:nvSpPr>
          <p:cNvPr id="4" name="Symbol zastępczy stopki 3">
            <a:extLst>
              <a:ext uri="{FF2B5EF4-FFF2-40B4-BE49-F238E27FC236}">
                <a16:creationId xmlns:a16="http://schemas.microsoft.com/office/drawing/2014/main" id="{394119DC-4CBC-4D91-BDE4-D751A6DCC0DE}"/>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50F2719B-BCD8-4B82-942B-32D0F93BC662}"/>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82218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6C11C94-05F7-4CFF-9302-4290F01E9A47}"/>
              </a:ext>
            </a:extLst>
          </p:cNvPr>
          <p:cNvSpPr>
            <a:spLocks noGrp="1"/>
          </p:cNvSpPr>
          <p:nvPr>
            <p:ph type="dt" sz="half" idx="10"/>
          </p:nvPr>
        </p:nvSpPr>
        <p:spPr/>
        <p:txBody>
          <a:bodyPr/>
          <a:lstStyle/>
          <a:p>
            <a:fld id="{2CB6C93E-B329-426F-96B3-4C4C674D909B}" type="datetimeFigureOut">
              <a:rPr lang="pl-PL" smtClean="0"/>
              <a:t>05.04.2024</a:t>
            </a:fld>
            <a:endParaRPr lang="pl-PL"/>
          </a:p>
        </p:txBody>
      </p:sp>
      <p:sp>
        <p:nvSpPr>
          <p:cNvPr id="3" name="Symbol zastępczy stopki 2">
            <a:extLst>
              <a:ext uri="{FF2B5EF4-FFF2-40B4-BE49-F238E27FC236}">
                <a16:creationId xmlns:a16="http://schemas.microsoft.com/office/drawing/2014/main" id="{5AF66739-2706-4C30-A972-F51527C7089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15BB78E0-5A0D-4ABE-97DC-77BB654D2DC6}"/>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17897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A386BA-FBEA-4E01-A668-3F6B4E72106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45B613E-0DAE-4CF9-A943-D67DEA69E0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B2887BB-D667-462C-90B8-114446F26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E6F88BC-3F7D-4AE3-AC32-0E47CF342BB6}"/>
              </a:ext>
            </a:extLst>
          </p:cNvPr>
          <p:cNvSpPr>
            <a:spLocks noGrp="1"/>
          </p:cNvSpPr>
          <p:nvPr>
            <p:ph type="dt" sz="half" idx="10"/>
          </p:nvPr>
        </p:nvSpPr>
        <p:spPr/>
        <p:txBody>
          <a:bodyPr/>
          <a:lstStyle/>
          <a:p>
            <a:fld id="{2CB6C93E-B329-426F-96B3-4C4C674D909B}" type="datetimeFigureOut">
              <a:rPr lang="pl-PL" smtClean="0"/>
              <a:t>05.04.2024</a:t>
            </a:fld>
            <a:endParaRPr lang="pl-PL"/>
          </a:p>
        </p:txBody>
      </p:sp>
      <p:sp>
        <p:nvSpPr>
          <p:cNvPr id="6" name="Symbol zastępczy stopki 5">
            <a:extLst>
              <a:ext uri="{FF2B5EF4-FFF2-40B4-BE49-F238E27FC236}">
                <a16:creationId xmlns:a16="http://schemas.microsoft.com/office/drawing/2014/main" id="{65D28946-D66E-41F3-BA64-99016937331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296D635-C82E-4F40-B627-F08FBE1217FC}"/>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144236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4D6AF8-C3A5-49CE-BD56-B2296C839FB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35D567ED-F4F0-468F-8DB6-5DE64D4F6F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CA7A77F3-024B-4FEE-BE9D-18B1EA200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AEF88C27-48A2-43E3-A465-3CBBCB14868E}"/>
              </a:ext>
            </a:extLst>
          </p:cNvPr>
          <p:cNvSpPr>
            <a:spLocks noGrp="1"/>
          </p:cNvSpPr>
          <p:nvPr>
            <p:ph type="dt" sz="half" idx="10"/>
          </p:nvPr>
        </p:nvSpPr>
        <p:spPr/>
        <p:txBody>
          <a:bodyPr/>
          <a:lstStyle/>
          <a:p>
            <a:fld id="{2CB6C93E-B329-426F-96B3-4C4C674D909B}" type="datetimeFigureOut">
              <a:rPr lang="pl-PL" smtClean="0"/>
              <a:t>05.04.2024</a:t>
            </a:fld>
            <a:endParaRPr lang="pl-PL"/>
          </a:p>
        </p:txBody>
      </p:sp>
      <p:sp>
        <p:nvSpPr>
          <p:cNvPr id="6" name="Symbol zastępczy stopki 5">
            <a:extLst>
              <a:ext uri="{FF2B5EF4-FFF2-40B4-BE49-F238E27FC236}">
                <a16:creationId xmlns:a16="http://schemas.microsoft.com/office/drawing/2014/main" id="{BD3FAF70-05D9-4F1C-8293-19B74018D49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4BA2B50-C98C-413B-B637-EC97EE910C1F}"/>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701389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A56F32B-A285-41D6-8EC4-C565CF3D41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059C6160-0EC0-4901-B4D7-E3C3F8CAE8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2C3185A-9E9A-40FC-8138-28F66544A9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6C93E-B329-426F-96B3-4C4C674D909B}" type="datetimeFigureOut">
              <a:rPr lang="pl-PL" smtClean="0"/>
              <a:t>05.04.2024</a:t>
            </a:fld>
            <a:endParaRPr lang="pl-PL"/>
          </a:p>
        </p:txBody>
      </p:sp>
      <p:sp>
        <p:nvSpPr>
          <p:cNvPr id="5" name="Symbol zastępczy stopki 4">
            <a:extLst>
              <a:ext uri="{FF2B5EF4-FFF2-40B4-BE49-F238E27FC236}">
                <a16:creationId xmlns:a16="http://schemas.microsoft.com/office/drawing/2014/main" id="{15919519-897D-4DA6-8100-B26D34EFF6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CE280C12-9E3C-48A7-8014-32C82271A8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5E0B3-CEAC-469F-A5A3-4B9ED8A34537}" type="slidenum">
              <a:rPr lang="pl-PL" smtClean="0"/>
              <a:t>‹#›</a:t>
            </a:fld>
            <a:endParaRPr lang="pl-PL"/>
          </a:p>
        </p:txBody>
      </p:sp>
    </p:spTree>
    <p:extLst>
      <p:ext uri="{BB962C8B-B14F-4D97-AF65-F5344CB8AC3E}">
        <p14:creationId xmlns:p14="http://schemas.microsoft.com/office/powerpoint/2010/main" val="344907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F79593-CC3B-4E9C-8CBA-DD89C3298DC0}"/>
              </a:ext>
            </a:extLst>
          </p:cNvPr>
          <p:cNvSpPr>
            <a:spLocks noGrp="1"/>
          </p:cNvSpPr>
          <p:nvPr>
            <p:ph type="ctrTitle"/>
          </p:nvPr>
        </p:nvSpPr>
        <p:spPr>
          <a:xfrm>
            <a:off x="1524000" y="217714"/>
            <a:ext cx="9144000" cy="3292249"/>
          </a:xfrm>
        </p:spPr>
        <p:txBody>
          <a:bodyPr>
            <a:normAutofit/>
          </a:bodyPr>
          <a:lstStyle/>
          <a:p>
            <a:r>
              <a:rPr lang="pl-PL" dirty="0"/>
              <a:t>Postępowanie karne. Ćwiczenia. Postępowanie dowodowe przed sądem</a:t>
            </a:r>
          </a:p>
        </p:txBody>
      </p:sp>
      <p:sp>
        <p:nvSpPr>
          <p:cNvPr id="3" name="Podtytuł 2">
            <a:extLst>
              <a:ext uri="{FF2B5EF4-FFF2-40B4-BE49-F238E27FC236}">
                <a16:creationId xmlns:a16="http://schemas.microsoft.com/office/drawing/2014/main" id="{876C85FB-7EF5-4C9D-819F-3862DBAF56B0}"/>
              </a:ext>
            </a:extLst>
          </p:cNvPr>
          <p:cNvSpPr>
            <a:spLocks noGrp="1"/>
          </p:cNvSpPr>
          <p:nvPr>
            <p:ph type="subTitle" idx="1"/>
          </p:nvPr>
        </p:nvSpPr>
        <p:spPr/>
        <p:txBody>
          <a:bodyPr/>
          <a:lstStyle/>
          <a:p>
            <a:r>
              <a:rPr lang="pl-PL" dirty="0"/>
              <a:t>dr Karol Jarząbek, Katedra Postępowania Karnego</a:t>
            </a:r>
          </a:p>
        </p:txBody>
      </p:sp>
    </p:spTree>
    <p:extLst>
      <p:ext uri="{BB962C8B-B14F-4D97-AF65-F5344CB8AC3E}">
        <p14:creationId xmlns:p14="http://schemas.microsoft.com/office/powerpoint/2010/main" val="332750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700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100609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9848" y="484632"/>
            <a:ext cx="10988800" cy="1363218"/>
          </a:xfrm>
        </p:spPr>
        <p:txBody>
          <a:bodyPr/>
          <a:lstStyle/>
          <a:p>
            <a:r>
              <a:rPr lang="pl-PL" dirty="0">
                <a:solidFill>
                  <a:schemeClr val="tx1"/>
                </a:solidFill>
              </a:rPr>
              <a:t>Wyjątki od zasady bezpośredniości </a:t>
            </a:r>
          </a:p>
        </p:txBody>
      </p:sp>
      <p:graphicFrame>
        <p:nvGraphicFramePr>
          <p:cNvPr id="4" name="Symbol zastępczy zawartości 3"/>
          <p:cNvGraphicFramePr>
            <a:graphicFrameLocks noGrp="1"/>
          </p:cNvGraphicFramePr>
          <p:nvPr>
            <p:ph idx="1"/>
          </p:nvPr>
        </p:nvGraphicFramePr>
        <p:xfrm>
          <a:off x="-2514473" y="1600200"/>
          <a:ext cx="9582023"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pole tekstowe 6"/>
          <p:cNvSpPr txBox="1"/>
          <p:nvPr/>
        </p:nvSpPr>
        <p:spPr>
          <a:xfrm>
            <a:off x="6848475" y="2028825"/>
            <a:ext cx="4972050" cy="369332"/>
          </a:xfrm>
          <a:prstGeom prst="rect">
            <a:avLst/>
          </a:prstGeom>
          <a:noFill/>
        </p:spPr>
        <p:txBody>
          <a:bodyPr wrap="square" rtlCol="0">
            <a:spAutoFit/>
          </a:bodyPr>
          <a:lstStyle/>
          <a:p>
            <a:pPr lvl="0"/>
            <a:endParaRPr lang="pl-PL" dirty="0"/>
          </a:p>
        </p:txBody>
      </p:sp>
      <p:sp>
        <p:nvSpPr>
          <p:cNvPr id="8" name="pole tekstowe 7"/>
          <p:cNvSpPr txBox="1"/>
          <p:nvPr/>
        </p:nvSpPr>
        <p:spPr>
          <a:xfrm>
            <a:off x="6134100" y="2028825"/>
            <a:ext cx="5686426" cy="2585323"/>
          </a:xfrm>
          <a:prstGeom prst="rect">
            <a:avLst/>
          </a:prstGeom>
          <a:noFill/>
        </p:spPr>
        <p:txBody>
          <a:bodyPr wrap="square" rtlCol="0">
            <a:spAutoFit/>
          </a:bodyPr>
          <a:lstStyle/>
          <a:p>
            <a:pPr algn="just"/>
            <a:r>
              <a:rPr lang="pl-PL" dirty="0"/>
              <a:t>Nie zawsze możliwe jest spełnienie postulatów wynikających z zasady bezpośredniości. Niekiedy rygorystyczne jej przestrzeganie mogłoby doprowadzić do znacznej przewlekłości postępowania. Ponadto ustawodawca pierwszeństwo przyznaje ochronie interesów uczestników postępowania (np. bezpieczeństwo świadka </a:t>
            </a:r>
            <a:r>
              <a:rPr lang="pl-PL" i="1" dirty="0"/>
              <a:t>incognito</a:t>
            </a:r>
            <a:r>
              <a:rPr lang="pl-PL" dirty="0"/>
              <a:t>, ochrona małoletnich świadków i pokrzywdzonych). </a:t>
            </a:r>
          </a:p>
        </p:txBody>
      </p:sp>
    </p:spTree>
    <p:extLst>
      <p:ext uri="{BB962C8B-B14F-4D97-AF65-F5344CB8AC3E}">
        <p14:creationId xmlns:p14="http://schemas.microsoft.com/office/powerpoint/2010/main" val="748671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AB48F-7AFF-4748-A9F1-21448722E032}"/>
              </a:ext>
            </a:extLst>
          </p:cNvPr>
          <p:cNvSpPr>
            <a:spLocks noGrp="1"/>
          </p:cNvSpPr>
          <p:nvPr>
            <p:ph type="title"/>
          </p:nvPr>
        </p:nvSpPr>
        <p:spPr/>
        <p:txBody>
          <a:bodyPr/>
          <a:lstStyle/>
          <a:p>
            <a:pPr algn="ctr"/>
            <a:r>
              <a:rPr lang="pl-PL" dirty="0"/>
              <a:t>Wyjątki od zasady bezpośredniości</a:t>
            </a:r>
          </a:p>
        </p:txBody>
      </p:sp>
      <p:sp>
        <p:nvSpPr>
          <p:cNvPr id="3" name="Symbol zastępczy zawartości 2">
            <a:extLst>
              <a:ext uri="{FF2B5EF4-FFF2-40B4-BE49-F238E27FC236}">
                <a16:creationId xmlns:a16="http://schemas.microsoft.com/office/drawing/2014/main" id="{5F4A2AB1-A6F9-4877-B3CF-52B7E42D77E9}"/>
              </a:ext>
            </a:extLst>
          </p:cNvPr>
          <p:cNvSpPr>
            <a:spLocks noGrp="1"/>
          </p:cNvSpPr>
          <p:nvPr>
            <p:ph idx="1"/>
          </p:nvPr>
        </p:nvSpPr>
        <p:spPr/>
        <p:txBody>
          <a:bodyPr>
            <a:normAutofit lnSpcReduction="10000"/>
          </a:bodyPr>
          <a:lstStyle/>
          <a:p>
            <a:r>
              <a:rPr lang="pl-PL" dirty="0"/>
              <a:t>1) Odczytanie protokołów wyjaśnień oskarżonego na podstawie art. 389 k.p.k.</a:t>
            </a:r>
          </a:p>
          <a:p>
            <a:r>
              <a:rPr lang="pl-PL" dirty="0"/>
              <a:t>2) Odczytanie protokołów zeznań świadka na podstawie art. 391 k.p.k.</a:t>
            </a:r>
          </a:p>
          <a:p>
            <a:pPr algn="just"/>
            <a:r>
              <a:rPr lang="pl-PL" dirty="0"/>
              <a:t>3) Art.  392.  §  1. Wolno odczytywać na rozprawie głównej protokoły przesłuchania świadków i oskarżonych, sporządzone w postępowaniu przygotowawczym lub przed sądem albo w innym postępowaniu przewidzianym przez ustawę, gdy bezpośrednie przeprowadzenie dowodu nie jest niezbędne, a żadna z obecnych stron temu się nie sprzeciwia.</a:t>
            </a:r>
          </a:p>
          <a:p>
            <a:pPr algn="just"/>
            <a:r>
              <a:rPr lang="pl-PL" dirty="0"/>
              <a:t>§  2. Sprzeciw strony, której zeznania lub wyjaśnienia nie dotyczą, nie stoi na przeszkodzie odczytaniu protokołu.</a:t>
            </a:r>
          </a:p>
          <a:p>
            <a:endParaRPr lang="pl-PL" dirty="0"/>
          </a:p>
        </p:txBody>
      </p:sp>
    </p:spTree>
    <p:extLst>
      <p:ext uri="{BB962C8B-B14F-4D97-AF65-F5344CB8AC3E}">
        <p14:creationId xmlns:p14="http://schemas.microsoft.com/office/powerpoint/2010/main" val="970644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EB872D-5037-46F6-9037-7A9688135D15}"/>
              </a:ext>
            </a:extLst>
          </p:cNvPr>
          <p:cNvSpPr>
            <a:spLocks noGrp="1"/>
          </p:cNvSpPr>
          <p:nvPr>
            <p:ph type="title"/>
          </p:nvPr>
        </p:nvSpPr>
        <p:spPr/>
        <p:txBody>
          <a:bodyPr/>
          <a:lstStyle/>
          <a:p>
            <a:r>
              <a:rPr lang="pl-PL" dirty="0"/>
              <a:t>Dowody osobowe na rozprawie</a:t>
            </a:r>
          </a:p>
        </p:txBody>
      </p:sp>
      <p:sp>
        <p:nvSpPr>
          <p:cNvPr id="3" name="Symbol zastępczy zawartości 2">
            <a:extLst>
              <a:ext uri="{FF2B5EF4-FFF2-40B4-BE49-F238E27FC236}">
                <a16:creationId xmlns:a16="http://schemas.microsoft.com/office/drawing/2014/main" id="{415325F1-E269-4D40-88AD-BEDFDD97FB15}"/>
              </a:ext>
            </a:extLst>
          </p:cNvPr>
          <p:cNvSpPr>
            <a:spLocks noGrp="1"/>
          </p:cNvSpPr>
          <p:nvPr>
            <p:ph idx="1"/>
          </p:nvPr>
        </p:nvSpPr>
        <p:spPr/>
        <p:txBody>
          <a:bodyPr>
            <a:normAutofit/>
          </a:bodyPr>
          <a:lstStyle/>
          <a:p>
            <a:pPr algn="just">
              <a:lnSpc>
                <a:spcPct val="115000"/>
              </a:lnSpc>
              <a:spcBef>
                <a:spcPts val="200"/>
              </a:spcBef>
              <a:spcAft>
                <a:spcPts val="200"/>
              </a:spcAft>
            </a:pPr>
            <a:r>
              <a:rPr lang="pl-PL" b="1" dirty="0">
                <a:effectLst/>
                <a:latin typeface="Garamond" panose="02020404030301010803" pitchFamily="18" charset="0"/>
                <a:ea typeface="Times New Roman" panose="02020603050405020304" pitchFamily="18" charset="0"/>
              </a:rPr>
              <a:t>Odebranie danych od oskarżonego zgodnie z art. 213 k.p.k.</a:t>
            </a:r>
          </a:p>
          <a:p>
            <a:pPr algn="just">
              <a:lnSpc>
                <a:spcPct val="115000"/>
              </a:lnSpc>
              <a:spcBef>
                <a:spcPts val="200"/>
              </a:spcBef>
              <a:spcAft>
                <a:spcPts val="200"/>
              </a:spcAft>
            </a:pPr>
            <a:r>
              <a:rPr lang="pl-PL" dirty="0">
                <a:effectLst/>
                <a:latin typeface="Garamond" panose="02020404030301010803" pitchFamily="18" charset="0"/>
                <a:ea typeface="Times New Roman" panose="02020603050405020304" pitchFamily="18" charset="0"/>
              </a:rPr>
              <a:t>Czy oskarżony zrozumiał treść zarzutów A/O? </a:t>
            </a:r>
            <a:endParaRPr lang="pl-PL" dirty="0">
              <a:effectLst/>
              <a:latin typeface="Times New Roman" panose="02020603050405020304" pitchFamily="18" charset="0"/>
              <a:ea typeface="Times New Roman" panose="02020603050405020304" pitchFamily="18" charset="0"/>
            </a:endParaRPr>
          </a:p>
          <a:p>
            <a:pPr algn="just">
              <a:lnSpc>
                <a:spcPct val="115000"/>
              </a:lnSpc>
              <a:spcBef>
                <a:spcPts val="200"/>
              </a:spcBef>
              <a:spcAft>
                <a:spcPts val="200"/>
              </a:spcAft>
            </a:pPr>
            <a:r>
              <a:rPr lang="pl-PL" dirty="0">
                <a:effectLst/>
                <a:latin typeface="Garamond" panose="02020404030301010803" pitchFamily="18" charset="0"/>
                <a:ea typeface="Times New Roman" panose="02020603050405020304" pitchFamily="18" charset="0"/>
              </a:rPr>
              <a:t>Pouczenie oskarżonego o (art. 175 k.p.k.): </a:t>
            </a:r>
            <a:endParaRPr lang="pl-PL"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Symbol" panose="05050102010706020507" pitchFamily="18" charset="2"/>
              <a:buChar char=""/>
            </a:pPr>
            <a:r>
              <a:rPr lang="pl-PL" dirty="0">
                <a:effectLst/>
                <a:latin typeface="Garamond" panose="02020404030301010803" pitchFamily="18" charset="0"/>
                <a:ea typeface="Times New Roman" panose="02020603050405020304" pitchFamily="18" charset="0"/>
              </a:rPr>
              <a:t>prawie składania wyjaśnień, </a:t>
            </a:r>
            <a:endParaRPr lang="pl-PL"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Symbol" panose="05050102010706020507" pitchFamily="18" charset="2"/>
              <a:buChar char=""/>
            </a:pPr>
            <a:r>
              <a:rPr lang="pl-PL" dirty="0">
                <a:effectLst/>
                <a:latin typeface="Garamond" panose="02020404030301010803" pitchFamily="18" charset="0"/>
                <a:ea typeface="Times New Roman" panose="02020603050405020304" pitchFamily="18" charset="0"/>
              </a:rPr>
              <a:t>odmowy wyjaśnień lub odpowiedzi na pytania, </a:t>
            </a:r>
            <a:endParaRPr lang="pl-PL"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Symbol" panose="05050102010706020507" pitchFamily="18" charset="2"/>
              <a:buChar char=""/>
            </a:pPr>
            <a:r>
              <a:rPr lang="pl-PL" dirty="0">
                <a:effectLst/>
                <a:latin typeface="Garamond" panose="02020404030301010803" pitchFamily="18" charset="0"/>
                <a:ea typeface="Times New Roman" panose="02020603050405020304" pitchFamily="18" charset="0"/>
              </a:rPr>
              <a:t>składania wniosków dowodowych i konsekwencjach nieskorzystania z tego uprawnienia </a:t>
            </a:r>
          </a:p>
          <a:p>
            <a:endParaRPr lang="pl-PL" dirty="0"/>
          </a:p>
        </p:txBody>
      </p:sp>
    </p:spTree>
    <p:extLst>
      <p:ext uri="{BB962C8B-B14F-4D97-AF65-F5344CB8AC3E}">
        <p14:creationId xmlns:p14="http://schemas.microsoft.com/office/powerpoint/2010/main" val="74820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EB872D-5037-46F6-9037-7A9688135D15}"/>
              </a:ext>
            </a:extLst>
          </p:cNvPr>
          <p:cNvSpPr>
            <a:spLocks noGrp="1"/>
          </p:cNvSpPr>
          <p:nvPr>
            <p:ph type="title"/>
          </p:nvPr>
        </p:nvSpPr>
        <p:spPr/>
        <p:txBody>
          <a:bodyPr/>
          <a:lstStyle/>
          <a:p>
            <a:r>
              <a:rPr lang="pl-PL" dirty="0"/>
              <a:t>Dowody osobowe na rozprawie</a:t>
            </a:r>
          </a:p>
        </p:txBody>
      </p:sp>
      <p:sp>
        <p:nvSpPr>
          <p:cNvPr id="3" name="Symbol zastępczy zawartości 2">
            <a:extLst>
              <a:ext uri="{FF2B5EF4-FFF2-40B4-BE49-F238E27FC236}">
                <a16:creationId xmlns:a16="http://schemas.microsoft.com/office/drawing/2014/main" id="{415325F1-E269-4D40-88AD-BEDFDD97FB15}"/>
              </a:ext>
            </a:extLst>
          </p:cNvPr>
          <p:cNvSpPr>
            <a:spLocks noGrp="1"/>
          </p:cNvSpPr>
          <p:nvPr>
            <p:ph idx="1"/>
          </p:nvPr>
        </p:nvSpPr>
        <p:spPr/>
        <p:txBody>
          <a:bodyPr>
            <a:normAutofit lnSpcReduction="10000"/>
          </a:bodyPr>
          <a:lstStyle/>
          <a:p>
            <a:pPr algn="just">
              <a:lnSpc>
                <a:spcPct val="115000"/>
              </a:lnSpc>
              <a:spcBef>
                <a:spcPts val="200"/>
              </a:spcBef>
              <a:spcAft>
                <a:spcPts val="200"/>
              </a:spcAft>
            </a:pPr>
            <a:r>
              <a:rPr lang="pl-PL" sz="2400" b="1" dirty="0">
                <a:effectLst/>
                <a:latin typeface="Times New Roman" panose="02020603050405020304" pitchFamily="18" charset="0"/>
                <a:ea typeface="Times New Roman" panose="02020603050405020304" pitchFamily="18" charset="0"/>
              </a:rPr>
              <a:t>Zapyta</a:t>
            </a:r>
            <a:r>
              <a:rPr lang="pl-PL" sz="2400" b="1" dirty="0">
                <a:latin typeface="Times New Roman" panose="02020603050405020304" pitchFamily="18" charset="0"/>
                <a:ea typeface="Times New Roman" panose="02020603050405020304" pitchFamily="18" charset="0"/>
              </a:rPr>
              <a:t>nie, czy przyznaje się do zarzucanego czynu.</a:t>
            </a:r>
            <a:endParaRPr lang="pl-PL" sz="2400" b="1" dirty="0">
              <a:effectLst/>
              <a:latin typeface="Times New Roman" panose="02020603050405020304" pitchFamily="18" charset="0"/>
              <a:ea typeface="Times New Roman" panose="02020603050405020304" pitchFamily="18" charset="0"/>
            </a:endParaRPr>
          </a:p>
          <a:p>
            <a:pPr marL="0" lvl="0" indent="0" algn="just">
              <a:lnSpc>
                <a:spcPct val="115000"/>
              </a:lnSpc>
              <a:spcBef>
                <a:spcPts val="200"/>
              </a:spcBef>
              <a:spcAft>
                <a:spcPts val="200"/>
              </a:spcAft>
              <a:buNone/>
            </a:pPr>
            <a:r>
              <a:rPr lang="pl-PL" sz="2400" dirty="0">
                <a:latin typeface="Garamond" panose="02020404030301010803" pitchFamily="18" charset="0"/>
                <a:ea typeface="Times New Roman" panose="02020603050405020304" pitchFamily="18" charset="0"/>
              </a:rPr>
              <a:t>(1) </a:t>
            </a:r>
            <a:r>
              <a:rPr lang="pl-PL" sz="2400" dirty="0">
                <a:effectLst/>
                <a:latin typeface="Garamond" panose="02020404030301010803" pitchFamily="18" charset="0"/>
                <a:ea typeface="Times New Roman" panose="02020603050405020304" pitchFamily="18" charset="0"/>
              </a:rPr>
              <a:t>Pytania do oskarżonego sądu i stron – kolejność: </a:t>
            </a:r>
            <a:r>
              <a:rPr lang="pl-PL" sz="2400" dirty="0">
                <a:latin typeface="Garamond" panose="02020404030301010803" pitchFamily="18" charset="0"/>
              </a:rPr>
              <a:t>oskarżyciel publiczny, oskarżyciel posiłkowy, pełnomocnik oskarżyciela posiłkowego, oskarżyciel prywatny, pełnomocnik oskarżyciela prywatnego, biegły, obrońca, oskarżony, członkowie składu orzekającego.,  </a:t>
            </a:r>
          </a:p>
          <a:p>
            <a:pPr marL="342900" lvl="0" indent="-342900" algn="l">
              <a:lnSpc>
                <a:spcPct val="115000"/>
              </a:lnSpc>
              <a:spcBef>
                <a:spcPts val="200"/>
              </a:spcBef>
              <a:spcAft>
                <a:spcPts val="200"/>
              </a:spcAft>
              <a:buFont typeface="+mj-lt"/>
              <a:buAutoNum type="arabicParenBoth"/>
            </a:pPr>
            <a:r>
              <a:rPr lang="pl-PL" sz="2400" dirty="0">
                <a:effectLst/>
                <a:latin typeface="Garamond" panose="02020404030301010803" pitchFamily="18" charset="0"/>
                <a:ea typeface="Times New Roman" panose="02020603050405020304" pitchFamily="18" charset="0"/>
              </a:rPr>
              <a:t>Ewentualne </a:t>
            </a:r>
            <a:r>
              <a:rPr lang="pl-PL" sz="2400" b="1" u="sng" dirty="0">
                <a:effectLst/>
                <a:latin typeface="Garamond" panose="02020404030301010803" pitchFamily="18" charset="0"/>
                <a:ea typeface="Times New Roman" panose="02020603050405020304" pitchFamily="18" charset="0"/>
              </a:rPr>
              <a:t>postanowienie w trybie art. 389 § 1 k.p.k.</a:t>
            </a:r>
            <a:r>
              <a:rPr lang="pl-PL" sz="2400" dirty="0">
                <a:effectLst/>
                <a:latin typeface="Garamond" panose="02020404030301010803" pitchFamily="18" charset="0"/>
                <a:ea typeface="Times New Roman" panose="02020603050405020304" pitchFamily="18" charset="0"/>
              </a:rPr>
              <a:t> + ewentualny pytania do oskarżonego, </a:t>
            </a:r>
            <a:endParaRPr lang="pl-PL" sz="2400"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mj-lt"/>
              <a:buAutoNum type="arabicParenBoth"/>
            </a:pPr>
            <a:r>
              <a:rPr lang="pl-PL" sz="2400" b="1" u="sng" dirty="0">
                <a:effectLst/>
                <a:latin typeface="Garamond" panose="02020404030301010803" pitchFamily="18" charset="0"/>
                <a:ea typeface="Times New Roman" panose="02020603050405020304" pitchFamily="18" charset="0"/>
              </a:rPr>
              <a:t>Przewodniczący zarządził postępowanie dowodowe</a:t>
            </a:r>
            <a:r>
              <a:rPr lang="pl-PL" sz="2400" dirty="0">
                <a:effectLst/>
                <a:latin typeface="Garamond" panose="02020404030301010803" pitchFamily="18" charset="0"/>
                <a:ea typeface="Times New Roman" panose="02020603050405020304" pitchFamily="18" charset="0"/>
              </a:rPr>
              <a:t>, a następnie pouczył oskarżonego o przysługującym mu prawie zadawania pytań osobom przesłuchiwanym oraz składania wyjaśnień co do każdego dowodu (art. 386 § 2 k.p.k.). </a:t>
            </a:r>
            <a:endParaRPr lang="pl-PL" sz="2400"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3244903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E51A4E-C39C-426C-92DC-1C288775831E}"/>
              </a:ext>
            </a:extLst>
          </p:cNvPr>
          <p:cNvSpPr>
            <a:spLocks noGrp="1"/>
          </p:cNvSpPr>
          <p:nvPr>
            <p:ph type="title"/>
          </p:nvPr>
        </p:nvSpPr>
        <p:spPr/>
        <p:txBody>
          <a:bodyPr/>
          <a:lstStyle/>
          <a:p>
            <a:r>
              <a:rPr lang="pl-PL" dirty="0"/>
              <a:t>Dowody osobowe na rozprawie – przesłuchanie świadka</a:t>
            </a:r>
          </a:p>
        </p:txBody>
      </p:sp>
      <p:sp>
        <p:nvSpPr>
          <p:cNvPr id="3" name="Symbol zastępczy zawartości 2">
            <a:extLst>
              <a:ext uri="{FF2B5EF4-FFF2-40B4-BE49-F238E27FC236}">
                <a16:creationId xmlns:a16="http://schemas.microsoft.com/office/drawing/2014/main" id="{DFF29F89-FDFC-4B4D-A839-8FB47626579C}"/>
              </a:ext>
            </a:extLst>
          </p:cNvPr>
          <p:cNvSpPr>
            <a:spLocks noGrp="1"/>
          </p:cNvSpPr>
          <p:nvPr>
            <p:ph idx="1"/>
          </p:nvPr>
        </p:nvSpPr>
        <p:spPr/>
        <p:txBody>
          <a:bodyPr>
            <a:normAutofit/>
          </a:bodyPr>
          <a:lstStyle/>
          <a:p>
            <a:pPr marL="457200" lvl="1" indent="0" algn="just">
              <a:lnSpc>
                <a:spcPct val="115000"/>
              </a:lnSpc>
              <a:spcBef>
                <a:spcPts val="200"/>
              </a:spcBef>
              <a:spcAft>
                <a:spcPts val="200"/>
              </a:spcAft>
              <a:buNone/>
            </a:pPr>
            <a:r>
              <a:rPr lang="pl-PL" sz="1800" b="1" dirty="0">
                <a:effectLst/>
                <a:latin typeface="Garamond" panose="02020404030301010803" pitchFamily="18" charset="0"/>
                <a:ea typeface="Times New Roman" panose="02020603050405020304" pitchFamily="18" charset="0"/>
              </a:rPr>
              <a:t>Rozpoczęcie przesłuchania od pytań z art. 191 k.p</a:t>
            </a:r>
            <a:r>
              <a:rPr lang="pl-PL" sz="1800" b="1" dirty="0">
                <a:latin typeface="Garamond" panose="02020404030301010803" pitchFamily="18" charset="0"/>
                <a:ea typeface="Times New Roman" panose="02020603050405020304" pitchFamily="18" charset="0"/>
              </a:rPr>
              <a:t>.k.:</a:t>
            </a:r>
            <a:endParaRPr lang="pl-PL" sz="1800" b="1" dirty="0">
              <a:effectLst/>
              <a:latin typeface="Garamond" panose="02020404030301010803"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Jak się Pan nazywa?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Ile Pan ma lat?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Czym się Pan zajmuje?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 był Pan karany za składanie fałszywych zeznań?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 jest Pan spokrewniony albo spowinowacony ze świadkiem?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b="1" dirty="0">
                <a:effectLst/>
                <a:latin typeface="Garamond" panose="02020404030301010803" pitchFamily="18" charset="0"/>
                <a:ea typeface="Times New Roman" panose="02020603050405020304" pitchFamily="18" charset="0"/>
              </a:rPr>
              <a:t>Pouczenie o odpowiedzialności karnej za składanie fałszywych zeznań – </a:t>
            </a:r>
            <a:r>
              <a:rPr lang="pl-PL" sz="1800" b="1" i="1" dirty="0">
                <a:effectLst/>
                <a:latin typeface="Garamond" panose="02020404030301010803" pitchFamily="18" charset="0"/>
                <a:ea typeface="Times New Roman" panose="02020603050405020304" pitchFamily="18" charset="0"/>
              </a:rPr>
              <a:t>czy może przed podaniem danych?</a:t>
            </a:r>
            <a:endParaRPr lang="pl-PL" sz="1200" b="1"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Pouczenie o treści art. 183 § 1 k.p.k., art. 182, 185 k.p.k.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 strony życzą sobie przyrzeczenia? W razie sprzeciwu – odbiór przyrzeczenia – art. 187 § 3 k.p.k. </a:t>
            </a:r>
            <a:endParaRPr lang="pl-PL" sz="1200"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118880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37F710-251B-4577-AA11-9AB3C57774BE}"/>
              </a:ext>
            </a:extLst>
          </p:cNvPr>
          <p:cNvSpPr>
            <a:spLocks noGrp="1"/>
          </p:cNvSpPr>
          <p:nvPr>
            <p:ph type="title"/>
          </p:nvPr>
        </p:nvSpPr>
        <p:spPr/>
        <p:txBody>
          <a:bodyPr/>
          <a:lstStyle/>
          <a:p>
            <a:r>
              <a:rPr lang="pl-PL" dirty="0"/>
              <a:t>Przesłuchanie świadka</a:t>
            </a:r>
          </a:p>
        </p:txBody>
      </p:sp>
      <p:sp>
        <p:nvSpPr>
          <p:cNvPr id="3" name="Symbol zastępczy zawartości 2">
            <a:extLst>
              <a:ext uri="{FF2B5EF4-FFF2-40B4-BE49-F238E27FC236}">
                <a16:creationId xmlns:a16="http://schemas.microsoft.com/office/drawing/2014/main" id="{259935C0-1AA0-44B7-9D1F-BFF7CE0D3E08}"/>
              </a:ext>
            </a:extLst>
          </p:cNvPr>
          <p:cNvSpPr>
            <a:spLocks noGrp="1"/>
          </p:cNvSpPr>
          <p:nvPr>
            <p:ph idx="1"/>
          </p:nvPr>
        </p:nvSpPr>
        <p:spPr/>
        <p:txBody>
          <a:bodyPr>
            <a:normAutofit fontScale="85000" lnSpcReduction="20000"/>
          </a:bodyPr>
          <a:lstStyle/>
          <a:p>
            <a:pPr algn="just"/>
            <a:r>
              <a:rPr lang="pl-PL" dirty="0"/>
              <a:t>Art. 370 k.p.k.: Po swobodnym wypowiedzeniu się osoby przesłuchiwanej na wezwanie przewodniczącego, stosownie do art. 171 § 1, mogą zadawać jej pytania w następującym porządku: oskarżyciel publiczny, oskarżyciel posiłkowy, pełnomocnik oskarżyciela posiłkowego, oskarżyciel prywatny, pełnomocnik oskarżyciela prywatnego, biegły, obrońca, oskarżony, członkowie składu orzekającego.</a:t>
            </a:r>
          </a:p>
          <a:p>
            <a:pPr algn="just"/>
            <a:r>
              <a:rPr lang="pl-PL" dirty="0"/>
              <a:t>§  2. Strona, na której wniosek świadek został dopuszczony, zadaje pytania przed pozostałymi stronami.</a:t>
            </a:r>
          </a:p>
          <a:p>
            <a:pPr algn="just"/>
            <a:r>
              <a:rPr lang="pl-PL" dirty="0"/>
              <a:t>§  2a. W razie potrzeby członkowie składu orzekającego mogą zadawać dodatkowe pytania poza kolejnością.</a:t>
            </a:r>
          </a:p>
          <a:p>
            <a:pPr algn="just"/>
            <a:r>
              <a:rPr lang="pl-PL" dirty="0"/>
              <a:t>§  3. W przypadku dopuszczenia dowodu z urzędu pytania jako pierwsi zadają członkowie składu orzekającego.</a:t>
            </a:r>
          </a:p>
          <a:p>
            <a:pPr algn="just"/>
            <a:r>
              <a:rPr lang="pl-PL" dirty="0"/>
              <a:t>§  4. Przewodniczący uchyla pytania, o których mowa w art. 171 § 6, lub gdy z innych powodów uznaje je za niestosowne.</a:t>
            </a:r>
          </a:p>
          <a:p>
            <a:endParaRPr lang="pl-PL" dirty="0"/>
          </a:p>
        </p:txBody>
      </p:sp>
    </p:spTree>
    <p:extLst>
      <p:ext uri="{BB962C8B-B14F-4D97-AF65-F5344CB8AC3E}">
        <p14:creationId xmlns:p14="http://schemas.microsoft.com/office/powerpoint/2010/main" val="1013355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48133" y="1729296"/>
            <a:ext cx="12143867" cy="5028991"/>
          </a:xfrm>
          <a:ln>
            <a:solidFill>
              <a:schemeClr val="accent2"/>
            </a:solidFill>
          </a:ln>
        </p:spPr>
        <p:txBody>
          <a:bodyPr>
            <a:normAutofit fontScale="775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oskarżony może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dirty="0"/>
              <a:t>Brak sprzeciwu prokuratora oraz pokrzywdzonego należycie zawiadomionego o terminie rozprawy i pouczonego o możliwości złożenia przez oskarżonego wniosku z art. 387 § 1 </a:t>
            </a:r>
          </a:p>
          <a:p>
            <a:r>
              <a:rPr lang="pl-PL" dirty="0"/>
              <a:t>Sąd może uzależnić uwzględnienie wniosku od dokonania w nim wskazanej przez siebie zmiany.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356616" y="1153034"/>
            <a:ext cx="11363325" cy="576262"/>
          </a:xfrm>
        </p:spPr>
        <p:txBody>
          <a:bodyPr/>
          <a:lstStyle/>
          <a:p>
            <a:pPr algn="ctr"/>
            <a:r>
              <a:rPr lang="pl-PL" dirty="0"/>
              <a:t>Art. 387 – dobrowolne poddanie się karze </a:t>
            </a:r>
          </a:p>
        </p:txBody>
      </p:sp>
    </p:spTree>
    <p:extLst>
      <p:ext uri="{BB962C8B-B14F-4D97-AF65-F5344CB8AC3E}">
        <p14:creationId xmlns:p14="http://schemas.microsoft.com/office/powerpoint/2010/main" val="620382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7" name="Symbol zastępczy zawartości 6"/>
          <p:cNvSpPr>
            <a:spLocks noGrp="1"/>
          </p:cNvSpPr>
          <p:nvPr>
            <p:ph sz="quarter" idx="4294967295"/>
          </p:nvPr>
        </p:nvSpPr>
        <p:spPr>
          <a:xfrm>
            <a:off x="313944" y="2052384"/>
            <a:ext cx="12055475" cy="4662360"/>
          </a:xfrm>
          <a:ln>
            <a:solidFill>
              <a:schemeClr val="accent2"/>
            </a:solidFill>
          </a:ln>
        </p:spPr>
        <p:txBody>
          <a:bodyPr>
            <a:normAutofit/>
          </a:body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
        <p:nvSpPr>
          <p:cNvPr id="10" name="Symbol zastępczy tekstu 5">
            <a:extLst>
              <a:ext uri="{FF2B5EF4-FFF2-40B4-BE49-F238E27FC236}">
                <a16:creationId xmlns:a16="http://schemas.microsoft.com/office/drawing/2014/main" id="{EA3900F0-C79C-49C3-8FDE-78D82D0829E0}"/>
              </a:ext>
            </a:extLst>
          </p:cNvPr>
          <p:cNvSpPr txBox="1">
            <a:spLocks/>
          </p:cNvSpPr>
          <p:nvPr/>
        </p:nvSpPr>
        <p:spPr>
          <a:xfrm>
            <a:off x="-165898" y="1314577"/>
            <a:ext cx="11655425" cy="576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pl-PL"/>
              <a:t>388 – skrócona rozprawa </a:t>
            </a:r>
            <a:endParaRPr lang="pl-PL" dirty="0"/>
          </a:p>
        </p:txBody>
      </p:sp>
    </p:spTree>
    <p:extLst>
      <p:ext uri="{BB962C8B-B14F-4D97-AF65-F5344CB8AC3E}">
        <p14:creationId xmlns:p14="http://schemas.microsoft.com/office/powerpoint/2010/main" val="405159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550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55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1E7F16-17D4-4E1B-9EB8-C2EB7D2CCD63}"/>
              </a:ext>
            </a:extLst>
          </p:cNvPr>
          <p:cNvSpPr>
            <a:spLocks noGrp="1"/>
          </p:cNvSpPr>
          <p:nvPr>
            <p:ph type="title"/>
          </p:nvPr>
        </p:nvSpPr>
        <p:spPr>
          <a:xfrm>
            <a:off x="838200" y="365125"/>
            <a:ext cx="10515600" cy="549275"/>
          </a:xfrm>
        </p:spPr>
        <p:txBody>
          <a:bodyPr>
            <a:normAutofit fontScale="90000"/>
          </a:bodyPr>
          <a:lstStyle/>
          <a:p>
            <a:pPr algn="ctr"/>
            <a:r>
              <a:rPr lang="pl-PL" dirty="0"/>
              <a:t>Kazus</a:t>
            </a:r>
          </a:p>
        </p:txBody>
      </p:sp>
      <p:sp>
        <p:nvSpPr>
          <p:cNvPr id="3" name="Symbol zastępczy zawartości 2">
            <a:extLst>
              <a:ext uri="{FF2B5EF4-FFF2-40B4-BE49-F238E27FC236}">
                <a16:creationId xmlns:a16="http://schemas.microsoft.com/office/drawing/2014/main" id="{53275BA6-E003-4F67-8C8D-12CF2AB51092}"/>
              </a:ext>
            </a:extLst>
          </p:cNvPr>
          <p:cNvSpPr>
            <a:spLocks noGrp="1"/>
          </p:cNvSpPr>
          <p:nvPr>
            <p:ph idx="1"/>
          </p:nvPr>
        </p:nvSpPr>
        <p:spPr>
          <a:xfrm>
            <a:off x="838200" y="1328057"/>
            <a:ext cx="10515600" cy="5262563"/>
          </a:xfrm>
        </p:spPr>
        <p:txBody>
          <a:bodyPr>
            <a:normAutofit fontScale="85000" lnSpcReduction="20000"/>
          </a:bodyPr>
          <a:lstStyle/>
          <a:p>
            <a:pPr algn="just"/>
            <a:r>
              <a:rPr lang="pl-PL" dirty="0"/>
              <a:t>Marcin S. był podejrzany o popełnienie przestępstwa oszustwa z art. 286 § 1 k.k. na szkodę spółki S na kwotę 1000 zł. W toku postępowania spółka złożyła wniosek o naprawienie szkody. Prokurator zaproponował Marcinowi S. skierowanie wniosku o skazanie bez rozprawy na karę grzywny w wymiarze 180 stawek dziennych po 30 zł każda, na co podejrzany przystał. Prokurator na etapie sporządzania wniosku z art. 335 § 1 k.p.k. zorientował się, że nie zawarł w porozumieniu obligatoryjnego środka kompensacyjnego w postaci naprawienia szkody (art. 46 k.k.). Uznał jednak, że konieczność jego orzeczenia jest oczywista i Marcin S. musi zdawać sobie sprawę z tego, że naprawienie szkody musi być zawarte w orzeczeniu, więc skierował wniosek, w którym wskazał uzgodnioną z podejrzanym karę oraz obowiązek naprawienia szkody. Sąd po kontroli formalnej wniosku wezwał na posiedzenie przedstawiciela pokrzywdzonej spółki, którego przesłuchał na okoliczność wysokości poniesionej szkody, jako że miał pewne wątpliwości w tym zakresie. Na posiedzeniu nie stawił się ani oskarżony, ani prokurator. Rozpoznając sprawę, sąd zorientował się, że zaproponowane przez prokuratora rozstrzygnięcia wykraczają poza porozumienie i w konsekwencji stwierdził, że sprawa podlega rozpoznaniu na zasadach ogólnych, po czym skierował sprawę na rozprawę.</a:t>
            </a:r>
          </a:p>
          <a:p>
            <a:pPr algn="just"/>
            <a:r>
              <a:rPr lang="pl-PL" b="1" dirty="0"/>
              <a:t>Oceń prawidłowość postępowania organów procesowych. </a:t>
            </a:r>
          </a:p>
        </p:txBody>
      </p:sp>
    </p:spTree>
    <p:extLst>
      <p:ext uri="{BB962C8B-B14F-4D97-AF65-F5344CB8AC3E}">
        <p14:creationId xmlns:p14="http://schemas.microsoft.com/office/powerpoint/2010/main" val="1878548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70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a:t>
            </a:r>
            <a:r>
              <a:rPr lang="pl-PL" b="1" dirty="0"/>
              <a:t>rozpoznaje ją w tym samym składzie stosując przepisy </a:t>
            </a:r>
            <a:r>
              <a:rPr lang="pl-PL" b="1" dirty="0" err="1"/>
              <a:t>k.p.w</a:t>
            </a:r>
            <a:r>
              <a:rPr lang="pl-PL" b="1" dirty="0"/>
              <a:t>. </a:t>
            </a:r>
          </a:p>
        </p:txBody>
      </p:sp>
    </p:spTree>
    <p:extLst>
      <p:ext uri="{BB962C8B-B14F-4D97-AF65-F5344CB8AC3E}">
        <p14:creationId xmlns:p14="http://schemas.microsoft.com/office/powerpoint/2010/main" val="3588874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 – </a:t>
            </a:r>
            <a:r>
              <a:rPr lang="pl-PL" sz="3000" b="1" dirty="0"/>
              <a:t>art. 378a k.p.k.</a:t>
            </a:r>
            <a:endParaRPr lang="pl-PL" sz="3000" dirty="0"/>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p:txBody>
          <a:bodyPr>
            <a:normAutofit fontScale="77500" lnSpcReduction="20000"/>
          </a:bodyPr>
          <a:lstStyle/>
          <a:p>
            <a:pPr algn="just"/>
            <a:r>
              <a:rPr lang="pl-PL" dirty="0"/>
              <a:t>§  1 Jeżeli oskarżony lub obrońca nie stawił się na rozprawę, będąc zawiadomiony o jej terminie, sąd, w szczególnie uzasadnionych wypadkach, może przeprowadzić postępowanie dowodowe podczas jego nieobecności, </a:t>
            </a:r>
            <a:r>
              <a:rPr lang="pl-PL" b="1" dirty="0"/>
              <a:t>chociażby usprawiedliwił należycie niestawiennictwo</a:t>
            </a:r>
            <a:r>
              <a:rPr lang="pl-PL" dirty="0"/>
              <a:t>, a w szczególności przesłuchać świadków, którzy stawili się na rozprawę, nawet jeżeli oskarżony nie złożył jeszcze wyjaśnień.</a:t>
            </a:r>
          </a:p>
          <a:p>
            <a:pPr algn="just"/>
            <a:r>
              <a:rPr lang="pl-PL" dirty="0"/>
              <a:t>§  2. W wypadku, o którym mowa w § 1, oskarżonego lub obrońcę należy wezwać lub zawiadomić o nowym terminie rozprawy, jeżeli termin ten nie był im znany. Przy doręczeniu wezwania lub zawiadomienia należy również doręczyć pouczenie, o którym mowa w § 7.</a:t>
            </a:r>
          </a:p>
          <a:p>
            <a:pPr algn="just"/>
            <a:r>
              <a:rPr lang="pl-PL" dirty="0"/>
              <a:t>§  3. Jeżeli sąd przeprowadził postępowanie dowodowe podczas nieobecności oskarżonego lub obrońcy w wypadku, o którym mowa w § 1, oskarżony lub obrońca może </a:t>
            </a:r>
            <a:r>
              <a:rPr lang="pl-PL" b="1" dirty="0"/>
              <a:t>najpóźniej na kolejnym terminie rozprawy</a:t>
            </a:r>
            <a:r>
              <a:rPr lang="pl-PL" dirty="0"/>
              <a:t>, o którym był należycie zawiadomiony przy jednoczesnym braku procesowych przeszkód do jego stawiennictwa, złożyć wniosek o uzupełniające przeprowadzenie dowodu przeprowadzonego podczas jego nieobecności. Prawo do złożenia wniosku nie przysługuje, jeżeli okaże się, że nieobecność oskarżonego lub obrońcy na terminie rozprawy, na którym przeprowadzono postępowanie dowodowe na podstawie § 1, była nieusprawiedliwiona.</a:t>
            </a:r>
          </a:p>
          <a:p>
            <a:endParaRPr lang="pl-PL" dirty="0"/>
          </a:p>
        </p:txBody>
      </p:sp>
    </p:spTree>
    <p:extLst>
      <p:ext uri="{BB962C8B-B14F-4D97-AF65-F5344CB8AC3E}">
        <p14:creationId xmlns:p14="http://schemas.microsoft.com/office/powerpoint/2010/main" val="3391193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a:t>
            </a:r>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a:xfrm>
            <a:off x="1069848" y="1781175"/>
            <a:ext cx="10058400" cy="4391025"/>
          </a:xfrm>
        </p:spPr>
        <p:txBody>
          <a:bodyPr>
            <a:normAutofit fontScale="70000" lnSpcReduction="20000"/>
          </a:bodyPr>
          <a:lstStyle/>
          <a:p>
            <a:endParaRPr lang="pl-PL" dirty="0"/>
          </a:p>
          <a:p>
            <a:pPr algn="just"/>
            <a:r>
              <a:rPr lang="pl-PL" dirty="0"/>
              <a:t>§ 4 W razie niezłożenia wniosku w terminie, o którym mowa w § 3 zdanie pierwsze, </a:t>
            </a:r>
            <a:r>
              <a:rPr lang="pl-PL" b="1" dirty="0"/>
              <a:t>prawo do jego złożenia wygasa </a:t>
            </a:r>
            <a:r>
              <a:rPr lang="pl-PL" dirty="0"/>
              <a:t>i w dalszym postępowaniu nie jest dopuszczalne podnoszenie zarzutu naruszenia gwarancji procesowych, w szczególności prawa do obrony, wskutek przeprowadzenia tego dowodu podczas nieobecności oskarżonego lub obrońcy.</a:t>
            </a:r>
          </a:p>
          <a:p>
            <a:pPr algn="just"/>
            <a:r>
              <a:rPr lang="pl-PL" dirty="0"/>
              <a:t>§  5. We wniosku o uzupełniające przeprowadzenie dowodu oskarżony lub obrońca </a:t>
            </a:r>
            <a:r>
              <a:rPr lang="pl-PL" b="1" dirty="0"/>
              <a:t>ma obowiązek wykazać, że sposób przeprowadzenia dowodu podczas jego nieobecności naruszał gwarancje procesowe</a:t>
            </a:r>
            <a:r>
              <a:rPr lang="pl-PL" dirty="0"/>
              <a:t>, w szczególności prawo do obrony.</a:t>
            </a:r>
          </a:p>
          <a:p>
            <a:pPr algn="just"/>
            <a:r>
              <a:rPr lang="pl-PL" dirty="0"/>
              <a:t>§  6. W razie uwzględnienia wniosku o uzupełniające przeprowadzenie dowodu sąd przeprowadza dowód uzupełniająco, </a:t>
            </a:r>
            <a:r>
              <a:rPr lang="pl-PL" b="1" dirty="0"/>
              <a:t>jedynie w zakresie, w którym wykazano naruszenie gwarancji procesowych, w szczególności prawa do obrony.</a:t>
            </a:r>
          </a:p>
          <a:p>
            <a:pPr algn="just"/>
            <a:r>
              <a:rPr lang="pl-PL" dirty="0"/>
              <a:t>§  7. Jeżeli oskarżony lub obrońca stawi się na termin rozprawy, o którym mowa w § 3 zdanie pierwsze, przewodniczący poucza go o możliwości złożenia wniosku o uzupełniające przeprowadzenie dowodu przeprowadzonego podczas jego nieobecności oraz o treści przepisów § 4 i 5, a także umożliwia mu wypowiedzenie się co do tej kwestii.</a:t>
            </a:r>
          </a:p>
          <a:p>
            <a:endParaRPr lang="pl-PL" dirty="0"/>
          </a:p>
        </p:txBody>
      </p:sp>
    </p:spTree>
    <p:extLst>
      <p:ext uri="{BB962C8B-B14F-4D97-AF65-F5344CB8AC3E}">
        <p14:creationId xmlns:p14="http://schemas.microsoft.com/office/powerpoint/2010/main" val="405420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5079F8-473D-420F-BE4D-3AF2FBED7A80}"/>
              </a:ext>
            </a:extLst>
          </p:cNvPr>
          <p:cNvSpPr>
            <a:spLocks noGrp="1"/>
          </p:cNvSpPr>
          <p:nvPr>
            <p:ph type="title"/>
          </p:nvPr>
        </p:nvSpPr>
        <p:spPr/>
        <p:txBody>
          <a:bodyPr/>
          <a:lstStyle/>
          <a:p>
            <a:pPr algn="ctr"/>
            <a:r>
              <a:rPr lang="pl-PL" dirty="0"/>
              <a:t>Podstawa wyrokowania</a:t>
            </a:r>
          </a:p>
        </p:txBody>
      </p:sp>
      <p:sp>
        <p:nvSpPr>
          <p:cNvPr id="3" name="Symbol zastępczy zawartości 2">
            <a:extLst>
              <a:ext uri="{FF2B5EF4-FFF2-40B4-BE49-F238E27FC236}">
                <a16:creationId xmlns:a16="http://schemas.microsoft.com/office/drawing/2014/main" id="{EE6D3F8B-0AE1-4D40-9F83-02EC493CFE2A}"/>
              </a:ext>
            </a:extLst>
          </p:cNvPr>
          <p:cNvSpPr>
            <a:spLocks noGrp="1"/>
          </p:cNvSpPr>
          <p:nvPr>
            <p:ph idx="1"/>
          </p:nvPr>
        </p:nvSpPr>
        <p:spPr/>
        <p:txBody>
          <a:bodyPr/>
          <a:lstStyle/>
          <a:p>
            <a:pPr algn="just"/>
            <a:r>
              <a:rPr lang="pl-PL" dirty="0"/>
              <a:t>Art. 410 k.p.k. Podstawę wyroku może stanowić tylko całokształt okoliczności ujawnionych w toku rozprawy głównej.</a:t>
            </a:r>
          </a:p>
        </p:txBody>
      </p:sp>
    </p:spTree>
    <p:extLst>
      <p:ext uri="{BB962C8B-B14F-4D97-AF65-F5344CB8AC3E}">
        <p14:creationId xmlns:p14="http://schemas.microsoft.com/office/powerpoint/2010/main" val="666761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43C5F0-3F13-422A-8B60-2F06B149D5F7}"/>
              </a:ext>
            </a:extLst>
          </p:cNvPr>
          <p:cNvSpPr>
            <a:spLocks noGrp="1"/>
          </p:cNvSpPr>
          <p:nvPr>
            <p:ph type="title"/>
          </p:nvPr>
        </p:nvSpPr>
        <p:spPr>
          <a:xfrm>
            <a:off x="838200" y="365125"/>
            <a:ext cx="10515600" cy="1191532"/>
          </a:xfrm>
        </p:spPr>
        <p:txBody>
          <a:bodyPr>
            <a:normAutofit fontScale="90000"/>
          </a:bodyPr>
          <a:lstStyle/>
          <a:p>
            <a:pPr algn="ctr"/>
            <a:r>
              <a:rPr lang="pl-PL" dirty="0"/>
              <a:t>Odczytywanie dokumentów urzędowych i prywatnych</a:t>
            </a:r>
          </a:p>
        </p:txBody>
      </p:sp>
      <p:sp>
        <p:nvSpPr>
          <p:cNvPr id="3" name="Symbol zastępczy zawartości 2">
            <a:extLst>
              <a:ext uri="{FF2B5EF4-FFF2-40B4-BE49-F238E27FC236}">
                <a16:creationId xmlns:a16="http://schemas.microsoft.com/office/drawing/2014/main" id="{A6F5F984-D6A3-498B-8FC6-3B4C53DD9885}"/>
              </a:ext>
            </a:extLst>
          </p:cNvPr>
          <p:cNvSpPr>
            <a:spLocks noGrp="1"/>
          </p:cNvSpPr>
          <p:nvPr>
            <p:ph idx="1"/>
          </p:nvPr>
        </p:nvSpPr>
        <p:spPr/>
        <p:txBody>
          <a:bodyPr>
            <a:normAutofit fontScale="77500" lnSpcReduction="20000"/>
          </a:bodyPr>
          <a:lstStyle/>
          <a:p>
            <a:pPr algn="just"/>
            <a:r>
              <a:rPr lang="pl-PL" dirty="0"/>
              <a:t>393.  §  1. Wolno odczytywać na rozprawie protokoły oględzin, przeszukania i zatrzymania rzeczy, opinie biegłych, instytutów, zakładów lub instytucji, dane o karalności, wyniki wywiadu środowiskowego oraz wszelkie dokumenty urzędowe złożone w postępowaniu przygotowawczym lub sądowym albo w innym postępowaniu przewidzianym przez ustawę. </a:t>
            </a:r>
            <a:r>
              <a:rPr lang="pl-PL" b="1" dirty="0"/>
              <a:t>Nie wolno jednak odczytywać notatek dotyczących czynności, z których wymagane jest sporządzenie protokołu – </a:t>
            </a:r>
            <a:r>
              <a:rPr lang="pl-PL" b="1" i="1" dirty="0"/>
              <a:t>zakaz zastępowania notatkami urzędowymi czynności , z których wymagane jest sporządzenie protokołu (por. art. 143 k.p.k.). </a:t>
            </a:r>
            <a:endParaRPr lang="pl-PL" b="1" dirty="0"/>
          </a:p>
          <a:p>
            <a:pPr algn="just"/>
            <a:r>
              <a:rPr lang="pl-PL" dirty="0"/>
              <a:t>§  2. Wolno również odczytywać zawiadomienie o przestępstwie, chyba że zostało złożone do protokołu, o którym mowa w art. 304a.</a:t>
            </a:r>
          </a:p>
          <a:p>
            <a:pPr algn="just"/>
            <a:r>
              <a:rPr lang="pl-PL" dirty="0"/>
              <a:t>§  3. Mogą być odczytywane na rozprawie wszelkie dokumenty prywatne, powstałe poza postępowaniem karnym, w szczególności oświadczenia, publikacje, listy oraz notatki.</a:t>
            </a:r>
          </a:p>
          <a:p>
            <a:pPr algn="just"/>
            <a:r>
              <a:rPr lang="pl-PL" dirty="0"/>
              <a:t>§  4. Wolno odczytywać na rozprawie protokoły zeznań świadka przesłuchanego w warunkach określonych w art. 184. Rozprawa jest wówczas niejawna; przepisu art. 361 § 1 nie stosuje się.</a:t>
            </a:r>
          </a:p>
          <a:p>
            <a:endParaRPr lang="pl-PL" dirty="0"/>
          </a:p>
        </p:txBody>
      </p:sp>
    </p:spTree>
    <p:extLst>
      <p:ext uri="{BB962C8B-B14F-4D97-AF65-F5344CB8AC3E}">
        <p14:creationId xmlns:p14="http://schemas.microsoft.com/office/powerpoint/2010/main" val="1096517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E4A0C5-DE90-4409-BFA2-206ECDC17694}"/>
              </a:ext>
            </a:extLst>
          </p:cNvPr>
          <p:cNvSpPr>
            <a:spLocks noGrp="1"/>
          </p:cNvSpPr>
          <p:nvPr>
            <p:ph type="title"/>
          </p:nvPr>
        </p:nvSpPr>
        <p:spPr/>
        <p:txBody>
          <a:bodyPr/>
          <a:lstStyle/>
          <a:p>
            <a:pPr algn="ctr"/>
            <a:r>
              <a:rPr lang="pl-PL" dirty="0"/>
              <a:t>Odtwarzanie nagrań</a:t>
            </a:r>
          </a:p>
        </p:txBody>
      </p:sp>
      <p:sp>
        <p:nvSpPr>
          <p:cNvPr id="3" name="Symbol zastępczy zawartości 2">
            <a:extLst>
              <a:ext uri="{FF2B5EF4-FFF2-40B4-BE49-F238E27FC236}">
                <a16:creationId xmlns:a16="http://schemas.microsoft.com/office/drawing/2014/main" id="{DE12C426-9B5C-4C7C-9057-1EDBA3CA8D99}"/>
              </a:ext>
            </a:extLst>
          </p:cNvPr>
          <p:cNvSpPr>
            <a:spLocks noGrp="1"/>
          </p:cNvSpPr>
          <p:nvPr>
            <p:ph idx="1"/>
          </p:nvPr>
        </p:nvSpPr>
        <p:spPr/>
        <p:txBody>
          <a:bodyPr/>
          <a:lstStyle/>
          <a:p>
            <a:pPr algn="just"/>
            <a:r>
              <a:rPr lang="pl-PL" dirty="0"/>
              <a:t>Art.  393a.  W warunkach określonych w art. 389 § 1 i 3, art. 391 § 1 i 2, art. 392 i art. 393 wolno również odczytywać lub odtwarzać zapisy, o których mowa w art. 145 § 1 i art. 147 § 1-2b.</a:t>
            </a:r>
          </a:p>
          <a:p>
            <a:endParaRPr lang="pl-PL" dirty="0"/>
          </a:p>
        </p:txBody>
      </p:sp>
    </p:spTree>
    <p:extLst>
      <p:ext uri="{BB962C8B-B14F-4D97-AF65-F5344CB8AC3E}">
        <p14:creationId xmlns:p14="http://schemas.microsoft.com/office/powerpoint/2010/main" val="3114737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2AE011-A1B0-496F-A5EE-E26BD8E17686}"/>
              </a:ext>
            </a:extLst>
          </p:cNvPr>
          <p:cNvSpPr>
            <a:spLocks noGrp="1"/>
          </p:cNvSpPr>
          <p:nvPr>
            <p:ph type="title"/>
          </p:nvPr>
        </p:nvSpPr>
        <p:spPr/>
        <p:txBody>
          <a:bodyPr/>
          <a:lstStyle/>
          <a:p>
            <a:pPr algn="ctr"/>
            <a:r>
              <a:rPr lang="pl-PL" dirty="0"/>
              <a:t>Odtwarzanie nagrań</a:t>
            </a:r>
          </a:p>
        </p:txBody>
      </p:sp>
      <p:sp>
        <p:nvSpPr>
          <p:cNvPr id="3" name="Symbol zastępczy zawartości 2">
            <a:extLst>
              <a:ext uri="{FF2B5EF4-FFF2-40B4-BE49-F238E27FC236}">
                <a16:creationId xmlns:a16="http://schemas.microsoft.com/office/drawing/2014/main" id="{4C280171-A32E-48DF-9A35-213904AB436C}"/>
              </a:ext>
            </a:extLst>
          </p:cNvPr>
          <p:cNvSpPr>
            <a:spLocks noGrp="1"/>
          </p:cNvSpPr>
          <p:nvPr>
            <p:ph idx="1"/>
          </p:nvPr>
        </p:nvSpPr>
        <p:spPr>
          <a:xfrm>
            <a:off x="838200" y="1469571"/>
            <a:ext cx="10515600" cy="4707392"/>
          </a:xfrm>
        </p:spPr>
        <p:txBody>
          <a:bodyPr>
            <a:normAutofit fontScale="92500" lnSpcReduction="10000"/>
          </a:bodyPr>
          <a:lstStyle/>
          <a:p>
            <a:pPr algn="just"/>
            <a:r>
              <a:rPr lang="pl-PL" dirty="0"/>
              <a:t>W warunkach określonych w art. 389 § 1 i 3, art. 391 § 1 i 2, art. 392 i 393 KPK wolno również odczytywać lub odtwarzać </a:t>
            </a:r>
            <a:r>
              <a:rPr lang="pl-PL" b="1" dirty="0"/>
              <a:t>zapisy, o których mowa w art. 145 § 1 i art. 147 § 1–2b KPK</a:t>
            </a:r>
            <a:r>
              <a:rPr lang="pl-PL" dirty="0"/>
              <a:t>, zarówno więc stenogramy, jak też utrwalenia dokonywane za pomocą urządzeń rejestrujących obraz, dźwięk bądź obraz i dźwięk </a:t>
            </a:r>
            <a:r>
              <a:rPr lang="pl-PL" i="1" dirty="0"/>
              <a:t>(różnego rodzaju urządzenia rejestrujące).</a:t>
            </a:r>
            <a:r>
              <a:rPr lang="pl-PL" dirty="0"/>
              <a:t> Mogą być one wykorzystywane (odczytywane i odtwarzane) </a:t>
            </a:r>
            <a:r>
              <a:rPr lang="pl-PL" b="1" dirty="0"/>
              <a:t>przy spełnieniu tych samych warunków</a:t>
            </a:r>
            <a:r>
              <a:rPr lang="pl-PL" dirty="0"/>
              <a:t>, jakie wymagane są dla dopuszczenia odczytania protokołu, przy czym w praktyce na ogół odczytanie protokołu poprzedza odtworzenie utrwalenia audiowizualnego czynności protokołowanej. Odczytanie lub odtwarzanie zapisów określonych w art. 145 § 1 i art. 147 § 1–2b KPK należy do przewodniczącego składu orzekającego lub – na jego zarządzenie – do członka składu orzekającego albo protokolanta (art. 394a KPK) – R. Ponikowski, J. Zagrodnik, w: J. Skorupka (red.), </a:t>
            </a:r>
            <a:r>
              <a:rPr lang="pl-PL" i="1" dirty="0"/>
              <a:t>KPK. Komentarz</a:t>
            </a:r>
            <a:r>
              <a:rPr lang="pl-PL" dirty="0"/>
              <a:t>, art. 393a, </a:t>
            </a:r>
            <a:r>
              <a:rPr lang="pl-PL" dirty="0" err="1"/>
              <a:t>Legalis</a:t>
            </a:r>
            <a:r>
              <a:rPr lang="pl-PL" dirty="0"/>
              <a:t> 2021. </a:t>
            </a:r>
          </a:p>
        </p:txBody>
      </p:sp>
    </p:spTree>
    <p:extLst>
      <p:ext uri="{BB962C8B-B14F-4D97-AF65-F5344CB8AC3E}">
        <p14:creationId xmlns:p14="http://schemas.microsoft.com/office/powerpoint/2010/main" val="1612826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85F4ED-9AEB-487C-8FE8-72C4BBBBEB76}"/>
              </a:ext>
            </a:extLst>
          </p:cNvPr>
          <p:cNvSpPr>
            <a:spLocks noGrp="1"/>
          </p:cNvSpPr>
          <p:nvPr>
            <p:ph type="title"/>
          </p:nvPr>
        </p:nvSpPr>
        <p:spPr/>
        <p:txBody>
          <a:bodyPr/>
          <a:lstStyle/>
          <a:p>
            <a:pPr algn="ctr"/>
            <a:r>
              <a:rPr lang="pl-PL" dirty="0"/>
              <a:t>Protokoły i dokumenty w toku rozprawy głównej</a:t>
            </a:r>
          </a:p>
        </p:txBody>
      </p:sp>
      <p:sp>
        <p:nvSpPr>
          <p:cNvPr id="3" name="Symbol zastępczy zawartości 2">
            <a:extLst>
              <a:ext uri="{FF2B5EF4-FFF2-40B4-BE49-F238E27FC236}">
                <a16:creationId xmlns:a16="http://schemas.microsoft.com/office/drawing/2014/main" id="{E055149C-7ED8-4016-8158-DC446176BB1E}"/>
              </a:ext>
            </a:extLst>
          </p:cNvPr>
          <p:cNvSpPr>
            <a:spLocks noGrp="1"/>
          </p:cNvSpPr>
          <p:nvPr>
            <p:ph idx="1"/>
          </p:nvPr>
        </p:nvSpPr>
        <p:spPr/>
        <p:txBody>
          <a:bodyPr>
            <a:normAutofit/>
          </a:bodyPr>
          <a:lstStyle/>
          <a:p>
            <a:pPr marL="0" indent="0" algn="just">
              <a:buNone/>
            </a:pPr>
            <a:r>
              <a:rPr lang="pl-PL" dirty="0"/>
              <a:t>Art.  394.  §  1. Dane dotyczące osoby oskarżonego oraz wyniki wywiadu środowiskowego odczytuje się na żądanie oskarżonego lub obrońcy.</a:t>
            </a:r>
          </a:p>
          <a:p>
            <a:pPr marL="0" indent="0" algn="just">
              <a:buNone/>
            </a:pPr>
            <a:r>
              <a:rPr lang="pl-PL" dirty="0"/>
              <a:t>§  2. Protokoły i dokumenty podlegające odczytaniu na rozprawie odczytuje się:</a:t>
            </a:r>
          </a:p>
          <a:p>
            <a:pPr marL="0" indent="0" algn="just">
              <a:buNone/>
            </a:pPr>
            <a:r>
              <a:rPr lang="pl-PL" dirty="0"/>
              <a:t>1) na wniosek strony, która nie miała możliwości zapoznania się z ich treścią; przepis art. 392 § 2 stosuje się odpowiednio, lub</a:t>
            </a:r>
          </a:p>
          <a:p>
            <a:pPr marL="0" indent="0" algn="just">
              <a:buNone/>
            </a:pPr>
            <a:r>
              <a:rPr lang="pl-PL" dirty="0"/>
              <a:t>2) gdy sąd uzna to za niezbędne.</a:t>
            </a:r>
          </a:p>
          <a:p>
            <a:endParaRPr lang="pl-PL" dirty="0"/>
          </a:p>
        </p:txBody>
      </p:sp>
    </p:spTree>
    <p:extLst>
      <p:ext uri="{BB962C8B-B14F-4D97-AF65-F5344CB8AC3E}">
        <p14:creationId xmlns:p14="http://schemas.microsoft.com/office/powerpoint/2010/main" val="640812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a:xfrm>
            <a:off x="936171" y="1411967"/>
            <a:ext cx="10515600" cy="5163003"/>
          </a:xfrm>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p>
          <a:p>
            <a:pPr marL="0" indent="0" algn="just">
              <a:buNone/>
            </a:pPr>
            <a:endParaRPr lang="pl-PL" b="1" dirty="0"/>
          </a:p>
          <a:p>
            <a:pPr marL="0" indent="0" algn="just">
              <a:buNone/>
            </a:pPr>
            <a:r>
              <a:rPr lang="pl-PL" b="1" dirty="0"/>
              <a:t>Do momentu zamknięcia przewodu sądowego:</a:t>
            </a:r>
          </a:p>
          <a:p>
            <a:pPr algn="just"/>
            <a:r>
              <a:rPr lang="pl-PL" sz="2000" dirty="0"/>
              <a:t>można cofnąć wniosek o ściganie za zgodą sądu (art. 12</a:t>
            </a:r>
            <a:r>
              <a:rPr lang="pl-PL" dirty="0"/>
              <a:t> § 3 k.p.k.);</a:t>
            </a:r>
          </a:p>
          <a:p>
            <a:pPr algn="just"/>
            <a:r>
              <a:rPr lang="pl-PL" dirty="0"/>
              <a:t>można złożyć wniosek, o którym mowa w art. 46 § 1 k.k. (art. 49a k.p.k.)</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Wprowadzanie dowodów do procesu </a:t>
            </a:r>
          </a:p>
        </p:txBody>
      </p:sp>
      <p:sp>
        <p:nvSpPr>
          <p:cNvPr id="5" name="Symbol zastępczy zawartości 2"/>
          <p:cNvSpPr>
            <a:spLocks noGrp="1"/>
          </p:cNvSpPr>
          <p:nvPr>
            <p:ph idx="1"/>
          </p:nvPr>
        </p:nvSpPr>
        <p:spPr>
          <a:xfrm>
            <a:off x="746621" y="1600197"/>
            <a:ext cx="10697240" cy="5045149"/>
          </a:xfrm>
          <a:ln w="19050">
            <a:noFill/>
          </a:ln>
        </p:spPr>
        <p:txBody>
          <a:bodyPr>
            <a:normAutofit fontScale="85000" lnSpcReduction="10000"/>
          </a:bodyPr>
          <a:lstStyle/>
          <a:p>
            <a:pPr algn="just"/>
            <a:r>
              <a:rPr lang="pl-PL" b="1" dirty="0"/>
              <a:t>Wprowadzanie dowodów do procesu </a:t>
            </a:r>
            <a:r>
              <a:rPr lang="pl-PL" dirty="0"/>
              <a:t>– czynność polegająca na włączeniu do procesu karnego źródeł dowodowych w celu wykorzystania w postępowaniu przed danym organem procesowym pochodzących od nich środków dowodowych. </a:t>
            </a:r>
          </a:p>
          <a:p>
            <a:pPr algn="just"/>
            <a:r>
              <a:rPr lang="pl-PL" dirty="0"/>
              <a:t>art. 167 - Dowody przeprowadza się na </a:t>
            </a:r>
            <a:r>
              <a:rPr lang="pl-PL" b="1" dirty="0"/>
              <a:t>wniosek stron </a:t>
            </a:r>
            <a:r>
              <a:rPr lang="pl-PL" dirty="0"/>
              <a:t>albo </a:t>
            </a:r>
            <a:r>
              <a:rPr lang="pl-PL" b="1" dirty="0"/>
              <a:t>z urzędu</a:t>
            </a:r>
            <a:r>
              <a:rPr lang="pl-PL" dirty="0"/>
              <a:t>.</a:t>
            </a:r>
          </a:p>
          <a:p>
            <a:pPr algn="just"/>
            <a:endParaRPr lang="pl-PL" dirty="0"/>
          </a:p>
          <a:p>
            <a:pPr algn="just"/>
            <a:endParaRPr lang="pl-PL" dirty="0"/>
          </a:p>
          <a:p>
            <a:pPr algn="just"/>
            <a:endParaRPr lang="pl-PL" dirty="0"/>
          </a:p>
          <a:p>
            <a:pPr algn="just"/>
            <a:endParaRPr lang="pl-PL" dirty="0"/>
          </a:p>
          <a:p>
            <a:pPr algn="just"/>
            <a:r>
              <a:rPr lang="pl-PL" dirty="0"/>
              <a:t>Inicjatywa dowodowa stron i organów procesowych. Wyjątkowo przysługuje innym uczestnikom postępowania - </a:t>
            </a:r>
            <a:r>
              <a:rPr lang="pl-PL" b="1" dirty="0"/>
              <a:t>Inicjatywa dowodowa biegłych</a:t>
            </a:r>
            <a:r>
              <a:rPr lang="pl-PL" dirty="0"/>
              <a:t>:</a:t>
            </a:r>
          </a:p>
          <a:p>
            <a:pPr lvl="1"/>
            <a:r>
              <a:rPr lang="pl-PL" b="1" u="sng" dirty="0"/>
              <a:t>art. 202 § 2 k.p.k</a:t>
            </a:r>
            <a:r>
              <a:rPr lang="pl-PL" dirty="0"/>
              <a:t>. – na wniosek biegłych psychiatrów do udziału w opinii o stanie zdrowia psychicznego oskarżonego powołuje się biegłego lub biegłych innych specjalności </a:t>
            </a:r>
          </a:p>
          <a:p>
            <a:pPr lvl="1"/>
            <a:r>
              <a:rPr lang="pl-PL" b="1" u="sng" dirty="0"/>
              <a:t>art. 203 § 1 k.p.k. </a:t>
            </a:r>
            <a:r>
              <a:rPr lang="pl-PL" dirty="0"/>
              <a:t>– biegły może wnosić o skierowanie badanego oskarżonego na obserwację w zamkniętym zakładzie leczniczym </a:t>
            </a:r>
          </a:p>
        </p:txBody>
      </p:sp>
      <p:sp>
        <p:nvSpPr>
          <p:cNvPr id="6" name="Nawias klamrowy otwierający 5"/>
          <p:cNvSpPr/>
          <p:nvPr/>
        </p:nvSpPr>
        <p:spPr>
          <a:xfrm rot="16200000">
            <a:off x="6368679" y="2165291"/>
            <a:ext cx="611373" cy="1951521"/>
          </a:xfrm>
          <a:prstGeom prst="leftBrace">
            <a:avLst>
              <a:gd name="adj1" fmla="val 34448"/>
              <a:gd name="adj2" fmla="val 50475"/>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cxnSp>
        <p:nvCxnSpPr>
          <p:cNvPr id="7" name="Łącznik prosty ze strzałką 6"/>
          <p:cNvCxnSpPr>
            <a:cxnSpLocks/>
          </p:cNvCxnSpPr>
          <p:nvPr/>
        </p:nvCxnSpPr>
        <p:spPr>
          <a:xfrm>
            <a:off x="8782494" y="2875238"/>
            <a:ext cx="754912" cy="531629"/>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4596969" y="3273608"/>
            <a:ext cx="3413051" cy="1200329"/>
          </a:xfrm>
          <a:prstGeom prst="rect">
            <a:avLst/>
          </a:prstGeom>
          <a:noFill/>
        </p:spPr>
        <p:txBody>
          <a:bodyPr wrap="square" rtlCol="0">
            <a:spAutoFit/>
          </a:bodyPr>
          <a:lstStyle/>
          <a:p>
            <a:pPr algn="just"/>
            <a:r>
              <a:rPr lang="pl-PL" dirty="0"/>
              <a:t>przejaw kontradyktoryjności postępowania, a w odniesieniu do oskarżonego jedna z gwarancji prawa do obrony </a:t>
            </a:r>
          </a:p>
        </p:txBody>
      </p:sp>
      <p:sp>
        <p:nvSpPr>
          <p:cNvPr id="9" name="pole tekstowe 8"/>
          <p:cNvSpPr txBox="1"/>
          <p:nvPr/>
        </p:nvSpPr>
        <p:spPr>
          <a:xfrm>
            <a:off x="8990274" y="3405650"/>
            <a:ext cx="2498651" cy="1384995"/>
          </a:xfrm>
          <a:prstGeom prst="rect">
            <a:avLst/>
          </a:prstGeom>
          <a:noFill/>
        </p:spPr>
        <p:txBody>
          <a:bodyPr wrap="square" rtlCol="0">
            <a:spAutoFit/>
          </a:bodyPr>
          <a:lstStyle/>
          <a:p>
            <a:pPr algn="just"/>
            <a:r>
              <a:rPr lang="pl-PL" sz="2000" dirty="0"/>
              <a:t>tradycyjnie uznaje się za jedną z gwarancji realizacji zasady prawdy materialnej</a:t>
            </a:r>
            <a:r>
              <a:rPr lang="pl-PL" sz="2400" dirty="0"/>
              <a:t> </a:t>
            </a:r>
          </a:p>
        </p:txBody>
      </p:sp>
    </p:spTree>
    <p:extLst>
      <p:ext uri="{BB962C8B-B14F-4D97-AF65-F5344CB8AC3E}">
        <p14:creationId xmlns:p14="http://schemas.microsoft.com/office/powerpoint/2010/main" val="32308962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1C0AB7-9387-4EA2-AF8C-2C58AB9B65E2}"/>
              </a:ext>
            </a:extLst>
          </p:cNvPr>
          <p:cNvSpPr>
            <a:spLocks noGrp="1"/>
          </p:cNvSpPr>
          <p:nvPr>
            <p:ph type="title"/>
          </p:nvPr>
        </p:nvSpPr>
        <p:spPr/>
        <p:txBody>
          <a:bodyPr>
            <a:normAutofit/>
          </a:bodyPr>
          <a:lstStyle/>
          <a:p>
            <a:r>
              <a:rPr lang="pl-PL" dirty="0"/>
              <a:t>ZAMKNIĘCIE PRZEWODU SĄDOWEGO – art. 405 k.p.k.</a:t>
            </a:r>
          </a:p>
        </p:txBody>
      </p:sp>
      <p:sp>
        <p:nvSpPr>
          <p:cNvPr id="3" name="Symbol zastępczy zawartości 2">
            <a:extLst>
              <a:ext uri="{FF2B5EF4-FFF2-40B4-BE49-F238E27FC236}">
                <a16:creationId xmlns:a16="http://schemas.microsoft.com/office/drawing/2014/main" id="{84B37556-A6CE-4B14-9A0E-7EDEDCE30BB2}"/>
              </a:ext>
            </a:extLst>
          </p:cNvPr>
          <p:cNvSpPr>
            <a:spLocks noGrp="1"/>
          </p:cNvSpPr>
          <p:nvPr>
            <p:ph idx="1"/>
          </p:nvPr>
        </p:nvSpPr>
        <p:spPr/>
        <p:txBody>
          <a:bodyPr>
            <a:normAutofit fontScale="77500" lnSpcReduction="20000"/>
          </a:bodyPr>
          <a:lstStyle/>
          <a:p>
            <a:pPr algn="just"/>
            <a:r>
              <a:rPr lang="pl-PL" dirty="0"/>
              <a:t>Art.  405.  §  1.  Po przeprowadzeniu dowodów dopuszczonych w sprawie przewodniczący zapytuje strony, czy wnoszą o uzupełnienie postępowania dowodowego i w razie odpowiedzi przeczącej - zamyka przewód sądowy.</a:t>
            </a:r>
          </a:p>
          <a:p>
            <a:pPr algn="just"/>
            <a:r>
              <a:rPr lang="pl-PL" dirty="0"/>
              <a:t>§  2.  </a:t>
            </a:r>
            <a:r>
              <a:rPr lang="pl-PL" b="1" dirty="0"/>
              <a:t>Z chwilą zamknięcia przewodu sądowego ujawnione są bez odczytywania wszystkie protokoły i dokumenty podlegające odczytaniu na rozprawie, które nie zostały odczytane.</a:t>
            </a:r>
          </a:p>
          <a:p>
            <a:pPr algn="just"/>
            <a:r>
              <a:rPr lang="pl-PL" dirty="0"/>
              <a:t>§  3.  Protokołami i dokumentami, o których mowa w § 2, są protokoły i dokumenty:1) wskazane przez oskarżyciela w akcie oskarżenia jako dowody, których przeprowadzenia na rozprawie głównej się on domaga, z wyjątkiem tych, co do których sąd oddalił wniosek dowodowy;</a:t>
            </a:r>
          </a:p>
          <a:p>
            <a:pPr algn="just"/>
            <a:r>
              <a:rPr lang="pl-PL" dirty="0"/>
              <a:t>2) wskazane we wniosku dowodowym strony, który został uwzględniony;</a:t>
            </a:r>
          </a:p>
          <a:p>
            <a:pPr algn="just"/>
            <a:r>
              <a:rPr lang="pl-PL" dirty="0"/>
              <a:t>3) dopuszczone przez sąd z urzędu.</a:t>
            </a:r>
          </a:p>
          <a:p>
            <a:pPr algn="just"/>
            <a:r>
              <a:rPr lang="pl-PL" dirty="0"/>
              <a:t>§  4.  O ujawnieniu bez odczytywania protokołów i dokumentów zamieszcza się wzmiankę w protokole rozprawy. Wskazywanie poszczególnych protokołów i dokumentów nie jest konieczne.</a:t>
            </a:r>
          </a:p>
          <a:p>
            <a:endParaRPr lang="pl-PL" dirty="0"/>
          </a:p>
        </p:txBody>
      </p:sp>
    </p:spTree>
    <p:extLst>
      <p:ext uri="{BB962C8B-B14F-4D97-AF65-F5344CB8AC3E}">
        <p14:creationId xmlns:p14="http://schemas.microsoft.com/office/powerpoint/2010/main" val="310326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fontScale="90000"/>
          </a:bodyPr>
          <a:lstStyle/>
          <a:p>
            <a:pPr algn="just"/>
            <a:r>
              <a:rPr lang="pl-PL" sz="4000" dirty="0"/>
              <a:t>Wprowadzanie dowodów do procesu – inicjatywa stron  </a:t>
            </a:r>
          </a:p>
        </p:txBody>
      </p:sp>
      <p:graphicFrame>
        <p:nvGraphicFramePr>
          <p:cNvPr id="5" name="Symbol zastępczy zawartości 3"/>
          <p:cNvGraphicFramePr>
            <a:graphicFrameLocks noGrp="1"/>
          </p:cNvGraphicFramePr>
          <p:nvPr>
            <p:ph idx="1"/>
          </p:nvPr>
        </p:nvGraphicFramePr>
        <p:xfrm>
          <a:off x="337711" y="0"/>
          <a:ext cx="11515059" cy="4189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rostokąt 5"/>
          <p:cNvSpPr/>
          <p:nvPr/>
        </p:nvSpPr>
        <p:spPr>
          <a:xfrm>
            <a:off x="1" y="3113706"/>
            <a:ext cx="4455042" cy="3416320"/>
          </a:xfrm>
          <a:prstGeom prst="rect">
            <a:avLst/>
          </a:prstGeom>
        </p:spPr>
        <p:txBody>
          <a:bodyPr wrap="square">
            <a:spAutoFit/>
          </a:bodyPr>
          <a:lstStyle/>
          <a:p>
            <a:pPr marL="285750" indent="-285750" algn="just">
              <a:buFont typeface="Arial" panose="020B0604020202020204" pitchFamily="34" charset="0"/>
              <a:buChar char="•"/>
            </a:pPr>
            <a:r>
              <a:rPr lang="pl-PL" dirty="0"/>
              <a:t>Wniosek dowodowy – żądanie strony przeprowadzenia określonego dowodu </a:t>
            </a:r>
          </a:p>
          <a:p>
            <a:pPr marL="285750" indent="-285750" algn="just">
              <a:buFont typeface="Arial" panose="020B0604020202020204" pitchFamily="34" charset="0"/>
              <a:buChar char="•"/>
            </a:pPr>
            <a:r>
              <a:rPr lang="pl-PL" dirty="0"/>
              <a:t>Sposób wprowadzenia dowodów do procesu charakterystyczny dla procesu kontradyktoryjnego </a:t>
            </a:r>
          </a:p>
          <a:p>
            <a:pPr marL="285750" indent="-285750" algn="just">
              <a:buFont typeface="Arial" panose="020B0604020202020204" pitchFamily="34" charset="0"/>
              <a:buChar char="•"/>
            </a:pPr>
            <a:r>
              <a:rPr lang="pl-PL" dirty="0"/>
              <a:t>wniosek dowodowy nie zawsze musi być wnioskiem o przeprowadzenie dowodu, może on także zmierzać do wykrycia lub oceny właściwego dowodu</a:t>
            </a:r>
          </a:p>
          <a:p>
            <a:pPr marL="285750" indent="-285750" algn="just">
              <a:buFont typeface="Arial" panose="020B0604020202020204" pitchFamily="34" charset="0"/>
              <a:buChar char="•"/>
            </a:pPr>
            <a:r>
              <a:rPr lang="pl-PL" dirty="0"/>
              <a:t>Forma: </a:t>
            </a:r>
          </a:p>
          <a:p>
            <a:pPr marL="742950" lvl="1" indent="-285750" algn="just">
              <a:buFont typeface="Arial" panose="020B0604020202020204" pitchFamily="34" charset="0"/>
              <a:buChar char="•"/>
            </a:pPr>
            <a:r>
              <a:rPr lang="pl-PL" dirty="0"/>
              <a:t>Ustna do protokołu – art. 169 Pisemna – art. 119 § 1 i 169</a:t>
            </a:r>
          </a:p>
        </p:txBody>
      </p:sp>
      <p:sp>
        <p:nvSpPr>
          <p:cNvPr id="7" name="Prostokąt 6"/>
          <p:cNvSpPr/>
          <p:nvPr/>
        </p:nvSpPr>
        <p:spPr>
          <a:xfrm>
            <a:off x="4413780" y="2804739"/>
            <a:ext cx="4412509" cy="4247317"/>
          </a:xfrm>
          <a:prstGeom prst="rect">
            <a:avLst/>
          </a:prstGeom>
        </p:spPr>
        <p:txBody>
          <a:bodyPr wrap="square">
            <a:spAutoFit/>
          </a:bodyPr>
          <a:lstStyle/>
          <a:p>
            <a:pPr marL="285750" indent="-285750" algn="just">
              <a:buFont typeface="Arial" panose="020B0604020202020204" pitchFamily="34" charset="0"/>
              <a:buChar char="•"/>
            </a:pPr>
            <a:r>
              <a:rPr lang="pl-PL" dirty="0">
                <a:latin typeface="+mj-lt"/>
              </a:rPr>
              <a:t>Uwzględnienie – w formie zarządzenia </a:t>
            </a:r>
          </a:p>
          <a:p>
            <a:pPr marL="285750" indent="-285750" algn="just">
              <a:buFont typeface="Arial" panose="020B0604020202020204" pitchFamily="34" charset="0"/>
              <a:buChar char="•"/>
            </a:pPr>
            <a:r>
              <a:rPr lang="pl-PL" dirty="0">
                <a:latin typeface="+mj-lt"/>
              </a:rPr>
              <a:t>ALE jeżeli wniosek dowodowy został złożony na rozprawie a inna strona się mu </a:t>
            </a:r>
            <a:r>
              <a:rPr lang="pl-PL" b="1" u="sng" dirty="0">
                <a:latin typeface="+mj-lt"/>
              </a:rPr>
              <a:t>sprzeciwia</a:t>
            </a:r>
            <a:r>
              <a:rPr lang="pl-PL" dirty="0">
                <a:latin typeface="+mj-lt"/>
              </a:rPr>
              <a:t>, o dopuszczeniu dowodu decyduje sąd postanowieniem (art. 368)</a:t>
            </a:r>
          </a:p>
          <a:p>
            <a:pPr marL="285750" indent="-285750" algn="just">
              <a:buFont typeface="Arial" panose="020B0604020202020204" pitchFamily="34" charset="0"/>
              <a:buChar char="•"/>
            </a:pPr>
            <a:r>
              <a:rPr lang="pl-PL" dirty="0">
                <a:latin typeface="+mj-lt"/>
              </a:rPr>
              <a:t>postanowienie niezaskarżalne i nie wymaga uzasadnienia</a:t>
            </a:r>
          </a:p>
          <a:p>
            <a:pPr marL="285750" indent="-285750" algn="just">
              <a:buFont typeface="Arial" panose="020B0604020202020204" pitchFamily="34" charset="0"/>
              <a:buChar char="•"/>
            </a:pPr>
            <a:r>
              <a:rPr lang="pl-PL" dirty="0">
                <a:latin typeface="+mj-lt"/>
              </a:rPr>
              <a:t>Jeżeli strona złożyła wniosek dowodowy organ ma obowiązek rozstrzygnąć w przedmiocie tego wniosku.</a:t>
            </a:r>
          </a:p>
          <a:p>
            <a:pPr marL="285750" indent="-285750" algn="just">
              <a:buFont typeface="Arial" panose="020B0604020202020204" pitchFamily="34" charset="0"/>
              <a:buChar char="•"/>
            </a:pPr>
            <a:r>
              <a:rPr lang="pl-PL" dirty="0">
                <a:latin typeface="+mj-lt"/>
              </a:rPr>
              <a:t>Przesłanki oddalenia wniosku dowodowego – art. 170 </a:t>
            </a:r>
            <a:r>
              <a:rPr lang="pl-PL" dirty="0">
                <a:latin typeface="+mj-lt"/>
                <a:ea typeface="Yu Gothic UI Semilight" panose="020B0400000000000000" pitchFamily="34" charset="-128"/>
              </a:rPr>
              <a:t>§ 1</a:t>
            </a:r>
            <a:endParaRPr lang="pl-PL" dirty="0">
              <a:latin typeface="+mj-lt"/>
            </a:endParaRPr>
          </a:p>
        </p:txBody>
      </p:sp>
      <p:sp>
        <p:nvSpPr>
          <p:cNvPr id="8" name="pole tekstowe 7"/>
          <p:cNvSpPr txBox="1"/>
          <p:nvPr/>
        </p:nvSpPr>
        <p:spPr>
          <a:xfrm>
            <a:off x="8995144" y="3166145"/>
            <a:ext cx="3051924" cy="923330"/>
          </a:xfrm>
          <a:prstGeom prst="rect">
            <a:avLst/>
          </a:prstGeom>
          <a:noFill/>
        </p:spPr>
        <p:txBody>
          <a:bodyPr wrap="square" rtlCol="0">
            <a:spAutoFit/>
          </a:bodyPr>
          <a:lstStyle/>
          <a:p>
            <a:pPr algn="just"/>
            <a:r>
              <a:rPr lang="pl-PL" b="1" dirty="0"/>
              <a:t>Czynność dowodowa jest zawsze czynnością organu procesowego </a:t>
            </a:r>
          </a:p>
        </p:txBody>
      </p:sp>
    </p:spTree>
    <p:extLst>
      <p:ext uri="{BB962C8B-B14F-4D97-AF65-F5344CB8AC3E}">
        <p14:creationId xmlns:p14="http://schemas.microsoft.com/office/powerpoint/2010/main" val="72410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Warunki formalne wniosku dowodowego </a:t>
            </a:r>
          </a:p>
        </p:txBody>
      </p:sp>
      <p:sp>
        <p:nvSpPr>
          <p:cNvPr id="5" name="Symbol zastępczy zawartości 2"/>
          <p:cNvSpPr>
            <a:spLocks noGrp="1"/>
          </p:cNvSpPr>
          <p:nvPr>
            <p:ph idx="1"/>
          </p:nvPr>
        </p:nvSpPr>
        <p:spPr>
          <a:xfrm>
            <a:off x="150668" y="1409263"/>
            <a:ext cx="8475034" cy="5140842"/>
          </a:xfrm>
        </p:spPr>
        <p:txBody>
          <a:bodyPr>
            <a:normAutofit lnSpcReduction="10000"/>
          </a:bodyPr>
          <a:lstStyle/>
          <a:p>
            <a:pPr marL="0" indent="0">
              <a:buNone/>
            </a:pPr>
            <a:r>
              <a:rPr lang="pl-PL" sz="2200" dirty="0"/>
              <a:t>Wniosek dowodowy złożony </a:t>
            </a:r>
            <a:r>
              <a:rPr lang="pl-PL" sz="2200" b="1" dirty="0"/>
              <a:t>w formie pisemnej musi spełniać</a:t>
            </a:r>
            <a:r>
              <a:rPr lang="pl-PL" sz="2200" dirty="0"/>
              <a:t>:</a:t>
            </a:r>
          </a:p>
          <a:p>
            <a:pPr marL="457200" indent="-457200">
              <a:buAutoNum type="arabicPeriod"/>
            </a:pPr>
            <a:r>
              <a:rPr lang="pl-PL" sz="2200" dirty="0"/>
              <a:t>ogólne warunki pisma procesowego określone w art. 119 § 1 k.p.k. </a:t>
            </a:r>
          </a:p>
          <a:p>
            <a:pPr lvl="2">
              <a:buFont typeface="Wingdings" pitchFamily="2" charset="2"/>
              <a:buChar char="Ø"/>
            </a:pPr>
            <a:r>
              <a:rPr lang="pl-PL" dirty="0"/>
              <a:t>Pismo procesowe powinno zawierać: </a:t>
            </a:r>
          </a:p>
          <a:p>
            <a:pPr marL="1074420" lvl="2" indent="-342900">
              <a:buAutoNum type="arabicPeriod"/>
            </a:pPr>
            <a:r>
              <a:rPr lang="pl-PL" dirty="0"/>
              <a:t>oznaczenie organu do którego jest skierowane oraz sprawy, której dotyczy (DO KOGO)</a:t>
            </a:r>
          </a:p>
          <a:p>
            <a:pPr marL="1074420" lvl="2" indent="-342900">
              <a:buAutoNum type="arabicPeriod"/>
            </a:pPr>
            <a:r>
              <a:rPr lang="pl-PL" dirty="0"/>
              <a:t>oznaczenie oraz adres wnoszącego pismo (KTO)</a:t>
            </a:r>
          </a:p>
          <a:p>
            <a:pPr marL="1074420" lvl="2" indent="-342900">
              <a:buAutoNum type="arabicPeriod"/>
            </a:pPr>
            <a:r>
              <a:rPr lang="pl-PL" dirty="0"/>
              <a:t>treść wniosku lub oświadczenia, w miarę potrzeby z uzasadnieniem (CO)</a:t>
            </a:r>
          </a:p>
          <a:p>
            <a:pPr marL="1074420" lvl="2" indent="-342900">
              <a:buAutoNum type="arabicPeriod"/>
            </a:pPr>
            <a:r>
              <a:rPr lang="pl-PL" dirty="0"/>
              <a:t>datę i podpis składającego pismo</a:t>
            </a:r>
          </a:p>
          <a:p>
            <a:pPr marL="457200" indent="-457200">
              <a:buAutoNum type="arabicPeriod"/>
            </a:pPr>
            <a:r>
              <a:rPr lang="pl-PL" sz="2200" dirty="0"/>
              <a:t>szczególne wymogi określone w art. 169 k.p.k</a:t>
            </a:r>
            <a:r>
              <a:rPr lang="pl-PL" dirty="0"/>
              <a:t>.</a:t>
            </a:r>
          </a:p>
          <a:p>
            <a:pPr marL="925830" lvl="2" indent="-285750"/>
            <a:r>
              <a:rPr lang="pl-PL" dirty="0"/>
              <a:t>we wniosku dowodowym należy podać - </a:t>
            </a:r>
            <a:r>
              <a:rPr lang="pl-PL" b="1" u="sng" dirty="0"/>
              <a:t>obligatoryjnie</a:t>
            </a:r>
          </a:p>
          <a:p>
            <a:pPr marL="1257300" lvl="3" indent="-342900">
              <a:buFont typeface="+mj-lt"/>
              <a:buAutoNum type="arabicPeriod"/>
            </a:pPr>
            <a:r>
              <a:rPr lang="pl-PL" b="1" dirty="0"/>
              <a:t>oznaczenie dowodu,</a:t>
            </a:r>
            <a:r>
              <a:rPr lang="pl-PL" dirty="0"/>
              <a:t> jaki ma być przeprowadzony (wskazać o jakie źródło lub środek dowodowy chodzi)</a:t>
            </a:r>
          </a:p>
          <a:p>
            <a:pPr marL="1257300" lvl="3" indent="-342900">
              <a:buFont typeface="+mj-lt"/>
              <a:buAutoNum type="arabicPeriod"/>
            </a:pPr>
            <a:r>
              <a:rPr lang="pl-PL" b="1" dirty="0"/>
              <a:t>okoliczności</a:t>
            </a:r>
            <a:r>
              <a:rPr lang="pl-PL" dirty="0"/>
              <a:t>, które mają być udowodnione – </a:t>
            </a:r>
            <a:r>
              <a:rPr lang="pl-PL" b="1" dirty="0"/>
              <a:t>teza dowodowa</a:t>
            </a:r>
            <a:r>
              <a:rPr lang="pl-PL" dirty="0"/>
              <a:t>, jaką za pomocą tego dowodu ma być wykazana</a:t>
            </a:r>
          </a:p>
          <a:p>
            <a:pPr lvl="2">
              <a:buFont typeface="Courier New" pitchFamily="49" charset="0"/>
              <a:buChar char="o"/>
            </a:pPr>
            <a:r>
              <a:rPr lang="pl-PL" dirty="0"/>
              <a:t>fakultatywnie można określić sposób przeprowadzenia dowodu</a:t>
            </a:r>
          </a:p>
        </p:txBody>
      </p:sp>
      <p:sp>
        <p:nvSpPr>
          <p:cNvPr id="6" name="Nawias klamrowy zamykający 5"/>
          <p:cNvSpPr/>
          <p:nvPr/>
        </p:nvSpPr>
        <p:spPr>
          <a:xfrm>
            <a:off x="8300732" y="1619256"/>
            <a:ext cx="574160" cy="4720856"/>
          </a:xfrm>
          <a:prstGeom prst="rightBrace">
            <a:avLst>
              <a:gd name="adj1" fmla="val 29761"/>
              <a:gd name="adj2" fmla="val 50210"/>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8899451" y="2864668"/>
            <a:ext cx="2732567" cy="2585323"/>
          </a:xfrm>
          <a:prstGeom prst="rect">
            <a:avLst/>
          </a:prstGeom>
          <a:noFill/>
        </p:spPr>
        <p:txBody>
          <a:bodyPr wrap="square" rtlCol="0">
            <a:spAutoFit/>
          </a:bodyPr>
          <a:lstStyle/>
          <a:p>
            <a:pPr algn="just"/>
            <a:r>
              <a:rPr lang="pl-PL" dirty="0"/>
              <a:t>Jeżeli wniosek dowodowy nie spełnia wymogów formalnych organ wzywa do uzupełnienia braków terminie 7 dni pod rygorem pozostawienia bez rozpoznania (art. 120)</a:t>
            </a:r>
          </a:p>
        </p:txBody>
      </p:sp>
    </p:spTree>
    <p:extLst>
      <p:ext uri="{BB962C8B-B14F-4D97-AF65-F5344CB8AC3E}">
        <p14:creationId xmlns:p14="http://schemas.microsoft.com/office/powerpoint/2010/main" val="421087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372139" y="153474"/>
            <a:ext cx="9980682" cy="1096962"/>
          </a:xfrm>
        </p:spPr>
        <p:txBody>
          <a:bodyPr>
            <a:normAutofit/>
          </a:bodyPr>
          <a:lstStyle/>
          <a:p>
            <a:r>
              <a:rPr lang="pl-PL" sz="4000" dirty="0"/>
              <a:t>Oddalenie wniosku dowodowego</a:t>
            </a:r>
          </a:p>
        </p:txBody>
      </p:sp>
      <p:sp>
        <p:nvSpPr>
          <p:cNvPr id="6" name="Symbol zastępczy zawartości 2"/>
          <p:cNvSpPr>
            <a:spLocks noGrp="1"/>
          </p:cNvSpPr>
          <p:nvPr>
            <p:ph idx="1"/>
          </p:nvPr>
        </p:nvSpPr>
        <p:spPr>
          <a:xfrm>
            <a:off x="372139" y="1011022"/>
            <a:ext cx="11451265" cy="5114260"/>
          </a:xfrm>
        </p:spPr>
        <p:txBody>
          <a:bodyPr>
            <a:normAutofit fontScale="70000" lnSpcReduction="20000"/>
          </a:bodyPr>
          <a:lstStyle/>
          <a:p>
            <a:pPr marL="457200" indent="-457200" algn="just">
              <a:buAutoNum type="arabicPeriod"/>
            </a:pPr>
            <a:r>
              <a:rPr lang="pl-PL" dirty="0"/>
              <a:t>przeprowadzenie dowodu jest </a:t>
            </a:r>
            <a:r>
              <a:rPr lang="pl-PL" b="1" dirty="0"/>
              <a:t>niedopuszczalne</a:t>
            </a:r>
            <a:r>
              <a:rPr lang="pl-PL" dirty="0"/>
              <a:t> </a:t>
            </a:r>
          </a:p>
          <a:p>
            <a:pPr marL="925830" lvl="2" indent="-285750" algn="just"/>
            <a:r>
              <a:rPr lang="pl-PL" sz="1600" dirty="0"/>
              <a:t>np. wniosek o przesłuchanie duchownego co do faktów, o których dowiedział się przy spowiedzi (art. 178 pkt. 2 k.p.k.)</a:t>
            </a:r>
          </a:p>
          <a:p>
            <a:pPr marL="457200" indent="-457200" algn="just">
              <a:buAutoNum type="arabicPeriod"/>
            </a:pPr>
            <a:r>
              <a:rPr lang="pl-PL" dirty="0"/>
              <a:t>okoliczność, która ma być udowodniona </a:t>
            </a:r>
            <a:r>
              <a:rPr lang="pl-PL" b="1" dirty="0"/>
              <a:t>nie ma znaczenia dla rozstrzygnięcia </a:t>
            </a:r>
          </a:p>
          <a:p>
            <a:pPr lvl="2" algn="just"/>
            <a:r>
              <a:rPr lang="pl-PL" dirty="0"/>
              <a:t>strona chce dowodzić okoliczności, które niewątpliwie nie maja i nie będą miały znaczenia przy rozstrzyganiu danej kwestii ani dla ustalenia sprawstwa czy winy </a:t>
            </a:r>
          </a:p>
          <a:p>
            <a:pPr marL="457200" indent="-457200" algn="just">
              <a:buAutoNum type="arabicPeriod"/>
            </a:pPr>
            <a:r>
              <a:rPr lang="pl-PL" dirty="0"/>
              <a:t>okoliczność, która ma być udowodniona </a:t>
            </a:r>
            <a:r>
              <a:rPr lang="pl-PL" b="1" dirty="0"/>
              <a:t>jest już udowodniona </a:t>
            </a:r>
            <a:r>
              <a:rPr lang="pl-PL" dirty="0"/>
              <a:t>zgodnie z twierdzeniem wnioskodawcy </a:t>
            </a:r>
          </a:p>
          <a:p>
            <a:pPr marL="1097280" lvl="2" indent="-457200" algn="just"/>
            <a:r>
              <a:rPr lang="pl-PL" dirty="0"/>
              <a:t>wcześniej przyjęto za udowodnioną tezę wskazaną we wniosku dowodowym </a:t>
            </a:r>
          </a:p>
          <a:p>
            <a:pPr marL="1097280" lvl="2" indent="-457200" algn="just"/>
            <a:r>
              <a:rPr lang="pl-PL" dirty="0"/>
              <a:t>Ważne! Art. 170 § 2 k.p.k. – nie można oddalić wniosku dowodowego na tej podstawie, że dotychczasowe dowody wykazały przeciwieństwo tego, co wnioskodawca zamierza udowodnić.</a:t>
            </a:r>
          </a:p>
          <a:p>
            <a:pPr marL="457200" indent="-457200" algn="just">
              <a:buAutoNum type="arabicPeriod"/>
            </a:pPr>
            <a:r>
              <a:rPr lang="pl-PL" dirty="0"/>
              <a:t>dowód jest </a:t>
            </a:r>
            <a:r>
              <a:rPr lang="pl-PL" b="1" dirty="0"/>
              <a:t>nieprzydatny</a:t>
            </a:r>
            <a:r>
              <a:rPr lang="pl-PL" dirty="0"/>
              <a:t> do stwierdzenia danej okoliczności </a:t>
            </a:r>
          </a:p>
          <a:p>
            <a:pPr marL="925830" lvl="2" indent="-285750" algn="just"/>
            <a:r>
              <a:rPr lang="pl-PL" dirty="0"/>
              <a:t>dowód możliwy i dopuszczalny, ale zupełnie nieprzydatny </a:t>
            </a:r>
          </a:p>
          <a:p>
            <a:pPr marL="457200" indent="-457200" algn="just">
              <a:buAutoNum type="arabicPeriod"/>
            </a:pPr>
            <a:r>
              <a:rPr lang="pl-PL" dirty="0"/>
              <a:t>dowodu </a:t>
            </a:r>
            <a:r>
              <a:rPr lang="pl-PL" b="1" dirty="0"/>
              <a:t>nie da się przeprowadzić </a:t>
            </a:r>
          </a:p>
          <a:p>
            <a:pPr marL="1097280" lvl="2" indent="-457200" algn="just"/>
            <a:r>
              <a:rPr lang="pl-PL" dirty="0"/>
              <a:t>faktyczna niemożność przeprowadzenia dowodu – albo w ogóle albo w przewidywalnym terminie (np. świadek zapadł w śpiączkę) - zob. post. SN z 29.12.2015 r., II KK 371/15, </a:t>
            </a:r>
            <a:r>
              <a:rPr lang="pl-PL" dirty="0" err="1"/>
              <a:t>Legalis</a:t>
            </a:r>
            <a:endParaRPr lang="pl-PL" dirty="0"/>
          </a:p>
          <a:p>
            <a:pPr marL="457200" indent="-457200" algn="just">
              <a:buAutoNum type="arabicPeriod"/>
            </a:pPr>
            <a:r>
              <a:rPr lang="pl-PL" dirty="0"/>
              <a:t>wniosek dowodowy </a:t>
            </a:r>
            <a:r>
              <a:rPr lang="pl-PL" b="1" dirty="0"/>
              <a:t>w sposób oczywisty zmierza do przedłużenia postępowania </a:t>
            </a:r>
          </a:p>
          <a:p>
            <a:pPr marL="457200" indent="-457200" algn="just">
              <a:buAutoNum type="arabicPeriod"/>
            </a:pPr>
            <a:r>
              <a:rPr lang="pl-PL" b="1" dirty="0"/>
              <a:t>wniosek dowodowy został złożony po zakreślonym przez organ procesowy terminie, o którym strona składająca wniosek została zawiadomiona </a:t>
            </a:r>
          </a:p>
          <a:p>
            <a:pPr marL="457200" indent="-457200" algn="just">
              <a:buAutoNum type="arabicPeriod"/>
            </a:pPr>
            <a:r>
              <a:rPr lang="pl-PL" dirty="0"/>
              <a:t>Oddalenie wniosku o powołanie biegłego następuje na podstawie </a:t>
            </a:r>
            <a:r>
              <a:rPr lang="pl-PL" b="1" dirty="0"/>
              <a:t>kryteriów z art. 201 k.p.k., </a:t>
            </a:r>
            <a:r>
              <a:rPr lang="pl-PL" dirty="0"/>
              <a:t>chyba że jest to pierwszy wniosek tego typu w sprawie (wówczas zastosowanie mają kryteria z art. 170 § 1 k.p.k.)</a:t>
            </a:r>
          </a:p>
          <a:p>
            <a:pPr marL="0" indent="0" algn="just">
              <a:buNone/>
            </a:pPr>
            <a:endParaRPr lang="pl-PL" b="1" dirty="0"/>
          </a:p>
        </p:txBody>
      </p:sp>
    </p:spTree>
    <p:extLst>
      <p:ext uri="{BB962C8B-B14F-4D97-AF65-F5344CB8AC3E}">
        <p14:creationId xmlns:p14="http://schemas.microsoft.com/office/powerpoint/2010/main" val="3608650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3A5B48-5642-4904-A14A-638C48452301}"/>
              </a:ext>
            </a:extLst>
          </p:cNvPr>
          <p:cNvSpPr>
            <a:spLocks noGrp="1"/>
          </p:cNvSpPr>
          <p:nvPr>
            <p:ph type="title"/>
          </p:nvPr>
        </p:nvSpPr>
        <p:spPr/>
        <p:txBody>
          <a:bodyPr/>
          <a:lstStyle/>
          <a:p>
            <a:r>
              <a:rPr lang="pl-PL" b="1" dirty="0"/>
              <a:t>Przesłanka z art. 170 § 1 pkt 5 i 6</a:t>
            </a:r>
          </a:p>
        </p:txBody>
      </p:sp>
      <p:sp>
        <p:nvSpPr>
          <p:cNvPr id="3" name="Symbol zastępczy zawartości 2">
            <a:extLst>
              <a:ext uri="{FF2B5EF4-FFF2-40B4-BE49-F238E27FC236}">
                <a16:creationId xmlns:a16="http://schemas.microsoft.com/office/drawing/2014/main" id="{A5F8EE25-706D-4556-A5A1-F07A2A789940}"/>
              </a:ext>
            </a:extLst>
          </p:cNvPr>
          <p:cNvSpPr>
            <a:spLocks noGrp="1"/>
          </p:cNvSpPr>
          <p:nvPr>
            <p:ph idx="1"/>
          </p:nvPr>
        </p:nvSpPr>
        <p:spPr/>
        <p:txBody>
          <a:bodyPr/>
          <a:lstStyle/>
          <a:p>
            <a:pPr algn="just"/>
            <a:r>
              <a:rPr lang="pl-PL" dirty="0"/>
              <a:t>Art. 170 § 1a k.p.k.</a:t>
            </a:r>
          </a:p>
          <a:p>
            <a:pPr algn="just"/>
            <a:r>
              <a:rPr lang="pl-PL" dirty="0"/>
              <a:t>Nie można oddalić wniosku dowodowego na podstawie § 1 pkt 5 lub 6, jeżeli okoliczność, która ma być udowodniona, ma istotne znaczenie dla ustalenia, czy został popełniony czyn zabroniony, czy stanowi on przestępstwo i jakie, czy czyn zabroniony został popełniony w warunkach, o których mowa w art. 64 lub art. 65 Kodeksu karnego, lub czy zachodzą warunki do orzeczenia pobytu w zakładzie psychiatrycznym na podstawie art. 93g Kodeksu karnego.</a:t>
            </a:r>
          </a:p>
        </p:txBody>
      </p:sp>
    </p:spTree>
    <p:extLst>
      <p:ext uri="{BB962C8B-B14F-4D97-AF65-F5344CB8AC3E}">
        <p14:creationId xmlns:p14="http://schemas.microsoft.com/office/powerpoint/2010/main" val="1315014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Oddalenie a odrzucenie wniosku dowodowego </a:t>
            </a:r>
          </a:p>
        </p:txBody>
      </p:sp>
      <p:graphicFrame>
        <p:nvGraphicFramePr>
          <p:cNvPr id="5" name="Symbol zastępczy zawartości 3"/>
          <p:cNvGraphicFramePr>
            <a:graphicFrameLocks noGrp="1"/>
          </p:cNvGraphicFramePr>
          <p:nvPr>
            <p:ph idx="1"/>
          </p:nvPr>
        </p:nvGraphicFramePr>
        <p:xfrm>
          <a:off x="1103382" y="1897911"/>
          <a:ext cx="9982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04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32B047-07DD-452C-AD43-23C384414CAC}"/>
              </a:ext>
            </a:extLst>
          </p:cNvPr>
          <p:cNvSpPr>
            <a:spLocks noGrp="1"/>
          </p:cNvSpPr>
          <p:nvPr>
            <p:ph type="title"/>
          </p:nvPr>
        </p:nvSpPr>
        <p:spPr/>
        <p:txBody>
          <a:bodyPr/>
          <a:lstStyle/>
          <a:p>
            <a:pPr algn="ctr"/>
            <a:r>
              <a:rPr lang="pl-PL" dirty="0"/>
              <a:t>Kazus</a:t>
            </a:r>
          </a:p>
        </p:txBody>
      </p:sp>
      <p:sp>
        <p:nvSpPr>
          <p:cNvPr id="3" name="Symbol zastępczy zawartości 2">
            <a:extLst>
              <a:ext uri="{FF2B5EF4-FFF2-40B4-BE49-F238E27FC236}">
                <a16:creationId xmlns:a16="http://schemas.microsoft.com/office/drawing/2014/main" id="{FB3FD79D-A5CF-41C9-9D39-7EB4E02B2E1F}"/>
              </a:ext>
            </a:extLst>
          </p:cNvPr>
          <p:cNvSpPr>
            <a:spLocks noGrp="1"/>
          </p:cNvSpPr>
          <p:nvPr>
            <p:ph idx="1"/>
          </p:nvPr>
        </p:nvSpPr>
        <p:spPr/>
        <p:txBody>
          <a:bodyPr>
            <a:normAutofit fontScale="85000" lnSpcReduction="10000"/>
          </a:bodyPr>
          <a:lstStyle/>
          <a:p>
            <a:pPr algn="just"/>
            <a:r>
              <a:rPr lang="pl-PL" dirty="0"/>
              <a:t>Marcin S. był oskarżony o przestępstwo z art. 148 § 1 k.k. W toku postępowania przygotowawczego powołano biegłego z zakresu daktyloskopii, który stwierdził, że odciski palców pozostawione na nożu, stanowiącego domniemane narzędzie zbrodni, należą do Marcina S. Obrońca oskarżonego złożył na etapie postępowania sądowego 2 wnioski dowodowe:</a:t>
            </a:r>
          </a:p>
          <a:p>
            <a:pPr algn="just"/>
            <a:r>
              <a:rPr lang="pl-PL" dirty="0"/>
              <a:t>A) o powołanie kolejnego biegłego z zakresu daktyloskopii w celu weryfikacji faktu posługiwania się nożem znalezionym na miejscu zdarzenia, wskazując że sprawa tej wagi wymaga weryfikacji wyników pierwszej opinii przez kolejnego biegłego,</a:t>
            </a:r>
          </a:p>
          <a:p>
            <a:pPr algn="just"/>
            <a:r>
              <a:rPr lang="pl-PL" dirty="0"/>
              <a:t>B) dowodu z zeznań sąsiadów Marcina S. na okoliczność zaangażowania Marcina S. w różne akcje charytatywne i dobrej opinii w środowisku sąsiedzkim. </a:t>
            </a:r>
          </a:p>
          <a:p>
            <a:pPr algn="just"/>
            <a:r>
              <a:rPr lang="pl-PL" b="1" dirty="0"/>
              <a:t>Oceń wnioski dowodowe obrońcy oskarżonego.</a:t>
            </a:r>
          </a:p>
        </p:txBody>
      </p:sp>
    </p:spTree>
    <p:extLst>
      <p:ext uri="{BB962C8B-B14F-4D97-AF65-F5344CB8AC3E}">
        <p14:creationId xmlns:p14="http://schemas.microsoft.com/office/powerpoint/2010/main" val="266295753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4527</TotalTime>
  <Words>4131</Words>
  <Application>Microsoft Office PowerPoint</Application>
  <PresentationFormat>Panoramiczny</PresentationFormat>
  <Paragraphs>223</Paragraphs>
  <Slides>30</Slides>
  <Notes>1</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30</vt:i4>
      </vt:variant>
    </vt:vector>
  </HeadingPairs>
  <TitlesOfParts>
    <vt:vector size="39" baseType="lpstr">
      <vt:lpstr>Arial</vt:lpstr>
      <vt:lpstr>Calibri</vt:lpstr>
      <vt:lpstr>Calibri Light</vt:lpstr>
      <vt:lpstr>Courier New</vt:lpstr>
      <vt:lpstr>Garamond</vt:lpstr>
      <vt:lpstr>Symbol</vt:lpstr>
      <vt:lpstr>Times New Roman</vt:lpstr>
      <vt:lpstr>Wingdings</vt:lpstr>
      <vt:lpstr>Motyw pakietu Office</vt:lpstr>
      <vt:lpstr>Postępowanie karne. Ćwiczenia. Postępowanie dowodowe przed sądem</vt:lpstr>
      <vt:lpstr>Kazus</vt:lpstr>
      <vt:lpstr>Wprowadzanie dowodów do procesu </vt:lpstr>
      <vt:lpstr>Wprowadzanie dowodów do procesu – inicjatywa stron  </vt:lpstr>
      <vt:lpstr>Warunki formalne wniosku dowodowego </vt:lpstr>
      <vt:lpstr>Oddalenie wniosku dowodowego</vt:lpstr>
      <vt:lpstr>Przesłanka z art. 170 § 1 pkt 5 i 6</vt:lpstr>
      <vt:lpstr>Oddalenie a odrzucenie wniosku dowodowego </vt:lpstr>
      <vt:lpstr>Kazus</vt:lpstr>
      <vt:lpstr>Zasada bezpośredniości</vt:lpstr>
      <vt:lpstr>Wyjątki od zasady bezpośredniości </vt:lpstr>
      <vt:lpstr>Wyjątki od zasady bezpośredniości</vt:lpstr>
      <vt:lpstr>Dowody osobowe na rozprawie</vt:lpstr>
      <vt:lpstr>Dowody osobowe na rozprawie</vt:lpstr>
      <vt:lpstr>Dowody osobowe na rozprawie – przesłuchanie świadka</vt:lpstr>
      <vt:lpstr>Przesłuchanie świadka</vt:lpstr>
      <vt:lpstr>Redukcja postępowania dowodowego na rozprawie głównej</vt:lpstr>
      <vt:lpstr>Redukcja postępowania dowodowego na rozprawie głównej</vt:lpstr>
      <vt:lpstr>Zmiana kwalifikacji prawnej czynu i proces wpadkowy</vt:lpstr>
      <vt:lpstr>Rozszerzenie oskarżenia (proces wpadkowy) </vt:lpstr>
      <vt:lpstr>Zmiana kwalifikacji prawnej czynu</vt:lpstr>
      <vt:lpstr>Postępowanie dowodowe podczas nieobecności oskarżonego lub obrońcy – art. 378a k.p.k.</vt:lpstr>
      <vt:lpstr>Postępowanie dowodowe podczas nieobecności oskarżonego lub obrońcy</vt:lpstr>
      <vt:lpstr>Podstawa wyrokowania</vt:lpstr>
      <vt:lpstr>Odczytywanie dokumentów urzędowych i prywatnych</vt:lpstr>
      <vt:lpstr>Odtwarzanie nagrań</vt:lpstr>
      <vt:lpstr>Odtwarzanie nagrań</vt:lpstr>
      <vt:lpstr>Protokoły i dokumenty w toku rozprawy głównej</vt:lpstr>
      <vt:lpstr>Zamknięcie przewodu sądowego</vt:lpstr>
      <vt:lpstr>ZAMKNIĘCIE PRZEWODU SĄDOWEGO – art. 405 k.p.k.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Ćwiczenia. Kontrola aktu oskarżenia, doręczenia, orzekanie na posiedzeniach wyrokowych</dc:title>
  <dc:creator>Karol Jarząbek</dc:creator>
  <cp:lastModifiedBy>Karol Jarząbek</cp:lastModifiedBy>
  <cp:revision>18</cp:revision>
  <dcterms:created xsi:type="dcterms:W3CDTF">2022-03-17T18:29:02Z</dcterms:created>
  <dcterms:modified xsi:type="dcterms:W3CDTF">2024-04-05T16:55:59Z</dcterms:modified>
</cp:coreProperties>
</file>