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7F93C-5C2D-40EF-A6E8-5486C0703DFE}" type="datetimeFigureOut">
              <a:rPr lang="pl-PL"/>
              <a:pPr/>
              <a:t>2016-05-15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C9A6E-4973-463A-A3E9-7C87C8FA904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8960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71851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24011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66633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20845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36778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02163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79927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4752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3064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7675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0818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03754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3388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8593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C9A6E-4973-463A-A3E9-7C87C8FA904B}" type="slidenum">
              <a:rPr lang="pl-PL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3216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6586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570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6111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26576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0770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2469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5220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6239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66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8585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2326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3314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0360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6859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821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9375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741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5180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Zasady postępowania dowodowego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W postępowaniu administracyjnym</a:t>
            </a:r>
          </a:p>
        </p:txBody>
      </p:sp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1131607"/>
          </a:xfrm>
        </p:spPr>
        <p:txBody>
          <a:bodyPr/>
          <a:lstStyle/>
          <a:p>
            <a:r>
              <a:rPr lang="pl-PL" sz="2000" b="1" dirty="0">
                <a:latin typeface="Verdana" charset="0"/>
              </a:rPr>
              <a:t>ZASADA CZYNNEGO UDZIAŁU STRONY W POSTĘPOWANIU DOWODOWYM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latin typeface="Verdana" charset="0"/>
              </a:rPr>
              <a:t>Zasada czynnego udziału strony w postępowaniu dowodowym to:</a:t>
            </a:r>
          </a:p>
          <a:p>
            <a:pPr>
              <a:buFont typeface="+mj-lt"/>
              <a:buAutoNum type="arabicPeriod"/>
            </a:pPr>
            <a:r>
              <a:rPr lang="pl-PL" dirty="0">
                <a:latin typeface="Verdana" charset="0"/>
              </a:rPr>
              <a:t>prawo strony do </a:t>
            </a:r>
            <a:r>
              <a:rPr lang="pl-PL" dirty="0" smtClean="0">
                <a:latin typeface="Verdana" charset="0"/>
              </a:rPr>
              <a:t>czynnego </a:t>
            </a:r>
            <a:r>
              <a:rPr lang="pl-PL" dirty="0">
                <a:latin typeface="Verdana" charset="0"/>
              </a:rPr>
              <a:t>udziału w ustaleniu stanu faktycznego</a:t>
            </a:r>
          </a:p>
          <a:p>
            <a:r>
              <a:rPr lang="pl-PL" dirty="0">
                <a:latin typeface="Verdana" charset="0"/>
              </a:rPr>
              <a:t>prawo do żądania przeprowadzenia dowodów w sprawie</a:t>
            </a:r>
          </a:p>
          <a:p>
            <a:r>
              <a:rPr lang="pl-PL" dirty="0">
                <a:latin typeface="Verdana" charset="0"/>
              </a:rPr>
              <a:t>prawo do </a:t>
            </a:r>
            <a:r>
              <a:rPr lang="pl-PL" dirty="0" smtClean="0">
                <a:latin typeface="Verdana" charset="0"/>
              </a:rPr>
              <a:t>wypowiedzenia </a:t>
            </a:r>
            <a:r>
              <a:rPr lang="pl-PL" dirty="0">
                <a:latin typeface="Verdana" charset="0"/>
              </a:rPr>
              <a:t>się w sprawie przeprowadzonych dowodów</a:t>
            </a:r>
          </a:p>
          <a:p>
            <a:pPr marL="0" indent="0">
              <a:buNone/>
            </a:pPr>
            <a:r>
              <a:rPr lang="pl-PL" dirty="0">
                <a:latin typeface="Verdana" charset="0"/>
              </a:rPr>
              <a:t>2. prawo do udziału w czynnościach postępowania dowodowego.</a:t>
            </a:r>
          </a:p>
        </p:txBody>
      </p:sp>
    </p:spTree>
    <p:extLst>
      <p:ext uri="{BB962C8B-B14F-4D97-AF65-F5344CB8AC3E}">
        <p14:creationId xmlns:p14="http://schemas.microsoft.com/office/powerpoint/2010/main" xmlns="" val="400380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87257" y="144089"/>
            <a:ext cx="11033125" cy="683264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just"/>
            <a:r>
              <a:rPr lang="pl-PL" u="sng" dirty="0">
                <a:latin typeface="Verdana" charset="0"/>
                <a:sym typeface="Wingdings" charset="0"/>
              </a:rPr>
              <a:t>Prawo do żądania przeprowadzenia dowodów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z żądaniem przeprowadzenia dowodu strona może wystąpić zawsze; skuteczność prawna tego żądania jest uzależniona od spełnienia przesłanek określonych w art. 78 k.p.a., a w postępowaniu podatkowym w art. 188 o.p.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  <a:sym typeface="Wingdings" charset="0"/>
              </a:rPr>
              <a:t> przedmiotem dowodu musi być okoliczność mająca znaczenie dla sprawy, a więc dotycząca przedmiotu sprawy i mająca znaczenie prawne dla rozstrzygnięcia sprawy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prawu strony do żądania przeprowadzenia dowodu odpowiada obowiązek organu orzekającego ustosunkowania się do żądania strony, a zatem dokonania oceny, czy przedmiotem dowodu jest okoliczność mająca znaczenie dla sprawy oraz — w razie oceny pozytywnej — przeprowadzenie żądanego przez stronę dowodu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</a:rPr>
              <a:t> organ administracji publicznej może nie uwzględnić żądania strony, jeżeli nie zostało zgłoszone w toku przeprowadzania dowodów lub w czasie rozprawy, tylko w przypadku gdy żądanie to dotyczy okoliczności już stwierdzonych innymi dowodami. Jeżeli jednak dowody, których żąda strona, mają znaczenie dla sprawy, to spóźnione żądanie nie powinno być oddalone (art. 78 § 2 k.p.a.). Zgłoszone przez stronę żądanie przeprowadzenia dowodu organ orzekający jest obowiązany rozpatrzyć i ocenić, nawet jeżeli wpłynęło po zamknięciu postępowania </a:t>
            </a:r>
            <a:r>
              <a:rPr lang="pl-PL" dirty="0" smtClean="0">
                <a:latin typeface="Verdana" charset="0"/>
              </a:rPr>
              <a:t>dowodowego</a:t>
            </a:r>
            <a:r>
              <a:rPr lang="pl-PL" dirty="0">
                <a:latin typeface="Verdana" charset="0"/>
              </a:rPr>
              <a:t>. W razie gdy organ stwierdzi, że przeprowadzenie dowodu może mieć znaczenie dla sprawy, tzn. dla ustalenia stanu faktycznego sprawy, ma obowiązek żądanie uwzględnić.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w postępowaniu podatkowym organ podatkowy może wyznaczyć stronie termin do przedstawienia dowodu będącego w jej posiadaniu (art. 189 § 1 o.p.).</a:t>
            </a:r>
            <a:br>
              <a:rPr lang="pl-PL" dirty="0">
                <a:latin typeface="Verdana" charset="0"/>
              </a:rPr>
            </a:br>
            <a:r>
              <a:rPr lang="pl-PL" dirty="0">
                <a:latin typeface="Verdana" charset="0"/>
              </a:rPr>
              <a:t/>
            </a:r>
            <a:br>
              <a:rPr lang="pl-PL" dirty="0">
                <a:latin typeface="Verdana" charset="0"/>
              </a:rPr>
            </a:br>
            <a:r>
              <a:rPr lang="pl-PL" sz="1200" dirty="0">
                <a:solidFill>
                  <a:srgbClr val="000000"/>
                </a:solidFill>
                <a:latin typeface="Verdana"/>
              </a:rPr>
              <a:t>*</a:t>
            </a:r>
            <a:r>
              <a:rPr lang="pl-PL" sz="1200" dirty="0">
                <a:latin typeface="Verdana" charset="0"/>
              </a:rPr>
              <a:t>Art. 189 OP § 1. Organ podatkowy może wyznaczyć stronie termin do przedstawienia dowodu będącego w jej posiadaniu. § 2. Termin ustala się uwzględniając charakter dowodu i stan postępowania, przy czym nie może on być krótszy niż 3 dni.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17161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06388" y="385763"/>
            <a:ext cx="11437376" cy="59093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Z art. 7 i 77 § l k.p.a., a w postępowaniu podatkowym — z art. 122 i 187 § l o.p. wynika, że postępowanie dowodowe jest oparte na zasadzie oficjalności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organ administracji publicznej obowiązany jest z urzędu przeprowadzić dowody służące ustaleniu stanu faktycznego </a:t>
            </a:r>
            <a:r>
              <a:rPr lang="pl-PL" dirty="0" smtClean="0">
                <a:latin typeface="Verdana" charset="0"/>
                <a:sym typeface="Wingdings" charset="0"/>
              </a:rPr>
              <a:t>sprawy </a:t>
            </a:r>
            <a:r>
              <a:rPr lang="pl-PL" dirty="0" smtClean="0">
                <a:latin typeface="Wingdings" charset="0"/>
                <a:sym typeface="Wingdings" charset="0"/>
              </a:rPr>
              <a:t>à</a:t>
            </a:r>
            <a:r>
              <a:rPr lang="pl-PL" dirty="0" smtClean="0">
                <a:latin typeface="Verdana" charset="0"/>
                <a:sym typeface="Wingdings" charset="0"/>
              </a:rPr>
              <a:t> </a:t>
            </a:r>
            <a:r>
              <a:rPr lang="pl-PL" dirty="0">
                <a:latin typeface="Verdana" charset="0"/>
                <a:sym typeface="Wingdings" charset="0"/>
              </a:rPr>
              <a:t>obowiązek wyczerpującego zebrania i rozpatrzenia całego materiału dowodowego ciąży na organie </a:t>
            </a:r>
            <a:r>
              <a:rPr lang="pl-PL" dirty="0" smtClean="0">
                <a:latin typeface="Verdana" charset="0"/>
                <a:sym typeface="Wingdings" charset="0"/>
              </a:rPr>
              <a:t>prowadzącym </a:t>
            </a:r>
            <a:r>
              <a:rPr lang="pl-PL" dirty="0">
                <a:latin typeface="Verdana" charset="0"/>
                <a:sym typeface="Wingdings" charset="0"/>
              </a:rPr>
              <a:t>postępowanie administracyjne</a:t>
            </a:r>
            <a:r>
              <a:rPr lang="pl-PL" u="sng" dirty="0">
                <a:latin typeface="Verdana" charset="0"/>
                <a:sym typeface="Wingdings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strona ma prawo, a nie obowiązek czynnego udziału w postępowaniu; rozwiązania prawne przyjęte w k.p.a. nie przewidują obowiązku strony wskazania dowodów potrzebnych do rozpoznania i rozstrzygnięcia sprawy. Tak też jest ukształtowane postępowanie podatkowe z zastrzeżeniem rozwiązania przyjętego w art. 189 o.p.</a:t>
            </a:r>
          </a:p>
          <a:p>
            <a:pPr algn="just"/>
            <a:r>
              <a:rPr lang="pl-PL" u="sng" dirty="0">
                <a:latin typeface="Verdana" charset="0"/>
                <a:sym typeface="Wingdings" charset="0"/>
              </a:rPr>
              <a:t>W prawie procesowym są znane dwa systemy koncentracji materiału proceso­wego: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latin typeface="Verdana" charset="0"/>
                <a:sym typeface="Wingdings" charset="0"/>
              </a:rPr>
              <a:t>system prekluzji w przytaczaniu faktów i dowodów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  <a:sym typeface="Wingdings" charset="0"/>
              </a:rPr>
              <a:t> według tego systemu „strony są obowiązane pod rygorem utraty możności późniejszego przytaczania przedstawić od razu wszelkie znane sobie fakty i dowody"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latin typeface="Verdana" charset="0"/>
                <a:sym typeface="Wingdings" charset="0"/>
              </a:rPr>
              <a:t>system władzy dyskrecjonalnej sędziego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</a:rPr>
              <a:t> według tego systemu „pozostawione jest uznaniu sądu, czy uwzględni fakty i dowody, których strony mimo możności nie przytoczyły od razu".</a:t>
            </a:r>
            <a:br>
              <a:rPr lang="pl-PL" dirty="0">
                <a:latin typeface="Verdana" charset="0"/>
              </a:rPr>
            </a:br>
            <a:r>
              <a:rPr lang="pl-PL" dirty="0">
                <a:latin typeface="Verdana" charset="0"/>
              </a:rPr>
              <a:t/>
            </a:r>
            <a:br>
              <a:rPr lang="pl-PL" dirty="0">
                <a:latin typeface="Verdana" charset="0"/>
              </a:rPr>
            </a:br>
            <a:r>
              <a:rPr lang="pl-PL" dirty="0">
                <a:solidFill>
                  <a:srgbClr val="000000"/>
                </a:solidFill>
                <a:latin typeface="Verdana"/>
              </a:rPr>
              <a:t>*</a:t>
            </a:r>
            <a:r>
              <a:rPr lang="pl-PL" dirty="0">
                <a:latin typeface="Verdana" charset="0"/>
              </a:rPr>
              <a:t>KPA konsekwentnie nie wprowadza ani systemu prekluzji, ani systemu władzy dyskrecjonalnej organu orzekającego - Strona, która nie przytoczyła faktów ani dowodów w postępowaniu przed organem I instancji, może je przytoczyć w postępowaniu przed organem II instancji albo też podjąć obronę swoich interesów dopiero w postępowaniu nadzwyczajnym, żądając wznowienia </a:t>
            </a:r>
            <a:r>
              <a:rPr lang="pl-PL" dirty="0" smtClean="0">
                <a:latin typeface="Verdana" charset="0"/>
              </a:rPr>
              <a:t>postępowania </a:t>
            </a:r>
            <a:r>
              <a:rPr lang="pl-PL" dirty="0">
                <a:latin typeface="Verdana" charset="0"/>
              </a:rPr>
              <a:t>na podstawie art. 145 § l pkt 5 k.p.a.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46459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28638" y="305455"/>
            <a:ext cx="10972800" cy="563231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 u="sng" dirty="0">
                <a:latin typeface="Verdana" charset="0"/>
                <a:sym typeface="Wingdings" charset="0"/>
              </a:rPr>
              <a:t>Prawo do wypowiedzenia się w sprawie przeprowadzonych dowodów.</a:t>
            </a:r>
          </a:p>
          <a:p>
            <a:pPr algn="just"/>
            <a:r>
              <a:rPr lang="pl-PL" dirty="0">
                <a:latin typeface="Verdana" charset="0"/>
                <a:sym typeface="Wingdings" charset="0"/>
              </a:rPr>
              <a:t> </a:t>
            </a:r>
          </a:p>
          <a:p>
            <a:pPr algn="just"/>
            <a:r>
              <a:rPr lang="pl-PL" dirty="0">
                <a:latin typeface="Verdana" charset="0"/>
                <a:sym typeface="Wingdings" charset="0"/>
              </a:rPr>
              <a:t>Art. 81 KPA Okoliczność faktyczna może być uznana za udowodnioną, jeżeli strona miała możność wypowiedzenia się co do przeprowadzonych dowodów, chyba że zachodzą okoliczności, o których mowa w art. 10 § 2. </a:t>
            </a:r>
          </a:p>
          <a:p>
            <a:pPr algn="just"/>
            <a:r>
              <a:rPr lang="pl-PL" dirty="0">
                <a:latin typeface="Verdana" charset="0"/>
                <a:sym typeface="Wingdings" charset="0"/>
              </a:rPr>
              <a:t> </a:t>
            </a:r>
          </a:p>
          <a:p>
            <a:pPr algn="just"/>
            <a:r>
              <a:rPr lang="pl-PL" dirty="0">
                <a:latin typeface="Verdana" charset="0"/>
                <a:sym typeface="Wingdings" charset="0"/>
              </a:rPr>
              <a:t>Art. 192 OP Okoliczność faktyczna może być uznana za udowodnioną, jeżeli strona miała możliwość wypowiedzenia się co do przeprowadzonych dowodów. </a:t>
            </a:r>
            <a:r>
              <a:rPr lang="pl-PL" b="1" dirty="0">
                <a:latin typeface="Verdana" charset="0"/>
                <a:sym typeface="Wingdings" charset="0"/>
              </a:rPr>
              <a:t/>
            </a:r>
            <a:br>
              <a:rPr lang="pl-PL" b="1" dirty="0">
                <a:latin typeface="Verdana" charset="0"/>
                <a:sym typeface="Wingdings" charset="0"/>
              </a:rPr>
            </a:br>
            <a:r>
              <a:rPr lang="pl-PL" dirty="0">
                <a:latin typeface="Verdana" charset="0"/>
                <a:sym typeface="Wingdings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organ prowadzący postępowanie obowiązany jest stworzyć możliwość wypowiedzenia się co do przeprowadzonych dowodów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rozwiązanie z art. 200 o.p. należy przyjąć w postępowaniu administracyjnym.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przyznane prawo do wypowiedzenia się co do przeprowadzonych dowodów jest prawem strony; prawem tym strona rozporządza, co oznacza, że od jej woli zależy jego realizacja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</a:rPr>
              <a:t> jeżeli strona korzysta z tego prawa, to jej wypowiedź co do przeprowadzonych dowodów powinna być utrwalona w protokole sporządzonym przez organ, a podpisanym przez stronę; ocena przeprowadzonego postępowania przez stronę nie wiąże ani organu, ani strony, co oznacza, że nie ma znaczenia dla złożenia przez nią środków zaskarżenia w toku instancji i nadzwyczajnych trybach postępowania.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8947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5677" y="-77787"/>
            <a:ext cx="11275919" cy="738663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just"/>
            <a:r>
              <a:rPr lang="pl-PL" u="sng" dirty="0">
                <a:latin typeface="Verdana" charset="0"/>
                <a:sym typeface="Wingdings" charset="0"/>
              </a:rPr>
              <a:t>Prawo do udziału w czynnościach dowodowych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  <a:sym typeface="Wingdings" charset="0"/>
              </a:rPr>
              <a:t>istota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</a:rPr>
              <a:t> organ prowadzący postępowanie obowiązany jest zapewnić stronie udział w tych </a:t>
            </a:r>
            <a:r>
              <a:rPr lang="pl-PL" dirty="0" smtClean="0">
                <a:latin typeface="Verdana" charset="0"/>
              </a:rPr>
              <a:t>czynnościach </a:t>
            </a:r>
            <a:r>
              <a:rPr lang="pl-PL" dirty="0">
                <a:latin typeface="Verdana" charset="0"/>
              </a:rPr>
              <a:t>oraz termin do przygotowania udziału w tych czynnościach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prawo to wyrażone jest w art. 79 k.p.a. i art. 190 o.p.</a:t>
            </a:r>
          </a:p>
          <a:p>
            <a:r>
              <a:rPr lang="pl-PL" dirty="0">
                <a:latin typeface="Verdana" charset="0"/>
              </a:rPr>
              <a:t>Art. 79 KPA § 1. Strona powinna być zawiadomiona o miejscu i terminie przeprowadzenia dowodu ze świadków, biegłych lub oględzin przynajmniej na siedem dni przed terminem. § 2. Strona ma prawo brać udział w przeprowadzeniu dowodu, może zadawać pytania świadkom, biegłym i stronom oraz składać wyjaśnienia.</a:t>
            </a:r>
            <a:r>
              <a:rPr lang="pl-PL" u="sng" dirty="0">
                <a:latin typeface="Verdana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KPA i OP wprowadzają wyjątki od tej zasady:</a:t>
            </a:r>
          </a:p>
          <a:p>
            <a:pPr algn="just"/>
            <a:r>
              <a:rPr lang="pl-PL" dirty="0">
                <a:latin typeface="Verdana" charset="0"/>
              </a:rPr>
              <a:t>1.</a:t>
            </a:r>
            <a:r>
              <a:rPr lang="pl-PL" dirty="0">
                <a:latin typeface="Times New Roman" charset="0"/>
              </a:rPr>
              <a:t>    </a:t>
            </a:r>
            <a:r>
              <a:rPr lang="pl-PL" dirty="0">
                <a:latin typeface="Verdana" charset="0"/>
              </a:rPr>
              <a:t>„Organy administracji publicznej mogą odstąpić od zasady określonej w § 1 tylko w przypadkach, gdy załatwienie sprawy nie cierpi zwłoki ze względu na niebezpieczeństwo dla życia lub zdrowia ludzkiego albo ze względu na grożącą niepowetowaną szkodę materialną". Ograniczenie tej zasady ma w pełni zastosowanie do postępowania dowodowego (art. 10 § 2 k.p.a., art. 80 o.p.)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w razie jednak nieuzasadnionego odstąpienia od tej zasady postępowanie będzie dotknięte kwalifikowaną wadliwością (art. 145 § l pkt 4 k.p.a.).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latin typeface="Verdana" charset="0"/>
            </a:endParaRPr>
          </a:p>
          <a:p>
            <a:pPr algn="just"/>
            <a:r>
              <a:rPr lang="pl-PL" sz="1200" dirty="0">
                <a:latin typeface="Verdana" charset="0"/>
              </a:rPr>
              <a:t>*W </a:t>
            </a:r>
            <a:r>
              <a:rPr lang="pl-PL" sz="1200" dirty="0" smtClean="0">
                <a:latin typeface="Verdana" charset="0"/>
              </a:rPr>
              <a:t>postępowaniu </a:t>
            </a:r>
            <a:r>
              <a:rPr lang="pl-PL" sz="1200" dirty="0">
                <a:latin typeface="Verdana" charset="0"/>
              </a:rPr>
              <a:t>podatkowym od zasady czynnego udziału strony organ podatkowy może odstąpić: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200" dirty="0">
                <a:latin typeface="Verdana" charset="0"/>
              </a:rPr>
              <a:t>gdy w postępowaniu wszczętym na wniosek strony ma zostać wydana decyzja w całości uwzględniająca wniosek strony oraz w przypadkach określonych w art. 200 § 2 pkt 2 o.p.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200" dirty="0">
                <a:latin typeface="Verdana" charset="0"/>
              </a:rPr>
              <a:t>organ podatkowy nie ma obowiązku wyznaczyć terminu wypowiedzenia się co do zebranego materiału w </a:t>
            </a:r>
            <a:r>
              <a:rPr lang="pl-PL" sz="1200" dirty="0" smtClean="0">
                <a:latin typeface="Verdana" charset="0"/>
              </a:rPr>
              <a:t>sprawach</a:t>
            </a:r>
            <a:r>
              <a:rPr lang="pl-PL" sz="1200" dirty="0">
                <a:latin typeface="Verdana" charset="0"/>
              </a:rPr>
              <a:t>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200" dirty="0">
                <a:latin typeface="Verdana" charset="0"/>
              </a:rPr>
              <a:t>ustalenia zobowiązań podatkowych, które zgodnie z odrębnymi przepisa­mi ustalane są corocznie, jeżeli stan faktyczny, na podstawie którego ustalono wysokość zobowiązania podatkowego za poprzedni okres, nie uległ zmia­nie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200" dirty="0">
                <a:latin typeface="Verdana" charset="0"/>
              </a:rPr>
              <a:t>umorzenia zaległości podatkowych, o których mowa w art. 67 § 4 </a:t>
            </a:r>
            <a:r>
              <a:rPr lang="pl-PL" sz="1200" dirty="0" err="1">
                <a:latin typeface="Verdana" charset="0"/>
              </a:rPr>
              <a:t>o.p</a:t>
            </a:r>
            <a:r>
              <a:rPr lang="pl-PL" sz="1200" dirty="0" smtClean="0">
                <a:latin typeface="Verdana" charset="0"/>
              </a:rPr>
              <a:t>.						</a:t>
            </a:r>
            <a:r>
              <a:rPr lang="pl-PL" dirty="0">
                <a:latin typeface="Verdana" charset="0"/>
              </a:rPr>
              <a:t/>
            </a:r>
            <a:br>
              <a:rPr lang="pl-PL" dirty="0">
                <a:latin typeface="Verdana" charset="0"/>
              </a:rPr>
            </a:br>
            <a:r>
              <a:rPr lang="pl-PL" dirty="0">
                <a:latin typeface="Verdana" charset="0"/>
              </a:rPr>
              <a:t/>
            </a:r>
            <a:br>
              <a:rPr lang="pl-PL" dirty="0">
                <a:latin typeface="Verdana" charset="0"/>
              </a:rPr>
            </a:br>
            <a:r>
              <a:rPr lang="pl-PL" dirty="0">
                <a:latin typeface="Verdana" charset="0"/>
              </a:rPr>
              <a:t>Przekroczenie granic odstępstw w postępowaniu podatkowym zasady czynnego udziału strony jest kwalifikowaną wadliwością (art. 240 § 1 pkt 4 o.p.)</a:t>
            </a:r>
          </a:p>
          <a:p>
            <a:pPr algn="just"/>
            <a:r>
              <a:rPr lang="pl-P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1037335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>
                <a:latin typeface="Verdana" charset="0"/>
              </a:rPr>
              <a:t>ZASADA SWOBODNEJ OCENY DOWODÓW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03567"/>
            <a:ext cx="10975695" cy="419317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pl-PL" dirty="0">
                <a:latin typeface="Verdana" charset="0"/>
              </a:rPr>
              <a:t>w</a:t>
            </a:r>
            <a:r>
              <a:rPr lang="pl-PL" dirty="0" smtClean="0">
                <a:latin typeface="Verdana" charset="0"/>
              </a:rPr>
              <a:t>prowadza </a:t>
            </a:r>
            <a:r>
              <a:rPr lang="pl-PL" dirty="0">
                <a:latin typeface="Verdana" charset="0"/>
              </a:rPr>
              <a:t>ją z art. 80 k.p.a. i art. 191 o.p.; ściśle związana z obowiązkiem rozpatrzenia całego materiału dowodowego </a:t>
            </a:r>
          </a:p>
          <a:p>
            <a:pPr algn="just"/>
            <a:r>
              <a:rPr lang="pl-PL" dirty="0">
                <a:latin typeface="Verdana" charset="0"/>
              </a:rPr>
              <a:t>Art. 80 KPA Organ administracji publicznej ocenia na podstawie całokształtu materiału dowodowego, czy dana okoliczność została udowodniona. </a:t>
            </a:r>
          </a:p>
          <a:p>
            <a:r>
              <a:rPr lang="pl-PL" dirty="0">
                <a:latin typeface="Verdana" charset="0"/>
              </a:rPr>
              <a:t>W nauce podkreśla się, że swobodna ocena dowodów, aby nie przekształciła się w samowolę, musi być dokonana </a:t>
            </a:r>
          </a:p>
          <a:p>
            <a:r>
              <a:rPr lang="pl-PL" dirty="0">
                <a:latin typeface="Verdana" charset="0"/>
              </a:rPr>
              <a:t>zgodnie z normami prawa procesowego</a:t>
            </a:r>
          </a:p>
          <a:p>
            <a:r>
              <a:rPr lang="pl-PL" dirty="0">
                <a:latin typeface="Verdana" charset="0"/>
              </a:rPr>
              <a:t>z zachowaniem następujących reguł tej oceny:</a:t>
            </a:r>
          </a:p>
          <a:p>
            <a:r>
              <a:rPr lang="pl-PL" dirty="0">
                <a:latin typeface="Verdana" charset="0"/>
              </a:rPr>
              <a:t>1)</a:t>
            </a:r>
            <a:r>
              <a:rPr lang="pl-PL" dirty="0">
                <a:latin typeface="Times New Roman" charset="0"/>
              </a:rPr>
              <a:t>    </a:t>
            </a:r>
            <a:r>
              <a:rPr lang="pl-PL" dirty="0">
                <a:latin typeface="Verdana" charset="0"/>
              </a:rPr>
              <a:t>należy opierać się na materiale dowodowym zebranym przez organ, z </a:t>
            </a:r>
            <a:r>
              <a:rPr lang="pl-PL" dirty="0" smtClean="0">
                <a:latin typeface="Verdana" charset="0"/>
              </a:rPr>
              <a:t>zastrzeżeniem </a:t>
            </a:r>
            <a:r>
              <a:rPr lang="pl-PL" dirty="0">
                <a:latin typeface="Verdana" charset="0"/>
              </a:rPr>
              <a:t>wyjątków przewidzianych w przepisach prawa (np. </a:t>
            </a:r>
            <a:r>
              <a:rPr lang="pl-PL" dirty="0" smtClean="0">
                <a:latin typeface="Verdana" charset="0"/>
              </a:rPr>
              <a:t>pomoc </a:t>
            </a:r>
            <a:r>
              <a:rPr lang="pl-PL" dirty="0">
                <a:latin typeface="Verdana" charset="0"/>
              </a:rPr>
              <a:t>prawna)</a:t>
            </a:r>
          </a:p>
          <a:p>
            <a:r>
              <a:rPr lang="pl-PL" dirty="0">
                <a:latin typeface="Verdana" charset="0"/>
              </a:rPr>
              <a:t>2)</a:t>
            </a:r>
            <a:r>
              <a:rPr lang="pl-PL" dirty="0">
                <a:latin typeface="Times New Roman" charset="0"/>
              </a:rPr>
              <a:t>    </a:t>
            </a:r>
            <a:r>
              <a:rPr lang="pl-PL" dirty="0">
                <a:latin typeface="Verdana" charset="0"/>
              </a:rPr>
              <a:t>ocena powinna mieć za podstawę całokształt materiału dowodowego</a:t>
            </a:r>
          </a:p>
          <a:p>
            <a:r>
              <a:rPr lang="pl-PL" dirty="0">
                <a:latin typeface="Verdana" charset="0"/>
              </a:rPr>
              <a:t>3)</a:t>
            </a:r>
            <a:r>
              <a:rPr lang="pl-PL" dirty="0">
                <a:latin typeface="Times New Roman" charset="0"/>
              </a:rPr>
              <a:t>    </a:t>
            </a:r>
            <a:r>
              <a:rPr lang="pl-PL" dirty="0">
                <a:latin typeface="Verdana" charset="0"/>
              </a:rPr>
              <a:t>organ powinien dokonać oceny znaczenia i wartości dowodów dla toczącej się sprawy, z zastrzeżeniem ograniczeń dotyczących dokumentów urzędowych, które mają na podstawie art. 76 § 1 k.p.a. szczególną moc dowodową, a w </a:t>
            </a:r>
            <a:r>
              <a:rPr lang="pl-PL" dirty="0" smtClean="0">
                <a:latin typeface="Verdana" charset="0"/>
              </a:rPr>
              <a:t>postępowaniu </a:t>
            </a:r>
            <a:r>
              <a:rPr lang="pl-PL" dirty="0">
                <a:latin typeface="Verdana" charset="0"/>
              </a:rPr>
              <a:t>podatkowym oprócz mocy dokumentów urzędowych (art. 194 o.p.) mocy ksiąg podatkowych (art. 193 o.p.) i mocy deklaracji (art. 21 § 5 o.p.).  </a:t>
            </a:r>
          </a:p>
          <a:p>
            <a:r>
              <a:rPr lang="pl-PL" dirty="0">
                <a:latin typeface="Verdana" charset="0"/>
              </a:rPr>
              <a:t>organ powinien rozpatrzyć nie tylko poszczególne dowody z osobna, ale wszystkie dowody we wzajemnej łączności z punktu widzenia logiki, zasad doświadczenia życiowego i wiedzy</a:t>
            </a:r>
            <a:br>
              <a:rPr lang="pl-PL" dirty="0">
                <a:latin typeface="Verdana" charset="0"/>
              </a:rPr>
            </a:br>
            <a:r>
              <a:rPr lang="pl-PL" dirty="0">
                <a:latin typeface="Verdana" charset="0"/>
              </a:rPr>
              <a:t/>
            </a:r>
            <a:br>
              <a:rPr lang="pl-PL" dirty="0">
                <a:latin typeface="Verdana" charset="0"/>
              </a:rPr>
            </a:br>
            <a:r>
              <a:rPr lang="pl-PL" dirty="0">
                <a:latin typeface="Verdana" charset="0"/>
              </a:rPr>
              <a:t> </a:t>
            </a:r>
          </a:p>
          <a:p>
            <a:r>
              <a:rPr lang="pl-PL" dirty="0">
                <a:latin typeface="Verdana" charset="0"/>
              </a:rPr>
              <a:t>4)</a:t>
            </a:r>
            <a:r>
              <a:rPr lang="pl-PL" dirty="0">
                <a:latin typeface="Times New Roman" charset="0"/>
              </a:rPr>
              <a:t>    </a:t>
            </a:r>
            <a:r>
              <a:rPr lang="pl-PL" dirty="0">
                <a:latin typeface="Verdana" charset="0"/>
              </a:rPr>
              <a:t>Rozumowanie, w którego wyniku organ ustala istnienie okoliczności </a:t>
            </a:r>
            <a:r>
              <a:rPr lang="pl-PL" dirty="0" smtClean="0">
                <a:latin typeface="Verdana" charset="0"/>
              </a:rPr>
              <a:t>faktycznych</a:t>
            </a:r>
            <a:r>
              <a:rPr lang="pl-PL" dirty="0">
                <a:latin typeface="Verdana" charset="0"/>
              </a:rPr>
              <a:t>, powinno być zgodne z prawidłami logiki.</a:t>
            </a:r>
          </a:p>
          <a:p>
            <a:r>
              <a:rPr lang="pl-PL" dirty="0">
                <a:latin typeface="Verdana" charset="0"/>
              </a:rPr>
              <a:t>naruszenie wymienionych reguł, a także norm procesowych odnoszących się do środków dowodowych stanowi przekroczenie granic swobodnej oceny dowodów.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136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prawdy obiektywnej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5700" y="2300288"/>
            <a:ext cx="8824913" cy="40220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latin typeface="Verdana" charset="0"/>
              </a:rPr>
              <a:t>Ustanowiona jest w systemie zasad ogólnych (art. 7 k.p.a., art. 122 o.p.). </a:t>
            </a:r>
          </a:p>
          <a:p>
            <a:pPr algn="just"/>
            <a:r>
              <a:rPr lang="pl-PL" dirty="0">
                <a:latin typeface="Verdana" charset="0"/>
              </a:rPr>
              <a:t>Według art. 7 k.p.a.: „W toku postępowania organy administracji publicznej [...] podejmują wszelkie kroki niezbędne do dokładnego wyjaśnienia stanu faktycznego oraz do załatwienia sprawy [...]". Tak też jest ukształtowana zasada ogólna prawdy obiektywnej w postępowaniu podatkowym. </a:t>
            </a:r>
          </a:p>
          <a:p>
            <a:pPr algn="just"/>
            <a:r>
              <a:rPr lang="pl-PL" dirty="0">
                <a:latin typeface="Verdana" charset="0"/>
              </a:rPr>
              <a:t>Wpływa na kształt zasad szczególnych rządzących postępowaniem dowodowym, które jednocześnie są konkretyzacją obowiązków organu administracji publicznej służących wykonaniu tej zasady ogólnej. Każda z zasad szczególnych realizuje zasadę prawdy obiektywnej.</a:t>
            </a:r>
          </a:p>
        </p:txBody>
      </p:sp>
    </p:spTree>
    <p:extLst>
      <p:ext uri="{BB962C8B-B14F-4D97-AF65-F5344CB8AC3E}">
        <p14:creationId xmlns:p14="http://schemas.microsoft.com/office/powerpoint/2010/main" xmlns="" val="167398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szczególne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000" dirty="0"/>
              <a:t>1. Z</a:t>
            </a:r>
            <a:r>
              <a:rPr lang="pl-PL" sz="2000" dirty="0">
                <a:latin typeface="Verdana" charset="0"/>
              </a:rPr>
              <a:t>asada dysponowania zakresem postępowania dowodowego przez </a:t>
            </a:r>
            <a:r>
              <a:rPr lang="pl-PL" sz="2000" dirty="0" smtClean="0">
                <a:latin typeface="Verdana" charset="0"/>
              </a:rPr>
              <a:t>prowadzący </a:t>
            </a:r>
            <a:r>
              <a:rPr lang="pl-PL" sz="2000" dirty="0">
                <a:latin typeface="Verdana" charset="0"/>
              </a:rPr>
              <a:t>postępowanie organ administracji publicznej. </a:t>
            </a:r>
          </a:p>
          <a:p>
            <a:pPr marL="0" indent="0">
              <a:buNone/>
            </a:pPr>
            <a:r>
              <a:rPr lang="pl-PL" sz="2000" dirty="0"/>
              <a:t>2. Z</a:t>
            </a:r>
            <a:r>
              <a:rPr lang="pl-PL" sz="2000" dirty="0">
                <a:latin typeface="Verdana" charset="0"/>
              </a:rPr>
              <a:t>asada bezpośredniości postępowania dowodowego. </a:t>
            </a:r>
          </a:p>
          <a:p>
            <a:pPr marL="0" indent="0">
              <a:buNone/>
            </a:pPr>
            <a:r>
              <a:rPr lang="pl-PL" sz="2000" dirty="0"/>
              <a:t>3. Z</a:t>
            </a:r>
            <a:r>
              <a:rPr lang="pl-PL" sz="2000" dirty="0">
                <a:latin typeface="Verdana" charset="0"/>
              </a:rPr>
              <a:t>asada otwartego systemu dowodów. </a:t>
            </a:r>
          </a:p>
          <a:p>
            <a:pPr marL="0" indent="0">
              <a:buNone/>
            </a:pPr>
            <a:r>
              <a:rPr lang="pl-PL" sz="2000" dirty="0"/>
              <a:t>4. Z</a:t>
            </a:r>
            <a:r>
              <a:rPr lang="pl-PL" sz="2000" dirty="0">
                <a:latin typeface="Verdana" charset="0"/>
              </a:rPr>
              <a:t>asada równej mocy środków dowodowych.</a:t>
            </a:r>
          </a:p>
          <a:p>
            <a:pPr marL="0" indent="0">
              <a:buNone/>
            </a:pPr>
            <a:r>
              <a:rPr lang="pl-PL" sz="2000" dirty="0"/>
              <a:t>5. Z</a:t>
            </a:r>
            <a:r>
              <a:rPr lang="pl-PL" sz="2000" dirty="0">
                <a:latin typeface="Verdana" charset="0"/>
              </a:rPr>
              <a:t>asada czynnego udziału strony w postępowaniu dowodowym.</a:t>
            </a:r>
          </a:p>
          <a:p>
            <a:pPr marL="0" indent="0">
              <a:buNone/>
            </a:pPr>
            <a:r>
              <a:rPr lang="pl-PL" sz="2000" dirty="0"/>
              <a:t>6. Z</a:t>
            </a:r>
            <a:r>
              <a:rPr lang="pl-PL" sz="2000" dirty="0">
                <a:latin typeface="Verdana" charset="0"/>
              </a:rPr>
              <a:t>asada swobodnej oceny dowodów.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3871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5700" y="972483"/>
            <a:ext cx="8761413" cy="949980"/>
          </a:xfrm>
        </p:spPr>
        <p:txBody>
          <a:bodyPr/>
          <a:lstStyle/>
          <a:p>
            <a:r>
              <a:rPr lang="pl-PL" sz="2000" dirty="0">
                <a:latin typeface="Verdana" charset="0"/>
              </a:rPr>
              <a:t>ZASADA DYSPONOWANIA ZAKRESEM POSTĘPOWANIA DOWODOWEGO PRZEZ PRO­WADZĄCY POSTĘPOWANIE ORGAN ADMINISTRACJI PUBLICZNEJ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dirty="0">
                <a:latin typeface="Verdana" charset="0"/>
                <a:sym typeface="Wingdings" charset="0"/>
              </a:rPr>
              <a:t>zwana też zasadą oficjalności postępowania dowodowego</a:t>
            </a:r>
          </a:p>
          <a:p>
            <a:r>
              <a:rPr lang="pl-PL" dirty="0">
                <a:latin typeface="Verdana" charset="0"/>
                <a:sym typeface="Wingdings" charset="0"/>
              </a:rPr>
              <a:t>ustanowiona jest w art. 77 § 1 k.p.a. i art. 187 § 1 o.p. , który stanowi: „Organ administracji publicznej obowiązany jest w </a:t>
            </a:r>
            <a:r>
              <a:rPr lang="pl-PL" dirty="0" smtClean="0">
                <a:latin typeface="Verdana" charset="0"/>
                <a:sym typeface="Wingdings" charset="0"/>
              </a:rPr>
              <a:t>sposób </a:t>
            </a:r>
            <a:r>
              <a:rPr lang="pl-PL" dirty="0">
                <a:latin typeface="Verdana" charset="0"/>
                <a:sym typeface="Wingdings" charset="0"/>
              </a:rPr>
              <a:t>wyczerpujący zebrać i rozpatrzyć cały materiał dowodowy"</a:t>
            </a:r>
          </a:p>
          <a:p>
            <a:r>
              <a:rPr lang="pl-PL" u="sng" dirty="0">
                <a:latin typeface="Verdana" charset="0"/>
                <a:sym typeface="Wingdings" charset="0"/>
              </a:rPr>
              <a:t>zasada ta, po pierwsze, określa </a:t>
            </a:r>
            <a:r>
              <a:rPr lang="pl-PL" u="sng" dirty="0" smtClean="0">
                <a:latin typeface="Verdana" charset="0"/>
                <a:sym typeface="Wingdings" charset="0"/>
              </a:rPr>
              <a:t>zakres</a:t>
            </a:r>
            <a:r>
              <a:rPr lang="pl-PL" u="sng" dirty="0">
                <a:latin typeface="Verdana" charset="0"/>
                <a:sym typeface="Wingdings" charset="0"/>
              </a:rPr>
              <a:t>, zgodnie z zasadą ogólną prawdy obiektywnej, jakie dowody są niezbędne dla ustalenia stanu faktycznego sprawy</a:t>
            </a:r>
          </a:p>
          <a:p>
            <a:r>
              <a:rPr lang="pl-PL" dirty="0">
                <a:latin typeface="Verdana" charset="0"/>
                <a:sym typeface="Wingdings" charset="0"/>
              </a:rPr>
              <a:t>podstawą ustalenia zakresu dowodów jest norma prawa materialnego, która ustanawia hipotetyczny stan faktyczny odpowiadający stanowi faktycznemu występującemu w sprawie będącej przedmiotem postępowania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</a:rPr>
              <a:t> organ </a:t>
            </a:r>
            <a:r>
              <a:rPr lang="pl-PL" dirty="0" smtClean="0">
                <a:latin typeface="Verdana" charset="0"/>
              </a:rPr>
              <a:t>prowadzący </a:t>
            </a:r>
            <a:r>
              <a:rPr lang="pl-PL" dirty="0">
                <a:latin typeface="Verdana" charset="0"/>
              </a:rPr>
              <a:t>postępowanie ustala zatem, jakie okoliczności faktyczne mają znaczenie prawne w sprawie i jakie dowody są niezbędne do ich ustalenia. Na tak określony zakres przeprowadzonych dowodów ma wpływ strona (art. 78 k.p.a., art. 188 o.p.). Na przeprowadzone dowody ma w postępowaniu administracyjnym wpływ też organ pomocy prawnej, który może z urzędu lub na wniosek strony przesłuchać również nowych świadków i biegłych na okoliczności będące przedmiotem tego postępowania (art. 50 k.p.a.)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4529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28638" y="427038"/>
            <a:ext cx="10993250" cy="59093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just"/>
            <a:r>
              <a:rPr lang="pl-PL" u="sng" dirty="0">
                <a:latin typeface="Verdana" charset="0"/>
              </a:rPr>
              <a:t>Ograniczenie przeprowadzenia postępowania dowo­dowego</a:t>
            </a:r>
            <a:r>
              <a:rPr lang="pl-PL" dirty="0">
                <a:latin typeface="Verdana" charset="0"/>
              </a:rPr>
              <a:t> </a:t>
            </a:r>
          </a:p>
          <a:p>
            <a:pPr algn="just"/>
            <a:r>
              <a:rPr lang="pl-PL" dirty="0">
                <a:latin typeface="Verdana" charset="0"/>
              </a:rPr>
              <a:t>-&gt; dotyczy faktów powszechnie znanych i znanych organowi z urzędu, a nie wymagają one dowodu; fakty znane organowi z  urzędu należy zakomunikować stronie.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organ prowadzący postępowanie określa zakres postępowania dowodowego w formie postanowienia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w postanowieniu dowodowym wymienia fakty wymagające ustalenia oraz środki dowodowe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organ nie jest związany postanowieniem dowodowym tak jak innymi postanowieniami, może je w każdym stadium postępowania zmienić, uzupełnić lub uchylić (art. 77 § 2 k.p.a., art. 187 § 2 o.p.).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na postanowienie to nie przysługuje zażalenie, ale może być ono kwestionowane łącznie z decyzją w odwołaniu.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określając zakres postępowania dowodowego, organ prowadzący </a:t>
            </a:r>
            <a:r>
              <a:rPr lang="pl-PL" dirty="0" smtClean="0">
                <a:latin typeface="Verdana" charset="0"/>
              </a:rPr>
              <a:t>postępowanie </a:t>
            </a:r>
            <a:r>
              <a:rPr lang="pl-PL" dirty="0">
                <a:latin typeface="Verdana" charset="0"/>
              </a:rPr>
              <a:t>związany jest normą prawa materialnego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</a:rPr>
              <a:t> wadliwe ustalenie zakresu powoduje wadliwość podjętej w postępowaniu decyzji. Naruszenia w tym zakresie przepisów prawa są w większości przypadków </a:t>
            </a:r>
            <a:r>
              <a:rPr lang="pl-PL" dirty="0" smtClean="0">
                <a:latin typeface="Verdana" charset="0"/>
              </a:rPr>
              <a:t>podstawą </a:t>
            </a:r>
            <a:r>
              <a:rPr lang="pl-PL" dirty="0">
                <a:latin typeface="Verdana" charset="0"/>
              </a:rPr>
              <a:t>uchylania decyzji przez sąd administracyjny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Verdana" charset="0"/>
              </a:rPr>
              <a:t>z przeprowadzenia dowodu organ administracji publicznej obowiązany jest sporządzić protokół; zaniechanie sporządzenia protokołu z przeprowadzonych dowodów pozbawia je wartości dowodowej. 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926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90563" y="890588"/>
            <a:ext cx="9217025" cy="535531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u="sng" dirty="0">
                <a:latin typeface="Verdana" charset="0"/>
                <a:sym typeface="Wingdings" charset="0"/>
              </a:rPr>
              <a:t>Po drugie, obowiązek rozpatrzenia całego materiału dowodowego, 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Verdana" charset="0"/>
                <a:sym typeface="Wingdings" charset="0"/>
              </a:rPr>
              <a:t>co oznacza </a:t>
            </a:r>
            <a:r>
              <a:rPr lang="pl-PL" dirty="0">
                <a:latin typeface="Verdana" charset="0"/>
              </a:rPr>
              <a:t>uwzględnienie wszystkich dowodów przeprowadzonych w postępowaniu, jak i uwzględnienie wszystkich okoliczności towarzyszących przeprowadzeniu poszczególnych </a:t>
            </a:r>
            <a:r>
              <a:rPr lang="pl-PL" dirty="0" smtClean="0">
                <a:latin typeface="Verdana" charset="0"/>
              </a:rPr>
              <a:t>dowodów</a:t>
            </a:r>
            <a:r>
              <a:rPr lang="pl-PL" dirty="0">
                <a:latin typeface="Verdana" charset="0"/>
              </a:rPr>
              <a:t>, a mających znaczenie dla oceny ich mocy i wiarygodności. Organ, rozpatrując materiał dowodowy, nie może pominąć jakiegokolwiek </a:t>
            </a:r>
            <a:r>
              <a:rPr lang="pl-PL" dirty="0" smtClean="0">
                <a:latin typeface="Verdana" charset="0"/>
              </a:rPr>
              <a:t>przeprowadzonego </a:t>
            </a:r>
            <a:r>
              <a:rPr lang="pl-PL" dirty="0">
                <a:latin typeface="Verdana" charset="0"/>
              </a:rPr>
              <a:t>dowodu, może natomiast zgodnie z zasadą swobodnej oceny dowodów (art. 80 k.p.a., art. 191 o.p.) odmówić dowodom wiarygodności, ale wówczas obowiązany jest uzasadnić, z jakiej przyczyny to robi</a:t>
            </a:r>
            <a:r>
              <a:rPr lang="pl-PL" dirty="0" smtClean="0">
                <a:latin typeface="Verdana" charset="0"/>
              </a:rPr>
              <a:t>.								</a:t>
            </a:r>
            <a:r>
              <a:rPr lang="pl-PL" dirty="0">
                <a:latin typeface="Verdana" charset="0"/>
              </a:rPr>
              <a:t/>
            </a:r>
            <a:br>
              <a:rPr lang="pl-PL" dirty="0">
                <a:latin typeface="Verdana" charset="0"/>
              </a:rPr>
            </a:br>
            <a:r>
              <a:rPr lang="pl-PL" dirty="0">
                <a:latin typeface="Verdana" charset="0"/>
              </a:rPr>
              <a:t/>
            </a:r>
            <a:br>
              <a:rPr lang="pl-PL" dirty="0">
                <a:latin typeface="Verdana" charset="0"/>
              </a:rPr>
            </a:br>
            <a:r>
              <a:rPr lang="pl-PL" dirty="0">
                <a:latin typeface="Verdana" charset="0"/>
              </a:rPr>
              <a:t> 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8001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1010583"/>
          </a:xfrm>
        </p:spPr>
        <p:txBody>
          <a:bodyPr/>
          <a:lstStyle/>
          <a:p>
            <a:r>
              <a:rPr lang="pl-PL" sz="2000" b="1" dirty="0">
                <a:latin typeface="Verdana" charset="0"/>
              </a:rPr>
              <a:t>ZASADA BEZPOŚREDNIOŚCI POSTĘPOWANIA DOWODOWEGO</a:t>
            </a:r>
            <a:r>
              <a:rPr lang="pl-PL" sz="2000" dirty="0">
                <a:latin typeface="Verdana" charset="0"/>
              </a:rPr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l-PL" u="sng" dirty="0">
                <a:latin typeface="Verdana" charset="0"/>
                <a:sym typeface="Wingdings" charset="0"/>
              </a:rPr>
              <a:t>istota tej zasady sprowadza się do stwierdzenia, że pełne, zgodne z zasadą ogólną prawdy </a:t>
            </a:r>
            <a:r>
              <a:rPr lang="pl-PL" u="sng" dirty="0" smtClean="0">
                <a:latin typeface="Verdana" charset="0"/>
                <a:sym typeface="Wingdings" charset="0"/>
              </a:rPr>
              <a:t>obiektywnej</a:t>
            </a:r>
            <a:r>
              <a:rPr lang="pl-PL" u="sng" dirty="0">
                <a:latin typeface="Verdana" charset="0"/>
                <a:sym typeface="Wingdings" charset="0"/>
              </a:rPr>
              <a:t>. rozpoznanie i rozstrzygnięcie sprawy jest uwarunkowane </a:t>
            </a:r>
            <a:r>
              <a:rPr lang="pl-PL" u="sng" dirty="0" smtClean="0">
                <a:latin typeface="Verdana" charset="0"/>
                <a:sym typeface="Wingdings" charset="0"/>
              </a:rPr>
              <a:t>przeprowadzeniem </a:t>
            </a:r>
            <a:r>
              <a:rPr lang="pl-PL" u="sng" dirty="0">
                <a:latin typeface="Verdana" charset="0"/>
                <a:sym typeface="Wingdings" charset="0"/>
              </a:rPr>
              <a:t>postępowania dowodowego (ustaleniem stanu faktycznego) przez organ orzekający w sprawie</a:t>
            </a:r>
            <a:r>
              <a:rPr lang="pl-PL" dirty="0">
                <a:latin typeface="Verdana" charset="0"/>
                <a:sym typeface="Wingdings" charset="0"/>
              </a:rPr>
              <a:t>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  <a:sym typeface="Wingdings" charset="0"/>
              </a:rPr>
              <a:t> dlatego z zasady ogólnej prawdy </a:t>
            </a:r>
            <a:r>
              <a:rPr lang="pl-PL" dirty="0" smtClean="0">
                <a:latin typeface="Verdana" charset="0"/>
                <a:sym typeface="Wingdings" charset="0"/>
              </a:rPr>
              <a:t>obiektywnej </a:t>
            </a:r>
            <a:r>
              <a:rPr lang="pl-PL" dirty="0">
                <a:latin typeface="Verdana" charset="0"/>
                <a:sym typeface="Wingdings" charset="0"/>
              </a:rPr>
              <a:t>należy wyprowadzić jako obowiązującą zasadę szczególną — zasadę bezpośredniości prowadzenia postępowania dowodowego przez organ orzekający w sprawie</a:t>
            </a:r>
          </a:p>
          <a:p>
            <a:r>
              <a:rPr lang="pl-PL" dirty="0">
                <a:latin typeface="Verdana" charset="0"/>
                <a:sym typeface="Wingdings" charset="0"/>
              </a:rPr>
              <a:t>od tej zasady dopuszczalny jest wyjątek </a:t>
            </a:r>
          </a:p>
          <a:p>
            <a:r>
              <a:rPr lang="pl-PL" dirty="0">
                <a:latin typeface="Verdana" charset="0"/>
                <a:sym typeface="Wingdings" charset="0"/>
              </a:rPr>
              <a:t>w zakresie pomocy prawnej (art. 52 k.p.a., art. 157 § 1 o.p.). </a:t>
            </a:r>
          </a:p>
          <a:p>
            <a:r>
              <a:rPr lang="pl-PL" dirty="0">
                <a:latin typeface="Verdana" charset="0"/>
                <a:sym typeface="Wingdings" charset="0"/>
              </a:rPr>
              <a:t>postępowanie podatkowe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</a:rPr>
              <a:t> dowodami w postępowaniu podatkowym mogą być „inne dokumenty zgromadzone w toku czynności sprawdzających lub kontroli podatkowej [...] oraz materiały zgromadzone w toku postępowania karnego albo postępowania w sprawach o przestępstwa skarbowe lub wykroczenia skarbowe" (art. 181 o.p.)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8522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849219"/>
          </a:xfrm>
        </p:spPr>
        <p:txBody>
          <a:bodyPr/>
          <a:lstStyle/>
          <a:p>
            <a:r>
              <a:rPr lang="pl-PL" sz="2000" b="1" dirty="0">
                <a:latin typeface="Verdana" charset="0"/>
              </a:rPr>
              <a:t>ZASADA OTWARTEGO SYSTEMU DOWODÓW</a:t>
            </a:r>
            <a:r>
              <a:rPr lang="pl-PL" sz="2000" dirty="0">
                <a:latin typeface="Verdana" charset="0"/>
              </a:rPr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l-PL" u="sng" dirty="0">
                <a:latin typeface="Verdana" charset="0"/>
                <a:sym typeface="Wingdings" charset="0"/>
              </a:rPr>
              <a:t>KPA i OP przyjmują otwarty system dowodów </a:t>
            </a:r>
            <a:r>
              <a:rPr lang="pl-PL" u="sng" dirty="0">
                <a:latin typeface="Wingdings" charset="0"/>
                <a:sym typeface="Wingdings" charset="0"/>
              </a:rPr>
              <a:t>à</a:t>
            </a:r>
            <a:r>
              <a:rPr lang="pl-PL" u="sng" dirty="0">
                <a:latin typeface="Verdana" charset="0"/>
              </a:rPr>
              <a:t> według art. 75 § l k.p.a.: „Jako dowód należy dopuścić wszystko, co może przyczynić się do wyjaśnienia sprawy, a nie jest sprzeczne z prawem. W szczególności dowodem mogą być dokumenty, zeznania świadków, opinie biegłych oraz oględziny"; zgodnie z art. 181 o.p.: „Dowodami w postępowaniu podatkowym mogą być w szczególności</a:t>
            </a:r>
            <a:r>
              <a:rPr lang="pl-PL" dirty="0">
                <a:latin typeface="Verdana" charset="0"/>
              </a:rPr>
              <a:t> księgi podatkowe, deklaracje złożone przez stronę, zeznania świadków, opinie biegłych, materiały i informacje zebrane w wyniku oględzin, informacje podatkowe oraz inne dokumenty zgromadzone w toku czynności sprawdzających lub kontroli podatkowej, z zastrzeżeniem art. 284a § 3, art. 284b § 2 i art. 288 § 2, oraz materiały zgromadzone w toku prawomocnie zakończonego postępowania karnego albo postępowania w sprawach o </a:t>
            </a:r>
            <a:r>
              <a:rPr lang="pl-PL" dirty="0" smtClean="0">
                <a:latin typeface="Verdana" charset="0"/>
              </a:rPr>
              <a:t>przestępstwa </a:t>
            </a:r>
            <a:r>
              <a:rPr lang="pl-PL" dirty="0">
                <a:latin typeface="Verdana" charset="0"/>
              </a:rPr>
              <a:t>skarbowe lub wykroczenia skarbowe"</a:t>
            </a:r>
          </a:p>
          <a:p>
            <a:r>
              <a:rPr lang="pl-PL" dirty="0">
                <a:latin typeface="Verdana" charset="0"/>
              </a:rPr>
              <a:t>zasada otwartego systemu dowodów gwarantuje realizację zasady ogólnej prawdy </a:t>
            </a:r>
            <a:r>
              <a:rPr lang="pl-PL" dirty="0" smtClean="0">
                <a:latin typeface="Verdana" charset="0"/>
              </a:rPr>
              <a:t>obiektywnej </a:t>
            </a:r>
            <a:endParaRPr lang="pl-PL" dirty="0">
              <a:latin typeface="Verdana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6237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1292972"/>
          </a:xfrm>
        </p:spPr>
        <p:txBody>
          <a:bodyPr/>
          <a:lstStyle/>
          <a:p>
            <a:r>
              <a:rPr lang="pl-PL" sz="2000" b="1" dirty="0">
                <a:latin typeface="Verdana" charset="0"/>
              </a:rPr>
              <a:t>ZASADA RÓWNEJ MOCY ŚRODKÓW DOWODOWYCH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latin typeface="Verdana" charset="0"/>
                <a:sym typeface="Wingdings" charset="0"/>
              </a:rPr>
              <a:t>jest to rozwiązanie, które nie wprowadza ograniczeń co do rodzaju dowodów, którym należy przyznać pierwszeństwo w ustaleniu istnienia danego faktu</a:t>
            </a:r>
          </a:p>
          <a:p>
            <a:r>
              <a:rPr lang="pl-PL" dirty="0">
                <a:latin typeface="Verdana" charset="0"/>
                <a:sym typeface="Wingdings" charset="0"/>
              </a:rPr>
              <a:t>zasada ta wyrażona jest w art. 75 § 1 k.p.a. i art. 180 § l o.p.; </a:t>
            </a:r>
          </a:p>
          <a:p>
            <a:r>
              <a:rPr lang="pl-PL" dirty="0">
                <a:latin typeface="Verdana" charset="0"/>
                <a:sym typeface="Wingdings" charset="0"/>
              </a:rPr>
              <a:t>wyjątki od tej reguły mogą wprowadzić tylko przepisy szczególne </a:t>
            </a:r>
            <a:r>
              <a:rPr lang="pl-PL" dirty="0">
                <a:latin typeface="Wingdings" charset="0"/>
                <a:sym typeface="Wingdings" charset="0"/>
              </a:rPr>
              <a:t>à</a:t>
            </a:r>
            <a:r>
              <a:rPr lang="pl-PL" dirty="0">
                <a:latin typeface="Verdana" charset="0"/>
              </a:rPr>
              <a:t> te rozwiązania szczególne wymagają jednak zawsze interpretacji w związku z zasadą ogólną prawdy </a:t>
            </a:r>
            <a:r>
              <a:rPr lang="pl-PL" dirty="0" smtClean="0">
                <a:latin typeface="Verdana" charset="0"/>
              </a:rPr>
              <a:t>obiektywnej</a:t>
            </a:r>
            <a:r>
              <a:rPr lang="pl-PL" dirty="0">
                <a:latin typeface="Verdana" charset="0"/>
              </a:rPr>
              <a:t>, co oznacza, że w razie wątpliwości w ustaleniu stanu faktycznego należy zastosować zasadę otwartego systemu dowodów i równej mocy środków </a:t>
            </a:r>
            <a:r>
              <a:rPr lang="pl-PL" dirty="0" smtClean="0">
                <a:latin typeface="Verdana" charset="0"/>
              </a:rPr>
              <a:t>dowodowych</a:t>
            </a:r>
            <a:endParaRPr lang="pl-PL" dirty="0">
              <a:latin typeface="Verdana" charset="0"/>
            </a:endParaRPr>
          </a:p>
          <a:p>
            <a:r>
              <a:rPr lang="pl-PL" dirty="0">
                <a:latin typeface="Verdana" charset="0"/>
              </a:rPr>
              <a:t>niedopuszczalne jest stosowanie formalnej teorii dowodów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76318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2056</Words>
  <Application>Microsoft Office PowerPoint</Application>
  <PresentationFormat>Niestandardowy</PresentationFormat>
  <Paragraphs>106</Paragraphs>
  <Slides>15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Jon (sala konferencyjna)</vt:lpstr>
      <vt:lpstr>Zasady postępowania dowodowego</vt:lpstr>
      <vt:lpstr>Zasada prawdy obiektywnej</vt:lpstr>
      <vt:lpstr>Zasady szczególne</vt:lpstr>
      <vt:lpstr>ZASADA DYSPONOWANIA ZAKRESEM POSTĘPOWANIA DOWODOWEGO PRZEZ PRO­WADZĄCY POSTĘPOWANIE ORGAN ADMINISTRACJI PUBLICZNEJ  </vt:lpstr>
      <vt:lpstr>Slajd 5</vt:lpstr>
      <vt:lpstr>Slajd 6</vt:lpstr>
      <vt:lpstr>ZASADA BEZPOŚREDNIOŚCI POSTĘPOWANIA DOWODOWEGO  </vt:lpstr>
      <vt:lpstr>ZASADA OTWARTEGO SYSTEMU DOWODÓW  </vt:lpstr>
      <vt:lpstr>ZASADA RÓWNEJ MOCY ŚRODKÓW DOWODOWYCH </vt:lpstr>
      <vt:lpstr>ZASADA CZYNNEGO UDZIAŁU STRONY W POSTĘPOWANIU DOWODOWYM </vt:lpstr>
      <vt:lpstr>Slajd 11</vt:lpstr>
      <vt:lpstr>Slajd 12</vt:lpstr>
      <vt:lpstr>Slajd 13</vt:lpstr>
      <vt:lpstr>Slajd 14</vt:lpstr>
      <vt:lpstr>ZASADA SWOBODNEJ OCENY DOWODÓW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postępowania dowodowego</dc:title>
  <dc:creator/>
  <cp:lastModifiedBy>Chudzik</cp:lastModifiedBy>
  <cp:revision>7</cp:revision>
  <dcterms:created xsi:type="dcterms:W3CDTF">2012-08-15T16:54:36Z</dcterms:created>
  <dcterms:modified xsi:type="dcterms:W3CDTF">2016-05-15T17:08:59Z</dcterms:modified>
</cp:coreProperties>
</file>