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56" r:id="rId2"/>
    <p:sldId id="257" r:id="rId3"/>
    <p:sldId id="261" r:id="rId4"/>
    <p:sldId id="266" r:id="rId5"/>
    <p:sldId id="268" r:id="rId6"/>
    <p:sldId id="263" r:id="rId7"/>
    <p:sldId id="271" r:id="rId8"/>
    <p:sldId id="267" r:id="rId9"/>
    <p:sldId id="269" r:id="rId10"/>
    <p:sldId id="270" r:id="rId11"/>
    <p:sldId id="265" r:id="rId12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>
      <p:cViewPr varScale="1">
        <p:scale>
          <a:sx n="64" d="100"/>
          <a:sy n="64" d="100"/>
        </p:scale>
        <p:origin x="74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A07901E-40E2-48EF-86F6-A934A54E4A3F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4" name="Stopka — symbol zastępczy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B3C20D7-F8F1-4196-9585-26F31AFC85C9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16816212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38C9CB8-4145-4C28-BE45-63112E0FF288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dirty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DAEC444-603B-4F09-9A06-5917518DD901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87425511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 noProof="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8DAEC444-603B-4F09-9A06-5917518DD901}" type="slidenum">
              <a:rPr lang="pl-PL" smtClean="0"/>
              <a:t>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391545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10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2576514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11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7039617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84080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3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45905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4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7264210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794115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6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674986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7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3582057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8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2769541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8DAEC444-603B-4F09-9A06-5917518DD901}" type="slidenum">
              <a:rPr lang="pl-PL" smtClean="0"/>
              <a:t>9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40644129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"/>
          <p:cNvSpPr/>
          <p:nvPr/>
        </p:nvSpPr>
        <p:spPr bwMode="invGray">
          <a:xfrm>
            <a:off x="0" y="3936697"/>
            <a:ext cx="12192000" cy="21031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38201" y="4114800"/>
            <a:ext cx="10515598" cy="1158446"/>
          </a:xfrm>
        </p:spPr>
        <p:txBody>
          <a:bodyPr rtlCol="0" anchor="b">
            <a:normAutofit/>
          </a:bodyPr>
          <a:lstStyle>
            <a:lvl1pPr algn="l">
              <a:defRPr sz="5200">
                <a:solidFill>
                  <a:schemeClr val="tx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38201" y="5338170"/>
            <a:ext cx="10515598" cy="474836"/>
          </a:xfrm>
        </p:spPr>
        <p:txBody>
          <a:bodyPr rtlCol="0"/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/>
              <a:t>Kliknij, aby edytować styl wzorca podtytułu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63072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71BEBA-871B-4036-809B-00C1F28CB1AF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87557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9741693" y="365125"/>
            <a:ext cx="1600200" cy="5811838"/>
          </a:xfrm>
        </p:spPr>
        <p:txBody>
          <a:bodyPr vert="eaVert" rtlCol="0"/>
          <a:lstStyle>
            <a:lvl1pPr>
              <a:defRPr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pionowy — symbol zastępczy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8534400" cy="5811838"/>
          </a:xfrm>
        </p:spPr>
        <p:txBody>
          <a:bodyPr vert="eaVert"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DB614FB-AB2C-47B4-AF50-94B47C06E764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70254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30E6006-80A8-44C7-B9DA-6F5D5720257E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15576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główek sekcji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 bwMode="ltGray">
          <a:xfrm>
            <a:off x="0" y="3276600"/>
            <a:ext cx="12192000" cy="27632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41248" y="3429000"/>
            <a:ext cx="9601200" cy="1838519"/>
          </a:xfrm>
        </p:spPr>
        <p:txBody>
          <a:bodyPr rtlCol="0" anchor="b">
            <a:normAutofit/>
          </a:bodyPr>
          <a:lstStyle>
            <a:lvl1pPr>
              <a:defRPr sz="5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41248" y="5340096"/>
            <a:ext cx="9601200" cy="475488"/>
          </a:xfrm>
        </p:spPr>
        <p:txBody>
          <a:bodyPr rtlCol="0"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191735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</p:spPr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6324600" y="1825625"/>
            <a:ext cx="5029200" cy="4351338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C122387-3D06-450E-8AF1-740D44C9B69B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63172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97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4" name="Zawartość — symbol zastępczy 3"/>
          <p:cNvSpPr>
            <a:spLocks noGrp="1"/>
          </p:cNvSpPr>
          <p:nvPr>
            <p:ph sz="half" idx="2"/>
          </p:nvPr>
        </p:nvSpPr>
        <p:spPr>
          <a:xfrm>
            <a:off x="8397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5" name="Tekst — symbol zastępczy 4"/>
          <p:cNvSpPr>
            <a:spLocks noGrp="1"/>
          </p:cNvSpPr>
          <p:nvPr>
            <p:ph type="body" sz="quarter" idx="3"/>
          </p:nvPr>
        </p:nvSpPr>
        <p:spPr>
          <a:xfrm>
            <a:off x="6326188" y="1828800"/>
            <a:ext cx="5029200" cy="6858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100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Zawartość — symbol zastępczy 5"/>
          <p:cNvSpPr>
            <a:spLocks noGrp="1"/>
          </p:cNvSpPr>
          <p:nvPr>
            <p:ph sz="quarter" idx="4"/>
          </p:nvPr>
        </p:nvSpPr>
        <p:spPr>
          <a:xfrm>
            <a:off x="6326188" y="2514600"/>
            <a:ext cx="5029200" cy="3675063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8" name="Stopka — symbol zastępczy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7" name="Data — symbol zastępcz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ACA3D36-5932-4B67-A7FC-8F2D32BD6A1A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9" name="Numer slajdu — symbol zastępcz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47994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4" name="Stopka — symbol zastępczy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3" name="Data — symbol zastępczy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D82EE-945A-420F-B159-E944B202B474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5" name="Numer slajdu — symbol zastępcz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9563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1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2" name="Data — symbol zastępczy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F9BB8FE-F1FC-4A19-BD1A-EF1CE20F2879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6673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800" y="1524000"/>
            <a:ext cx="3429000" cy="1905000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>
          <a:xfrm>
            <a:off x="838200" y="685800"/>
            <a:ext cx="6400800" cy="52578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/>
              <a:t>Kliknij, aby edytować style wzorca tekstu</a:t>
            </a:r>
          </a:p>
          <a:p>
            <a:pPr lvl="1" rtl="0"/>
            <a:r>
              <a:rPr lang="pl-PL"/>
              <a:t>Drugi poziom</a:t>
            </a:r>
          </a:p>
          <a:p>
            <a:pPr lvl="2" rtl="0"/>
            <a:r>
              <a:rPr lang="pl-PL"/>
              <a:t>Trzeci poziom</a:t>
            </a:r>
          </a:p>
          <a:p>
            <a:pPr lvl="3" rtl="0"/>
            <a:r>
              <a:rPr lang="pl-PL"/>
              <a:t>Czwarty poziom</a:t>
            </a:r>
          </a:p>
          <a:p>
            <a:pPr lvl="4" rtl="0"/>
            <a:r>
              <a:rPr lang="pl-PL"/>
              <a:t>Piąty poziom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9000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9D7DD56-2F92-4474-9BB6-E5BA4582FE19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7896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924800" y="1527048"/>
            <a:ext cx="3429000" cy="1901952"/>
          </a:xfrm>
        </p:spPr>
        <p:txBody>
          <a:bodyPr rtlCol="0" anchor="b">
            <a:normAutofit/>
          </a:bodyPr>
          <a:lstStyle>
            <a:lvl1pPr>
              <a:defRPr sz="3400"/>
            </a:lvl1pPr>
          </a:lstStyle>
          <a:p>
            <a:pPr rtl="0"/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3" name="Obraz — symbol zastępczy 2" descr="Pusty symbol zastępczy pozwalający dodać obraz. Kliknij symbol zastępczy i wybierz obraz, który chcesz dodać"/>
          <p:cNvSpPr>
            <a:spLocks noGrp="1"/>
          </p:cNvSpPr>
          <p:nvPr>
            <p:ph type="pic" idx="1"/>
          </p:nvPr>
        </p:nvSpPr>
        <p:spPr>
          <a:xfrm>
            <a:off x="838198" y="685800"/>
            <a:ext cx="6400800" cy="5257800"/>
          </a:xfrm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7924800" y="3581400"/>
            <a:ext cx="3428999" cy="1828800"/>
          </a:xfrm>
        </p:spPr>
        <p:txBody>
          <a:bodyPr rtlCol="0"/>
          <a:lstStyle>
            <a:lvl1pPr marL="0" indent="0">
              <a:spcBef>
                <a:spcPts val="10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pl-PL"/>
              <a:t>Kliknij, aby edytować style wzorca tekstu</a:t>
            </a:r>
          </a:p>
        </p:txBody>
      </p:sp>
      <p:sp>
        <p:nvSpPr>
          <p:cNvPr id="6" name="Stopka — symbol zastępczy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pl-PL" dirty="0"/>
          </a:p>
        </p:txBody>
      </p:sp>
      <p:sp>
        <p:nvSpPr>
          <p:cNvPr id="5" name="Data — symbol zastępczy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D26831-CC86-42DF-BCB6-C21958C40973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13333A4-2EF1-4B79-B68C-AB20E66B4822}" type="slidenum">
              <a:rPr lang="pl-PL" smtClean="0"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225279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 userDrawn="1"/>
        </p:nvSpPr>
        <p:spPr bwMode="invGray">
          <a:xfrm>
            <a:off x="0" y="6492239"/>
            <a:ext cx="12188825" cy="36576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dirty="0"/>
          </a:p>
        </p:txBody>
      </p:sp>
      <p:sp>
        <p:nvSpPr>
          <p:cNvPr id="2" name="Tytuł — symbol zastępczy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1452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pl-PL" dirty="0"/>
              <a:t>Kliknij, aby edytować styl wzorca tytułu</a:t>
            </a:r>
          </a:p>
        </p:txBody>
      </p:sp>
      <p:sp>
        <p:nvSpPr>
          <p:cNvPr id="3" name="Tekst — symbol zastępczy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pl-PL" dirty="0"/>
              <a:t>Kliknij, aby edytować style wzorca tekstu</a:t>
            </a:r>
          </a:p>
          <a:p>
            <a:pPr lvl="1" rtl="0"/>
            <a:r>
              <a:rPr lang="pl-PL" dirty="0"/>
              <a:t>Drugi poziom</a:t>
            </a:r>
          </a:p>
          <a:p>
            <a:pPr lvl="2" rtl="0"/>
            <a:r>
              <a:rPr lang="pl-PL" dirty="0"/>
              <a:t>Trzeci poziom</a:t>
            </a:r>
          </a:p>
          <a:p>
            <a:pPr lvl="3" rtl="0"/>
            <a:r>
              <a:rPr lang="pl-PL" dirty="0"/>
              <a:t>Czwarty poziom</a:t>
            </a:r>
          </a:p>
          <a:p>
            <a:pPr lvl="4" rtl="0"/>
            <a:r>
              <a:rPr lang="pl-PL" dirty="0"/>
              <a:t>Piąty poziom</a:t>
            </a:r>
          </a:p>
        </p:txBody>
      </p:sp>
      <p:sp>
        <p:nvSpPr>
          <p:cNvPr id="5" name="Stopka — symbol zastępczy 3"/>
          <p:cNvSpPr>
            <a:spLocks noGrp="1"/>
          </p:cNvSpPr>
          <p:nvPr>
            <p:ph type="ftr" sz="quarter" idx="3"/>
          </p:nvPr>
        </p:nvSpPr>
        <p:spPr>
          <a:xfrm>
            <a:off x="381000" y="6549715"/>
            <a:ext cx="8442158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endParaRPr lang="pl-PL" dirty="0"/>
          </a:p>
        </p:txBody>
      </p:sp>
      <p:sp>
        <p:nvSpPr>
          <p:cNvPr id="4" name="Data — symbol zastępczy 4"/>
          <p:cNvSpPr>
            <a:spLocks noGrp="1"/>
          </p:cNvSpPr>
          <p:nvPr>
            <p:ph type="dt" sz="half" idx="2"/>
          </p:nvPr>
        </p:nvSpPr>
        <p:spPr>
          <a:xfrm>
            <a:off x="9685939" y="6549715"/>
            <a:ext cx="1667860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DDFB5703-A52D-4509-8E28-756E8AB0E55E}" type="datetime1">
              <a:rPr lang="pl-PL" smtClean="0"/>
              <a:t>15.06.2024</a:t>
            </a:fld>
            <a:endParaRPr lang="pl-PL" dirty="0"/>
          </a:p>
        </p:txBody>
      </p:sp>
      <p:sp>
        <p:nvSpPr>
          <p:cNvPr id="6" name="Numer slajdu — symbol zastępczy 5"/>
          <p:cNvSpPr>
            <a:spLocks noGrp="1"/>
          </p:cNvSpPr>
          <p:nvPr>
            <p:ph type="sldNum" sz="quarter" idx="4"/>
          </p:nvPr>
        </p:nvSpPr>
        <p:spPr>
          <a:xfrm>
            <a:off x="11353799" y="6549715"/>
            <a:ext cx="446361" cy="2292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>
                    <a:lumMod val="40000"/>
                    <a:lumOff val="60000"/>
                  </a:schemeClr>
                </a:solidFill>
              </a:defRPr>
            </a:lvl1pPr>
          </a:lstStyle>
          <a:p>
            <a:pPr rtl="0"/>
            <a:fld id="{B13333A4-2EF1-4B79-B68C-AB20E66B482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558716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pl-PL" dirty="0"/>
              <a:t>Postępowanie karne z elementami zagranicznymi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dirty="0"/>
              <a:t>Dorota Czerwińska, Katedra Postępowania Karnego</a:t>
            </a:r>
          </a:p>
        </p:txBody>
      </p:sp>
    </p:spTree>
    <p:extLst>
      <p:ext uri="{BB962C8B-B14F-4D97-AF65-F5344CB8AC3E}">
        <p14:creationId xmlns:p14="http://schemas.microsoft.com/office/powerpoint/2010/main" val="21427291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78AED-1FF1-4F26-9919-BBC62CD4FF7E}"/>
              </a:ext>
            </a:extLst>
          </p:cNvPr>
          <p:cNvSpPr txBox="1"/>
          <p:nvPr/>
        </p:nvSpPr>
        <p:spPr>
          <a:xfrm>
            <a:off x="875420" y="1052736"/>
            <a:ext cx="1044116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Wykonanie END przez Polskę: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Postanowienie w przedmiocie wykonania wydaje prokurator, SR lub SO w zależności od rodzaju czynności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Zażalenie przysługuje tylko wtedy, gdy w Polsce przysługuje ono na analogiczną czynność, z tym że może dotyczyć tylko kwestii zgodności postanowienia o wykonaniu END z prawem polskim i prawidłowości jej wykonania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Czynność prowadzi się wg przepisów polskich, jednak należy zadośćuczynić niesprzecznym z prawem życzeniom państwa wydającego.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Jeśli polskie prawo nie przewiduje danej czynności dowodowej lub byłaby ona niedopuszczalna w analogicznej sprawie krajowej, informuje się o tym organ wydający proponując wykonanie zastępczej czynności dochodzeniowej, a jeśli jest to niemożliwe – odmawiając wykonania END.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Przesłanki odmowy wykonania END – art. 589zj – obligatoryjne i fakultatywne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Możliwość przeprowadzenia konsultacji przed wydaniem takiej decyzji – art. 589zn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Co do zasady należy umożliwić udział przedstawiciela państwa wydającego w czynności</a:t>
            </a:r>
          </a:p>
        </p:txBody>
      </p:sp>
    </p:spTree>
    <p:extLst>
      <p:ext uri="{BB962C8B-B14F-4D97-AF65-F5344CB8AC3E}">
        <p14:creationId xmlns:p14="http://schemas.microsoft.com/office/powerpoint/2010/main" val="1735781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Dziękuję za uwagę. </a:t>
            </a:r>
          </a:p>
        </p:txBody>
      </p:sp>
    </p:spTree>
    <p:extLst>
      <p:ext uri="{BB962C8B-B14F-4D97-AF65-F5344CB8AC3E}">
        <p14:creationId xmlns:p14="http://schemas.microsoft.com/office/powerpoint/2010/main" val="1827431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Umiędzynarodowienie postępowania karnego</a:t>
            </a:r>
          </a:p>
        </p:txBody>
      </p:sp>
      <p:sp>
        <p:nvSpPr>
          <p:cNvPr id="3" name="Zawartość — symbol zastępczy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algn="just" rtl="0"/>
            <a:r>
              <a:rPr lang="pl-PL" dirty="0"/>
              <a:t>część międzynarodowa kodeksu postępowania karnego jest mało znana studentom, teoretykom i praktykom</a:t>
            </a:r>
          </a:p>
          <a:p>
            <a:pPr algn="just" rtl="0"/>
            <a:r>
              <a:rPr lang="pl-PL" dirty="0"/>
              <a:t>jej znaczenie rośnie w tempie geometrycznym w związku z globalizacją i coraz częstszą zmianą miejsca zamieszkania na obszarze UE</a:t>
            </a:r>
          </a:p>
          <a:p>
            <a:pPr algn="just" rtl="0"/>
            <a:r>
              <a:rPr lang="pl-PL" dirty="0"/>
              <a:t>omówienie na zajęciach ograniczy się do pytań egzaminacyjnych, ale to bynajmniej nie wyczerpuje zakresu spraw z elementem międzynarodowym:</a:t>
            </a:r>
          </a:p>
          <a:p>
            <a:pPr lvl="1" algn="just"/>
            <a:r>
              <a:rPr lang="pl-PL" dirty="0"/>
              <a:t>przejęcie i przekazanie ścigania karnego</a:t>
            </a:r>
          </a:p>
          <a:p>
            <a:pPr lvl="1" algn="just"/>
            <a:r>
              <a:rPr lang="pl-PL" dirty="0"/>
              <a:t>przejęcie i przekazanie orzeczeń do wykonania, w tym orzeczeń o charakterze finansowym w ramach UE</a:t>
            </a:r>
          </a:p>
          <a:p>
            <a:pPr lvl="1" algn="just"/>
            <a:r>
              <a:rPr lang="pl-PL" dirty="0"/>
              <a:t>wystąpienie do państwa UE o wykonanie środka zapobiegawczego i jego wykonanie na wniosek innego państwa</a:t>
            </a:r>
          </a:p>
          <a:p>
            <a:pPr algn="just"/>
            <a:r>
              <a:rPr lang="pl-PL" dirty="0"/>
              <a:t>postępująca harmonizacja w obszarze prawa karnego procesowego</a:t>
            </a:r>
          </a:p>
        </p:txBody>
      </p:sp>
    </p:spTree>
    <p:extLst>
      <p:ext uri="{BB962C8B-B14F-4D97-AF65-F5344CB8AC3E}">
        <p14:creationId xmlns:p14="http://schemas.microsoft.com/office/powerpoint/2010/main" val="68219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Ekstradycja</a:t>
            </a:r>
          </a:p>
        </p:txBody>
      </p:sp>
    </p:spTree>
    <p:extLst>
      <p:ext uri="{BB962C8B-B14F-4D97-AF65-F5344CB8AC3E}">
        <p14:creationId xmlns:p14="http://schemas.microsoft.com/office/powerpoint/2010/main" val="1783796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 — symbol zastępczy 3"/>
          <p:cNvSpPr>
            <a:spLocks noGrp="1"/>
          </p:cNvSpPr>
          <p:nvPr>
            <p:ph type="body" sz="half" idx="2"/>
          </p:nvPr>
        </p:nvSpPr>
        <p:spPr>
          <a:xfrm>
            <a:off x="623392" y="404664"/>
            <a:ext cx="10729192" cy="6120680"/>
          </a:xfrm>
        </p:spPr>
        <p:txBody>
          <a:bodyPr rtlCol="0">
            <a:normAutofit fontScale="92500" lnSpcReduction="10000"/>
          </a:bodyPr>
          <a:lstStyle/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Ekstradycja to pojęcie mające zastosowanie do wymiany osób ściganych z państwami innymi niż państwa członkowskie UE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Wydanie następuje w celu przeprowadzenia postępowania karnego lub wykonania kary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Przepisy regulują również przewóz przez terytorium państwa i wydanie dowodów rzeczowych lub przedmiotów pochodzących z przestępstwa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Sąd lub prokurator zwraca się do właściwych organów obcego państwa za pośrednictwem </a:t>
            </a:r>
            <a:r>
              <a:rPr lang="pl-PL" sz="2400" dirty="0" err="1"/>
              <a:t>MinSpr</a:t>
            </a:r>
            <a:endParaRPr lang="pl-PL" sz="24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zakaz ścigania i wykonania kary za czyny nieobjęte wydaniem do RP, chyba że osoba ta nie opuści terytorium RP w ciągu kolejnych 45 dni po zakończeniu postępowania lub zwolnieniu</a:t>
            </a:r>
          </a:p>
          <a:p>
            <a:pPr marL="342900" indent="-342900" rtl="0">
              <a:buFont typeface="Arial" panose="020B0604020202020204" pitchFamily="34" charset="0"/>
              <a:buChar char="•"/>
            </a:pPr>
            <a:r>
              <a:rPr lang="pl-PL" sz="2400" dirty="0"/>
              <a:t>Jeśli to inne państwo zwraca się o wydanie: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/>
              <a:t>przesłuchanie przez prokuratora + ewentualne zabezpieczenie dowodów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/>
              <a:t>posiedzenie SO, który po umożliwieniu złożenia wyjaśnień orzeka zaskarżalnym postanowieniem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/>
              <a:t>procedura uproszczona – art. 603a – w razie istnienia umowy bilateralnej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/>
              <a:t>przesłanki odmowy obligatoryjne i fakultatywne – art. 604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pl-PL" sz="2200" dirty="0"/>
              <a:t>dodatkowa regulacja dot. TA – art. 605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pl-PL" sz="2200" dirty="0"/>
          </a:p>
          <a:p>
            <a:pPr marL="342900" indent="-342900" rtl="0">
              <a:buFont typeface="Arial" panose="020B0604020202020204" pitchFamily="34" charset="0"/>
              <a:buChar char="•"/>
            </a:pP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52198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Europejski Nakaz Aresztowania</a:t>
            </a:r>
          </a:p>
        </p:txBody>
      </p:sp>
    </p:spTree>
    <p:extLst>
      <p:ext uri="{BB962C8B-B14F-4D97-AF65-F5344CB8AC3E}">
        <p14:creationId xmlns:p14="http://schemas.microsoft.com/office/powerpoint/2010/main" val="3061588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78AED-1FF1-4F26-9919-BBC62CD4FF7E}"/>
              </a:ext>
            </a:extLst>
          </p:cNvPr>
          <p:cNvSpPr txBox="1"/>
          <p:nvPr/>
        </p:nvSpPr>
        <p:spPr>
          <a:xfrm>
            <a:off x="911424" y="1166843"/>
            <a:ext cx="1044116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ENA to odpowiednik ekstradycji w UE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Na potrzeby jego wprowadzenia doszło do zmiany art. 55 ust. 2 Konstytucji RP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Wydanie ENA przez Polskę: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właściwy jest SO na wniosek prokuratora, SR lub z urzędu w zależności od etapu postępowania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przesłanka: podejrzenie, że osoba ścigana za przestępstwo zagrożone karą pozbawienia wolności powyżej roku lub poszukiwana do odbycia powyżej 4 miesięcy tej kary może przebywać na terytorium państwa UE: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Konkretnego – wysyłamy ENA do tego państwa</a:t>
            </a:r>
          </a:p>
          <a:p>
            <a:pPr marL="1200150" lvl="2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Jednego z państw – wysyłamy ENA do SIS (System Informacyjny </a:t>
            </a:r>
            <a:r>
              <a:rPr lang="pl-PL" sz="2000" dirty="0" err="1"/>
              <a:t>Schengen</a:t>
            </a:r>
            <a:r>
              <a:rPr lang="pl-PL" sz="2000" dirty="0"/>
              <a:t>) 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zasada specjalności – jak przy ekstradycji – zakaz ścigania i wykonania kary za czyny inne niż objęte nakazem, chyba że zachodzą przesłanki z art. 607e § 3 k.p.k. – najważniejsze to zrzeczenie się przez daną osobę zasady specjalności, nieopuszczenie przez nią terytorium RP w ciągu kolejnych 45 dni lub wyrażenie zgody przez państwo przekazujące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Art. 607f – zalicza się okres pozbawienia wolności w przekazującym państwie UE – to jest wyjątek od zasady!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sz="2000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44050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78AED-1FF1-4F26-9919-BBC62CD4FF7E}"/>
              </a:ext>
            </a:extLst>
          </p:cNvPr>
          <p:cNvSpPr txBox="1"/>
          <p:nvPr/>
        </p:nvSpPr>
        <p:spPr>
          <a:xfrm>
            <a:off x="1271464" y="1196752"/>
            <a:ext cx="993710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Wykonanie ENA przez Polskę: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przesłuchanie przez prokuratora + informacja o treści nakazu </a:t>
            </a:r>
            <a:r>
              <a:rPr lang="pl-PL" sz="2000" dirty="0">
                <a:sym typeface="Wingdings" panose="05000000000000000000" pitchFamily="2" charset="2"/>
              </a:rPr>
              <a:t> wniosek prokuratora do SO o wykonanie ENA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>
                <a:sym typeface="Wingdings" panose="05000000000000000000" pitchFamily="2" charset="2"/>
              </a:rPr>
              <a:t>SO może zastosować TA na podstawie 607 k </a:t>
            </a:r>
            <a:r>
              <a:rPr lang="pl-PL" sz="2000" dirty="0"/>
              <a:t>§ 3 k.p.k., a wcześniej – na podstawie § 3a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posiedzenie z udziałem osoby przekazywanej (obowiązek doręczenia wniosku o ENA wraz z tłumaczeniem), obrońcy i prokuratora; postanowienie zaskarżalne w t. 3 dni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krótkie terminy procesowe – to ma być b. sprawne postępowanie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przesłanki odmowy wykonania nakazu obligatoryjne i fakultatywne – zwracam uwagę art. 607r § 3 – wyrok wydany </a:t>
            </a:r>
            <a:r>
              <a:rPr lang="pl-PL" sz="2000" i="1" dirty="0"/>
              <a:t>in </a:t>
            </a:r>
            <a:r>
              <a:rPr lang="pl-PL" sz="2000" i="1" dirty="0" err="1"/>
              <a:t>absentia</a:t>
            </a:r>
            <a:endParaRPr lang="pl-PL" sz="2000" i="1" dirty="0"/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art. 607w – wyłączenie wymogu podwójnej karalności w odniesieniu do osób niebędących obywatelami polskimi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endParaRPr lang="pl-PL" sz="2000" dirty="0"/>
          </a:p>
        </p:txBody>
      </p:sp>
    </p:spTree>
    <p:extLst>
      <p:ext uri="{BB962C8B-B14F-4D97-AF65-F5344CB8AC3E}">
        <p14:creationId xmlns:p14="http://schemas.microsoft.com/office/powerpoint/2010/main" val="3787683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pl-PL" dirty="0"/>
              <a:t>Europejski Nakaz Dochodzeniowy</a:t>
            </a:r>
          </a:p>
        </p:txBody>
      </p:sp>
    </p:spTree>
    <p:extLst>
      <p:ext uri="{BB962C8B-B14F-4D97-AF65-F5344CB8AC3E}">
        <p14:creationId xmlns:p14="http://schemas.microsoft.com/office/powerpoint/2010/main" val="420288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>
            <a:extLst>
              <a:ext uri="{FF2B5EF4-FFF2-40B4-BE49-F238E27FC236}">
                <a16:creationId xmlns:a16="http://schemas.microsoft.com/office/drawing/2014/main" id="{1C378AED-1FF1-4F26-9919-BBC62CD4FF7E}"/>
              </a:ext>
            </a:extLst>
          </p:cNvPr>
          <p:cNvSpPr txBox="1"/>
          <p:nvPr/>
        </p:nvSpPr>
        <p:spPr>
          <a:xfrm>
            <a:off x="1271464" y="612844"/>
            <a:ext cx="993710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END to stosunkowo nowy instrument, dodany w 2018 roku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To instrument umożliwiający przeprowadzenie czynności dowodowej w innym państwie UE na potrzeby krajowego postępowania karnego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Wydanie END przez Polskę: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Właściwy jest sąd lub prokurator prowadzący postępowanie, a nawet Policja prowadząca postępowanie pod warunkiem zatwierdzenia przez prokuratora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jeśli rodzaj dowodu wymaga wydania określonej decyzji procesowej w określonym trybie, postanowienie o wydaniu END zastępuje tę decyzję, ale należy dochować trybu i pozostałych wymogów dot. danej czynności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Jest możliwe tylko wówczas, gdy wymaga tego interes wymiaru sprawiedliwości, a prawo polskie przewiduje przeprowadzenie danego dowodu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Art. 589z – szczególny rodzaj END, obejmujący wydanie osoby pozbawionej wolności do przeprowadzenia czynności dochodzeniowej (dowodowej)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Można zażądać, by przedstawiciel Polski był obecny przy realizacji END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Co do zasady przekazywany bezpośrednio właściwemu organowi obcemu, ale można też skorzystać z pośrednictwa </a:t>
            </a:r>
            <a:r>
              <a:rPr lang="pl-PL" sz="2000" dirty="0" err="1"/>
              <a:t>MinSpr</a:t>
            </a:r>
            <a:r>
              <a:rPr lang="pl-PL" sz="2000" dirty="0"/>
              <a:t>, SO, PO lub Prok. Krajowego</a:t>
            </a:r>
          </a:p>
          <a:p>
            <a:pPr marL="742950" lvl="1" indent="-285750" algn="just">
              <a:buFont typeface="Arial" panose="020B0604020202020204" pitchFamily="34" charset="0"/>
              <a:buChar char="•"/>
            </a:pPr>
            <a:r>
              <a:rPr lang="pl-PL" sz="2000" dirty="0"/>
              <a:t>Zażalenie co do zasady wyłączone, chyba że ogólnie przysługuje ono na decyzję o danej czynności</a:t>
            </a:r>
          </a:p>
        </p:txBody>
      </p:sp>
    </p:spTree>
    <p:extLst>
      <p:ext uri="{BB962C8B-B14F-4D97-AF65-F5344CB8AC3E}">
        <p14:creationId xmlns:p14="http://schemas.microsoft.com/office/powerpoint/2010/main" val="3051399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SZKIC MIASTA 16:9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0525677_TF03031010_TF03031010.potx" id="{C71E5974-C40F-4996-82E6-4585047DF8AC}" vid="{EF032DCB-24EE-4FB0-ADDE-36AB38558719}"/>
    </a:ext>
  </a:extLst>
</a:theme>
</file>

<file path=ppt/theme/theme2.xml><?xml version="1.0" encoding="utf-8"?>
<a:theme xmlns:a="http://schemas.openxmlformats.org/drawingml/2006/main" name="Motyw pakietu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CitySketch">
      <a:dk1>
        <a:srgbClr val="3D372E"/>
      </a:dk1>
      <a:lt1>
        <a:sysClr val="window" lastClr="FFFFFF"/>
      </a:lt1>
      <a:dk2>
        <a:srgbClr val="000000"/>
      </a:dk2>
      <a:lt2>
        <a:srgbClr val="E0ECE1"/>
      </a:lt2>
      <a:accent1>
        <a:srgbClr val="B2D0B4"/>
      </a:accent1>
      <a:accent2>
        <a:srgbClr val="88A5BA"/>
      </a:accent2>
      <a:accent3>
        <a:srgbClr val="909F5F"/>
      </a:accent3>
      <a:accent4>
        <a:srgbClr val="C9A057"/>
      </a:accent4>
      <a:accent5>
        <a:srgbClr val="DA7D60"/>
      </a:accent5>
      <a:accent6>
        <a:srgbClr val="978975"/>
      </a:accent6>
      <a:hlink>
        <a:srgbClr val="C9A057"/>
      </a:hlink>
      <a:folHlink>
        <a:srgbClr val="978975"/>
      </a:folHlink>
    </a:clrScheme>
    <a:fontScheme name="Century Schoolbook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biurowa, biznesowa ze szkicem miasta (panoramiczna)</Template>
  <TotalTime>174</TotalTime>
  <Words>876</Words>
  <Application>Microsoft Office PowerPoint</Application>
  <PresentationFormat>Panoramiczny</PresentationFormat>
  <Paragraphs>70</Paragraphs>
  <Slides>11</Slides>
  <Notes>11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5" baseType="lpstr">
      <vt:lpstr>Arial</vt:lpstr>
      <vt:lpstr>Century Schoolbook</vt:lpstr>
      <vt:lpstr>Wingdings</vt:lpstr>
      <vt:lpstr>SZKIC MIASTA 16:9</vt:lpstr>
      <vt:lpstr>Postępowanie karne z elementami zagranicznymi</vt:lpstr>
      <vt:lpstr>Umiędzynarodowienie postępowania karnego</vt:lpstr>
      <vt:lpstr>Ekstradycja</vt:lpstr>
      <vt:lpstr>Prezentacja programu PowerPoint</vt:lpstr>
      <vt:lpstr>Europejski Nakaz Aresztowania</vt:lpstr>
      <vt:lpstr>Prezentacja programu PowerPoint</vt:lpstr>
      <vt:lpstr>Prezentacja programu PowerPoint</vt:lpstr>
      <vt:lpstr>Europejski Nakaz Dochodzeniowy</vt:lpstr>
      <vt:lpstr>Prezentacja programu PowerPoint</vt:lpstr>
      <vt:lpstr>Prezentacja programu PowerPoint</vt:lpstr>
      <vt:lpstr>Dziękuję za uwagę.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Postępowanie karne z elementami zagranicznymi</dc:title>
  <dc:creator>Dorota Czerwińska</dc:creator>
  <cp:lastModifiedBy> Dorota Czerwińska</cp:lastModifiedBy>
  <cp:revision>10</cp:revision>
  <dcterms:created xsi:type="dcterms:W3CDTF">2020-06-09T09:12:41Z</dcterms:created>
  <dcterms:modified xsi:type="dcterms:W3CDTF">2024-06-15T15:46:00Z</dcterms:modified>
</cp:coreProperties>
</file>