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3"/>
  </p:notesMasterIdLst>
  <p:sldIdLst>
    <p:sldId id="256" r:id="rId2"/>
    <p:sldId id="312" r:id="rId3"/>
    <p:sldId id="257" r:id="rId4"/>
    <p:sldId id="259" r:id="rId5"/>
    <p:sldId id="315" r:id="rId6"/>
    <p:sldId id="260" r:id="rId7"/>
    <p:sldId id="258" r:id="rId8"/>
    <p:sldId id="316" r:id="rId9"/>
    <p:sldId id="313" r:id="rId10"/>
    <p:sldId id="314" r:id="rId11"/>
    <p:sldId id="29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ur Kowalczyk" initials="AK" lastIdx="1" clrIdx="0">
    <p:extLst>
      <p:ext uri="{19B8F6BF-5375-455C-9EA6-DF929625EA0E}">
        <p15:presenceInfo xmlns:p15="http://schemas.microsoft.com/office/powerpoint/2012/main" userId="94c82f6fa3fe82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5110" autoAdjust="0"/>
  </p:normalViewPr>
  <p:slideViewPr>
    <p:cSldViewPr snapToGrid="0">
      <p:cViewPr>
        <p:scale>
          <a:sx n="80" d="100"/>
          <a:sy n="80" d="100"/>
        </p:scale>
        <p:origin x="78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87FC2-BE2D-43B4-9FE5-318988775069}" type="doc">
      <dgm:prSet loTypeId="urn:microsoft.com/office/officeart/2005/8/layout/pyramid1" loCatId="pyramid" qsTypeId="urn:microsoft.com/office/officeart/2005/8/quickstyle/3d5" qsCatId="3D" csTypeId="urn:microsoft.com/office/officeart/2005/8/colors/accent1_2" csCatId="accent1" phldr="1"/>
      <dgm:spPr/>
    </dgm:pt>
    <dgm:pt modelId="{9B062180-3C8E-4272-A3F6-B77A9DE0DE3E}">
      <dgm:prSet phldrT="[Tekst]"/>
      <dgm:spPr>
        <a:ln w="76200"/>
      </dgm:spPr>
      <dgm:t>
        <a:bodyPr/>
        <a:lstStyle/>
        <a:p>
          <a:r>
            <a:rPr lang="pl-PL" dirty="0"/>
            <a:t> </a:t>
          </a:r>
        </a:p>
      </dgm:t>
    </dgm:pt>
    <dgm:pt modelId="{3807B047-F8FB-4382-9F1A-D970EAB80BD6}" type="parTrans" cxnId="{86B28C09-ECA3-4E77-80C5-35A5493C9EA6}">
      <dgm:prSet/>
      <dgm:spPr/>
      <dgm:t>
        <a:bodyPr/>
        <a:lstStyle/>
        <a:p>
          <a:endParaRPr lang="pl-PL"/>
        </a:p>
      </dgm:t>
    </dgm:pt>
    <dgm:pt modelId="{108008FB-CCAD-4C51-88AD-8946DC515764}" type="sibTrans" cxnId="{86B28C09-ECA3-4E77-80C5-35A5493C9EA6}">
      <dgm:prSet/>
      <dgm:spPr/>
      <dgm:t>
        <a:bodyPr/>
        <a:lstStyle/>
        <a:p>
          <a:endParaRPr lang="pl-PL"/>
        </a:p>
      </dgm:t>
    </dgm:pt>
    <dgm:pt modelId="{30FEFA1E-43D7-4F25-92B7-CB0DFAB430CF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2ACAE0A-8218-478E-8D21-95816F0BF81F}" type="parTrans" cxnId="{4CDCD6FF-BDD9-499F-9046-F69C040AC6A6}">
      <dgm:prSet/>
      <dgm:spPr/>
      <dgm:t>
        <a:bodyPr/>
        <a:lstStyle/>
        <a:p>
          <a:endParaRPr lang="pl-PL"/>
        </a:p>
      </dgm:t>
    </dgm:pt>
    <dgm:pt modelId="{5CD3D8BE-2FC7-4FA4-8865-A6D4579BDC60}" type="sibTrans" cxnId="{4CDCD6FF-BDD9-499F-9046-F69C040AC6A6}">
      <dgm:prSet/>
      <dgm:spPr/>
      <dgm:t>
        <a:bodyPr/>
        <a:lstStyle/>
        <a:p>
          <a:endParaRPr lang="pl-PL"/>
        </a:p>
      </dgm:t>
    </dgm:pt>
    <dgm:pt modelId="{46B771DE-F6BF-4417-A28C-2C874951EDC4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B84545C8-C012-46F5-A74F-3586C98CC32A}" type="parTrans" cxnId="{6073A8D4-E678-46F7-8640-99935D8396C3}">
      <dgm:prSet/>
      <dgm:spPr/>
      <dgm:t>
        <a:bodyPr/>
        <a:lstStyle/>
        <a:p>
          <a:endParaRPr lang="pl-PL"/>
        </a:p>
      </dgm:t>
    </dgm:pt>
    <dgm:pt modelId="{6C41BC88-3D62-46A7-B019-7F2508C7F891}" type="sibTrans" cxnId="{6073A8D4-E678-46F7-8640-99935D8396C3}">
      <dgm:prSet/>
      <dgm:spPr/>
      <dgm:t>
        <a:bodyPr/>
        <a:lstStyle/>
        <a:p>
          <a:endParaRPr lang="pl-PL"/>
        </a:p>
      </dgm:t>
    </dgm:pt>
    <dgm:pt modelId="{EB063C31-9F91-4DFC-8FD0-B58EAF3B538A}" type="pres">
      <dgm:prSet presAssocID="{8E587FC2-BE2D-43B4-9FE5-318988775069}" presName="Name0" presStyleCnt="0">
        <dgm:presLayoutVars>
          <dgm:dir/>
          <dgm:animLvl val="lvl"/>
          <dgm:resizeHandles val="exact"/>
        </dgm:presLayoutVars>
      </dgm:prSet>
      <dgm:spPr/>
    </dgm:pt>
    <dgm:pt modelId="{CF4AF05C-704E-4100-93AF-F1BB23B52EF0}" type="pres">
      <dgm:prSet presAssocID="{9B062180-3C8E-4272-A3F6-B77A9DE0DE3E}" presName="Name8" presStyleCnt="0"/>
      <dgm:spPr/>
    </dgm:pt>
    <dgm:pt modelId="{3CA55015-EFDB-42F8-98BF-24F69F729353}" type="pres">
      <dgm:prSet presAssocID="{9B062180-3C8E-4272-A3F6-B77A9DE0DE3E}" presName="level" presStyleLbl="node1" presStyleIdx="0" presStyleCnt="3">
        <dgm:presLayoutVars>
          <dgm:chMax val="1"/>
          <dgm:bulletEnabled val="1"/>
        </dgm:presLayoutVars>
      </dgm:prSet>
      <dgm:spPr/>
    </dgm:pt>
    <dgm:pt modelId="{CA00A624-3FB5-4DBE-93F9-1B7C631E3D35}" type="pres">
      <dgm:prSet presAssocID="{9B062180-3C8E-4272-A3F6-B77A9DE0DE3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5728C38-EC9F-4A2D-9263-6012BD89112A}" type="pres">
      <dgm:prSet presAssocID="{30FEFA1E-43D7-4F25-92B7-CB0DFAB430CF}" presName="Name8" presStyleCnt="0"/>
      <dgm:spPr/>
    </dgm:pt>
    <dgm:pt modelId="{F4944252-5A3A-40D2-ABF1-D002B7936243}" type="pres">
      <dgm:prSet presAssocID="{30FEFA1E-43D7-4F25-92B7-CB0DFAB430CF}" presName="level" presStyleLbl="node1" presStyleIdx="1" presStyleCnt="3">
        <dgm:presLayoutVars>
          <dgm:chMax val="1"/>
          <dgm:bulletEnabled val="1"/>
        </dgm:presLayoutVars>
      </dgm:prSet>
      <dgm:spPr/>
    </dgm:pt>
    <dgm:pt modelId="{92D62BAB-16D0-4177-9BB1-262809661B92}" type="pres">
      <dgm:prSet presAssocID="{30FEFA1E-43D7-4F25-92B7-CB0DFAB430C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E8A715D-3E7E-4C53-9A5C-412C823DBD62}" type="pres">
      <dgm:prSet presAssocID="{46B771DE-F6BF-4417-A28C-2C874951EDC4}" presName="Name8" presStyleCnt="0"/>
      <dgm:spPr/>
    </dgm:pt>
    <dgm:pt modelId="{4AA072A6-C135-419A-85AF-057A5AF7407B}" type="pres">
      <dgm:prSet presAssocID="{46B771DE-F6BF-4417-A28C-2C874951EDC4}" presName="level" presStyleLbl="node1" presStyleIdx="2" presStyleCnt="3">
        <dgm:presLayoutVars>
          <dgm:chMax val="1"/>
          <dgm:bulletEnabled val="1"/>
        </dgm:presLayoutVars>
      </dgm:prSet>
      <dgm:spPr/>
    </dgm:pt>
    <dgm:pt modelId="{5E822F4C-8E0A-426C-BB10-9C47CDF5608A}" type="pres">
      <dgm:prSet presAssocID="{46B771DE-F6BF-4417-A28C-2C874951EDC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6B28C09-ECA3-4E77-80C5-35A5493C9EA6}" srcId="{8E587FC2-BE2D-43B4-9FE5-318988775069}" destId="{9B062180-3C8E-4272-A3F6-B77A9DE0DE3E}" srcOrd="0" destOrd="0" parTransId="{3807B047-F8FB-4382-9F1A-D970EAB80BD6}" sibTransId="{108008FB-CCAD-4C51-88AD-8946DC515764}"/>
    <dgm:cxn modelId="{9AD04328-FA37-4575-979B-F887E4547144}" type="presOf" srcId="{30FEFA1E-43D7-4F25-92B7-CB0DFAB430CF}" destId="{92D62BAB-16D0-4177-9BB1-262809661B92}" srcOrd="1" destOrd="0" presId="urn:microsoft.com/office/officeart/2005/8/layout/pyramid1"/>
    <dgm:cxn modelId="{D1E54160-7FDC-41F8-A068-8B73889ED20E}" type="presOf" srcId="{30FEFA1E-43D7-4F25-92B7-CB0DFAB430CF}" destId="{F4944252-5A3A-40D2-ABF1-D002B7936243}" srcOrd="0" destOrd="0" presId="urn:microsoft.com/office/officeart/2005/8/layout/pyramid1"/>
    <dgm:cxn modelId="{4105AA70-C8EE-46F1-A620-EC72ED8FA469}" type="presOf" srcId="{46B771DE-F6BF-4417-A28C-2C874951EDC4}" destId="{4AA072A6-C135-419A-85AF-057A5AF7407B}" srcOrd="0" destOrd="0" presId="urn:microsoft.com/office/officeart/2005/8/layout/pyramid1"/>
    <dgm:cxn modelId="{34305A84-029B-4D61-B7DA-1836F72626BB}" type="presOf" srcId="{9B062180-3C8E-4272-A3F6-B77A9DE0DE3E}" destId="{CA00A624-3FB5-4DBE-93F9-1B7C631E3D35}" srcOrd="1" destOrd="0" presId="urn:microsoft.com/office/officeart/2005/8/layout/pyramid1"/>
    <dgm:cxn modelId="{30166BA8-9B32-4927-B8B2-AC02A1197A7A}" type="presOf" srcId="{9B062180-3C8E-4272-A3F6-B77A9DE0DE3E}" destId="{3CA55015-EFDB-42F8-98BF-24F69F729353}" srcOrd="0" destOrd="0" presId="urn:microsoft.com/office/officeart/2005/8/layout/pyramid1"/>
    <dgm:cxn modelId="{6073A8D4-E678-46F7-8640-99935D8396C3}" srcId="{8E587FC2-BE2D-43B4-9FE5-318988775069}" destId="{46B771DE-F6BF-4417-A28C-2C874951EDC4}" srcOrd="2" destOrd="0" parTransId="{B84545C8-C012-46F5-A74F-3586C98CC32A}" sibTransId="{6C41BC88-3D62-46A7-B019-7F2508C7F891}"/>
    <dgm:cxn modelId="{47E938EA-CE71-4AE3-8F72-DD67CD001E3C}" type="presOf" srcId="{8E587FC2-BE2D-43B4-9FE5-318988775069}" destId="{EB063C31-9F91-4DFC-8FD0-B58EAF3B538A}" srcOrd="0" destOrd="0" presId="urn:microsoft.com/office/officeart/2005/8/layout/pyramid1"/>
    <dgm:cxn modelId="{5ABE56FB-F941-4393-8DCB-9C0CBACB577A}" type="presOf" srcId="{46B771DE-F6BF-4417-A28C-2C874951EDC4}" destId="{5E822F4C-8E0A-426C-BB10-9C47CDF5608A}" srcOrd="1" destOrd="0" presId="urn:microsoft.com/office/officeart/2005/8/layout/pyramid1"/>
    <dgm:cxn modelId="{4CDCD6FF-BDD9-499F-9046-F69C040AC6A6}" srcId="{8E587FC2-BE2D-43B4-9FE5-318988775069}" destId="{30FEFA1E-43D7-4F25-92B7-CB0DFAB430CF}" srcOrd="1" destOrd="0" parTransId="{62ACAE0A-8218-478E-8D21-95816F0BF81F}" sibTransId="{5CD3D8BE-2FC7-4FA4-8865-A6D4579BDC60}"/>
    <dgm:cxn modelId="{C1C8A987-09D9-48C2-9697-02A0641AFB76}" type="presParOf" srcId="{EB063C31-9F91-4DFC-8FD0-B58EAF3B538A}" destId="{CF4AF05C-704E-4100-93AF-F1BB23B52EF0}" srcOrd="0" destOrd="0" presId="urn:microsoft.com/office/officeart/2005/8/layout/pyramid1"/>
    <dgm:cxn modelId="{691EB417-7A79-464A-A907-4BF0F7077C19}" type="presParOf" srcId="{CF4AF05C-704E-4100-93AF-F1BB23B52EF0}" destId="{3CA55015-EFDB-42F8-98BF-24F69F729353}" srcOrd="0" destOrd="0" presId="urn:microsoft.com/office/officeart/2005/8/layout/pyramid1"/>
    <dgm:cxn modelId="{9C387B08-F1B0-4600-B549-359E9354062B}" type="presParOf" srcId="{CF4AF05C-704E-4100-93AF-F1BB23B52EF0}" destId="{CA00A624-3FB5-4DBE-93F9-1B7C631E3D35}" srcOrd="1" destOrd="0" presId="urn:microsoft.com/office/officeart/2005/8/layout/pyramid1"/>
    <dgm:cxn modelId="{930C7DB9-891F-45CE-B4FD-88A25F1A7C65}" type="presParOf" srcId="{EB063C31-9F91-4DFC-8FD0-B58EAF3B538A}" destId="{55728C38-EC9F-4A2D-9263-6012BD89112A}" srcOrd="1" destOrd="0" presId="urn:microsoft.com/office/officeart/2005/8/layout/pyramid1"/>
    <dgm:cxn modelId="{A443E362-FB59-4CAA-82E8-7AF08F9EC8D8}" type="presParOf" srcId="{55728C38-EC9F-4A2D-9263-6012BD89112A}" destId="{F4944252-5A3A-40D2-ABF1-D002B7936243}" srcOrd="0" destOrd="0" presId="urn:microsoft.com/office/officeart/2005/8/layout/pyramid1"/>
    <dgm:cxn modelId="{96D8BF15-CEBB-40A3-973A-9D01E64780BE}" type="presParOf" srcId="{55728C38-EC9F-4A2D-9263-6012BD89112A}" destId="{92D62BAB-16D0-4177-9BB1-262809661B92}" srcOrd="1" destOrd="0" presId="urn:microsoft.com/office/officeart/2005/8/layout/pyramid1"/>
    <dgm:cxn modelId="{D0625EAD-30FA-4D80-87A2-20FAE984C506}" type="presParOf" srcId="{EB063C31-9F91-4DFC-8FD0-B58EAF3B538A}" destId="{DE8A715D-3E7E-4C53-9A5C-412C823DBD62}" srcOrd="2" destOrd="0" presId="urn:microsoft.com/office/officeart/2005/8/layout/pyramid1"/>
    <dgm:cxn modelId="{D50C200F-78EB-4943-BED0-2139566CE400}" type="presParOf" srcId="{DE8A715D-3E7E-4C53-9A5C-412C823DBD62}" destId="{4AA072A6-C135-419A-85AF-057A5AF7407B}" srcOrd="0" destOrd="0" presId="urn:microsoft.com/office/officeart/2005/8/layout/pyramid1"/>
    <dgm:cxn modelId="{9EF9D9AD-A550-47F8-B033-BE5B8B8BD44F}" type="presParOf" srcId="{DE8A715D-3E7E-4C53-9A5C-412C823DBD62}" destId="{5E822F4C-8E0A-426C-BB10-9C47CDF5608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55015-EFDB-42F8-98BF-24F69F729353}">
      <dsp:nvSpPr>
        <dsp:cNvPr id="0" name=""/>
        <dsp:cNvSpPr/>
      </dsp:nvSpPr>
      <dsp:spPr>
        <a:xfrm>
          <a:off x="1380403" y="0"/>
          <a:ext cx="1380403" cy="1273225"/>
        </a:xfrm>
        <a:prstGeom prst="trapezoid">
          <a:avLst>
            <a:gd name="adj" fmla="val 5420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76200"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 </a:t>
          </a:r>
        </a:p>
      </dsp:txBody>
      <dsp:txXfrm>
        <a:off x="1380403" y="0"/>
        <a:ext cx="1380403" cy="1273225"/>
      </dsp:txXfrm>
    </dsp:sp>
    <dsp:sp modelId="{F4944252-5A3A-40D2-ABF1-D002B7936243}">
      <dsp:nvSpPr>
        <dsp:cNvPr id="0" name=""/>
        <dsp:cNvSpPr/>
      </dsp:nvSpPr>
      <dsp:spPr>
        <a:xfrm>
          <a:off x="690201" y="1273225"/>
          <a:ext cx="2760807" cy="1273225"/>
        </a:xfrm>
        <a:prstGeom prst="trapezoid">
          <a:avLst>
            <a:gd name="adj" fmla="val 5420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 </a:t>
          </a:r>
        </a:p>
      </dsp:txBody>
      <dsp:txXfrm>
        <a:off x="1173343" y="1273225"/>
        <a:ext cx="1794524" cy="1273225"/>
      </dsp:txXfrm>
    </dsp:sp>
    <dsp:sp modelId="{4AA072A6-C135-419A-85AF-057A5AF7407B}">
      <dsp:nvSpPr>
        <dsp:cNvPr id="0" name=""/>
        <dsp:cNvSpPr/>
      </dsp:nvSpPr>
      <dsp:spPr>
        <a:xfrm>
          <a:off x="0" y="2546451"/>
          <a:ext cx="4141211" cy="1273225"/>
        </a:xfrm>
        <a:prstGeom prst="trapezoid">
          <a:avLst>
            <a:gd name="adj" fmla="val 5420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 </a:t>
          </a:r>
        </a:p>
      </dsp:txBody>
      <dsp:txXfrm>
        <a:off x="724711" y="2546451"/>
        <a:ext cx="2691787" cy="1273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7358D-CBEA-406E-83FD-60C92BE13E9C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C4BAC-EC54-4BE8-97DB-3642EB416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15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30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64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19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301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60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234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00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580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551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671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4166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26B5B5C-D625-41FD-A761-8E8E3F5BB624}" type="datetimeFigureOut">
              <a:rPr lang="pl-PL" smtClean="0"/>
              <a:t>14.05.2024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BA95983-9A3F-432A-A0A7-892A3278E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544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458934"/>
            <a:ext cx="9382812" cy="2858542"/>
          </a:xfrm>
        </p:spPr>
        <p:txBody>
          <a:bodyPr>
            <a:normAutofit/>
          </a:bodyPr>
          <a:lstStyle/>
          <a:p>
            <a:r>
              <a:rPr lang="pl-PL" sz="8000" dirty="0"/>
              <a:t>Postępowanie odwoławcze</a:t>
            </a:r>
            <a:endParaRPr lang="pl-PL" sz="7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076171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l"/>
            <a:endParaRPr lang="pl-PL" dirty="0"/>
          </a:p>
          <a:p>
            <a:pPr algn="l"/>
            <a:r>
              <a:rPr lang="pl-PL" dirty="0"/>
              <a:t>dr Artur Kowalczyk</a:t>
            </a:r>
          </a:p>
          <a:p>
            <a:pPr algn="l"/>
            <a:r>
              <a:rPr lang="pl-PL" dirty="0"/>
              <a:t>Katedra Postępowania Karnego</a:t>
            </a:r>
          </a:p>
          <a:p>
            <a:pPr algn="l"/>
            <a:r>
              <a:rPr lang="pl-PL" dirty="0" err="1"/>
              <a:t>WPAiE</a:t>
            </a:r>
            <a:r>
              <a:rPr lang="pl-PL" dirty="0"/>
              <a:t> UWr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EC8B589-3A08-B2CD-1826-3478943D17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6037879"/>
              </p:ext>
            </p:extLst>
          </p:nvPr>
        </p:nvGraphicFramePr>
        <p:xfrm>
          <a:off x="7027531" y="1579389"/>
          <a:ext cx="4141211" cy="3819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244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9612" y="249306"/>
            <a:ext cx="10772775" cy="1658198"/>
          </a:xfrm>
        </p:spPr>
        <p:txBody>
          <a:bodyPr>
            <a:normAutofit/>
          </a:bodyPr>
          <a:lstStyle/>
          <a:p>
            <a:r>
              <a:rPr lang="pl-PL" sz="4800" dirty="0"/>
              <a:t>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609726"/>
            <a:ext cx="9991726" cy="47720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Względnie </a:t>
            </a:r>
            <a:r>
              <a:rPr lang="pl-PL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dewolutywne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względnie suspensywne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(wyjątek: art. 290 § 3 KPK),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służy od zaskarżalnych postanowień, zarządzeń i czynności,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podmioty uprawnione: art. 459 § 3 KPK,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termin: 7 dni od daty ogłoszenia/doręczenia postanowienia (wyjątek: art. 184 § 3 KPK,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możliwość uwzględnienia zażalenia  z urzędu w ramach tzw. autokontroli – art. 463 § 1 KPK,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odpowiednie stosowanie do zażaleń w postępowaniu przygotowawczym – art. 465 § 1 KPK,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udział stron w posiedzeniu zażaleniowym – art. 464 § 1 KPK.</a:t>
            </a:r>
          </a:p>
        </p:txBody>
      </p:sp>
    </p:spTree>
    <p:extLst>
      <p:ext uri="{BB962C8B-B14F-4D97-AF65-F5344CB8AC3E}">
        <p14:creationId xmlns:p14="http://schemas.microsoft.com/office/powerpoint/2010/main" val="115524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B3FD84-5F69-4B4E-9A0D-4116061B2F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CA3ECD2-81B8-4411-9D03-AACD31CB1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933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ED6547B0-FAB2-4666-3855-3F3F8FACD25C}"/>
              </a:ext>
            </a:extLst>
          </p:cNvPr>
          <p:cNvSpPr/>
          <p:nvPr/>
        </p:nvSpPr>
        <p:spPr>
          <a:xfrm>
            <a:off x="8115298" y="2479249"/>
            <a:ext cx="3419478" cy="3879218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50C3D58-AC17-A952-71AA-0E487C65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046463"/>
          </a:xfrm>
        </p:spPr>
        <p:txBody>
          <a:bodyPr>
            <a:normAutofit/>
          </a:bodyPr>
          <a:lstStyle/>
          <a:p>
            <a:r>
              <a:rPr lang="pl-PL" sz="4800" dirty="0"/>
              <a:t>Środki zaskarżenia w toku postępowania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59DA6C4-28DF-E6EA-ECBD-88FC35E28EB9}"/>
              </a:ext>
            </a:extLst>
          </p:cNvPr>
          <p:cNvSpPr/>
          <p:nvPr/>
        </p:nvSpPr>
        <p:spPr>
          <a:xfrm>
            <a:off x="657224" y="4311414"/>
            <a:ext cx="3600008" cy="3888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CDABF368-9F58-C7EE-2AFD-EC3817459F67}"/>
              </a:ext>
            </a:extLst>
          </p:cNvPr>
          <p:cNvSpPr/>
          <p:nvPr/>
        </p:nvSpPr>
        <p:spPr>
          <a:xfrm>
            <a:off x="4317476" y="4311414"/>
            <a:ext cx="3738758" cy="3888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EBA4CB0C-80D6-05FD-B7D1-25AE4D945720}"/>
              </a:ext>
            </a:extLst>
          </p:cNvPr>
          <p:cNvSpPr/>
          <p:nvPr/>
        </p:nvSpPr>
        <p:spPr>
          <a:xfrm>
            <a:off x="8116478" y="4110087"/>
            <a:ext cx="3299307" cy="80127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F7F3466-9299-B3EC-18C9-4EE58B8456EA}"/>
              </a:ext>
            </a:extLst>
          </p:cNvPr>
          <p:cNvSpPr txBox="1"/>
          <p:nvPr/>
        </p:nvSpPr>
        <p:spPr>
          <a:xfrm>
            <a:off x="657224" y="4872988"/>
            <a:ext cx="360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POSTĘPOWANIE PRZYGOTOWAWCZE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EF7E2F4-9A0F-9E8D-48E8-ACFD4359B342}"/>
              </a:ext>
            </a:extLst>
          </p:cNvPr>
          <p:cNvSpPr txBox="1"/>
          <p:nvPr/>
        </p:nvSpPr>
        <p:spPr>
          <a:xfrm>
            <a:off x="4386851" y="4872988"/>
            <a:ext cx="3600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POSTĘPOWANIE PRZED SĄDEM PIERWSZEJ INSTANCJI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D4A2030-DD86-61A8-BCBA-FC7834C6F735}"/>
              </a:ext>
            </a:extLst>
          </p:cNvPr>
          <p:cNvSpPr txBox="1"/>
          <p:nvPr/>
        </p:nvSpPr>
        <p:spPr>
          <a:xfrm>
            <a:off x="8025033" y="4872988"/>
            <a:ext cx="360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POSTĘPOWANIE ODWOŁAWCZE</a:t>
            </a:r>
          </a:p>
        </p:txBody>
      </p:sp>
      <p:sp>
        <p:nvSpPr>
          <p:cNvPr id="11" name="Strzałka: w górę 10">
            <a:extLst>
              <a:ext uri="{FF2B5EF4-FFF2-40B4-BE49-F238E27FC236}">
                <a16:creationId xmlns:a16="http://schemas.microsoft.com/office/drawing/2014/main" id="{0D7E2406-F8E9-49EE-AA8C-322D72252FE6}"/>
              </a:ext>
            </a:extLst>
          </p:cNvPr>
          <p:cNvSpPr/>
          <p:nvPr/>
        </p:nvSpPr>
        <p:spPr>
          <a:xfrm>
            <a:off x="580622" y="2746565"/>
            <a:ext cx="1265452" cy="1564849"/>
          </a:xfrm>
          <a:prstGeom prst="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górę 11">
            <a:extLst>
              <a:ext uri="{FF2B5EF4-FFF2-40B4-BE49-F238E27FC236}">
                <a16:creationId xmlns:a16="http://schemas.microsoft.com/office/drawing/2014/main" id="{953233B5-5F0A-931B-29E9-B88ABDF9AD21}"/>
              </a:ext>
            </a:extLst>
          </p:cNvPr>
          <p:cNvSpPr/>
          <p:nvPr/>
        </p:nvSpPr>
        <p:spPr>
          <a:xfrm>
            <a:off x="1817550" y="2239875"/>
            <a:ext cx="1265452" cy="2071539"/>
          </a:xfrm>
          <a:prstGeom prst="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: w górę 12">
            <a:extLst>
              <a:ext uri="{FF2B5EF4-FFF2-40B4-BE49-F238E27FC236}">
                <a16:creationId xmlns:a16="http://schemas.microsoft.com/office/drawing/2014/main" id="{5E49995C-ADFB-ADFE-17A9-FA2A42AC9835}"/>
              </a:ext>
            </a:extLst>
          </p:cNvPr>
          <p:cNvSpPr/>
          <p:nvPr/>
        </p:nvSpPr>
        <p:spPr>
          <a:xfrm>
            <a:off x="4277480" y="2225563"/>
            <a:ext cx="1265452" cy="2071539"/>
          </a:xfrm>
          <a:prstGeom prst="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: w górę 13">
            <a:extLst>
              <a:ext uri="{FF2B5EF4-FFF2-40B4-BE49-F238E27FC236}">
                <a16:creationId xmlns:a16="http://schemas.microsoft.com/office/drawing/2014/main" id="{F2EF5591-0571-2FFF-2E31-712420282C38}"/>
              </a:ext>
            </a:extLst>
          </p:cNvPr>
          <p:cNvSpPr/>
          <p:nvPr/>
        </p:nvSpPr>
        <p:spPr>
          <a:xfrm>
            <a:off x="3078360" y="2746565"/>
            <a:ext cx="1265452" cy="1564849"/>
          </a:xfrm>
          <a:prstGeom prst="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: w górę 14">
            <a:extLst>
              <a:ext uri="{FF2B5EF4-FFF2-40B4-BE49-F238E27FC236}">
                <a16:creationId xmlns:a16="http://schemas.microsoft.com/office/drawing/2014/main" id="{2F9F9D92-26B7-A8BC-9C40-8824C4A508DE}"/>
              </a:ext>
            </a:extLst>
          </p:cNvPr>
          <p:cNvSpPr/>
          <p:nvPr/>
        </p:nvSpPr>
        <p:spPr>
          <a:xfrm>
            <a:off x="6707193" y="2225563"/>
            <a:ext cx="1265452" cy="2071539"/>
          </a:xfrm>
          <a:prstGeom prst="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: w górę 15">
            <a:extLst>
              <a:ext uri="{FF2B5EF4-FFF2-40B4-BE49-F238E27FC236}">
                <a16:creationId xmlns:a16="http://schemas.microsoft.com/office/drawing/2014/main" id="{431605CD-D590-593A-A377-4011DDB6688E}"/>
              </a:ext>
            </a:extLst>
          </p:cNvPr>
          <p:cNvSpPr/>
          <p:nvPr/>
        </p:nvSpPr>
        <p:spPr>
          <a:xfrm>
            <a:off x="5533648" y="2732253"/>
            <a:ext cx="1265452" cy="1564849"/>
          </a:xfrm>
          <a:prstGeom prst="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334AA50C-3C63-E473-39EA-E9F70FFB9448}"/>
              </a:ext>
            </a:extLst>
          </p:cNvPr>
          <p:cNvSpPr txBox="1"/>
          <p:nvPr/>
        </p:nvSpPr>
        <p:spPr>
          <a:xfrm>
            <a:off x="374362" y="2513957"/>
            <a:ext cx="16779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zażalenie </a:t>
            </a: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na odmowę wszczęcia postępowania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C8DFCF39-8623-E70A-8A83-9B4D6654ACF8}"/>
              </a:ext>
            </a:extLst>
          </p:cNvPr>
          <p:cNvSpPr txBox="1"/>
          <p:nvPr/>
        </p:nvSpPr>
        <p:spPr>
          <a:xfrm>
            <a:off x="2881362" y="2479686"/>
            <a:ext cx="16779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zażalenie </a:t>
            </a: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na zastosowanie środka zapobiegawczego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719D4A2-821A-A653-F133-8FE8A4141271}"/>
              </a:ext>
            </a:extLst>
          </p:cNvPr>
          <p:cNvSpPr txBox="1"/>
          <p:nvPr/>
        </p:nvSpPr>
        <p:spPr>
          <a:xfrm>
            <a:off x="5257230" y="1864313"/>
            <a:ext cx="18952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sprzeciw </a:t>
            </a: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od wyroku nakazowego</a:t>
            </a:r>
          </a:p>
          <a:p>
            <a:pPr algn="ctr"/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zażalenie </a:t>
            </a: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na przedłużenie stosowania środka zapobiegawczego</a:t>
            </a:r>
          </a:p>
          <a:p>
            <a:pPr algn="ctr"/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86B49A67-F34F-DCA6-4EA6-6DD927ADA8AB}"/>
              </a:ext>
            </a:extLst>
          </p:cNvPr>
          <p:cNvSpPr txBox="1"/>
          <p:nvPr/>
        </p:nvSpPr>
        <p:spPr>
          <a:xfrm>
            <a:off x="1619992" y="1615680"/>
            <a:ext cx="16779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zażalenie </a:t>
            </a: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na odmowę dostępu do akt</a:t>
            </a:r>
          </a:p>
          <a:p>
            <a:pPr algn="ctr"/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zażalenie na przeszukanie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1615A87B-ABB5-362B-AA2C-95BB832812D9}"/>
              </a:ext>
            </a:extLst>
          </p:cNvPr>
          <p:cNvSpPr txBox="1"/>
          <p:nvPr/>
        </p:nvSpPr>
        <p:spPr>
          <a:xfrm>
            <a:off x="4168043" y="1512247"/>
            <a:ext cx="15767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zażalenie </a:t>
            </a: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na zarządzenie </a:t>
            </a: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o zwrocie oskarżycielowi </a:t>
            </a: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aktu oskarżenia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520DAFA0-3D5B-2301-AC33-1E4EA46F4EE8}"/>
              </a:ext>
            </a:extLst>
          </p:cNvPr>
          <p:cNvSpPr txBox="1"/>
          <p:nvPr/>
        </p:nvSpPr>
        <p:spPr>
          <a:xfrm>
            <a:off x="6442720" y="2191238"/>
            <a:ext cx="18324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odwołanie</a:t>
            </a:r>
          </a:p>
          <a:p>
            <a:pPr algn="ctr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od zarządzeń przewodniczącego do całego składu</a:t>
            </a:r>
          </a:p>
          <a:p>
            <a:pPr algn="ctr"/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4EE5D5FB-A7EE-3F7C-BC70-50252F31B8F0}"/>
              </a:ext>
            </a:extLst>
          </p:cNvPr>
          <p:cNvSpPr txBox="1"/>
          <p:nvPr/>
        </p:nvSpPr>
        <p:spPr>
          <a:xfrm>
            <a:off x="8571272" y="3436070"/>
            <a:ext cx="2507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Apelacja</a:t>
            </a:r>
          </a:p>
        </p:txBody>
      </p:sp>
    </p:spTree>
    <p:extLst>
      <p:ext uri="{BB962C8B-B14F-4D97-AF65-F5344CB8AC3E}">
        <p14:creationId xmlns:p14="http://schemas.microsoft.com/office/powerpoint/2010/main" val="273761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54436"/>
            <a:ext cx="10994306" cy="1658198"/>
          </a:xfrm>
        </p:spPr>
        <p:txBody>
          <a:bodyPr>
            <a:normAutofit/>
          </a:bodyPr>
          <a:lstStyle/>
          <a:p>
            <a:r>
              <a:rPr lang="pl-PL" sz="4800" dirty="0"/>
              <a:t>Środki zaskarżenia a środki odwoławcze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C759610F-9D93-733A-B301-CD8C977A1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270573"/>
              </p:ext>
            </p:extLst>
          </p:nvPr>
        </p:nvGraphicFramePr>
        <p:xfrm>
          <a:off x="775157" y="1912634"/>
          <a:ext cx="10641685" cy="39189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5750">
                  <a:extLst>
                    <a:ext uri="{9D8B030D-6E8A-4147-A177-3AD203B41FA5}">
                      <a16:colId xmlns:a16="http://schemas.microsoft.com/office/drawing/2014/main" val="2322874580"/>
                    </a:ext>
                  </a:extLst>
                </a:gridCol>
                <a:gridCol w="3315094">
                  <a:extLst>
                    <a:ext uri="{9D8B030D-6E8A-4147-A177-3AD203B41FA5}">
                      <a16:colId xmlns:a16="http://schemas.microsoft.com/office/drawing/2014/main" val="1108885411"/>
                    </a:ext>
                  </a:extLst>
                </a:gridCol>
                <a:gridCol w="5320841">
                  <a:extLst>
                    <a:ext uri="{9D8B030D-6E8A-4147-A177-3AD203B41FA5}">
                      <a16:colId xmlns:a16="http://schemas.microsoft.com/office/drawing/2014/main" val="2638765297"/>
                    </a:ext>
                  </a:extLst>
                </a:gridCol>
              </a:tblGrid>
              <a:tr h="619195">
                <a:tc grid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Zwyczajne środki zaskarżenia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Nadzwyczajne środki zaskarżenia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077483"/>
                  </a:ext>
                </a:extLst>
              </a:tr>
              <a:tr h="619195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apelacja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  </a:t>
                      </a:r>
                      <a:r>
                        <a:rPr lang="pl-PL" sz="2000" b="1" dirty="0">
                          <a:solidFill>
                            <a:srgbClr val="0070C0"/>
                          </a:solidFill>
                        </a:rPr>
                        <a:t>ŚRODKI ODWOŁAWCZE</a:t>
                      </a:r>
                      <a:endParaRPr lang="pl-PL" sz="1800" b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kasacja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700028"/>
                  </a:ext>
                </a:extLst>
              </a:tr>
              <a:tr h="619195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zażalenie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wniosek o wznowienie postępowania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995871"/>
                  </a:ext>
                </a:extLst>
              </a:tr>
              <a:tr h="619195">
                <a:tc grid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sprzeciw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skarga nadzwyczajna (ustawa o SN)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3711155"/>
                  </a:ext>
                </a:extLst>
              </a:tr>
              <a:tr h="619195">
                <a:tc grid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quasi-sprzeciw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skarga na wyrok sądu odwoławczego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6137493"/>
                  </a:ext>
                </a:extLst>
              </a:tr>
              <a:tr h="619195">
                <a:tc grid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odwołanie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skarga o uznanie orzeczenia za nieważne </a:t>
                      </a:r>
                    </a:p>
                    <a:p>
                      <a:pPr algn="ctr"/>
                      <a:r>
                        <a:rPr lang="pl-PL" sz="2400" dirty="0"/>
                        <a:t>(tzw. ustawa lutowa)</a:t>
                      </a:r>
                      <a:endParaRPr lang="pl-PL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8363867"/>
                  </a:ext>
                </a:extLst>
              </a:tr>
            </a:tbl>
          </a:graphicData>
        </a:graphic>
      </p:graphicFrame>
      <p:sp>
        <p:nvSpPr>
          <p:cNvPr id="7" name="Nawias klamrowy zamykający 6">
            <a:extLst>
              <a:ext uri="{FF2B5EF4-FFF2-40B4-BE49-F238E27FC236}">
                <a16:creationId xmlns:a16="http://schemas.microsoft.com/office/drawing/2014/main" id="{7FEF91E0-5437-29BD-68F7-DE257BC8FB79}"/>
              </a:ext>
            </a:extLst>
          </p:cNvPr>
          <p:cNvSpPr/>
          <p:nvPr/>
        </p:nvSpPr>
        <p:spPr>
          <a:xfrm>
            <a:off x="2846895" y="2611225"/>
            <a:ext cx="226243" cy="1074655"/>
          </a:xfrm>
          <a:prstGeom prst="rightBrace">
            <a:avLst>
              <a:gd name="adj1" fmla="val 68958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864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7224" y="273290"/>
            <a:ext cx="10772775" cy="1658198"/>
          </a:xfrm>
        </p:spPr>
        <p:txBody>
          <a:bodyPr>
            <a:normAutofit/>
          </a:bodyPr>
          <a:lstStyle/>
          <a:p>
            <a:r>
              <a:rPr lang="pl-PL" sz="4800" dirty="0"/>
              <a:t>Cechy środków odwoławczych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28056" y="2105659"/>
            <a:ext cx="9731829" cy="3772627"/>
          </a:xfrm>
        </p:spPr>
        <p:txBody>
          <a:bodyPr>
            <a:normAutofit/>
          </a:bodyPr>
          <a:lstStyle/>
          <a:p>
            <a:pPr marL="742950" indent="-742950">
              <a:spcAft>
                <a:spcPts val="600"/>
              </a:spcAft>
              <a:buFont typeface="+mj-lt"/>
              <a:buAutoNum type="arabicParenR"/>
            </a:pPr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Skargowość,</a:t>
            </a:r>
          </a:p>
          <a:p>
            <a:pPr marL="742950" indent="-742950">
              <a:spcAft>
                <a:spcPts val="600"/>
              </a:spcAft>
              <a:buFont typeface="+mj-lt"/>
              <a:buAutoNum type="arabicParenR"/>
            </a:pPr>
            <a:r>
              <a:rPr lang="pl-PL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reformatoryjność</a:t>
            </a:r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742950" indent="-742950">
              <a:spcAft>
                <a:spcPts val="600"/>
              </a:spcAft>
              <a:buFont typeface="+mj-lt"/>
              <a:buAutoNum type="arabicParenR"/>
            </a:pPr>
            <a:r>
              <a:rPr lang="pl-PL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dewolutywność</a:t>
            </a:r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742950" indent="-742950">
              <a:spcAft>
                <a:spcPts val="600"/>
              </a:spcAft>
              <a:buFont typeface="+mj-lt"/>
              <a:buAutoNum type="arabicParenR"/>
            </a:pPr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suspensywność,</a:t>
            </a:r>
          </a:p>
          <a:p>
            <a:pPr marL="742950" indent="-742950">
              <a:spcAft>
                <a:spcPts val="600"/>
              </a:spcAft>
              <a:buFont typeface="+mj-lt"/>
              <a:buAutoNum type="arabicParenR"/>
            </a:pPr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zakaz </a:t>
            </a:r>
            <a:r>
              <a:rPr lang="pl-PL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reformationis</a:t>
            </a:r>
            <a:r>
              <a:rPr lang="pl-PL" sz="36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peius</a:t>
            </a:r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1432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7224" y="273290"/>
            <a:ext cx="10772775" cy="1658198"/>
          </a:xfrm>
        </p:spPr>
        <p:txBody>
          <a:bodyPr>
            <a:normAutofit/>
          </a:bodyPr>
          <a:lstStyle/>
          <a:p>
            <a:r>
              <a:rPr lang="pl-PL" sz="4800" dirty="0"/>
              <a:t>Zakaz </a:t>
            </a:r>
            <a:r>
              <a:rPr lang="pl-PL" sz="4800" i="1" dirty="0" err="1"/>
              <a:t>reformationis</a:t>
            </a:r>
            <a:r>
              <a:rPr lang="pl-PL" sz="4800" i="1" dirty="0"/>
              <a:t> in </a:t>
            </a:r>
            <a:r>
              <a:rPr lang="pl-PL" sz="4800" i="1" dirty="0" err="1"/>
              <a:t>peius</a:t>
            </a:r>
            <a:endParaRPr lang="pl-PL" sz="4800" i="1" dirty="0"/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044F3854-BAF5-3463-6496-C73B1FF57CF0}"/>
              </a:ext>
            </a:extLst>
          </p:cNvPr>
          <p:cNvSpPr txBox="1">
            <a:spLocks/>
          </p:cNvSpPr>
          <p:nvPr/>
        </p:nvSpPr>
        <p:spPr>
          <a:xfrm>
            <a:off x="838200" y="1749458"/>
            <a:ext cx="10839450" cy="440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Zakaz pogarszania sytuacji oskarżonego, jeżeli nie wniesiono na jego niekorzyść środka odwoławczego,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wyjątki: art. 434 § 1 i 4 KPK,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bezpośredni zakaz </a:t>
            </a:r>
            <a:r>
              <a:rPr lang="pl-PL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reformationis</a:t>
            </a:r>
            <a:r>
              <a:rPr lang="pl-PL" sz="28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peius</a:t>
            </a:r>
            <a:r>
              <a:rPr lang="pl-PL" sz="2800" i="1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art. 434 § 1 i 4 KPK (adresatem sąd odwoławczy),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pośredni zakaz </a:t>
            </a:r>
            <a:r>
              <a:rPr lang="pl-PL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reformationis</a:t>
            </a:r>
            <a:r>
              <a:rPr lang="pl-PL" sz="28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peius</a:t>
            </a:r>
            <a:r>
              <a:rPr lang="pl-PL" sz="2800" i="1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art. 443 KPK (adresatem sąd pierwszej instancji orzekający po uchyleniu wyroku i skierowaniu sprawy do ponownego rozpoznania).</a:t>
            </a:r>
            <a:endParaRPr lang="pl-PL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2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9612" y="249306"/>
            <a:ext cx="10772775" cy="1658198"/>
          </a:xfrm>
        </p:spPr>
        <p:txBody>
          <a:bodyPr>
            <a:normAutofit/>
          </a:bodyPr>
          <a:lstStyle/>
          <a:p>
            <a:r>
              <a:rPr lang="pl-PL" sz="4800" dirty="0"/>
              <a:t>Dopuszczalność środka odwoławczego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609726"/>
            <a:ext cx="10515600" cy="477202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Podmioty uprawnione: art. 425 § 1 KPK,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pojęcie </a:t>
            </a:r>
            <a:r>
              <a:rPr lang="pl-PL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gravamen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– art. 425 § 3 KPK,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wymogi formalne środka odwoławczego – ogólne i szczególne (art. 427 KPK):</a:t>
            </a:r>
          </a:p>
          <a:p>
            <a:pPr marL="548640" lvl="4" indent="0">
              <a:buNone/>
            </a:pPr>
            <a:r>
              <a:rPr lang="pl-PL" sz="2200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zakres zaskarżenia</a:t>
            </a:r>
          </a:p>
          <a:p>
            <a:pPr marL="548640" lvl="4" indent="0">
              <a:buNone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kierunek zaskarżenia</a:t>
            </a:r>
          </a:p>
          <a:p>
            <a:pPr marL="548640" lvl="4" indent="0">
              <a:buNone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wniosek odwoławczy</a:t>
            </a:r>
          </a:p>
          <a:p>
            <a:pPr marL="548640" lvl="4" indent="0">
              <a:buNone/>
            </a:pPr>
            <a:r>
              <a:rPr lang="pl-PL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zarzuty odwoławcze      </a:t>
            </a:r>
            <a:r>
              <a:rPr lang="pl-PL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oskarżyciel publiczny / obrońca / pełnomocnik</a:t>
            </a:r>
          </a:p>
          <a:p>
            <a:pPr marL="548640" lvl="4" indent="0">
              <a:buNone/>
            </a:pPr>
            <a:r>
              <a:rPr lang="pl-PL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uzasadnienie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(art. 427 § 2 KPK)</a:t>
            </a:r>
            <a:endParaRPr lang="pl-PL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termin do wniesienia środka odwoławczego.</a:t>
            </a:r>
          </a:p>
          <a:p>
            <a:pPr marL="0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Kontrola prezesa sądu (upoważnionego sędziego)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odmowa przyjęcia,</a:t>
            </a:r>
            <a:endParaRPr lang="pl-PL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Kontrola sądu odwoławczego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pozostawienie bez rozpoznania.</a:t>
            </a:r>
            <a:endParaRPr lang="pl-PL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wias klamrowy zamykający 3">
            <a:extLst>
              <a:ext uri="{FF2B5EF4-FFF2-40B4-BE49-F238E27FC236}">
                <a16:creationId xmlns:a16="http://schemas.microsoft.com/office/drawing/2014/main" id="{5403759B-DF0C-E092-CF16-9383758CAAF9}"/>
              </a:ext>
            </a:extLst>
          </p:cNvPr>
          <p:cNvSpPr/>
          <p:nvPr/>
        </p:nvSpPr>
        <p:spPr>
          <a:xfrm>
            <a:off x="3959679" y="3830193"/>
            <a:ext cx="195942" cy="628868"/>
          </a:xfrm>
          <a:prstGeom prst="rightBrace">
            <a:avLst>
              <a:gd name="adj1" fmla="val 46651"/>
              <a:gd name="adj2" fmla="val 29071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67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8911"/>
            <a:ext cx="10515600" cy="1430547"/>
          </a:xfrm>
        </p:spPr>
        <p:txBody>
          <a:bodyPr>
            <a:normAutofit/>
          </a:bodyPr>
          <a:lstStyle/>
          <a:p>
            <a:r>
              <a:rPr lang="pl-PL" sz="4800" dirty="0"/>
              <a:t>Rodzaje rozstrzygnięć sądu odwoławczego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749458"/>
            <a:ext cx="10839450" cy="4408632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Utrzymanie zaskarżonego orzeczenia w mocy,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Zmiana,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Uchylenie zaskarżonego orzeczenia +</a:t>
            </a:r>
          </a:p>
          <a:p>
            <a:pPr marL="713232" lvl="1" indent="-457200">
              <a:lnSpc>
                <a:spcPct val="100000"/>
              </a:lnSpc>
              <a:buFont typeface="+mj-lt"/>
              <a:buAutoNum type="alphaLcParenR"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przekazanie sprawy sądowi pierwszej instancji do ponownego rozpoznania,</a:t>
            </a:r>
          </a:p>
          <a:p>
            <a:pPr marL="256032" lvl="1" indent="0">
              <a:lnSpc>
                <a:spcPct val="100000"/>
              </a:lnSpc>
              <a:buNone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lub</a:t>
            </a:r>
          </a:p>
          <a:p>
            <a:pPr marL="713232" lvl="1" indent="-457200">
              <a:lnSpc>
                <a:spcPct val="100000"/>
              </a:lnSpc>
              <a:buFont typeface="+mj-lt"/>
              <a:buAutoNum type="alphaLcParenR"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umorzenie postępowania.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Dopuszczalność uchylenia w 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trzech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sytuacjach: zob. art. 437 § 2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zd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. 2 KPK: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BPO  / reguły </a:t>
            </a:r>
            <a:r>
              <a:rPr lang="pl-PL" i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pl-PL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i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peius</a:t>
            </a:r>
            <a:r>
              <a:rPr lang="pl-PL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 konieczność przeprowadzenia na nowo przewodu w całości</a:t>
            </a:r>
          </a:p>
        </p:txBody>
      </p:sp>
    </p:spTree>
    <p:extLst>
      <p:ext uri="{BB962C8B-B14F-4D97-AF65-F5344CB8AC3E}">
        <p14:creationId xmlns:p14="http://schemas.microsoft.com/office/powerpoint/2010/main" val="2984175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09411"/>
            <a:ext cx="10839450" cy="1430547"/>
          </a:xfrm>
        </p:spPr>
        <p:txBody>
          <a:bodyPr>
            <a:noAutofit/>
          </a:bodyPr>
          <a:lstStyle/>
          <a:p>
            <a:r>
              <a:rPr lang="pl-PL" sz="4800" dirty="0"/>
              <a:t>Zakres zaskarżenia. Orzekanie poza granicami zaskarżenia i podniesionych zarzutów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06633"/>
            <a:ext cx="9544050" cy="44086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Sąd odwoławczy rozpoznaje sprawę w granicach zaskarżenia, a jeżeli        w środku odwoławczym zostały wskazane zarzuty stawiane rozstrzygnięciu – również w granicach podniesionych zarzutów, uwzględniając treść art. 447 § 1–3 (art. 433 § 1 KPK);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Orzekanie poza granicami zaskarżenia i podniesionych zarzutów: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Dobrodziejstwo cudzego środka odwoławczego (art. 435 KPK),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Bezwzględne przyczyny odwoławcze (art. 439 § 1 KPK),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Rażąca niesprawiedliwość orzeczenia (art. 440 KPK),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Poprawienie błędnej kwalifikacji (art. 455 KPK).</a:t>
            </a:r>
          </a:p>
        </p:txBody>
      </p:sp>
    </p:spTree>
    <p:extLst>
      <p:ext uri="{BB962C8B-B14F-4D97-AF65-F5344CB8AC3E}">
        <p14:creationId xmlns:p14="http://schemas.microsoft.com/office/powerpoint/2010/main" val="2693004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9612" y="249306"/>
            <a:ext cx="10772775" cy="1658198"/>
          </a:xfrm>
        </p:spPr>
        <p:txBody>
          <a:bodyPr>
            <a:normAutofit/>
          </a:bodyPr>
          <a:lstStyle/>
          <a:p>
            <a:r>
              <a:rPr lang="pl-PL" sz="4800" dirty="0"/>
              <a:t>Apelacja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609726"/>
            <a:ext cx="11153776" cy="47720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Bezwzględnie </a:t>
            </a:r>
            <a:r>
              <a:rPr lang="pl-PL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dewolutywna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bezwzględnie suspensywna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służy od wyroków (poza nakazowym),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podmioty uprawnione: art. 444 § 1 KPK,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termin: 14 dni od doręczenia wyroku z uzasadnieniem,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apelacja od wyroku SO – przymus adwokacko-radcowski (art. 446 § 1 KPK),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brak możliwości podniesienia zarzutów z art. 438 pkt 3 i 4 KPK w przypadku wyroków wydanych w trybach konsensualnych (art. 447 § 5 KPK),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przebieg postępowania i rozprawy apelacyjnej: art. 450-453 KPK,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Sąd odwoławczy orzeka wyrokiem o utrzymaniu w mocy, zmianie lub uchyleniu wyroku sądu pierwszej instancji. Uzasadnienie z urzędu – przy uchyleniu. W pozostałych przypadkach na wniosek.</a:t>
            </a:r>
          </a:p>
        </p:txBody>
      </p:sp>
    </p:spTree>
    <p:extLst>
      <p:ext uri="{BB962C8B-B14F-4D97-AF65-F5344CB8AC3E}">
        <p14:creationId xmlns:p14="http://schemas.microsoft.com/office/powerpoint/2010/main" val="4235778815"/>
      </p:ext>
    </p:extLst>
  </p:cSld>
  <p:clrMapOvr>
    <a:masterClrMapping/>
  </p:clrMapOvr>
</p:sld>
</file>

<file path=ppt/theme/theme1.xml><?xml version="1.0" encoding="utf-8"?>
<a:theme xmlns:a="http://schemas.openxmlformats.org/drawingml/2006/main" name="Wielkomiejski">
  <a:themeElements>
    <a:clrScheme name="Niebiesk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elkomiejski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TM03457491[[fn=Wielkomiejski]]</Template>
  <TotalTime>4183</TotalTime>
  <Words>707</Words>
  <Application>Microsoft Office PowerPoint</Application>
  <PresentationFormat>Panoramiczny</PresentationFormat>
  <Paragraphs>111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Wielkomiejski</vt:lpstr>
      <vt:lpstr>Postępowanie odwoławcze</vt:lpstr>
      <vt:lpstr>Środki zaskarżenia w toku postępowania</vt:lpstr>
      <vt:lpstr>Środki zaskarżenia a środki odwoławcze</vt:lpstr>
      <vt:lpstr>Cechy środków odwoławczych</vt:lpstr>
      <vt:lpstr>Zakaz reformationis in peius</vt:lpstr>
      <vt:lpstr>Dopuszczalność środka odwoławczego</vt:lpstr>
      <vt:lpstr>Rodzaje rozstrzygnięć sądu odwoławczego</vt:lpstr>
      <vt:lpstr>Zakres zaskarżenia. Orzekanie poza granicami zaskarżenia i podniesionych zarzutów</vt:lpstr>
      <vt:lpstr>Apelacja</vt:lpstr>
      <vt:lpstr>Zażalenie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przygotowawcze</dc:title>
  <dc:creator>Artur Kowalczyk</dc:creator>
  <cp:lastModifiedBy>Artur Kowalczyk</cp:lastModifiedBy>
  <cp:revision>106</cp:revision>
  <dcterms:created xsi:type="dcterms:W3CDTF">2017-04-28T20:51:01Z</dcterms:created>
  <dcterms:modified xsi:type="dcterms:W3CDTF">2024-05-15T21:07:09Z</dcterms:modified>
</cp:coreProperties>
</file>