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EEEAF7AD-90A1-419F-9F35-11A0E3FDE5B8}" type="datetimeFigureOut">
              <a:rPr lang="pl-PL" smtClean="0"/>
              <a:t>25.05.2019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106631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EEAF7AD-90A1-419F-9F35-11A0E3FDE5B8}" type="datetimeFigureOut">
              <a:rPr lang="pl-PL" smtClean="0"/>
              <a:t>25.05.2019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3043665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EEAF7AD-90A1-419F-9F35-11A0E3FDE5B8}" type="datetimeFigureOut">
              <a:rPr lang="pl-PL" smtClean="0"/>
              <a:t>25.05.2019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2022712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EEAF7AD-90A1-419F-9F35-11A0E3FDE5B8}" type="datetimeFigureOut">
              <a:rPr lang="pl-PL" smtClean="0"/>
              <a:t>25.05.2019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881228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EEEAF7AD-90A1-419F-9F35-11A0E3FDE5B8}" type="datetimeFigureOut">
              <a:rPr lang="pl-PL" smtClean="0"/>
              <a:t>25.05.2019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406478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EEEAF7AD-90A1-419F-9F35-11A0E3FDE5B8}" type="datetimeFigureOut">
              <a:rPr lang="pl-PL" smtClean="0"/>
              <a:t>25.05.2019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89994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EEEAF7AD-90A1-419F-9F35-11A0E3FDE5B8}" type="datetimeFigureOut">
              <a:rPr lang="pl-PL" smtClean="0"/>
              <a:t>25.05.2019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152429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EEEAF7AD-90A1-419F-9F35-11A0E3FDE5B8}" type="datetimeFigureOut">
              <a:rPr lang="pl-PL" smtClean="0"/>
              <a:t>25.05.2019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114228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EEAF7AD-90A1-419F-9F35-11A0E3FDE5B8}" type="datetimeFigureOut">
              <a:rPr lang="pl-PL" smtClean="0"/>
              <a:t>25.05.2019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3436535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EEAF7AD-90A1-419F-9F35-11A0E3FDE5B8}" type="datetimeFigureOut">
              <a:rPr lang="pl-PL" smtClean="0"/>
              <a:t>25.05.2019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199321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EEAF7AD-90A1-419F-9F35-11A0E3FDE5B8}" type="datetimeFigureOut">
              <a:rPr lang="pl-PL" smtClean="0"/>
              <a:t>25.05.2019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7EDA5C9-48DE-4128-B71D-0C2A3E45077F}" type="slidenum">
              <a:rPr lang="pl-PL" smtClean="0"/>
              <a:t>‹#›</a:t>
            </a:fld>
            <a:endParaRPr lang="pl-PL"/>
          </a:p>
        </p:txBody>
      </p:sp>
    </p:spTree>
    <p:extLst>
      <p:ext uri="{BB962C8B-B14F-4D97-AF65-F5344CB8AC3E}">
        <p14:creationId xmlns:p14="http://schemas.microsoft.com/office/powerpoint/2010/main" val="98465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EAF7AD-90A1-419F-9F35-11A0E3FDE5B8}" type="datetimeFigureOut">
              <a:rPr lang="pl-PL" smtClean="0"/>
              <a:t>25.05.2019</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EDA5C9-48DE-4128-B71D-0C2A3E45077F}" type="slidenum">
              <a:rPr lang="pl-PL" smtClean="0"/>
              <a:t>‹#›</a:t>
            </a:fld>
            <a:endParaRPr lang="pl-PL"/>
          </a:p>
        </p:txBody>
      </p:sp>
    </p:spTree>
    <p:extLst>
      <p:ext uri="{BB962C8B-B14F-4D97-AF65-F5344CB8AC3E}">
        <p14:creationId xmlns:p14="http://schemas.microsoft.com/office/powerpoint/2010/main" val="495132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Postępowanie podatkowe</a:t>
            </a:r>
            <a:endParaRPr lang="pl-PL" dirty="0"/>
          </a:p>
        </p:txBody>
      </p:sp>
    </p:spTree>
    <p:extLst>
      <p:ext uri="{BB962C8B-B14F-4D97-AF65-F5344CB8AC3E}">
        <p14:creationId xmlns:p14="http://schemas.microsoft.com/office/powerpoint/2010/main" val="3665608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65496" y="354842"/>
            <a:ext cx="10515600" cy="5863065"/>
          </a:xfrm>
        </p:spPr>
        <p:txBody>
          <a:bodyPr/>
          <a:lstStyle/>
          <a:p>
            <a:pPr marL="0" indent="0" algn="just">
              <a:buNone/>
            </a:pPr>
            <a:r>
              <a:rPr lang="pl-PL" dirty="0" smtClean="0"/>
              <a:t>3. Protokoły i adnotacje. Każda czynność postępowania mająca istotne znaczenie dla sprawy powinna być przez organ podatkowy udokumentowana protokołem, chyba że zostaje w innym sposób utrwalona na piśmie. </a:t>
            </a:r>
            <a:endParaRPr lang="pl-PL" dirty="0"/>
          </a:p>
          <a:p>
            <a:pPr marL="0" indent="0" algn="just">
              <a:buNone/>
            </a:pPr>
            <a:r>
              <a:rPr lang="pl-PL" dirty="0" smtClean="0"/>
              <a:t>Protokół powinien zawierać zwięzłą informację o charakterze, przebiegu, uczestnikach i ustaleniach czynności. Jest odczytywany wszystkim obecnym biorącym udział w czynności i przez nich podpisywany.</a:t>
            </a:r>
          </a:p>
          <a:p>
            <a:pPr marL="0" indent="0" algn="just">
              <a:buNone/>
            </a:pPr>
            <a:endParaRPr lang="pl-PL" dirty="0"/>
          </a:p>
          <a:p>
            <a:pPr marL="0" indent="0" algn="just">
              <a:buNone/>
            </a:pPr>
            <a:r>
              <a:rPr lang="pl-PL" dirty="0" smtClean="0"/>
              <a:t>Z innych czynności dokonywanych przez organ podatkowy, z których nie jest konieczne spisywanie protokołu sporządza się adnotacje (notatki). </a:t>
            </a:r>
          </a:p>
        </p:txBody>
      </p:sp>
    </p:spTree>
    <p:extLst>
      <p:ext uri="{BB962C8B-B14F-4D97-AF65-F5344CB8AC3E}">
        <p14:creationId xmlns:p14="http://schemas.microsoft.com/office/powerpoint/2010/main" val="3297954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150125"/>
            <a:ext cx="10515600" cy="6026838"/>
          </a:xfrm>
        </p:spPr>
        <p:txBody>
          <a:bodyPr/>
          <a:lstStyle/>
          <a:p>
            <a:pPr marL="0" indent="0" algn="just">
              <a:buNone/>
            </a:pPr>
            <a:r>
              <a:rPr lang="pl-PL" dirty="0" smtClean="0"/>
              <a:t>4. Postanowienia. W toku postępowania organ podatkowy wydaje postanowienia, będące rozstrzygnięciami poszczególnych kwestii (przede wszystkim, bieżących spraw proceduralnych) wynikłych w toku postępowania. Poza wyjątkami w OP nie rozstrzygają one o istocie sprawy. Na postanowienie przysługuje zażalenie lub skarga do WSA jeżeli ordynacja tak przewiduje. </a:t>
            </a:r>
            <a:endParaRPr lang="pl-PL" dirty="0"/>
          </a:p>
        </p:txBody>
      </p:sp>
    </p:spTree>
    <p:extLst>
      <p:ext uri="{BB962C8B-B14F-4D97-AF65-F5344CB8AC3E}">
        <p14:creationId xmlns:p14="http://schemas.microsoft.com/office/powerpoint/2010/main" val="1576842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245660"/>
            <a:ext cx="10515600" cy="5931303"/>
          </a:xfrm>
        </p:spPr>
        <p:txBody>
          <a:bodyPr/>
          <a:lstStyle/>
          <a:p>
            <a:pPr marL="0" indent="0">
              <a:buNone/>
            </a:pPr>
            <a:r>
              <a:rPr lang="pl-PL" dirty="0" smtClean="0"/>
              <a:t>5. Akta sprawy. Strona ma wgląd do akt sprawy w toku postępowania, a także po jego zakończeniu. Może sporządzać notatki, kopie i odpisy oraz żądać uwierzytelnienia kopii i odpisów. </a:t>
            </a:r>
            <a:endParaRPr lang="pl-PL" dirty="0"/>
          </a:p>
        </p:txBody>
      </p:sp>
    </p:spTree>
    <p:extLst>
      <p:ext uri="{BB962C8B-B14F-4D97-AF65-F5344CB8AC3E}">
        <p14:creationId xmlns:p14="http://schemas.microsoft.com/office/powerpoint/2010/main" val="2156549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Dowody w postępowaniu podatkowym</a:t>
            </a:r>
            <a:endParaRPr lang="pl-PL" dirty="0"/>
          </a:p>
        </p:txBody>
      </p:sp>
      <p:sp>
        <p:nvSpPr>
          <p:cNvPr id="3" name="Symbol zastępczy zawartości 2"/>
          <p:cNvSpPr>
            <a:spLocks noGrp="1"/>
          </p:cNvSpPr>
          <p:nvPr>
            <p:ph idx="1"/>
          </p:nvPr>
        </p:nvSpPr>
        <p:spPr/>
        <p:txBody>
          <a:bodyPr/>
          <a:lstStyle/>
          <a:p>
            <a:pPr marL="0" indent="0">
              <a:buNone/>
            </a:pPr>
            <a:r>
              <a:rPr lang="pl-PL" dirty="0" smtClean="0"/>
              <a:t>Dowodem w postępowaniu podatkowym może być wszystko, co może przyczynić się do wyjaśnienia sprawy, a nie jest sprzeczne z prawem (art. 180 par. 1 OP). </a:t>
            </a:r>
          </a:p>
          <a:p>
            <a:pPr marL="0" indent="0">
              <a:buNone/>
            </a:pPr>
            <a:r>
              <a:rPr lang="pl-PL" dirty="0" smtClean="0"/>
              <a:t>Dowody można podzielić na </a:t>
            </a:r>
          </a:p>
          <a:p>
            <a:pPr marL="514350" indent="-514350">
              <a:buAutoNum type="arabicPeriod"/>
            </a:pPr>
            <a:r>
              <a:rPr lang="pl-PL" dirty="0" smtClean="0"/>
              <a:t>Osobowe (świadkowie, biegli etc.)</a:t>
            </a:r>
          </a:p>
          <a:p>
            <a:pPr marL="514350" indent="-514350">
              <a:buAutoNum type="arabicPeriod"/>
            </a:pPr>
            <a:r>
              <a:rPr lang="pl-PL" dirty="0" smtClean="0"/>
              <a:t>Rzeczowe (w szczególności dokumenty, opinie, ekspertyzy, księgi podatkowe etc.)</a:t>
            </a:r>
            <a:endParaRPr lang="pl-PL" dirty="0"/>
          </a:p>
        </p:txBody>
      </p:sp>
    </p:spTree>
    <p:extLst>
      <p:ext uri="{BB962C8B-B14F-4D97-AF65-F5344CB8AC3E}">
        <p14:creationId xmlns:p14="http://schemas.microsoft.com/office/powerpoint/2010/main" val="1997417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95534"/>
            <a:ext cx="10515600" cy="6081429"/>
          </a:xfrm>
        </p:spPr>
        <p:txBody>
          <a:bodyPr/>
          <a:lstStyle/>
          <a:p>
            <a:pPr marL="0" indent="0" algn="just">
              <a:buNone/>
            </a:pPr>
            <a:r>
              <a:rPr lang="pl-PL" dirty="0" smtClean="0"/>
              <a:t>Księgi podatkowe to, w myśl art. 3 pkt 4 </a:t>
            </a:r>
            <a:r>
              <a:rPr lang="pl-PL" dirty="0" err="1" smtClean="0"/>
              <a:t>op</a:t>
            </a:r>
            <a:r>
              <a:rPr lang="pl-PL" dirty="0" smtClean="0"/>
              <a:t> księgi rachunkowe, podatkowe księgi przychodów i rozchodów, ewidencje i rejestry, do których prowadzenia do celów podatkowych na podstawie odrębnych przepisów są zobowiązani podatnicy, płatnicy i inkasenci. O uznaniu za księgę podatkową przesądza więc treść, podstawa prawna i podmiot prowadzący, a nie oznaczenia czy nazwa dokumentu. </a:t>
            </a:r>
          </a:p>
          <a:p>
            <a:pPr marL="0" indent="0" algn="just">
              <a:buNone/>
            </a:pPr>
            <a:r>
              <a:rPr lang="pl-PL" dirty="0" smtClean="0"/>
              <a:t>Księgi podatkowe są prowadzone i przechowywane przez podmiot zobowiązany. Mogą stać się dowodem w postępowaniu podatkowym, o ile postępowanie dotyczy wymiaru podatku obliczanego z wykorzystaniem zawartych w nich danych.</a:t>
            </a:r>
            <a:endParaRPr lang="pl-PL" dirty="0"/>
          </a:p>
        </p:txBody>
      </p:sp>
    </p:spTree>
    <p:extLst>
      <p:ext uri="{BB962C8B-B14F-4D97-AF65-F5344CB8AC3E}">
        <p14:creationId xmlns:p14="http://schemas.microsoft.com/office/powerpoint/2010/main" val="235071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79144" y="341194"/>
            <a:ext cx="10515600" cy="5835769"/>
          </a:xfrm>
        </p:spPr>
        <p:txBody>
          <a:bodyPr/>
          <a:lstStyle/>
          <a:p>
            <a:pPr marL="0" indent="0" algn="just">
              <a:buNone/>
            </a:pPr>
            <a:r>
              <a:rPr lang="pl-PL" dirty="0" smtClean="0"/>
              <a:t>Deklaracje podatkowe. Deklaracje, zeznania, wykazy i informacje, to dokumentacja do której składania zobowiązani są, na podstawie przepisów prawa podatkowego podatnicy, płatnicy i inkasenci. </a:t>
            </a:r>
          </a:p>
          <a:p>
            <a:pPr marL="0" indent="0" algn="just">
              <a:buNone/>
            </a:pPr>
            <a:r>
              <a:rPr lang="pl-PL" dirty="0" smtClean="0"/>
              <a:t>W deklaracjach zamieszcza się dane umożliwiające prawidłowy wymiar podatku, obliczenie podstawy opodatkowania i samego podatku. Obliczenie podstawy i podatku może być dokonane albo na tej samej podstawie przez organ podatkowy, albo  w ramach samo obliczenia przez składające w tejże deklaracji. </a:t>
            </a:r>
            <a:endParaRPr lang="pl-PL" dirty="0"/>
          </a:p>
        </p:txBody>
      </p:sp>
    </p:spTree>
    <p:extLst>
      <p:ext uri="{BB962C8B-B14F-4D97-AF65-F5344CB8AC3E}">
        <p14:creationId xmlns:p14="http://schemas.microsoft.com/office/powerpoint/2010/main" val="256285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Oszacowanie podstawy opodatkowania</a:t>
            </a:r>
            <a:endParaRPr lang="pl-PL"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Oszacowanie podstawy opodatkowania do szczególny sposób wymiarowego działania podatkowego, uregulowanego w art. 23 </a:t>
            </a:r>
            <a:r>
              <a:rPr lang="pl-PL" dirty="0" err="1" smtClean="0"/>
              <a:t>op</a:t>
            </a:r>
            <a:r>
              <a:rPr lang="pl-PL" dirty="0" smtClean="0"/>
              <a:t> (czyli poza działem IV OP), ale wykonywanego w ramach postępowania podatkowego (lub kontroli celno-skarbowej). Ma na celu określenie wysokości podstawy opodatkowania gdy:</a:t>
            </a:r>
          </a:p>
          <a:p>
            <a:pPr marL="514350" indent="-514350" algn="just">
              <a:buAutoNum type="alphaLcPeriod"/>
            </a:pPr>
            <a:r>
              <a:rPr lang="pl-PL" dirty="0" smtClean="0"/>
              <a:t>Brak jest ksiąg podatkowych, lub innych danych niezbędnych do jej określenia lub</a:t>
            </a:r>
          </a:p>
          <a:p>
            <a:pPr marL="514350" indent="-514350" algn="just">
              <a:buAutoNum type="alphaLcPeriod"/>
            </a:pPr>
            <a:r>
              <a:rPr lang="pl-PL" dirty="0" smtClean="0"/>
              <a:t>Dane wynikające z ksiąg podatkowych nie pozwalają na określenie podstawy opodatkowywania lub</a:t>
            </a:r>
          </a:p>
          <a:p>
            <a:pPr marL="514350" indent="-514350" algn="just">
              <a:buAutoNum type="alphaLcPeriod"/>
            </a:pPr>
            <a:r>
              <a:rPr lang="pl-PL" dirty="0" smtClean="0"/>
              <a:t>Podatnik naruszy warunku uprawniające do skorzystania ze zryczałtowanej formy opodatkowania. </a:t>
            </a:r>
            <a:endParaRPr lang="pl-PL" dirty="0"/>
          </a:p>
        </p:txBody>
      </p:sp>
    </p:spTree>
    <p:extLst>
      <p:ext uri="{BB962C8B-B14F-4D97-AF65-F5344CB8AC3E}">
        <p14:creationId xmlns:p14="http://schemas.microsoft.com/office/powerpoint/2010/main" val="2753497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Decyzja</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smtClean="0"/>
              <a:t>Decyzja jest sposobem zakończenia postępowania podatkowego. Co do zasady rozstrzyga sprawę co do istoty (art. 207 </a:t>
            </a:r>
            <a:r>
              <a:rPr lang="pl-PL" dirty="0" err="1" smtClean="0"/>
              <a:t>op</a:t>
            </a:r>
            <a:r>
              <a:rPr lang="pl-PL" dirty="0" smtClean="0"/>
              <a:t>). Jeżeli natomiast postępowanie staje się bezprzedmiotowe, wydaje się decyzję o umorzeniu postępowania (art. 208 </a:t>
            </a:r>
            <a:r>
              <a:rPr lang="pl-PL" dirty="0" err="1" smtClean="0"/>
              <a:t>op</a:t>
            </a:r>
            <a:r>
              <a:rPr lang="pl-PL" dirty="0" smtClean="0"/>
              <a:t>). </a:t>
            </a:r>
          </a:p>
          <a:p>
            <a:pPr marL="0" indent="0">
              <a:buNone/>
            </a:pPr>
            <a:r>
              <a:rPr lang="pl-PL" dirty="0" smtClean="0"/>
              <a:t>Składnikami decyzji są:</a:t>
            </a:r>
          </a:p>
          <a:p>
            <a:pPr marL="514350" indent="-514350">
              <a:buAutoNum type="arabicPeriod"/>
            </a:pPr>
            <a:r>
              <a:rPr lang="pl-PL" dirty="0" smtClean="0"/>
              <a:t>Oznaczenie organu podatkowego;</a:t>
            </a:r>
          </a:p>
          <a:p>
            <a:pPr marL="514350" indent="-514350">
              <a:buAutoNum type="arabicPeriod"/>
            </a:pPr>
            <a:r>
              <a:rPr lang="pl-PL" dirty="0" smtClean="0"/>
              <a:t>Data jej wydania</a:t>
            </a:r>
          </a:p>
          <a:p>
            <a:pPr marL="514350" indent="-514350">
              <a:buAutoNum type="arabicPeriod"/>
            </a:pPr>
            <a:r>
              <a:rPr lang="pl-PL" dirty="0" smtClean="0"/>
              <a:t>Oznaczenie strony</a:t>
            </a:r>
          </a:p>
          <a:p>
            <a:pPr marL="514350" indent="-514350">
              <a:buAutoNum type="arabicPeriod"/>
            </a:pPr>
            <a:r>
              <a:rPr lang="pl-PL" dirty="0" smtClean="0"/>
              <a:t>Powołanie podstawy prawnej</a:t>
            </a:r>
          </a:p>
          <a:p>
            <a:pPr marL="514350" indent="-514350">
              <a:buAutoNum type="arabicPeriod"/>
            </a:pPr>
            <a:r>
              <a:rPr lang="pl-PL" dirty="0" smtClean="0"/>
              <a:t>Rozstrzygniecie</a:t>
            </a:r>
          </a:p>
          <a:p>
            <a:pPr marL="514350" indent="-514350">
              <a:buAutoNum type="arabicPeriod"/>
            </a:pPr>
            <a:r>
              <a:rPr lang="pl-PL" dirty="0" smtClean="0"/>
              <a:t>Uzasadnienie faktyczne i prawne</a:t>
            </a:r>
          </a:p>
          <a:p>
            <a:pPr marL="514350" indent="-514350">
              <a:buAutoNum type="arabicPeriod"/>
            </a:pPr>
            <a:r>
              <a:rPr lang="pl-PL" dirty="0" smtClean="0"/>
              <a:t>Pouczenie o trybie odwoławczym</a:t>
            </a:r>
          </a:p>
          <a:p>
            <a:pPr marL="514350" indent="-514350">
              <a:buAutoNum type="arabicPeriod"/>
            </a:pPr>
            <a:r>
              <a:rPr lang="pl-PL" dirty="0" smtClean="0"/>
              <a:t>Podpis osoby upoważnieniem, z podaniem stanowiska służbowego oraz imienia i nazwiska. </a:t>
            </a:r>
            <a:endParaRPr lang="pl-PL" dirty="0"/>
          </a:p>
        </p:txBody>
      </p:sp>
    </p:spTree>
    <p:extLst>
      <p:ext uri="{BB962C8B-B14F-4D97-AF65-F5344CB8AC3E}">
        <p14:creationId xmlns:p14="http://schemas.microsoft.com/office/powerpoint/2010/main" val="2833431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Odwołanie i postępowanie odwoławcze</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Od decyzji wydanej w pierwszej instancji przysługuje stronie odwołanie tylko do jednej instancji – organu wyższego stopnia (art. 220 </a:t>
            </a:r>
            <a:r>
              <a:rPr lang="pl-PL" dirty="0" err="1" smtClean="0"/>
              <a:t>op</a:t>
            </a:r>
            <a:r>
              <a:rPr lang="pl-PL" dirty="0" smtClean="0"/>
              <a:t>). Jeżeli w danej sprawie organu wyższego stopnia w rozumieniu OP nie ma (pierwszą instancją był dyrektor izby administracji skarbowej, samorządowe kolegium odwoławcze albo szef Krajowej Administracji Skarbowej), odwołanie rozpatruje ten sam organ. </a:t>
            </a:r>
          </a:p>
          <a:p>
            <a:pPr marL="0" indent="0" algn="just">
              <a:buNone/>
            </a:pPr>
            <a:r>
              <a:rPr lang="pl-PL" dirty="0" smtClean="0"/>
              <a:t>Odwołanie wnosi się w terminie 14 dni od dnia doręczenia decyzji, za pośrednictwem organu, który wydał decyzję. </a:t>
            </a:r>
          </a:p>
          <a:p>
            <a:pPr marL="0" indent="0" algn="just">
              <a:buNone/>
            </a:pPr>
            <a:r>
              <a:rPr lang="pl-PL" dirty="0" smtClean="0"/>
              <a:t>Organ, który wydał zaskarżoną decyzję może ją uchylić albo zmienić, jeżeli uzna, że odwołanie wniesione przez stronę zasługuje na uwzględnienie w całości. Jeżeli z tej możliwości nie skorzysta, to ustosunkowuje się do zarzutów odwołania i w terminie 14 dniu od dnia otrzymania środka zaskarżenia przekazuje akta organowi odwoławczemu. </a:t>
            </a:r>
            <a:endParaRPr lang="pl-PL" dirty="0"/>
          </a:p>
        </p:txBody>
      </p:sp>
    </p:spTree>
    <p:extLst>
      <p:ext uri="{BB962C8B-B14F-4D97-AF65-F5344CB8AC3E}">
        <p14:creationId xmlns:p14="http://schemas.microsoft.com/office/powerpoint/2010/main" val="184782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573206"/>
            <a:ext cx="10515600" cy="5603757"/>
          </a:xfrm>
        </p:spPr>
        <p:txBody>
          <a:bodyPr/>
          <a:lstStyle/>
          <a:p>
            <a:pPr marL="0" indent="0" algn="just">
              <a:buNone/>
            </a:pPr>
            <a:r>
              <a:rPr lang="pl-PL" dirty="0" smtClean="0"/>
              <a:t>Rolą organu odwoławczego jest ponowne rozpatrzenie sprawy. Ma ono wydźwięk kontrolny. Organ odwoławczy może przeprowadzić dodatkowe postepowanie dodatkowe. </a:t>
            </a:r>
          </a:p>
          <a:p>
            <a:pPr marL="0" indent="0" algn="just">
              <a:buNone/>
            </a:pPr>
            <a:r>
              <a:rPr lang="pl-PL" dirty="0" smtClean="0"/>
              <a:t>Decyzja organu kontrolnego może zakończyć się:</a:t>
            </a:r>
          </a:p>
          <a:p>
            <a:pPr marL="514350" indent="-514350" algn="just">
              <a:buAutoNum type="alphaUcPeriod"/>
            </a:pPr>
            <a:r>
              <a:rPr lang="pl-PL" dirty="0" smtClean="0"/>
              <a:t>Utrzymaniem w mocy zaskarżonej decyzji;</a:t>
            </a:r>
          </a:p>
          <a:p>
            <a:pPr marL="514350" indent="-514350" algn="just">
              <a:buAutoNum type="alphaUcPeriod"/>
            </a:pPr>
            <a:r>
              <a:rPr lang="pl-PL" dirty="0" smtClean="0"/>
              <a:t>Uchyleniem w całości lub w części zaskarżonej decyzji;</a:t>
            </a:r>
          </a:p>
          <a:p>
            <a:pPr marL="514350" indent="-514350" algn="just">
              <a:buAutoNum type="alphaUcPeriod"/>
            </a:pPr>
            <a:r>
              <a:rPr lang="pl-PL" dirty="0" smtClean="0"/>
              <a:t>Umorzeniem postępowania. </a:t>
            </a:r>
            <a:endParaRPr lang="pl-PL" dirty="0"/>
          </a:p>
        </p:txBody>
      </p:sp>
    </p:spTree>
    <p:extLst>
      <p:ext uri="{BB962C8B-B14F-4D97-AF65-F5344CB8AC3E}">
        <p14:creationId xmlns:p14="http://schemas.microsoft.com/office/powerpoint/2010/main" val="315110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Cel i zakres postępowania podatkowego</a:t>
            </a:r>
            <a:endParaRPr lang="pl-PL" dirty="0"/>
          </a:p>
        </p:txBody>
      </p:sp>
      <p:sp>
        <p:nvSpPr>
          <p:cNvPr id="3" name="Symbol zastępczy zawartości 2"/>
          <p:cNvSpPr>
            <a:spLocks noGrp="1"/>
          </p:cNvSpPr>
          <p:nvPr>
            <p:ph idx="1"/>
          </p:nvPr>
        </p:nvSpPr>
        <p:spPr/>
        <p:txBody>
          <a:bodyPr/>
          <a:lstStyle/>
          <a:p>
            <a:pPr marL="0" indent="0" algn="just">
              <a:buNone/>
            </a:pPr>
            <a:r>
              <a:rPr lang="pl-PL" dirty="0" smtClean="0"/>
              <a:t>Postępowanie podatkowe ma na celu dokonania w odpowiedniej formie prawnej ustalenia dotyczącego istnienia, wysokości i wykonywania zobowiązań podatkowych, jednak nie wszystkie działania zmierzające do tego celu uznać można za postępowanie podatkowe. Wynika to z faktu, że w toku takiego postępowania nie zawsze będzie bezpośredni udział organu podatkowego. W niektórych postępowaniach biorą udział płatnicy lub inkasenci, a zadanie organu podatkowego ogranicza się do zadań weryfikacyjnych. </a:t>
            </a:r>
            <a:endParaRPr lang="pl-PL" dirty="0"/>
          </a:p>
        </p:txBody>
      </p:sp>
    </p:spTree>
    <p:extLst>
      <p:ext uri="{BB962C8B-B14F-4D97-AF65-F5344CB8AC3E}">
        <p14:creationId xmlns:p14="http://schemas.microsoft.com/office/powerpoint/2010/main" val="863976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Tryby wzruszania decyzji ostatecznych</a:t>
            </a:r>
            <a:endParaRPr lang="pl-PL" dirty="0"/>
          </a:p>
        </p:txBody>
      </p:sp>
      <p:sp>
        <p:nvSpPr>
          <p:cNvPr id="3" name="Symbol zastępczy zawartości 2"/>
          <p:cNvSpPr>
            <a:spLocks noGrp="1"/>
          </p:cNvSpPr>
          <p:nvPr>
            <p:ph idx="1"/>
          </p:nvPr>
        </p:nvSpPr>
        <p:spPr/>
        <p:txBody>
          <a:bodyPr/>
          <a:lstStyle/>
          <a:p>
            <a:pPr marL="0" indent="0">
              <a:buNone/>
            </a:pPr>
            <a:r>
              <a:rPr lang="pl-PL" dirty="0" smtClean="0"/>
              <a:t>Decyzje ostateczne mogą być wzruszone w trybie:</a:t>
            </a:r>
          </a:p>
          <a:p>
            <a:pPr marL="514350" indent="-514350">
              <a:buAutoNum type="arabicPeriod"/>
            </a:pPr>
            <a:r>
              <a:rPr lang="pl-PL" dirty="0" smtClean="0"/>
              <a:t>Wznowienia postępowania</a:t>
            </a:r>
          </a:p>
          <a:p>
            <a:pPr marL="514350" indent="-514350">
              <a:buAutoNum type="arabicPeriod"/>
            </a:pPr>
            <a:r>
              <a:rPr lang="pl-PL" dirty="0" smtClean="0"/>
              <a:t>Stwierdzenia nieważności decyzji</a:t>
            </a:r>
          </a:p>
          <a:p>
            <a:pPr marL="514350" indent="-514350">
              <a:buAutoNum type="arabicPeriod"/>
            </a:pPr>
            <a:r>
              <a:rPr lang="pl-PL" dirty="0" smtClean="0"/>
              <a:t>Uchylenia lub zmiany decyzji ostatecznej</a:t>
            </a:r>
          </a:p>
          <a:p>
            <a:pPr marL="514350" indent="-514350">
              <a:buAutoNum type="arabicPeriod"/>
            </a:pPr>
            <a:r>
              <a:rPr lang="pl-PL" dirty="0" smtClean="0"/>
              <a:t>Wygaśnięcia decyzji</a:t>
            </a:r>
            <a:endParaRPr lang="pl-PL" dirty="0"/>
          </a:p>
        </p:txBody>
      </p:sp>
    </p:spTree>
    <p:extLst>
      <p:ext uri="{BB962C8B-B14F-4D97-AF65-F5344CB8AC3E}">
        <p14:creationId xmlns:p14="http://schemas.microsoft.com/office/powerpoint/2010/main" val="2955166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191069"/>
            <a:ext cx="10515600" cy="5985894"/>
          </a:xfrm>
        </p:spPr>
        <p:txBody>
          <a:bodyPr/>
          <a:lstStyle/>
          <a:p>
            <a:pPr marL="0" indent="0" algn="just">
              <a:buNone/>
            </a:pPr>
            <a:r>
              <a:rPr lang="pl-PL" dirty="0" smtClean="0"/>
              <a:t>Uchylenie lub zmiana decyzji ostatecznej możliwe są, gdy strona nie nabyła prawa, a za uchyleniem lub zmianą przemawia interes publiczny lub ważny interes podatnika, a gdy strona nabyła prawo – za jej zgodą. </a:t>
            </a:r>
          </a:p>
          <a:p>
            <a:pPr marL="0" indent="0" algn="just">
              <a:buNone/>
            </a:pPr>
            <a:endParaRPr lang="pl-PL" dirty="0"/>
          </a:p>
          <a:p>
            <a:pPr marL="0" indent="0" algn="just">
              <a:buNone/>
            </a:pPr>
            <a:r>
              <a:rPr lang="pl-PL" dirty="0" smtClean="0"/>
              <a:t>Organ podatkowy pierwszej instancji uchyla decyzję, jeżeli została ona wydana z zastrzeżeniem dopełnienia przez stronę określonych czynności, a strona dopełniła ich w wyznaczonym terminie. </a:t>
            </a:r>
            <a:endParaRPr lang="pl-PL" dirty="0"/>
          </a:p>
        </p:txBody>
      </p:sp>
    </p:spTree>
    <p:extLst>
      <p:ext uri="{BB962C8B-B14F-4D97-AF65-F5344CB8AC3E}">
        <p14:creationId xmlns:p14="http://schemas.microsoft.com/office/powerpoint/2010/main" val="636383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Postępowanie szczególne, do których stosuje się przepisy działu IV OP</a:t>
            </a:r>
            <a:endParaRPr lang="pl-PL" dirty="0"/>
          </a:p>
        </p:txBody>
      </p:sp>
      <p:sp>
        <p:nvSpPr>
          <p:cNvPr id="3" name="Symbol zastępczy zawartości 2"/>
          <p:cNvSpPr>
            <a:spLocks noGrp="1"/>
          </p:cNvSpPr>
          <p:nvPr>
            <p:ph idx="1"/>
          </p:nvPr>
        </p:nvSpPr>
        <p:spPr/>
        <p:txBody>
          <a:bodyPr/>
          <a:lstStyle/>
          <a:p>
            <a:pPr marL="514350" indent="-514350">
              <a:buAutoNum type="arabicPeriod"/>
            </a:pPr>
            <a:r>
              <a:rPr lang="pl-PL" dirty="0" smtClean="0"/>
              <a:t>Porozumienia w sprawie ustalenia cen transakcyjnych;</a:t>
            </a:r>
          </a:p>
          <a:p>
            <a:pPr marL="514350" indent="-514350">
              <a:buAutoNum type="arabicPeriod"/>
            </a:pPr>
            <a:r>
              <a:rPr lang="pl-PL" dirty="0" smtClean="0"/>
              <a:t>Interpretacje indywidualne</a:t>
            </a:r>
          </a:p>
          <a:p>
            <a:pPr marL="514350" indent="-514350">
              <a:buAutoNum type="arabicPeriod"/>
            </a:pPr>
            <a:r>
              <a:rPr lang="pl-PL" dirty="0" smtClean="0"/>
              <a:t>Interpretacje ogólne</a:t>
            </a:r>
          </a:p>
          <a:p>
            <a:pPr marL="514350" indent="-514350">
              <a:buAutoNum type="arabicPeriod"/>
            </a:pPr>
            <a:r>
              <a:rPr lang="pl-PL" dirty="0" smtClean="0"/>
              <a:t>Zaświadczenia</a:t>
            </a:r>
          </a:p>
          <a:p>
            <a:pPr marL="0" indent="0">
              <a:buNone/>
            </a:pPr>
            <a:endParaRPr lang="pl-PL" dirty="0"/>
          </a:p>
        </p:txBody>
      </p:sp>
    </p:spTree>
    <p:extLst>
      <p:ext uri="{BB962C8B-B14F-4D97-AF65-F5344CB8AC3E}">
        <p14:creationId xmlns:p14="http://schemas.microsoft.com/office/powerpoint/2010/main" val="1601461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259307"/>
            <a:ext cx="10515600" cy="5917656"/>
          </a:xfrm>
        </p:spPr>
        <p:txBody>
          <a:bodyPr/>
          <a:lstStyle/>
          <a:p>
            <a:pPr marL="0" indent="0" algn="just">
              <a:buNone/>
            </a:pPr>
            <a:r>
              <a:rPr lang="pl-PL" dirty="0" smtClean="0"/>
              <a:t>Każde postępowanie prowadzone przez organ podatkowy jest postępowaniem w znaczeniu ścisłym zwanym jurysdykcyjnym. Uregulowane jest ono w dziale IV Ordynacji Podatkowej. W trakcie tego postępowania nie stosujemy przepisów KPA, za wyjątkiem udziału IV „Udział Prokuratora” oraz VIII „Skargi i Wnioski”. </a:t>
            </a:r>
          </a:p>
          <a:p>
            <a:pPr marL="0" indent="0" algn="just">
              <a:buNone/>
            </a:pPr>
            <a:r>
              <a:rPr lang="pl-PL" dirty="0" smtClean="0"/>
              <a:t>Postępowanie podatkowe jest postępowaniem administracyjnym. Do takiego stwierdzenia uprawnia analiza usytuowania organu podatkowego, który jest podmiotem zarówno prowadzącym postępowaniem, jak i wykonawcą obowiązków i uprawnień podatkowych. Dotyczy to także skutku postępowania, polegającego na jednostronnym, władczym ukształtowaniu sytuacji prawnej strony w drodze rozstrzygnięcia organu podatkowego. </a:t>
            </a:r>
            <a:endParaRPr lang="pl-PL" dirty="0"/>
          </a:p>
        </p:txBody>
      </p:sp>
    </p:spTree>
    <p:extLst>
      <p:ext uri="{BB962C8B-B14F-4D97-AF65-F5344CB8AC3E}">
        <p14:creationId xmlns:p14="http://schemas.microsoft.com/office/powerpoint/2010/main" val="95682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382137"/>
            <a:ext cx="10515600" cy="5794826"/>
          </a:xfrm>
        </p:spPr>
        <p:txBody>
          <a:bodyPr/>
          <a:lstStyle/>
          <a:p>
            <a:pPr marL="0" indent="0">
              <a:buNone/>
            </a:pPr>
            <a:r>
              <a:rPr lang="pl-PL" dirty="0" smtClean="0"/>
              <a:t>OP jest bardzo podobna do KPA. W wielu miejscach nawet zbieżna. Art. 120-129 OP są praktycznie dosłownym powtórzeniem art. 6-16 KPA (zasady postępowania). </a:t>
            </a:r>
          </a:p>
          <a:p>
            <a:pPr marL="0" indent="0">
              <a:buNone/>
            </a:pPr>
            <a:r>
              <a:rPr lang="pl-PL" dirty="0" smtClean="0"/>
              <a:t>Podobne rozwiązania do znanych rozwiązań z KPA, OP modyfikuje je do swoich potrzeb (celu). </a:t>
            </a:r>
          </a:p>
          <a:p>
            <a:pPr marL="0" indent="0">
              <a:buNone/>
            </a:pPr>
            <a:endParaRPr lang="pl-PL" dirty="0"/>
          </a:p>
        </p:txBody>
      </p:sp>
    </p:spTree>
    <p:extLst>
      <p:ext uri="{BB962C8B-B14F-4D97-AF65-F5344CB8AC3E}">
        <p14:creationId xmlns:p14="http://schemas.microsoft.com/office/powerpoint/2010/main" val="646566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Strona w postępowaniu</a:t>
            </a:r>
            <a:endParaRPr lang="pl-PL" dirty="0"/>
          </a:p>
        </p:txBody>
      </p:sp>
      <p:sp>
        <p:nvSpPr>
          <p:cNvPr id="3" name="Symbol zastępczy zawartości 2"/>
          <p:cNvSpPr>
            <a:spLocks noGrp="1"/>
          </p:cNvSpPr>
          <p:nvPr>
            <p:ph idx="1"/>
          </p:nvPr>
        </p:nvSpPr>
        <p:spPr/>
        <p:txBody>
          <a:bodyPr/>
          <a:lstStyle/>
          <a:p>
            <a:pPr marL="0" indent="0" algn="just">
              <a:buNone/>
            </a:pPr>
            <a:r>
              <a:rPr lang="pl-PL" dirty="0" smtClean="0"/>
              <a:t>Definicję strony określa art. 133 par. 1 OP. Zgodnie z nim stroną w postępowaniu podatkowym jest podatnik, płatnik, inkasent, następca prawny oraz osoba trzecia, która z uwagi na swój interes prawny żąda czynności organu podatkowego, do którego czynność organu podatkowego się odnosi lub której interesu prawnego działanie organu podatkowego dotyczy. </a:t>
            </a:r>
            <a:endParaRPr lang="pl-PL" dirty="0"/>
          </a:p>
        </p:txBody>
      </p:sp>
    </p:spTree>
    <p:extLst>
      <p:ext uri="{BB962C8B-B14F-4D97-AF65-F5344CB8AC3E}">
        <p14:creationId xmlns:p14="http://schemas.microsoft.com/office/powerpoint/2010/main" val="744365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Wszczęcie postępowania</a:t>
            </a:r>
            <a:endParaRPr lang="pl-PL" dirty="0"/>
          </a:p>
        </p:txBody>
      </p:sp>
      <p:sp>
        <p:nvSpPr>
          <p:cNvPr id="3" name="Symbol zastępczy zawartości 2"/>
          <p:cNvSpPr>
            <a:spLocks noGrp="1"/>
          </p:cNvSpPr>
          <p:nvPr>
            <p:ph idx="1"/>
          </p:nvPr>
        </p:nvSpPr>
        <p:spPr/>
        <p:txBody>
          <a:bodyPr/>
          <a:lstStyle/>
          <a:p>
            <a:pPr marL="0" indent="0">
              <a:buNone/>
            </a:pPr>
            <a:r>
              <a:rPr lang="pl-PL" dirty="0" smtClean="0"/>
              <a:t>Postępowanie wszczyna się z urzędu lub na wniosek. – art. 165 par. 1 OP. </a:t>
            </a:r>
          </a:p>
          <a:p>
            <a:pPr marL="0" indent="0">
              <a:buNone/>
            </a:pPr>
            <a:r>
              <a:rPr lang="pl-PL" dirty="0" smtClean="0"/>
              <a:t>Wszczęcie z urzędu jest przejawem istniejącego po stronie organu podatkowego zweryfikowania w drodze postępowania sytuacji prawnej </a:t>
            </a:r>
            <a:r>
              <a:rPr lang="pl-PL" dirty="0" smtClean="0"/>
              <a:t>strony</a:t>
            </a:r>
            <a:r>
              <a:rPr lang="pl-PL" dirty="0" smtClean="0"/>
              <a:t>.</a:t>
            </a:r>
          </a:p>
          <a:p>
            <a:pPr marL="0" indent="0">
              <a:buNone/>
            </a:pPr>
            <a:endParaRPr lang="pl-PL" dirty="0"/>
          </a:p>
          <a:p>
            <a:pPr marL="0" indent="0">
              <a:buNone/>
            </a:pPr>
            <a:r>
              <a:rPr lang="pl-PL" dirty="0" smtClean="0"/>
              <a:t>Wszczęcie na wniosek strony oznacza przestawienie przez stronę zagadnienia prawnego wymagającego rozstrzygnięcia, z </a:t>
            </a:r>
            <a:r>
              <a:rPr lang="pl-PL" dirty="0" err="1" smtClean="0"/>
              <a:t>regóły</a:t>
            </a:r>
            <a:r>
              <a:rPr lang="pl-PL" dirty="0" smtClean="0"/>
              <a:t> z zamiarem uzyskania przewidzianej prawem korzyści przez zastosowanie odpowiedniej instytucji prawa materialnego. </a:t>
            </a:r>
            <a:endParaRPr lang="pl-PL" dirty="0"/>
          </a:p>
        </p:txBody>
      </p:sp>
    </p:spTree>
    <p:extLst>
      <p:ext uri="{BB962C8B-B14F-4D97-AF65-F5344CB8AC3E}">
        <p14:creationId xmlns:p14="http://schemas.microsoft.com/office/powerpoint/2010/main" val="218480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313899"/>
            <a:ext cx="10515600" cy="5863064"/>
          </a:xfrm>
        </p:spPr>
        <p:txBody>
          <a:bodyPr/>
          <a:lstStyle/>
          <a:p>
            <a:pPr marL="0" indent="0">
              <a:buNone/>
            </a:pPr>
            <a:r>
              <a:rPr lang="pl-PL" dirty="0" smtClean="0"/>
              <a:t>Wszczęcie postępowania z urzędu wymaga postanowienia wydawanego przez organ podatkowy, a dniem wszczęcia jest dzień doręczenia postanowienia stronie. </a:t>
            </a:r>
          </a:p>
          <a:p>
            <a:pPr marL="0" indent="0">
              <a:buNone/>
            </a:pPr>
            <a:r>
              <a:rPr lang="pl-PL" dirty="0" smtClean="0"/>
              <a:t>Wyjątki:</a:t>
            </a:r>
          </a:p>
          <a:p>
            <a:pPr marL="514350" indent="-514350">
              <a:buAutoNum type="arabicPeriod"/>
            </a:pPr>
            <a:r>
              <a:rPr lang="pl-PL" dirty="0" smtClean="0"/>
              <a:t>Dotyczy deklaracji osób fizycznych w podatkach rolnym, leśnym i od nieruchomości;</a:t>
            </a:r>
          </a:p>
          <a:p>
            <a:pPr marL="514350" indent="-514350">
              <a:buAutoNum type="arabicPeriod"/>
            </a:pPr>
            <a:r>
              <a:rPr lang="pl-PL" dirty="0" smtClean="0"/>
              <a:t>Dotyczy zeznań podatników podatku od spadków i darowizn</a:t>
            </a:r>
          </a:p>
          <a:p>
            <a:pPr marL="514350" indent="-514350">
              <a:buAutoNum type="arabicPeriod"/>
            </a:pPr>
            <a:r>
              <a:rPr lang="pl-PL" dirty="0" smtClean="0"/>
              <a:t>Dotyczy zgłoszeń celnych</a:t>
            </a:r>
            <a:endParaRPr lang="pl-PL" dirty="0"/>
          </a:p>
        </p:txBody>
      </p:sp>
    </p:spTree>
    <p:extLst>
      <p:ext uri="{BB962C8B-B14F-4D97-AF65-F5344CB8AC3E}">
        <p14:creationId xmlns:p14="http://schemas.microsoft.com/office/powerpoint/2010/main" val="605865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Czynności podejmowane w toku postępowania</a:t>
            </a:r>
            <a:endParaRPr lang="pl-PL" dirty="0"/>
          </a:p>
        </p:txBody>
      </p:sp>
      <p:sp>
        <p:nvSpPr>
          <p:cNvPr id="3" name="Symbol zastępczy zawartości 2"/>
          <p:cNvSpPr>
            <a:spLocks noGrp="1"/>
          </p:cNvSpPr>
          <p:nvPr>
            <p:ph idx="1"/>
          </p:nvPr>
        </p:nvSpPr>
        <p:spPr/>
        <p:txBody>
          <a:bodyPr>
            <a:normAutofit fontScale="92500" lnSpcReduction="20000"/>
          </a:bodyPr>
          <a:lstStyle/>
          <a:p>
            <a:pPr marL="514350" indent="-514350" algn="just">
              <a:buAutoNum type="arabicPeriod"/>
            </a:pPr>
            <a:r>
              <a:rPr lang="pl-PL" dirty="0" smtClean="0"/>
              <a:t>Pisma. Doręczane są przez operatora pocztowego, pracowników organu podatkowego lub inne osoby uprawnione. Pisma doręcza się za pokwitowaniem, a jeżeli jest ustanowiony pełnomocnik to pisma doręcza się ustanowionemu pełnomocnikowi.  Pisma mogą być wysyłane stronie za pomocą komunikacji elektronicznej po spełnieniu następujących warunków:</a:t>
            </a:r>
          </a:p>
          <a:p>
            <a:pPr marL="514350" indent="-514350" algn="just">
              <a:buAutoNum type="alphaUcPeriod"/>
            </a:pPr>
            <a:r>
              <a:rPr lang="pl-PL" dirty="0" smtClean="0"/>
              <a:t>Strona złoży podatnie w formie dokumentu elektronicznego lub elektroniczną skrzynkę podawczą organu podatkowego lub portal podatkowy;</a:t>
            </a:r>
          </a:p>
          <a:p>
            <a:pPr marL="514350" indent="-514350" algn="just">
              <a:buAutoNum type="alphaUcPeriod"/>
            </a:pPr>
            <a:r>
              <a:rPr lang="pl-PL" dirty="0" smtClean="0"/>
              <a:t>Strona wniesie o doręczenie pism za pomocą środków komunikacji elektronicznej i wskaże organowi podatkowemu adres podatkowy;</a:t>
            </a:r>
          </a:p>
          <a:p>
            <a:pPr marL="514350" indent="-514350" algn="just">
              <a:buAutoNum type="alphaUcPeriod"/>
            </a:pPr>
            <a:r>
              <a:rPr lang="pl-PL" dirty="0" smtClean="0"/>
              <a:t>Strona wyrazi zgodę na doręczanie pism za pomocą środków komunikacji elektronicznej i wskaże organowi podatkowemu adres elektroniczny.</a:t>
            </a:r>
            <a:endParaRPr lang="pl-PL" dirty="0"/>
          </a:p>
        </p:txBody>
      </p:sp>
    </p:spTree>
    <p:extLst>
      <p:ext uri="{BB962C8B-B14F-4D97-AF65-F5344CB8AC3E}">
        <p14:creationId xmlns:p14="http://schemas.microsoft.com/office/powerpoint/2010/main" val="51413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272955"/>
            <a:ext cx="10515600" cy="5904008"/>
          </a:xfrm>
        </p:spPr>
        <p:txBody>
          <a:bodyPr/>
          <a:lstStyle/>
          <a:p>
            <a:pPr marL="0" indent="0" algn="just">
              <a:buNone/>
            </a:pPr>
            <a:r>
              <a:rPr lang="pl-PL" dirty="0" smtClean="0"/>
              <a:t>2. Strona lub inne osoby (np.  Świadkowie) mogą zostać odpowiednim pismem wezwane do złożenia wyjaśnień, zeznań, przedłożenia dokumentów lub dokonania określonej czynności (osobiście, przez pełnomocnika lub na piśmie) jeżeli wymaga tego wyjaśnienie stanu faktycznego lub rozstrzyganie sprawy. </a:t>
            </a:r>
          </a:p>
          <a:p>
            <a:pPr marL="0" indent="0" algn="just">
              <a:buNone/>
            </a:pPr>
            <a:r>
              <a:rPr lang="pl-PL" dirty="0" smtClean="0"/>
              <a:t>Strona ma obowiązek osobistego stawiennictwa tylko na obszarze województwa, na którym mieszka lub przebywa. </a:t>
            </a:r>
          </a:p>
          <a:p>
            <a:pPr marL="0" indent="0" algn="just">
              <a:buNone/>
            </a:pPr>
            <a:r>
              <a:rPr lang="pl-PL" dirty="0" smtClean="0"/>
              <a:t>Osoba, która bezzasadnie nie wykonuje obowiązku wynikającego z prawidłowego wezwania może zostać ukarana karą porządkową w wysokości do 2 800,00 zł.  </a:t>
            </a:r>
            <a:endParaRPr lang="pl-PL" dirty="0"/>
          </a:p>
        </p:txBody>
      </p:sp>
    </p:spTree>
    <p:extLst>
      <p:ext uri="{BB962C8B-B14F-4D97-AF65-F5344CB8AC3E}">
        <p14:creationId xmlns:p14="http://schemas.microsoft.com/office/powerpoint/2010/main" val="237638091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TotalTime>
  <Words>1442</Words>
  <Application>Microsoft Office PowerPoint</Application>
  <PresentationFormat>Panoramiczny</PresentationFormat>
  <Paragraphs>81</Paragraphs>
  <Slides>22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22</vt:i4>
      </vt:variant>
    </vt:vector>
  </HeadingPairs>
  <TitlesOfParts>
    <vt:vector size="26" baseType="lpstr">
      <vt:lpstr>Arial</vt:lpstr>
      <vt:lpstr>Calibri</vt:lpstr>
      <vt:lpstr>Calibri Light</vt:lpstr>
      <vt:lpstr>Motyw pakietu Office</vt:lpstr>
      <vt:lpstr>Postępowanie podatkowe</vt:lpstr>
      <vt:lpstr>Cel i zakres postępowania podatkowego</vt:lpstr>
      <vt:lpstr>Prezentacja programu PowerPoint</vt:lpstr>
      <vt:lpstr>Prezentacja programu PowerPoint</vt:lpstr>
      <vt:lpstr>Strona w postępowaniu</vt:lpstr>
      <vt:lpstr>Wszczęcie postępowania</vt:lpstr>
      <vt:lpstr>Prezentacja programu PowerPoint</vt:lpstr>
      <vt:lpstr>Czynności podejmowane w toku postępowania</vt:lpstr>
      <vt:lpstr>Prezentacja programu PowerPoint</vt:lpstr>
      <vt:lpstr>Prezentacja programu PowerPoint</vt:lpstr>
      <vt:lpstr>Prezentacja programu PowerPoint</vt:lpstr>
      <vt:lpstr>Prezentacja programu PowerPoint</vt:lpstr>
      <vt:lpstr>Dowody w postępowaniu podatkowym</vt:lpstr>
      <vt:lpstr>Prezentacja programu PowerPoint</vt:lpstr>
      <vt:lpstr>Prezentacja programu PowerPoint</vt:lpstr>
      <vt:lpstr>Oszacowanie podstawy opodatkowania</vt:lpstr>
      <vt:lpstr>Decyzja</vt:lpstr>
      <vt:lpstr>Odwołanie i postępowanie odwoławcze</vt:lpstr>
      <vt:lpstr>Prezentacja programu PowerPoint</vt:lpstr>
      <vt:lpstr>Tryby wzruszania decyzji ostatecznych</vt:lpstr>
      <vt:lpstr>Prezentacja programu PowerPoint</vt:lpstr>
      <vt:lpstr>Postępowanie szczególne, do których stosuje się przepisy działu IV OP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podatkowe</dc:title>
  <dc:creator>Mateusz Adamczyk</dc:creator>
  <cp:lastModifiedBy>Mateusz Adamczyk</cp:lastModifiedBy>
  <cp:revision>24</cp:revision>
  <dcterms:created xsi:type="dcterms:W3CDTF">2019-05-18T20:04:22Z</dcterms:created>
  <dcterms:modified xsi:type="dcterms:W3CDTF">2019-05-25T16:55:16Z</dcterms:modified>
</cp:coreProperties>
</file>