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Lst>
  <p:sldIdLst>
    <p:sldId id="256" r:id="rId2"/>
    <p:sldId id="257" r:id="rId3"/>
    <p:sldId id="309" r:id="rId4"/>
    <p:sldId id="299" r:id="rId5"/>
    <p:sldId id="301" r:id="rId6"/>
    <p:sldId id="303" r:id="rId7"/>
    <p:sldId id="304" r:id="rId8"/>
    <p:sldId id="305" r:id="rId9"/>
    <p:sldId id="306" r:id="rId10"/>
    <p:sldId id="315" r:id="rId11"/>
    <p:sldId id="314" r:id="rId12"/>
    <p:sldId id="307" r:id="rId13"/>
    <p:sldId id="308" r:id="rId14"/>
    <p:sldId id="310" r:id="rId15"/>
    <p:sldId id="311" r:id="rId16"/>
    <p:sldId id="316" r:id="rId17"/>
    <p:sldId id="317" r:id="rId18"/>
    <p:sldId id="297"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90" autoAdjust="0"/>
    <p:restoredTop sz="95110" autoAdjust="0"/>
  </p:normalViewPr>
  <p:slideViewPr>
    <p:cSldViewPr snapToGrid="0">
      <p:cViewPr varScale="1">
        <p:scale>
          <a:sx n="81" d="100"/>
          <a:sy n="81" d="100"/>
        </p:scale>
        <p:origin x="7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A160A4-36B8-4D69-AB29-F0C309DBA0B4}" type="doc">
      <dgm:prSet loTypeId="urn:microsoft.com/office/officeart/2005/8/layout/funnel1" loCatId="process" qsTypeId="urn:microsoft.com/office/officeart/2005/8/quickstyle/simple1" qsCatId="simple" csTypeId="urn:microsoft.com/office/officeart/2005/8/colors/accent1_2" csCatId="accent1" phldr="1"/>
      <dgm:spPr/>
      <dgm:t>
        <a:bodyPr/>
        <a:lstStyle/>
        <a:p>
          <a:endParaRPr lang="pl-PL"/>
        </a:p>
      </dgm:t>
    </dgm:pt>
    <dgm:pt modelId="{BCFBE2C2-6A30-423C-B3C6-BB9D9CD7CDA9}">
      <dgm:prSet phldrT="[Tekst]"/>
      <dgm:spPr/>
      <dgm:t>
        <a:bodyPr/>
        <a:lstStyle/>
        <a:p>
          <a:r>
            <a:rPr lang="pl-PL" dirty="0"/>
            <a:t> </a:t>
          </a:r>
        </a:p>
      </dgm:t>
    </dgm:pt>
    <dgm:pt modelId="{2D4DC6DB-01BF-4081-BDCC-D37E42238EAD}" type="parTrans" cxnId="{0302AE53-2AE0-491C-973D-EFC86C595F31}">
      <dgm:prSet/>
      <dgm:spPr/>
      <dgm:t>
        <a:bodyPr/>
        <a:lstStyle/>
        <a:p>
          <a:endParaRPr lang="pl-PL"/>
        </a:p>
      </dgm:t>
    </dgm:pt>
    <dgm:pt modelId="{3E8FA3D5-2B6F-4859-957B-018C8F3A4DFC}" type="sibTrans" cxnId="{0302AE53-2AE0-491C-973D-EFC86C595F31}">
      <dgm:prSet/>
      <dgm:spPr/>
      <dgm:t>
        <a:bodyPr/>
        <a:lstStyle/>
        <a:p>
          <a:endParaRPr lang="pl-PL"/>
        </a:p>
      </dgm:t>
    </dgm:pt>
    <dgm:pt modelId="{B1683580-48FD-4472-A338-E66134570952}">
      <dgm:prSet phldrT="[Tekst]"/>
      <dgm:spPr/>
      <dgm:t>
        <a:bodyPr/>
        <a:lstStyle/>
        <a:p>
          <a:r>
            <a:rPr lang="pl-PL" dirty="0"/>
            <a:t> </a:t>
          </a:r>
        </a:p>
      </dgm:t>
    </dgm:pt>
    <dgm:pt modelId="{F54FAF37-A8D6-4C58-ABC1-F0D26EE13BBF}" type="parTrans" cxnId="{69A34E32-9168-41AF-A888-4C9703AF6163}">
      <dgm:prSet/>
      <dgm:spPr/>
      <dgm:t>
        <a:bodyPr/>
        <a:lstStyle/>
        <a:p>
          <a:endParaRPr lang="pl-PL"/>
        </a:p>
      </dgm:t>
    </dgm:pt>
    <dgm:pt modelId="{83DCE75F-0AD5-43DB-9FE3-0D6BC0D39244}" type="sibTrans" cxnId="{69A34E32-9168-41AF-A888-4C9703AF6163}">
      <dgm:prSet/>
      <dgm:spPr/>
      <dgm:t>
        <a:bodyPr/>
        <a:lstStyle/>
        <a:p>
          <a:endParaRPr lang="pl-PL"/>
        </a:p>
      </dgm:t>
    </dgm:pt>
    <dgm:pt modelId="{B6A68F09-B592-4E1E-BB28-339E55F805F9}">
      <dgm:prSet phldrT="[Tekst]"/>
      <dgm:spPr/>
      <dgm:t>
        <a:bodyPr/>
        <a:lstStyle/>
        <a:p>
          <a:r>
            <a:rPr lang="pl-PL" dirty="0"/>
            <a:t> </a:t>
          </a:r>
        </a:p>
      </dgm:t>
    </dgm:pt>
    <dgm:pt modelId="{F40DE35E-16CA-4C63-9991-7552253B0AB6}" type="parTrans" cxnId="{B85843B3-F97A-4BF2-BD20-D6B8AFAC6F0B}">
      <dgm:prSet/>
      <dgm:spPr/>
      <dgm:t>
        <a:bodyPr/>
        <a:lstStyle/>
        <a:p>
          <a:endParaRPr lang="pl-PL"/>
        </a:p>
      </dgm:t>
    </dgm:pt>
    <dgm:pt modelId="{63B39C32-7597-4A46-8859-3857C82940DC}" type="sibTrans" cxnId="{B85843B3-F97A-4BF2-BD20-D6B8AFAC6F0B}">
      <dgm:prSet/>
      <dgm:spPr/>
      <dgm:t>
        <a:bodyPr/>
        <a:lstStyle/>
        <a:p>
          <a:endParaRPr lang="pl-PL"/>
        </a:p>
      </dgm:t>
    </dgm:pt>
    <dgm:pt modelId="{8D78C9F9-E8BF-4561-97EA-A5789F073866}">
      <dgm:prSet phldrT="[Tekst]"/>
      <dgm:spPr/>
      <dgm:t>
        <a:bodyPr/>
        <a:lstStyle/>
        <a:p>
          <a:r>
            <a:rPr lang="pl-PL" dirty="0"/>
            <a:t> </a:t>
          </a:r>
        </a:p>
      </dgm:t>
    </dgm:pt>
    <dgm:pt modelId="{E8916882-018D-424F-8946-DA30A855C2D4}" type="sibTrans" cxnId="{7A07C969-E4B7-4A30-9B02-CCC47F88938D}">
      <dgm:prSet/>
      <dgm:spPr/>
      <dgm:t>
        <a:bodyPr/>
        <a:lstStyle/>
        <a:p>
          <a:endParaRPr lang="pl-PL"/>
        </a:p>
      </dgm:t>
    </dgm:pt>
    <dgm:pt modelId="{F084CDC0-2585-4AFC-AF21-B036A89378F0}" type="parTrans" cxnId="{7A07C969-E4B7-4A30-9B02-CCC47F88938D}">
      <dgm:prSet/>
      <dgm:spPr/>
      <dgm:t>
        <a:bodyPr/>
        <a:lstStyle/>
        <a:p>
          <a:endParaRPr lang="pl-PL"/>
        </a:p>
      </dgm:t>
    </dgm:pt>
    <dgm:pt modelId="{511FB7AF-78A5-410B-B265-EC89AF9C32DC}" type="pres">
      <dgm:prSet presAssocID="{66A160A4-36B8-4D69-AB29-F0C309DBA0B4}" presName="Name0" presStyleCnt="0">
        <dgm:presLayoutVars>
          <dgm:chMax val="4"/>
          <dgm:resizeHandles val="exact"/>
        </dgm:presLayoutVars>
      </dgm:prSet>
      <dgm:spPr/>
    </dgm:pt>
    <dgm:pt modelId="{EDE3668E-D8A7-49C1-A59C-B2C99E8812C5}" type="pres">
      <dgm:prSet presAssocID="{66A160A4-36B8-4D69-AB29-F0C309DBA0B4}" presName="ellipse" presStyleLbl="trBgShp" presStyleIdx="0" presStyleCnt="1"/>
      <dgm:spPr/>
    </dgm:pt>
    <dgm:pt modelId="{77488933-97B1-44AB-94E5-9E349A491445}" type="pres">
      <dgm:prSet presAssocID="{66A160A4-36B8-4D69-AB29-F0C309DBA0B4}" presName="arrow1" presStyleLbl="fgShp" presStyleIdx="0" presStyleCnt="1"/>
      <dgm:spPr/>
    </dgm:pt>
    <dgm:pt modelId="{6149C24E-C5CA-4779-8364-73DF67CD3675}" type="pres">
      <dgm:prSet presAssocID="{66A160A4-36B8-4D69-AB29-F0C309DBA0B4}" presName="rectangle" presStyleLbl="revTx" presStyleIdx="0" presStyleCnt="1">
        <dgm:presLayoutVars>
          <dgm:bulletEnabled val="1"/>
        </dgm:presLayoutVars>
      </dgm:prSet>
      <dgm:spPr/>
    </dgm:pt>
    <dgm:pt modelId="{CD6F4BB2-0C88-4CFC-8288-657EB4B719E0}" type="pres">
      <dgm:prSet presAssocID="{B1683580-48FD-4472-A338-E66134570952}" presName="item1" presStyleLbl="node1" presStyleIdx="0" presStyleCnt="3">
        <dgm:presLayoutVars>
          <dgm:bulletEnabled val="1"/>
        </dgm:presLayoutVars>
      </dgm:prSet>
      <dgm:spPr/>
    </dgm:pt>
    <dgm:pt modelId="{2A313C8D-7286-43BC-BE46-A065BC3439BC}" type="pres">
      <dgm:prSet presAssocID="{8D78C9F9-E8BF-4561-97EA-A5789F073866}" presName="item2" presStyleLbl="node1" presStyleIdx="1" presStyleCnt="3">
        <dgm:presLayoutVars>
          <dgm:bulletEnabled val="1"/>
        </dgm:presLayoutVars>
      </dgm:prSet>
      <dgm:spPr/>
    </dgm:pt>
    <dgm:pt modelId="{2834B8A0-4F07-48AC-AE96-D8BA456B6024}" type="pres">
      <dgm:prSet presAssocID="{B6A68F09-B592-4E1E-BB28-339E55F805F9}" presName="item3" presStyleLbl="node1" presStyleIdx="2" presStyleCnt="3">
        <dgm:presLayoutVars>
          <dgm:bulletEnabled val="1"/>
        </dgm:presLayoutVars>
      </dgm:prSet>
      <dgm:spPr/>
    </dgm:pt>
    <dgm:pt modelId="{EED1E83C-B3E5-4498-B835-E94A8345EA4A}" type="pres">
      <dgm:prSet presAssocID="{66A160A4-36B8-4D69-AB29-F0C309DBA0B4}" presName="funnel" presStyleLbl="trAlignAcc1" presStyleIdx="0" presStyleCnt="1"/>
      <dgm:spPr/>
    </dgm:pt>
  </dgm:ptLst>
  <dgm:cxnLst>
    <dgm:cxn modelId="{EC5DA01D-F45D-49B9-B5EA-E28E1F5B6CA9}" type="presOf" srcId="{B1683580-48FD-4472-A338-E66134570952}" destId="{2A313C8D-7286-43BC-BE46-A065BC3439BC}" srcOrd="0" destOrd="0" presId="urn:microsoft.com/office/officeart/2005/8/layout/funnel1"/>
    <dgm:cxn modelId="{69A34E32-9168-41AF-A888-4C9703AF6163}" srcId="{66A160A4-36B8-4D69-AB29-F0C309DBA0B4}" destId="{B1683580-48FD-4472-A338-E66134570952}" srcOrd="1" destOrd="0" parTransId="{F54FAF37-A8D6-4C58-ABC1-F0D26EE13BBF}" sibTransId="{83DCE75F-0AD5-43DB-9FE3-0D6BC0D39244}"/>
    <dgm:cxn modelId="{7A07C969-E4B7-4A30-9B02-CCC47F88938D}" srcId="{66A160A4-36B8-4D69-AB29-F0C309DBA0B4}" destId="{8D78C9F9-E8BF-4561-97EA-A5789F073866}" srcOrd="2" destOrd="0" parTransId="{F084CDC0-2585-4AFC-AF21-B036A89378F0}" sibTransId="{E8916882-018D-424F-8946-DA30A855C2D4}"/>
    <dgm:cxn modelId="{06EDA56A-86FB-42D6-9F40-3A6BA2294013}" type="presOf" srcId="{BCFBE2C2-6A30-423C-B3C6-BB9D9CD7CDA9}" destId="{2834B8A0-4F07-48AC-AE96-D8BA456B6024}" srcOrd="0" destOrd="0" presId="urn:microsoft.com/office/officeart/2005/8/layout/funnel1"/>
    <dgm:cxn modelId="{0302AE53-2AE0-491C-973D-EFC86C595F31}" srcId="{66A160A4-36B8-4D69-AB29-F0C309DBA0B4}" destId="{BCFBE2C2-6A30-423C-B3C6-BB9D9CD7CDA9}" srcOrd="0" destOrd="0" parTransId="{2D4DC6DB-01BF-4081-BDCC-D37E42238EAD}" sibTransId="{3E8FA3D5-2B6F-4859-957B-018C8F3A4DFC}"/>
    <dgm:cxn modelId="{43AC57AC-35F3-4E85-A253-7BBC67142771}" type="presOf" srcId="{66A160A4-36B8-4D69-AB29-F0C309DBA0B4}" destId="{511FB7AF-78A5-410B-B265-EC89AF9C32DC}" srcOrd="0" destOrd="0" presId="urn:microsoft.com/office/officeart/2005/8/layout/funnel1"/>
    <dgm:cxn modelId="{D98C5AAF-CDA3-42CD-9BB0-5EC8887F6471}" type="presOf" srcId="{8D78C9F9-E8BF-4561-97EA-A5789F073866}" destId="{CD6F4BB2-0C88-4CFC-8288-657EB4B719E0}" srcOrd="0" destOrd="0" presId="urn:microsoft.com/office/officeart/2005/8/layout/funnel1"/>
    <dgm:cxn modelId="{B85843B3-F97A-4BF2-BD20-D6B8AFAC6F0B}" srcId="{66A160A4-36B8-4D69-AB29-F0C309DBA0B4}" destId="{B6A68F09-B592-4E1E-BB28-339E55F805F9}" srcOrd="3" destOrd="0" parTransId="{F40DE35E-16CA-4C63-9991-7552253B0AB6}" sibTransId="{63B39C32-7597-4A46-8859-3857C82940DC}"/>
    <dgm:cxn modelId="{CF3AF2ED-C70A-4139-856B-C8E5F54C1419}" type="presOf" srcId="{B6A68F09-B592-4E1E-BB28-339E55F805F9}" destId="{6149C24E-C5CA-4779-8364-73DF67CD3675}" srcOrd="0" destOrd="0" presId="urn:microsoft.com/office/officeart/2005/8/layout/funnel1"/>
    <dgm:cxn modelId="{BFB99B60-B2A4-46AF-BAA7-187BECCED8DE}" type="presParOf" srcId="{511FB7AF-78A5-410B-B265-EC89AF9C32DC}" destId="{EDE3668E-D8A7-49C1-A59C-B2C99E8812C5}" srcOrd="0" destOrd="0" presId="urn:microsoft.com/office/officeart/2005/8/layout/funnel1"/>
    <dgm:cxn modelId="{5FF00266-EA66-4CD1-9832-40836384BAE5}" type="presParOf" srcId="{511FB7AF-78A5-410B-B265-EC89AF9C32DC}" destId="{77488933-97B1-44AB-94E5-9E349A491445}" srcOrd="1" destOrd="0" presId="urn:microsoft.com/office/officeart/2005/8/layout/funnel1"/>
    <dgm:cxn modelId="{5A67A960-594D-40B7-B0D1-F1193B564F3E}" type="presParOf" srcId="{511FB7AF-78A5-410B-B265-EC89AF9C32DC}" destId="{6149C24E-C5CA-4779-8364-73DF67CD3675}" srcOrd="2" destOrd="0" presId="urn:microsoft.com/office/officeart/2005/8/layout/funnel1"/>
    <dgm:cxn modelId="{B519F0FE-7F2A-45C5-A542-8E1B64191526}" type="presParOf" srcId="{511FB7AF-78A5-410B-B265-EC89AF9C32DC}" destId="{CD6F4BB2-0C88-4CFC-8288-657EB4B719E0}" srcOrd="3" destOrd="0" presId="urn:microsoft.com/office/officeart/2005/8/layout/funnel1"/>
    <dgm:cxn modelId="{931B5344-56B1-4BF2-A890-3196941F4192}" type="presParOf" srcId="{511FB7AF-78A5-410B-B265-EC89AF9C32DC}" destId="{2A313C8D-7286-43BC-BE46-A065BC3439BC}" srcOrd="4" destOrd="0" presId="urn:microsoft.com/office/officeart/2005/8/layout/funnel1"/>
    <dgm:cxn modelId="{A825164F-86E2-424A-B305-D52285E8FD40}" type="presParOf" srcId="{511FB7AF-78A5-410B-B265-EC89AF9C32DC}" destId="{2834B8A0-4F07-48AC-AE96-D8BA456B6024}" srcOrd="5" destOrd="0" presId="urn:microsoft.com/office/officeart/2005/8/layout/funnel1"/>
    <dgm:cxn modelId="{AC271CD1-62A0-4D96-8607-E32E74387DA5}" type="presParOf" srcId="{511FB7AF-78A5-410B-B265-EC89AF9C32DC}" destId="{EED1E83C-B3E5-4498-B835-E94A8345EA4A}" srcOrd="6" destOrd="0" presId="urn:microsoft.com/office/officeart/2005/8/layout/funne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E3668E-D8A7-49C1-A59C-B2C99E8812C5}">
      <dsp:nvSpPr>
        <dsp:cNvPr id="0" name=""/>
        <dsp:cNvSpPr/>
      </dsp:nvSpPr>
      <dsp:spPr>
        <a:xfrm>
          <a:off x="788062" y="233888"/>
          <a:ext cx="2879888" cy="1000147"/>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7488933-97B1-44AB-94E5-9E349A491445}">
      <dsp:nvSpPr>
        <dsp:cNvPr id="0" name=""/>
        <dsp:cNvSpPr/>
      </dsp:nvSpPr>
      <dsp:spPr>
        <a:xfrm>
          <a:off x="1953413" y="2682910"/>
          <a:ext cx="558118" cy="357195"/>
        </a:xfrm>
        <a:prstGeom prst="down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149C24E-C5CA-4779-8364-73DF67CD3675}">
      <dsp:nvSpPr>
        <dsp:cNvPr id="0" name=""/>
        <dsp:cNvSpPr/>
      </dsp:nvSpPr>
      <dsp:spPr>
        <a:xfrm>
          <a:off x="892988" y="2968666"/>
          <a:ext cx="2678966" cy="6697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pl-PL" sz="2300" kern="1200" dirty="0"/>
            <a:t> </a:t>
          </a:r>
        </a:p>
      </dsp:txBody>
      <dsp:txXfrm>
        <a:off x="892988" y="2968666"/>
        <a:ext cx="2678966" cy="669741"/>
      </dsp:txXfrm>
    </dsp:sp>
    <dsp:sp modelId="{CD6F4BB2-0C88-4CFC-8288-657EB4B719E0}">
      <dsp:nvSpPr>
        <dsp:cNvPr id="0" name=""/>
        <dsp:cNvSpPr/>
      </dsp:nvSpPr>
      <dsp:spPr>
        <a:xfrm>
          <a:off x="1835091" y="1311279"/>
          <a:ext cx="1004612" cy="100461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610" tIns="54610" rIns="54610" bIns="54610" numCol="1" spcCol="1270" anchor="ctr" anchorCtr="0">
          <a:noAutofit/>
        </a:bodyPr>
        <a:lstStyle/>
        <a:p>
          <a:pPr marL="0" lvl="0" indent="0" algn="ctr" defTabSz="1911350">
            <a:lnSpc>
              <a:spcPct val="90000"/>
            </a:lnSpc>
            <a:spcBef>
              <a:spcPct val="0"/>
            </a:spcBef>
            <a:spcAft>
              <a:spcPct val="35000"/>
            </a:spcAft>
            <a:buNone/>
          </a:pPr>
          <a:r>
            <a:rPr lang="pl-PL" sz="4300" kern="1200" dirty="0"/>
            <a:t> </a:t>
          </a:r>
        </a:p>
      </dsp:txBody>
      <dsp:txXfrm>
        <a:off x="1982213" y="1458401"/>
        <a:ext cx="710368" cy="710368"/>
      </dsp:txXfrm>
    </dsp:sp>
    <dsp:sp modelId="{2A313C8D-7286-43BC-BE46-A065BC3439BC}">
      <dsp:nvSpPr>
        <dsp:cNvPr id="0" name=""/>
        <dsp:cNvSpPr/>
      </dsp:nvSpPr>
      <dsp:spPr>
        <a:xfrm>
          <a:off x="1116235" y="557597"/>
          <a:ext cx="1004612" cy="100461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610" tIns="54610" rIns="54610" bIns="54610" numCol="1" spcCol="1270" anchor="ctr" anchorCtr="0">
          <a:noAutofit/>
        </a:bodyPr>
        <a:lstStyle/>
        <a:p>
          <a:pPr marL="0" lvl="0" indent="0" algn="ctr" defTabSz="1911350">
            <a:lnSpc>
              <a:spcPct val="90000"/>
            </a:lnSpc>
            <a:spcBef>
              <a:spcPct val="0"/>
            </a:spcBef>
            <a:spcAft>
              <a:spcPct val="35000"/>
            </a:spcAft>
            <a:buNone/>
          </a:pPr>
          <a:r>
            <a:rPr lang="pl-PL" sz="4300" kern="1200" dirty="0"/>
            <a:t> </a:t>
          </a:r>
        </a:p>
      </dsp:txBody>
      <dsp:txXfrm>
        <a:off x="1263357" y="704719"/>
        <a:ext cx="710368" cy="710368"/>
      </dsp:txXfrm>
    </dsp:sp>
    <dsp:sp modelId="{2834B8A0-4F07-48AC-AE96-D8BA456B6024}">
      <dsp:nvSpPr>
        <dsp:cNvPr id="0" name=""/>
        <dsp:cNvSpPr/>
      </dsp:nvSpPr>
      <dsp:spPr>
        <a:xfrm>
          <a:off x="2143173" y="314704"/>
          <a:ext cx="1004612" cy="100461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610" tIns="54610" rIns="54610" bIns="54610" numCol="1" spcCol="1270" anchor="ctr" anchorCtr="0">
          <a:noAutofit/>
        </a:bodyPr>
        <a:lstStyle/>
        <a:p>
          <a:pPr marL="0" lvl="0" indent="0" algn="ctr" defTabSz="1911350">
            <a:lnSpc>
              <a:spcPct val="90000"/>
            </a:lnSpc>
            <a:spcBef>
              <a:spcPct val="0"/>
            </a:spcBef>
            <a:spcAft>
              <a:spcPct val="35000"/>
            </a:spcAft>
            <a:buNone/>
          </a:pPr>
          <a:r>
            <a:rPr lang="pl-PL" sz="4300" kern="1200" dirty="0"/>
            <a:t> </a:t>
          </a:r>
        </a:p>
      </dsp:txBody>
      <dsp:txXfrm>
        <a:off x="2290295" y="461826"/>
        <a:ext cx="710368" cy="710368"/>
      </dsp:txXfrm>
    </dsp:sp>
    <dsp:sp modelId="{EED1E83C-B3E5-4498-B835-E94A8345EA4A}">
      <dsp:nvSpPr>
        <dsp:cNvPr id="0" name=""/>
        <dsp:cNvSpPr/>
      </dsp:nvSpPr>
      <dsp:spPr>
        <a:xfrm>
          <a:off x="669741" y="111102"/>
          <a:ext cx="3125460" cy="2500368"/>
        </a:xfrm>
        <a:prstGeom prst="funnel">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pl-PL"/>
              <a:t>Kliknij, aby edytować styl</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626B5B5C-D625-41FD-A761-8E8E3F5BB624}" type="datetimeFigureOut">
              <a:rPr lang="pl-PL" smtClean="0"/>
              <a:t>05.05.2024</a:t>
            </a:fld>
            <a:endParaRPr lang="pl-PL"/>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pl-PL"/>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FBA95983-9A3F-432A-A0A7-892A3278E2A9}" type="slidenum">
              <a:rPr lang="pl-PL" smtClean="0"/>
              <a:t>‹#›</a:t>
            </a:fld>
            <a:endParaRPr lang="pl-PL"/>
          </a:p>
        </p:txBody>
      </p:sp>
    </p:spTree>
    <p:extLst>
      <p:ext uri="{BB962C8B-B14F-4D97-AF65-F5344CB8AC3E}">
        <p14:creationId xmlns:p14="http://schemas.microsoft.com/office/powerpoint/2010/main" val="3417335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26B5B5C-D625-41FD-A761-8E8E3F5BB624}" type="datetimeFigureOut">
              <a:rPr lang="pl-PL" smtClean="0"/>
              <a:t>05.05.2024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BA95983-9A3F-432A-A0A7-892A3278E2A9}" type="slidenum">
              <a:rPr lang="pl-PL" smtClean="0"/>
              <a:t>‹#›</a:t>
            </a:fld>
            <a:endParaRPr lang="pl-PL"/>
          </a:p>
        </p:txBody>
      </p:sp>
    </p:spTree>
    <p:extLst>
      <p:ext uri="{BB962C8B-B14F-4D97-AF65-F5344CB8AC3E}">
        <p14:creationId xmlns:p14="http://schemas.microsoft.com/office/powerpoint/2010/main" val="3338539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26B5B5C-D625-41FD-A761-8E8E3F5BB624}" type="datetimeFigureOut">
              <a:rPr lang="pl-PL" smtClean="0"/>
              <a:t>05.05.2024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BA95983-9A3F-432A-A0A7-892A3278E2A9}" type="slidenum">
              <a:rPr lang="pl-PL" smtClean="0"/>
              <a:t>‹#›</a:t>
            </a:fld>
            <a:endParaRPr lang="pl-PL"/>
          </a:p>
        </p:txBody>
      </p:sp>
    </p:spTree>
    <p:extLst>
      <p:ext uri="{BB962C8B-B14F-4D97-AF65-F5344CB8AC3E}">
        <p14:creationId xmlns:p14="http://schemas.microsoft.com/office/powerpoint/2010/main" val="186162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26B5B5C-D625-41FD-A761-8E8E3F5BB624}" type="datetimeFigureOut">
              <a:rPr lang="pl-PL" smtClean="0"/>
              <a:t>05.05.2024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BA95983-9A3F-432A-A0A7-892A3278E2A9}" type="slidenum">
              <a:rPr lang="pl-PL" smtClean="0"/>
              <a:t>‹#›</a:t>
            </a:fld>
            <a:endParaRPr lang="pl-PL"/>
          </a:p>
        </p:txBody>
      </p:sp>
    </p:spTree>
    <p:extLst>
      <p:ext uri="{BB962C8B-B14F-4D97-AF65-F5344CB8AC3E}">
        <p14:creationId xmlns:p14="http://schemas.microsoft.com/office/powerpoint/2010/main" val="3390216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pl-PL"/>
              <a:t>Kliknij, aby edytować styl</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626B5B5C-D625-41FD-A761-8E8E3F5BB624}" type="datetimeFigureOut">
              <a:rPr lang="pl-PL" smtClean="0"/>
              <a:t>05.05.2024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BA95983-9A3F-432A-A0A7-892A3278E2A9}" type="slidenum">
              <a:rPr lang="pl-PL" smtClean="0"/>
              <a:t>‹#›</a:t>
            </a:fld>
            <a:endParaRPr lang="pl-PL"/>
          </a:p>
        </p:txBody>
      </p:sp>
    </p:spTree>
    <p:extLst>
      <p:ext uri="{BB962C8B-B14F-4D97-AF65-F5344CB8AC3E}">
        <p14:creationId xmlns:p14="http://schemas.microsoft.com/office/powerpoint/2010/main" val="2677053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626B5B5C-D625-41FD-A761-8E8E3F5BB624}" type="datetimeFigureOut">
              <a:rPr lang="pl-PL" smtClean="0"/>
              <a:t>05.05.2024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FBA95983-9A3F-432A-A0A7-892A3278E2A9}" type="slidenum">
              <a:rPr lang="pl-PL" smtClean="0"/>
              <a:t>‹#›</a:t>
            </a:fld>
            <a:endParaRPr lang="pl-PL"/>
          </a:p>
        </p:txBody>
      </p:sp>
    </p:spTree>
    <p:extLst>
      <p:ext uri="{BB962C8B-B14F-4D97-AF65-F5344CB8AC3E}">
        <p14:creationId xmlns:p14="http://schemas.microsoft.com/office/powerpoint/2010/main" val="1537126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626B5B5C-D625-41FD-A761-8E8E3F5BB624}" type="datetimeFigureOut">
              <a:rPr lang="pl-PL" smtClean="0"/>
              <a:t>05.05.2024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FBA95983-9A3F-432A-A0A7-892A3278E2A9}" type="slidenum">
              <a:rPr lang="pl-PL" smtClean="0"/>
              <a:t>‹#›</a:t>
            </a:fld>
            <a:endParaRPr lang="pl-PL"/>
          </a:p>
        </p:txBody>
      </p:sp>
    </p:spTree>
    <p:extLst>
      <p:ext uri="{BB962C8B-B14F-4D97-AF65-F5344CB8AC3E}">
        <p14:creationId xmlns:p14="http://schemas.microsoft.com/office/powerpoint/2010/main" val="1283728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626B5B5C-D625-41FD-A761-8E8E3F5BB624}" type="datetimeFigureOut">
              <a:rPr lang="pl-PL" smtClean="0"/>
              <a:t>05.05.2024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FBA95983-9A3F-432A-A0A7-892A3278E2A9}" type="slidenum">
              <a:rPr lang="pl-PL" smtClean="0"/>
              <a:t>‹#›</a:t>
            </a:fld>
            <a:endParaRPr lang="pl-PL"/>
          </a:p>
        </p:txBody>
      </p:sp>
    </p:spTree>
    <p:extLst>
      <p:ext uri="{BB962C8B-B14F-4D97-AF65-F5344CB8AC3E}">
        <p14:creationId xmlns:p14="http://schemas.microsoft.com/office/powerpoint/2010/main" val="3228290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6B5B5C-D625-41FD-A761-8E8E3F5BB624}" type="datetimeFigureOut">
              <a:rPr lang="pl-PL" smtClean="0"/>
              <a:t>05.05.2024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FBA95983-9A3F-432A-A0A7-892A3278E2A9}" type="slidenum">
              <a:rPr lang="pl-PL" smtClean="0"/>
              <a:t>‹#›</a:t>
            </a:fld>
            <a:endParaRPr lang="pl-PL"/>
          </a:p>
        </p:txBody>
      </p:sp>
    </p:spTree>
    <p:extLst>
      <p:ext uri="{BB962C8B-B14F-4D97-AF65-F5344CB8AC3E}">
        <p14:creationId xmlns:p14="http://schemas.microsoft.com/office/powerpoint/2010/main" val="3303336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pl-PL"/>
              <a:t>Kliknij, aby edytować styl</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pl-PL"/>
              <a:t>Kliknij, aby edytować style wzorca tekstu</a:t>
            </a:r>
          </a:p>
        </p:txBody>
      </p:sp>
      <p:sp>
        <p:nvSpPr>
          <p:cNvPr id="5" name="Date Placeholder 4"/>
          <p:cNvSpPr>
            <a:spLocks noGrp="1"/>
          </p:cNvSpPr>
          <p:nvPr>
            <p:ph type="dt" sz="half" idx="10"/>
          </p:nvPr>
        </p:nvSpPr>
        <p:spPr/>
        <p:txBody>
          <a:bodyPr/>
          <a:lstStyle/>
          <a:p>
            <a:fld id="{626B5B5C-D625-41FD-A761-8E8E3F5BB624}" type="datetimeFigureOut">
              <a:rPr lang="pl-PL" smtClean="0"/>
              <a:t>05.05.2024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FBA95983-9A3F-432A-A0A7-892A3278E2A9}" type="slidenum">
              <a:rPr lang="pl-PL" smtClean="0"/>
              <a:t>‹#›</a:t>
            </a:fld>
            <a:endParaRPr lang="pl-PL"/>
          </a:p>
        </p:txBody>
      </p:sp>
    </p:spTree>
    <p:extLst>
      <p:ext uri="{BB962C8B-B14F-4D97-AF65-F5344CB8AC3E}">
        <p14:creationId xmlns:p14="http://schemas.microsoft.com/office/powerpoint/2010/main" val="1592861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626B5B5C-D625-41FD-A761-8E8E3F5BB624}" type="datetimeFigureOut">
              <a:rPr lang="pl-PL" smtClean="0"/>
              <a:t>05.05.2024</a:t>
            </a:fld>
            <a:endParaRPr lang="pl-PL"/>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pl-PL"/>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FBA95983-9A3F-432A-A0A7-892A3278E2A9}" type="slidenum">
              <a:rPr lang="pl-PL" smtClean="0"/>
              <a:t>‹#›</a:t>
            </a:fld>
            <a:endParaRPr lang="pl-PL"/>
          </a:p>
        </p:txBody>
      </p:sp>
    </p:spTree>
    <p:extLst>
      <p:ext uri="{BB962C8B-B14F-4D97-AF65-F5344CB8AC3E}">
        <p14:creationId xmlns:p14="http://schemas.microsoft.com/office/powerpoint/2010/main" val="2351436881"/>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626B5B5C-D625-41FD-A761-8E8E3F5BB624}" type="datetimeFigureOut">
              <a:rPr lang="pl-PL" smtClean="0"/>
              <a:t>05.05.2024</a:t>
            </a:fld>
            <a:endParaRPr lang="pl-PL"/>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pl-PL"/>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FBA95983-9A3F-432A-A0A7-892A3278E2A9}" type="slidenum">
              <a:rPr lang="pl-PL" smtClean="0"/>
              <a:t>‹#›</a:t>
            </a:fld>
            <a:endParaRPr lang="pl-PL"/>
          </a:p>
        </p:txBody>
      </p:sp>
    </p:spTree>
    <p:extLst>
      <p:ext uri="{BB962C8B-B14F-4D97-AF65-F5344CB8AC3E}">
        <p14:creationId xmlns:p14="http://schemas.microsoft.com/office/powerpoint/2010/main" val="2923260751"/>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603504" y="322869"/>
            <a:ext cx="6949440" cy="3749511"/>
          </a:xfrm>
        </p:spPr>
        <p:txBody>
          <a:bodyPr>
            <a:normAutofit fontScale="90000"/>
          </a:bodyPr>
          <a:lstStyle/>
          <a:p>
            <a:br>
              <a:rPr lang="pl-PL" sz="5400" dirty="0"/>
            </a:br>
            <a:r>
              <a:rPr lang="pl-PL" sz="5400" dirty="0"/>
              <a:t>_____________________</a:t>
            </a:r>
            <a:br>
              <a:rPr lang="pl-PL" sz="5400" dirty="0"/>
            </a:br>
            <a:r>
              <a:rPr lang="pl-PL" sz="5400" dirty="0"/>
              <a:t>Postępowanie przejściowe </a:t>
            </a:r>
            <a:br>
              <a:rPr lang="pl-PL" sz="5400" dirty="0"/>
            </a:br>
            <a:r>
              <a:rPr lang="pl-PL" sz="5400" dirty="0"/>
              <a:t>_____________________</a:t>
            </a:r>
            <a:br>
              <a:rPr lang="pl-PL" sz="5400" dirty="0"/>
            </a:br>
            <a:r>
              <a:rPr lang="pl-PL" sz="5400" dirty="0"/>
              <a:t>Konsensualne tryby zakończenia postępowania karnego</a:t>
            </a:r>
          </a:p>
        </p:txBody>
      </p:sp>
      <p:sp>
        <p:nvSpPr>
          <p:cNvPr id="3" name="Podtytuł 2"/>
          <p:cNvSpPr>
            <a:spLocks noGrp="1"/>
          </p:cNvSpPr>
          <p:nvPr>
            <p:ph type="subTitle" idx="1"/>
          </p:nvPr>
        </p:nvSpPr>
        <p:spPr>
          <a:xfrm>
            <a:off x="667513" y="4281626"/>
            <a:ext cx="6544954" cy="1571170"/>
          </a:xfrm>
        </p:spPr>
        <p:txBody>
          <a:bodyPr>
            <a:normAutofit lnSpcReduction="10000"/>
          </a:bodyPr>
          <a:lstStyle/>
          <a:p>
            <a:endParaRPr lang="pl-PL" sz="2000" dirty="0"/>
          </a:p>
          <a:p>
            <a:r>
              <a:rPr lang="pl-PL" sz="2000" dirty="0"/>
              <a:t>dr Artur Kowalczyk</a:t>
            </a:r>
          </a:p>
          <a:p>
            <a:r>
              <a:rPr lang="pl-PL" sz="2000" dirty="0"/>
              <a:t>Katedra Postępowania Karnego</a:t>
            </a:r>
          </a:p>
          <a:p>
            <a:r>
              <a:rPr lang="pl-PL" sz="2000" dirty="0" err="1"/>
              <a:t>WPAiE</a:t>
            </a:r>
            <a:r>
              <a:rPr lang="pl-PL" sz="2000" dirty="0"/>
              <a:t> </a:t>
            </a:r>
            <a:r>
              <a:rPr lang="pl-PL" sz="2000" dirty="0" err="1"/>
              <a:t>UWr</a:t>
            </a:r>
            <a:endParaRPr lang="pl-PL" sz="2000" dirty="0"/>
          </a:p>
        </p:txBody>
      </p:sp>
      <p:sp>
        <p:nvSpPr>
          <p:cNvPr id="10" name="Rectangle 9">
            <a:extLst>
              <a:ext uri="{FF2B5EF4-FFF2-40B4-BE49-F238E27FC236}">
                <a16:creationId xmlns:a16="http://schemas.microsoft.com/office/drawing/2014/main" id="{8FC30999-3FAF-458A-B0F2-636E26140C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2944" y="0"/>
            <a:ext cx="4639056"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Obraz 15">
            <a:extLst>
              <a:ext uri="{FF2B5EF4-FFF2-40B4-BE49-F238E27FC236}">
                <a16:creationId xmlns:a16="http://schemas.microsoft.com/office/drawing/2014/main" id="{A4BF8A91-3013-400C-AAA1-2993C34FB9DC}"/>
              </a:ext>
            </a:extLst>
          </p:cNvPr>
          <p:cNvPicPr>
            <a:picLocks noChangeAspect="1"/>
          </p:cNvPicPr>
          <p:nvPr/>
        </p:nvPicPr>
        <p:blipFill>
          <a:blip r:embed="rId2"/>
          <a:stretch>
            <a:fillRect/>
          </a:stretch>
        </p:blipFill>
        <p:spPr>
          <a:xfrm>
            <a:off x="9341962" y="480766"/>
            <a:ext cx="2421277" cy="1118724"/>
          </a:xfrm>
          <a:prstGeom prst="rect">
            <a:avLst/>
          </a:prstGeom>
        </p:spPr>
      </p:pic>
      <p:graphicFrame>
        <p:nvGraphicFramePr>
          <p:cNvPr id="6" name="Diagram 5">
            <a:extLst>
              <a:ext uri="{FF2B5EF4-FFF2-40B4-BE49-F238E27FC236}">
                <a16:creationId xmlns:a16="http://schemas.microsoft.com/office/drawing/2014/main" id="{0684161D-BE6F-C8DE-6003-E758DCC83350}"/>
              </a:ext>
            </a:extLst>
          </p:cNvPr>
          <p:cNvGraphicFramePr/>
          <p:nvPr>
            <p:extLst>
              <p:ext uri="{D42A27DB-BD31-4B8C-83A1-F6EECF244321}">
                <p14:modId xmlns:p14="http://schemas.microsoft.com/office/powerpoint/2010/main" val="4069189146"/>
              </p:ext>
            </p:extLst>
          </p:nvPr>
        </p:nvGraphicFramePr>
        <p:xfrm>
          <a:off x="7640000" y="1913641"/>
          <a:ext cx="4464944" cy="37495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chemat blokowy: łącznik 6">
            <a:extLst>
              <a:ext uri="{FF2B5EF4-FFF2-40B4-BE49-F238E27FC236}">
                <a16:creationId xmlns:a16="http://schemas.microsoft.com/office/drawing/2014/main" id="{63D3B8CA-3E2E-0DA0-99FA-877AF68F4FCF}"/>
              </a:ext>
            </a:extLst>
          </p:cNvPr>
          <p:cNvSpPr/>
          <p:nvPr/>
        </p:nvSpPr>
        <p:spPr>
          <a:xfrm>
            <a:off x="9376511" y="5182739"/>
            <a:ext cx="991921" cy="960825"/>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082442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66651" y="167427"/>
            <a:ext cx="10994306" cy="1658198"/>
          </a:xfrm>
        </p:spPr>
        <p:txBody>
          <a:bodyPr>
            <a:normAutofit/>
          </a:bodyPr>
          <a:lstStyle/>
          <a:p>
            <a:r>
              <a:rPr lang="pl-PL" sz="4000" dirty="0"/>
              <a:t>Posiedzenia wyrokowe</a:t>
            </a:r>
          </a:p>
        </p:txBody>
      </p:sp>
      <p:sp>
        <p:nvSpPr>
          <p:cNvPr id="3" name="Symbol zastępczy zawartości 2"/>
          <p:cNvSpPr>
            <a:spLocks noGrp="1"/>
          </p:cNvSpPr>
          <p:nvPr>
            <p:ph idx="1"/>
          </p:nvPr>
        </p:nvSpPr>
        <p:spPr>
          <a:xfrm>
            <a:off x="762786" y="1904216"/>
            <a:ext cx="10898171" cy="3591612"/>
          </a:xfrm>
        </p:spPr>
        <p:txBody>
          <a:bodyPr>
            <a:normAutofit/>
          </a:bodyPr>
          <a:lstStyle/>
          <a:p>
            <a:pPr>
              <a:buFont typeface="Wingdings" panose="05000000000000000000" pitchFamily="2" charset="2"/>
              <a:buChar char="§"/>
            </a:pPr>
            <a:r>
              <a:rPr lang="pl-PL" dirty="0"/>
              <a:t> </a:t>
            </a:r>
            <a:r>
              <a:rPr lang="pl-PL" sz="2800" dirty="0"/>
              <a:t>Posiedzenie w przedmiocie </a:t>
            </a:r>
            <a:r>
              <a:rPr lang="pl-PL" sz="2800" dirty="0">
                <a:solidFill>
                  <a:schemeClr val="accent1"/>
                </a:solidFill>
              </a:rPr>
              <a:t>wniosku o warunkowe umorzenie postępowania</a:t>
            </a:r>
            <a:r>
              <a:rPr lang="pl-PL" sz="2800" dirty="0"/>
              <a:t> (art. 341-342 KPK),</a:t>
            </a:r>
          </a:p>
          <a:p>
            <a:pPr>
              <a:buFont typeface="Wingdings" panose="05000000000000000000" pitchFamily="2" charset="2"/>
              <a:buChar char="§"/>
            </a:pPr>
            <a:r>
              <a:rPr lang="pl-PL" sz="2800" dirty="0"/>
              <a:t> Posiedzenie w przedmiocie </a:t>
            </a:r>
            <a:r>
              <a:rPr lang="pl-PL" sz="2800" dirty="0">
                <a:solidFill>
                  <a:schemeClr val="accent1"/>
                </a:solidFill>
              </a:rPr>
              <a:t>wniosku o skazanie bez przeprowadzenia rozprawy</a:t>
            </a:r>
            <a:r>
              <a:rPr lang="pl-PL" sz="2800" dirty="0"/>
              <a:t> (art. 343 KPK),</a:t>
            </a:r>
          </a:p>
          <a:p>
            <a:pPr>
              <a:buFont typeface="Wingdings" panose="05000000000000000000" pitchFamily="2" charset="2"/>
              <a:buChar char="§"/>
            </a:pPr>
            <a:r>
              <a:rPr lang="pl-PL" sz="2800" dirty="0"/>
              <a:t> Posiedzenie w przedmiocie </a:t>
            </a:r>
            <a:r>
              <a:rPr lang="pl-PL" sz="2800" dirty="0">
                <a:solidFill>
                  <a:schemeClr val="accent1"/>
                </a:solidFill>
              </a:rPr>
              <a:t>wniosku o poddanie się odpowiedzialności karnej w trybie art. 338a KPK </a:t>
            </a:r>
            <a:r>
              <a:rPr lang="pl-PL" sz="2800" dirty="0"/>
              <a:t>(art. 343a KPK),</a:t>
            </a:r>
          </a:p>
          <a:p>
            <a:pPr>
              <a:buFont typeface="Wingdings" panose="05000000000000000000" pitchFamily="2" charset="2"/>
              <a:buChar char="§"/>
            </a:pPr>
            <a:r>
              <a:rPr lang="pl-PL" sz="2800" dirty="0"/>
              <a:t> Posiedzenie w przedmiocie </a:t>
            </a:r>
            <a:r>
              <a:rPr lang="pl-PL" sz="2800" dirty="0">
                <a:solidFill>
                  <a:schemeClr val="accent1"/>
                </a:solidFill>
              </a:rPr>
              <a:t>wydania wyroku nakazowego</a:t>
            </a:r>
            <a:r>
              <a:rPr lang="pl-PL" sz="2800" dirty="0"/>
              <a:t> (art. 500 </a:t>
            </a:r>
            <a:r>
              <a:rPr lang="pl-PL" sz="2800" dirty="0">
                <a:latin typeface="+mj-lt"/>
              </a:rPr>
              <a:t>§ 4 KPK).</a:t>
            </a:r>
            <a:endParaRPr lang="pl-PL" sz="2800" i="0" dirty="0"/>
          </a:p>
          <a:p>
            <a:pPr marL="0" indent="0">
              <a:buNone/>
            </a:pPr>
            <a:endParaRPr lang="pl-PL" i="1" dirty="0"/>
          </a:p>
        </p:txBody>
      </p:sp>
    </p:spTree>
    <p:extLst>
      <p:ext uri="{BB962C8B-B14F-4D97-AF65-F5344CB8AC3E}">
        <p14:creationId xmlns:p14="http://schemas.microsoft.com/office/powerpoint/2010/main" val="40330325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98847" y="478512"/>
            <a:ext cx="10994306" cy="1658198"/>
          </a:xfrm>
        </p:spPr>
        <p:txBody>
          <a:bodyPr>
            <a:normAutofit/>
          </a:bodyPr>
          <a:lstStyle/>
          <a:p>
            <a:r>
              <a:rPr lang="pl-PL" sz="4000" dirty="0"/>
              <a:t>Zwrot sprawy do uzupełnienia braków postępowania przygotowawczego (art. 344a i 344b KPK)</a:t>
            </a:r>
          </a:p>
        </p:txBody>
      </p:sp>
      <p:sp>
        <p:nvSpPr>
          <p:cNvPr id="3" name="Symbol zastępczy zawartości 2"/>
          <p:cNvSpPr>
            <a:spLocks noGrp="1"/>
          </p:cNvSpPr>
          <p:nvPr>
            <p:ph idx="1"/>
          </p:nvPr>
        </p:nvSpPr>
        <p:spPr>
          <a:xfrm>
            <a:off x="838201" y="2064469"/>
            <a:ext cx="10662500" cy="4793531"/>
          </a:xfrm>
        </p:spPr>
        <p:txBody>
          <a:bodyPr>
            <a:normAutofit fontScale="92500" lnSpcReduction="20000"/>
          </a:bodyPr>
          <a:lstStyle/>
          <a:p>
            <a:pPr>
              <a:buFont typeface="Wingdings" panose="05000000000000000000" pitchFamily="2" charset="2"/>
              <a:buChar char="§"/>
            </a:pPr>
            <a:r>
              <a:rPr lang="pl-PL" sz="2800" dirty="0"/>
              <a:t> </a:t>
            </a:r>
            <a:r>
              <a:rPr lang="pl-PL" sz="2800" b="0" i="0" dirty="0">
                <a:solidFill>
                  <a:srgbClr val="333333"/>
                </a:solidFill>
                <a:effectLst/>
              </a:rPr>
              <a:t>Sąd przekazuje sprawę prokuratorowi w celu uzupełnienia śledztwa lub dochodzenia, jeżeli akta sprawy wskazują na </a:t>
            </a:r>
            <a:r>
              <a:rPr lang="pl-PL" sz="2800" b="0" i="0" dirty="0">
                <a:solidFill>
                  <a:schemeClr val="accent1"/>
                </a:solidFill>
                <a:effectLst/>
              </a:rPr>
              <a:t>istotne braki tego postępowania, zwłaszcza na potrzebę poszukiwania dowodów</a:t>
            </a:r>
            <a:r>
              <a:rPr lang="pl-PL" sz="2800" b="0" i="0" dirty="0">
                <a:solidFill>
                  <a:srgbClr val="333333"/>
                </a:solidFill>
                <a:effectLst/>
              </a:rPr>
              <a:t>, zaś </a:t>
            </a:r>
            <a:r>
              <a:rPr lang="pl-PL" sz="2800" b="0" i="0" dirty="0">
                <a:solidFill>
                  <a:schemeClr val="accent1"/>
                </a:solidFill>
                <a:effectLst/>
              </a:rPr>
              <a:t>dokonanie niezbędnych czynności przez sąd powodowałoby znaczne trudności </a:t>
            </a:r>
            <a:r>
              <a:rPr lang="pl-PL" sz="2800" b="0" i="0" dirty="0">
                <a:solidFill>
                  <a:srgbClr val="333333"/>
                </a:solidFill>
                <a:effectLst/>
              </a:rPr>
              <a:t>(art. 344a </a:t>
            </a:r>
            <a:r>
              <a:rPr lang="pl-PL" sz="2800" dirty="0"/>
              <a:t>§ 1 KPK),</a:t>
            </a:r>
          </a:p>
          <a:p>
            <a:pPr>
              <a:buFont typeface="Wingdings" panose="05000000000000000000" pitchFamily="2" charset="2"/>
              <a:buChar char="§"/>
            </a:pPr>
            <a:r>
              <a:rPr lang="pl-PL" sz="2800" dirty="0"/>
              <a:t> Sąd </a:t>
            </a:r>
            <a:r>
              <a:rPr lang="pl-PL" sz="2800" b="0" i="0" dirty="0">
                <a:solidFill>
                  <a:srgbClr val="333333"/>
                </a:solidFill>
                <a:effectLst/>
              </a:rPr>
              <a:t>wskazuje kierunek uzupełnienia, a w razie potrzeby także odpowiednie czynności, jakie należy przedsięwziąć (art. 344a </a:t>
            </a:r>
            <a:r>
              <a:rPr lang="pl-PL" sz="2800" dirty="0"/>
              <a:t>§ 2 KPK),</a:t>
            </a:r>
          </a:p>
          <a:p>
            <a:pPr>
              <a:buFont typeface="Wingdings" panose="05000000000000000000" pitchFamily="2" charset="2"/>
              <a:buChar char="§"/>
            </a:pPr>
            <a:r>
              <a:rPr lang="pl-PL" sz="2800" dirty="0"/>
              <a:t> Na postanowienie o tzw. zwrocie merytorycznym służy stronom zażalenie             </a:t>
            </a:r>
            <a:r>
              <a:rPr lang="pl-PL" sz="2800" b="0" i="0" dirty="0">
                <a:solidFill>
                  <a:srgbClr val="333333"/>
                </a:solidFill>
                <a:effectLst/>
              </a:rPr>
              <a:t>(art. 344a </a:t>
            </a:r>
            <a:r>
              <a:rPr lang="pl-PL" sz="2800" dirty="0"/>
              <a:t>§ 3 KPK),</a:t>
            </a:r>
          </a:p>
          <a:p>
            <a:pPr>
              <a:buFont typeface="Wingdings" panose="05000000000000000000" pitchFamily="2" charset="2"/>
              <a:buChar char="§"/>
            </a:pPr>
            <a:r>
              <a:rPr lang="pl-PL" sz="2800" dirty="0"/>
              <a:t> Prokurator nie jest związany zwrotem w tym sensie, że może złożyć nowy akt oskarżenia, podtrzymać poprzedni, wnieść o warunkowe umorzenie albo        w ogóle nie wnosić już skargi i umorzyć postępowanie (art. 344b KPK),</a:t>
            </a:r>
          </a:p>
          <a:p>
            <a:pPr>
              <a:buFont typeface="Wingdings" panose="05000000000000000000" pitchFamily="2" charset="2"/>
              <a:buChar char="§"/>
            </a:pPr>
            <a:r>
              <a:rPr lang="pl-PL" sz="2800" dirty="0"/>
              <a:t> Instytucja zwrotu zawiera silny element </a:t>
            </a:r>
            <a:r>
              <a:rPr lang="pl-PL" sz="2800" dirty="0">
                <a:solidFill>
                  <a:schemeClr val="accent1"/>
                </a:solidFill>
              </a:rPr>
              <a:t>inkwizycyjności</a:t>
            </a:r>
            <a:r>
              <a:rPr lang="pl-PL" sz="2800" dirty="0"/>
              <a:t> (sąd aktywnie angażuje się w poszukiwanie dowodów). Zlikwidowana 1.7.2015, przywrócona już 14.4.2016. </a:t>
            </a:r>
            <a:endParaRPr lang="pl-PL" dirty="0"/>
          </a:p>
          <a:p>
            <a:pPr algn="l"/>
            <a:r>
              <a:rPr lang="pl-PL" dirty="0"/>
              <a:t> </a:t>
            </a:r>
            <a:endParaRPr lang="pl-PL" i="1" dirty="0"/>
          </a:p>
        </p:txBody>
      </p:sp>
    </p:spTree>
    <p:extLst>
      <p:ext uri="{BB962C8B-B14F-4D97-AF65-F5344CB8AC3E}">
        <p14:creationId xmlns:p14="http://schemas.microsoft.com/office/powerpoint/2010/main" val="2626635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66651" y="167427"/>
            <a:ext cx="10994306" cy="1658198"/>
          </a:xfrm>
        </p:spPr>
        <p:txBody>
          <a:bodyPr>
            <a:normAutofit/>
          </a:bodyPr>
          <a:lstStyle/>
          <a:p>
            <a:r>
              <a:rPr lang="pl-PL" sz="4000" dirty="0"/>
              <a:t>Przygotowanie do rozprawy głównej</a:t>
            </a:r>
          </a:p>
        </p:txBody>
      </p:sp>
      <p:sp>
        <p:nvSpPr>
          <p:cNvPr id="3" name="Symbol zastępczy zawartości 2"/>
          <p:cNvSpPr>
            <a:spLocks noGrp="1"/>
          </p:cNvSpPr>
          <p:nvPr>
            <p:ph idx="1"/>
          </p:nvPr>
        </p:nvSpPr>
        <p:spPr>
          <a:xfrm>
            <a:off x="666651" y="1545997"/>
            <a:ext cx="10445685" cy="5040881"/>
          </a:xfrm>
        </p:spPr>
        <p:txBody>
          <a:bodyPr>
            <a:normAutofit fontScale="92500" lnSpcReduction="10000"/>
          </a:bodyPr>
          <a:lstStyle/>
          <a:p>
            <a:pPr>
              <a:buFont typeface="Wingdings" panose="05000000000000000000" pitchFamily="2" charset="2"/>
              <a:buChar char="§"/>
            </a:pPr>
            <a:r>
              <a:rPr lang="pl-PL" dirty="0"/>
              <a:t> Przewodniczący składu orzekającego wydaje zarządzenie, w którym wskazuje:</a:t>
            </a:r>
          </a:p>
          <a:p>
            <a:pPr lvl="1">
              <a:buFont typeface="Wingdings 3" panose="05040102010807070707" pitchFamily="18" charset="2"/>
              <a:buChar char=""/>
            </a:pPr>
            <a:r>
              <a:rPr lang="pl-PL" sz="2000" dirty="0"/>
              <a:t> </a:t>
            </a:r>
            <a:r>
              <a:rPr lang="pl-PL" sz="2000" dirty="0">
                <a:solidFill>
                  <a:schemeClr val="accent1"/>
                </a:solidFill>
              </a:rPr>
              <a:t>dzień, godzinę i salę rozpraw,</a:t>
            </a:r>
          </a:p>
          <a:p>
            <a:pPr lvl="1">
              <a:buFont typeface="Wingdings 3" panose="05040102010807070707" pitchFamily="18" charset="2"/>
              <a:buChar char=""/>
            </a:pPr>
            <a:r>
              <a:rPr lang="pl-PL" sz="2000" dirty="0">
                <a:solidFill>
                  <a:schemeClr val="accent1"/>
                </a:solidFill>
              </a:rPr>
              <a:t> strony i inne osoby, które należy wezwać lub zawiadomić,</a:t>
            </a:r>
          </a:p>
          <a:p>
            <a:pPr lvl="1">
              <a:buFont typeface="Wingdings 3" panose="05040102010807070707" pitchFamily="18" charset="2"/>
              <a:buChar char=""/>
            </a:pPr>
            <a:r>
              <a:rPr lang="pl-PL" sz="2000" dirty="0">
                <a:solidFill>
                  <a:schemeClr val="accent1"/>
                </a:solidFill>
              </a:rPr>
              <a:t> inne czynności konieczne do przygotowania rozprawy </a:t>
            </a:r>
            <a:r>
              <a:rPr lang="pl-PL" dirty="0">
                <a:latin typeface="+mj-lt"/>
              </a:rPr>
              <a:t>(art. 350 </a:t>
            </a:r>
            <a:r>
              <a:rPr lang="pl-PL" dirty="0">
                <a:latin typeface="+mj-lt"/>
                <a:cs typeface="Calibri Light" panose="020F0302020204030204" pitchFamily="34" charset="0"/>
              </a:rPr>
              <a:t>§ 2 KPK). </a:t>
            </a:r>
            <a:endParaRPr lang="pl-PL" sz="2000" dirty="0"/>
          </a:p>
          <a:p>
            <a:pPr>
              <a:buFont typeface="Wingdings" panose="05000000000000000000" pitchFamily="2" charset="2"/>
              <a:buChar char="§"/>
            </a:pPr>
            <a:r>
              <a:rPr lang="pl-PL" dirty="0">
                <a:latin typeface="+mj-lt"/>
              </a:rPr>
              <a:t> Wyznaczenie składu (art. 350 </a:t>
            </a:r>
            <a:r>
              <a:rPr lang="pl-PL" dirty="0">
                <a:latin typeface="+mj-lt"/>
                <a:cs typeface="Calibri Light" panose="020F0302020204030204" pitchFamily="34" charset="0"/>
              </a:rPr>
              <a:t>§ 1 KPK) </a:t>
            </a:r>
            <a:r>
              <a:rPr lang="pl-PL" dirty="0">
                <a:latin typeface="+mj-lt"/>
                <a:cs typeface="Calibri Light" panose="020F0302020204030204" pitchFamily="34" charset="0"/>
                <a:sym typeface="Wingdings" panose="05000000000000000000" pitchFamily="2" charset="2"/>
              </a:rPr>
              <a:t> </a:t>
            </a:r>
            <a:r>
              <a:rPr lang="pl-PL" dirty="0">
                <a:latin typeface="+mj-lt"/>
              </a:rPr>
              <a:t>art. 47a par. 1 PUSP:</a:t>
            </a:r>
            <a:br>
              <a:rPr lang="pl-PL" dirty="0">
                <a:latin typeface="+mj-lt"/>
              </a:rPr>
            </a:br>
            <a:r>
              <a:rPr lang="pl-PL" b="0" i="1" dirty="0">
                <a:solidFill>
                  <a:srgbClr val="333333"/>
                </a:solidFill>
                <a:effectLst/>
                <a:latin typeface="+mj-lt"/>
              </a:rPr>
              <a:t>Sprawy są przydzielane sędziom i asesorom sądowym losowo, w ramach poszczególnych kategorii spraw, chyba że sprawa podlega przydziałowi sędziemu pełniącemu dyżur.</a:t>
            </a:r>
          </a:p>
          <a:p>
            <a:pPr>
              <a:buFont typeface="Wingdings" panose="05000000000000000000" pitchFamily="2" charset="2"/>
              <a:buChar char="§"/>
            </a:pPr>
            <a:r>
              <a:rPr lang="pl-PL" dirty="0"/>
              <a:t> </a:t>
            </a:r>
            <a:r>
              <a:rPr lang="pl-PL" dirty="0">
                <a:solidFill>
                  <a:schemeClr val="accent1"/>
                </a:solidFill>
              </a:rPr>
              <a:t>SLPS – System Losowego Przydziału Spraw – od 2017 </a:t>
            </a:r>
            <a:r>
              <a:rPr lang="pl-PL" dirty="0"/>
              <a:t>(zob. art. 47a-47c PUSP, </a:t>
            </a:r>
            <a:r>
              <a:rPr lang="pl-PL" dirty="0">
                <a:latin typeface="+mj-lt"/>
                <a:cs typeface="Calibri Light" panose="020F0302020204030204" pitchFamily="34" charset="0"/>
              </a:rPr>
              <a:t>§ 43-76 Regulaminu urzędowania sądów powszechnych),</a:t>
            </a:r>
          </a:p>
          <a:p>
            <a:pPr>
              <a:buFont typeface="Wingdings" panose="05000000000000000000" pitchFamily="2" charset="2"/>
              <a:buChar char="§"/>
            </a:pPr>
            <a:r>
              <a:rPr lang="pl-PL" dirty="0">
                <a:latin typeface="+mj-lt"/>
                <a:cs typeface="Calibri Light" panose="020F0302020204030204" pitchFamily="34" charset="0"/>
              </a:rPr>
              <a:t> Zasady zawiadamiania o rozprawie głównej </a:t>
            </a:r>
            <a:r>
              <a:rPr lang="pl-PL" dirty="0">
                <a:latin typeface="+mj-lt"/>
                <a:cs typeface="Calibri Light" panose="020F0302020204030204" pitchFamily="34" charset="0"/>
                <a:sym typeface="Wingdings" panose="05000000000000000000" pitchFamily="2" charset="2"/>
              </a:rPr>
              <a:t> art. 353 KPK i art. 132 </a:t>
            </a:r>
            <a:r>
              <a:rPr lang="pl-PL" dirty="0">
                <a:latin typeface="+mj-lt"/>
                <a:cs typeface="Calibri Light" panose="020F0302020204030204" pitchFamily="34" charset="0"/>
              </a:rPr>
              <a:t>§ 4 KPK),</a:t>
            </a:r>
          </a:p>
          <a:p>
            <a:pPr>
              <a:buFont typeface="Wingdings" panose="05000000000000000000" pitchFamily="2" charset="2"/>
              <a:buChar char="§"/>
            </a:pPr>
            <a:r>
              <a:rPr lang="pl-PL" dirty="0"/>
              <a:t> art. 350a KPK: </a:t>
            </a:r>
            <a:r>
              <a:rPr lang="pl-PL" sz="2200" i="1" dirty="0"/>
              <a:t>Przewodniczący składu orzekającego może zaniechać wezwania na rozprawę świadków, którzy zostali przesłuchani, przebywających za granicą lub mających stwierdzić okoliczności, które nie są tak doniosłe, aby konieczne było bezpośrednie przesłuchanie świadków na rozprawie, w szczególności takie, którym oskarżony w wyjaśnieniach swych nie zaprzeczył.              </a:t>
            </a:r>
            <a:r>
              <a:rPr lang="pl-PL" sz="2200" i="1" u="sng" dirty="0"/>
              <a:t>Nie dotyczy to osób wymienionych w art. 182 KPK (tj. uprawnionych do odmowy składania zeznań). </a:t>
            </a:r>
            <a:br>
              <a:rPr lang="pl-PL" sz="2200" i="1" dirty="0"/>
            </a:br>
            <a:endParaRPr lang="pl-PL" i="1" dirty="0"/>
          </a:p>
        </p:txBody>
      </p:sp>
    </p:spTree>
    <p:extLst>
      <p:ext uri="{BB962C8B-B14F-4D97-AF65-F5344CB8AC3E}">
        <p14:creationId xmlns:p14="http://schemas.microsoft.com/office/powerpoint/2010/main" val="3237275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936FD8C-AFAD-4D71-8838-D5AF061BEB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2" name="Tytuł 1"/>
          <p:cNvSpPr>
            <a:spLocks noGrp="1"/>
          </p:cNvSpPr>
          <p:nvPr>
            <p:ph type="title"/>
          </p:nvPr>
        </p:nvSpPr>
        <p:spPr>
          <a:xfrm>
            <a:off x="603504" y="770466"/>
            <a:ext cx="6608963" cy="2312099"/>
          </a:xfrm>
        </p:spPr>
        <p:txBody>
          <a:bodyPr vert="horz" lIns="91440" tIns="45720" rIns="91440" bIns="45720" rtlCol="0" anchor="b">
            <a:normAutofit/>
          </a:bodyPr>
          <a:lstStyle/>
          <a:p>
            <a:pPr>
              <a:lnSpc>
                <a:spcPct val="80000"/>
              </a:lnSpc>
            </a:pPr>
            <a:r>
              <a:rPr lang="pl-PL" dirty="0">
                <a:solidFill>
                  <a:srgbClr val="FFFFFF"/>
                </a:solidFill>
              </a:rPr>
              <a:t>K</a:t>
            </a:r>
            <a:r>
              <a:rPr lang="en-US" dirty="0" err="1">
                <a:solidFill>
                  <a:srgbClr val="FFFFFF"/>
                </a:solidFill>
              </a:rPr>
              <a:t>onsensualne</a:t>
            </a:r>
            <a:r>
              <a:rPr lang="pl-PL" dirty="0">
                <a:solidFill>
                  <a:srgbClr val="FFFFFF"/>
                </a:solidFill>
              </a:rPr>
              <a:t> tryby zakończenia postępowania karnego</a:t>
            </a:r>
            <a:endParaRPr lang="en-US" dirty="0">
              <a:solidFill>
                <a:srgbClr val="FFFFFF"/>
              </a:solidFill>
            </a:endParaRPr>
          </a:p>
        </p:txBody>
      </p:sp>
      <p:sp>
        <p:nvSpPr>
          <p:cNvPr id="12" name="Rectangle 11">
            <a:extLst>
              <a:ext uri="{FF2B5EF4-FFF2-40B4-BE49-F238E27FC236}">
                <a16:creationId xmlns:a16="http://schemas.microsoft.com/office/drawing/2014/main" id="{8FC30999-3FAF-458A-B0F2-636E26140C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2944" y="0"/>
            <a:ext cx="4639056"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fika 4" descr="Uścisk dłoni kontur">
            <a:extLst>
              <a:ext uri="{FF2B5EF4-FFF2-40B4-BE49-F238E27FC236}">
                <a16:creationId xmlns:a16="http://schemas.microsoft.com/office/drawing/2014/main" id="{1BC626DD-34E8-E83A-071D-905934FA6D2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236368" y="2185761"/>
            <a:ext cx="3352128" cy="3352128"/>
          </a:xfrm>
          <a:prstGeom prst="rect">
            <a:avLst/>
          </a:prstGeom>
        </p:spPr>
      </p:pic>
    </p:spTree>
    <p:extLst>
      <p:ext uri="{BB962C8B-B14F-4D97-AF65-F5344CB8AC3E}">
        <p14:creationId xmlns:p14="http://schemas.microsoft.com/office/powerpoint/2010/main" val="355999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ela 7">
            <a:extLst>
              <a:ext uri="{FF2B5EF4-FFF2-40B4-BE49-F238E27FC236}">
                <a16:creationId xmlns:a16="http://schemas.microsoft.com/office/drawing/2014/main" id="{2EEB236F-7CB5-0111-C943-4CB9AE74BF7C}"/>
              </a:ext>
            </a:extLst>
          </p:cNvPr>
          <p:cNvGraphicFramePr>
            <a:graphicFrameLocks noGrp="1"/>
          </p:cNvGraphicFramePr>
          <p:nvPr>
            <p:ph idx="1"/>
            <p:extLst>
              <p:ext uri="{D42A27DB-BD31-4B8C-83A1-F6EECF244321}">
                <p14:modId xmlns:p14="http://schemas.microsoft.com/office/powerpoint/2010/main" val="3186737408"/>
              </p:ext>
            </p:extLst>
          </p:nvPr>
        </p:nvGraphicFramePr>
        <p:xfrm>
          <a:off x="719138" y="664236"/>
          <a:ext cx="10753724" cy="4839135"/>
        </p:xfrm>
        <a:graphic>
          <a:graphicData uri="http://schemas.openxmlformats.org/drawingml/2006/table">
            <a:tbl>
              <a:tblPr firstRow="1" bandRow="1">
                <a:tableStyleId>{5C22544A-7EE6-4342-B048-85BDC9FD1C3A}</a:tableStyleId>
              </a:tblPr>
              <a:tblGrid>
                <a:gridCol w="1934950">
                  <a:extLst>
                    <a:ext uri="{9D8B030D-6E8A-4147-A177-3AD203B41FA5}">
                      <a16:colId xmlns:a16="http://schemas.microsoft.com/office/drawing/2014/main" val="4116209600"/>
                    </a:ext>
                  </a:extLst>
                </a:gridCol>
                <a:gridCol w="8818774">
                  <a:extLst>
                    <a:ext uri="{9D8B030D-6E8A-4147-A177-3AD203B41FA5}">
                      <a16:colId xmlns:a16="http://schemas.microsoft.com/office/drawing/2014/main" val="3020972029"/>
                    </a:ext>
                  </a:extLst>
                </a:gridCol>
              </a:tblGrid>
              <a:tr h="812313">
                <a:tc gridSpan="2">
                  <a:txBody>
                    <a:bodyPr/>
                    <a:lstStyle/>
                    <a:p>
                      <a:pPr algn="ctr"/>
                      <a:r>
                        <a:rPr lang="pl-PL" sz="2800" dirty="0"/>
                        <a:t>WNIOSEK O SKAZANIE BEZ PRZEPROWADZENIA ROZPRAWY</a:t>
                      </a:r>
                    </a:p>
                    <a:p>
                      <a:pPr algn="ctr"/>
                      <a:r>
                        <a:rPr lang="pl-PL" sz="2000" dirty="0"/>
                        <a:t>w trybie art. 335 par. 1 KPK (samodzielny)</a:t>
                      </a:r>
                    </a:p>
                  </a:txBody>
                  <a:tcPr/>
                </a:tc>
                <a:tc hMerge="1">
                  <a:txBody>
                    <a:bodyPr/>
                    <a:lstStyle/>
                    <a:p>
                      <a:endParaRPr lang="pl-PL" dirty="0"/>
                    </a:p>
                  </a:txBody>
                  <a:tcPr/>
                </a:tc>
                <a:extLst>
                  <a:ext uri="{0D108BD9-81ED-4DB2-BD59-A6C34878D82A}">
                    <a16:rowId xmlns:a16="http://schemas.microsoft.com/office/drawing/2014/main" val="2982735747"/>
                  </a:ext>
                </a:extLst>
              </a:tr>
              <a:tr h="1003445">
                <a:tc>
                  <a:txBody>
                    <a:bodyPr/>
                    <a:lstStyle/>
                    <a:p>
                      <a:pPr algn="l"/>
                      <a:r>
                        <a:rPr lang="pl-PL" sz="2000" dirty="0">
                          <a:latin typeface="Calibri" panose="020F0502020204030204" pitchFamily="34" charset="0"/>
                          <a:cs typeface="Calibri" panose="020F0502020204030204" pitchFamily="34" charset="0"/>
                        </a:rPr>
                        <a:t>Przesłanki zastosowania</a:t>
                      </a:r>
                    </a:p>
                  </a:txBody>
                  <a:tcPr anchor="ctr"/>
                </a:tc>
                <a:tc>
                  <a:txBody>
                    <a:bodyPr/>
                    <a:lstStyle/>
                    <a:p>
                      <a:pPr marL="0" indent="0">
                        <a:buFont typeface="Wingdings" panose="05000000000000000000" pitchFamily="2" charset="2"/>
                        <a:buNone/>
                      </a:pPr>
                      <a:r>
                        <a:rPr lang="pl-PL" sz="2400" dirty="0">
                          <a:latin typeface="Calibri" panose="020F0502020204030204" pitchFamily="34" charset="0"/>
                          <a:cs typeface="Calibri" panose="020F0502020204030204" pitchFamily="34" charset="0"/>
                        </a:rPr>
                        <a:t>art. 335 § 1 KPK</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pl-PL" sz="2400" dirty="0">
                          <a:latin typeface="Calibri" panose="020F0502020204030204" pitchFamily="34" charset="0"/>
                          <a:cs typeface="Calibri" panose="020F0502020204030204" pitchFamily="34" charset="0"/>
                        </a:rPr>
                        <a:t>art. 343 § 2 KPK</a:t>
                      </a:r>
                    </a:p>
                  </a:txBody>
                  <a:tcPr/>
                </a:tc>
                <a:extLst>
                  <a:ext uri="{0D108BD9-81ED-4DB2-BD59-A6C34878D82A}">
                    <a16:rowId xmlns:a16="http://schemas.microsoft.com/office/drawing/2014/main" val="2508398149"/>
                  </a:ext>
                </a:extLst>
              </a:tr>
              <a:tr h="1003445">
                <a:tc>
                  <a:txBody>
                    <a:bodyPr/>
                    <a:lstStyle/>
                    <a:p>
                      <a:pPr algn="l"/>
                      <a:r>
                        <a:rPr lang="pl-PL" sz="2000" dirty="0">
                          <a:latin typeface="Calibri" panose="020F0502020204030204" pitchFamily="34" charset="0"/>
                          <a:cs typeface="Calibri" panose="020F0502020204030204" pitchFamily="34" charset="0"/>
                        </a:rPr>
                        <a:t>Możliwe rozstrzygnięcia sądu</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400" dirty="0">
                          <a:latin typeface="Calibri" panose="020F0502020204030204" pitchFamily="34" charset="0"/>
                          <a:cs typeface="Calibri" panose="020F0502020204030204" pitchFamily="34" charset="0"/>
                        </a:rPr>
                        <a:t>art. 343 § 1, 3, 6, 7 </a:t>
                      </a:r>
                      <a:r>
                        <a:rPr lang="pl-PL" sz="2400" dirty="0" err="1">
                          <a:latin typeface="Calibri" panose="020F0502020204030204" pitchFamily="34" charset="0"/>
                          <a:cs typeface="Calibri" panose="020F0502020204030204" pitchFamily="34" charset="0"/>
                        </a:rPr>
                        <a:t>zd</a:t>
                      </a:r>
                      <a:r>
                        <a:rPr lang="pl-PL" sz="2400" dirty="0">
                          <a:latin typeface="Calibri" panose="020F0502020204030204" pitchFamily="34" charset="0"/>
                          <a:cs typeface="Calibri" panose="020F0502020204030204" pitchFamily="34" charset="0"/>
                        </a:rPr>
                        <a:t>. 1 KPK</a:t>
                      </a:r>
                    </a:p>
                    <a:p>
                      <a:pPr marL="0" marR="0" lvl="0" indent="0" algn="l" defTabSz="914400" rtl="0" eaLnBrk="1" fontAlgn="auto" latinLnBrk="0" hangingPunct="1">
                        <a:lnSpc>
                          <a:spcPct val="100000"/>
                        </a:lnSpc>
                        <a:spcBef>
                          <a:spcPts val="0"/>
                        </a:spcBef>
                        <a:spcAft>
                          <a:spcPts val="0"/>
                        </a:spcAft>
                        <a:buClrTx/>
                        <a:buSzTx/>
                        <a:buFontTx/>
                        <a:buNone/>
                        <a:tabLst/>
                        <a:defRPr/>
                      </a:pPr>
                      <a:r>
                        <a:rPr lang="pl-PL" sz="2400" dirty="0">
                          <a:latin typeface="Calibri" panose="020F0502020204030204" pitchFamily="34" charset="0"/>
                          <a:cs typeface="Calibri" panose="020F0502020204030204" pitchFamily="34" charset="0"/>
                        </a:rPr>
                        <a:t>art. 343b KPK</a:t>
                      </a:r>
                    </a:p>
                  </a:txBody>
                  <a:tcPr/>
                </a:tc>
                <a:extLst>
                  <a:ext uri="{0D108BD9-81ED-4DB2-BD59-A6C34878D82A}">
                    <a16:rowId xmlns:a16="http://schemas.microsoft.com/office/drawing/2014/main" val="3327997048"/>
                  </a:ext>
                </a:extLst>
              </a:tr>
              <a:tr h="1003445">
                <a:tc>
                  <a:txBody>
                    <a:bodyPr/>
                    <a:lstStyle/>
                    <a:p>
                      <a:pPr algn="l"/>
                      <a:r>
                        <a:rPr lang="pl-PL" sz="2000" dirty="0">
                          <a:latin typeface="Calibri" panose="020F0502020204030204" pitchFamily="34" charset="0"/>
                          <a:cs typeface="Calibri" panose="020F0502020204030204" pitchFamily="34" charset="0"/>
                        </a:rPr>
                        <a:t>Pozycja pokrzywdzonego</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400" dirty="0">
                          <a:latin typeface="Calibri" panose="020F0502020204030204" pitchFamily="34" charset="0"/>
                          <a:cs typeface="Calibri" panose="020F0502020204030204" pitchFamily="34" charset="0"/>
                        </a:rPr>
                        <a:t>art. 343 § 2 i 5 KPK</a:t>
                      </a:r>
                    </a:p>
                  </a:txBody>
                  <a:tcPr/>
                </a:tc>
                <a:extLst>
                  <a:ext uri="{0D108BD9-81ED-4DB2-BD59-A6C34878D82A}">
                    <a16:rowId xmlns:a16="http://schemas.microsoft.com/office/drawing/2014/main" val="1206718960"/>
                  </a:ext>
                </a:extLst>
              </a:tr>
              <a:tr h="1003445">
                <a:tc>
                  <a:txBody>
                    <a:bodyPr/>
                    <a:lstStyle/>
                    <a:p>
                      <a:pPr algn="l"/>
                      <a:r>
                        <a:rPr lang="pl-PL" sz="2000" dirty="0">
                          <a:latin typeface="Calibri" panose="020F0502020204030204" pitchFamily="34" charset="0"/>
                          <a:cs typeface="Calibri" panose="020F0502020204030204" pitchFamily="34" charset="0"/>
                        </a:rPr>
                        <a:t>Ograniczenia zaskarżalności</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400" dirty="0">
                          <a:latin typeface="Calibri" panose="020F0502020204030204" pitchFamily="34" charset="0"/>
                          <a:cs typeface="Calibri" panose="020F0502020204030204" pitchFamily="34" charset="0"/>
                        </a:rPr>
                        <a:t>art. 447 § 5 KPK</a:t>
                      </a:r>
                    </a:p>
                  </a:txBody>
                  <a:tcPr/>
                </a:tc>
                <a:extLst>
                  <a:ext uri="{0D108BD9-81ED-4DB2-BD59-A6C34878D82A}">
                    <a16:rowId xmlns:a16="http://schemas.microsoft.com/office/drawing/2014/main" val="1479717132"/>
                  </a:ext>
                </a:extLst>
              </a:tr>
            </a:tbl>
          </a:graphicData>
        </a:graphic>
      </p:graphicFrame>
    </p:spTree>
    <p:extLst>
      <p:ext uri="{BB962C8B-B14F-4D97-AF65-F5344CB8AC3E}">
        <p14:creationId xmlns:p14="http://schemas.microsoft.com/office/powerpoint/2010/main" val="1496680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ela 7">
            <a:extLst>
              <a:ext uri="{FF2B5EF4-FFF2-40B4-BE49-F238E27FC236}">
                <a16:creationId xmlns:a16="http://schemas.microsoft.com/office/drawing/2014/main" id="{BD06EECD-EC6D-7D67-E2DD-D6A05799F187}"/>
              </a:ext>
            </a:extLst>
          </p:cNvPr>
          <p:cNvGraphicFramePr>
            <a:graphicFrameLocks/>
          </p:cNvGraphicFramePr>
          <p:nvPr>
            <p:extLst>
              <p:ext uri="{D42A27DB-BD31-4B8C-83A1-F6EECF244321}">
                <p14:modId xmlns:p14="http://schemas.microsoft.com/office/powerpoint/2010/main" val="24863352"/>
              </p:ext>
            </p:extLst>
          </p:nvPr>
        </p:nvGraphicFramePr>
        <p:xfrm>
          <a:off x="719138" y="658912"/>
          <a:ext cx="10753724" cy="4839135"/>
        </p:xfrm>
        <a:graphic>
          <a:graphicData uri="http://schemas.openxmlformats.org/drawingml/2006/table">
            <a:tbl>
              <a:tblPr firstRow="1" bandRow="1">
                <a:tableStyleId>{5C22544A-7EE6-4342-B048-85BDC9FD1C3A}</a:tableStyleId>
              </a:tblPr>
              <a:tblGrid>
                <a:gridCol w="1934950">
                  <a:extLst>
                    <a:ext uri="{9D8B030D-6E8A-4147-A177-3AD203B41FA5}">
                      <a16:colId xmlns:a16="http://schemas.microsoft.com/office/drawing/2014/main" val="4116209600"/>
                    </a:ext>
                  </a:extLst>
                </a:gridCol>
                <a:gridCol w="8818774">
                  <a:extLst>
                    <a:ext uri="{9D8B030D-6E8A-4147-A177-3AD203B41FA5}">
                      <a16:colId xmlns:a16="http://schemas.microsoft.com/office/drawing/2014/main" val="3020972029"/>
                    </a:ext>
                  </a:extLst>
                </a:gridCol>
              </a:tblGrid>
              <a:tr h="812313">
                <a:tc gridSpan="2">
                  <a:txBody>
                    <a:bodyPr/>
                    <a:lstStyle/>
                    <a:p>
                      <a:pPr algn="ctr"/>
                      <a:r>
                        <a:rPr lang="pl-PL" sz="2800" b="1" dirty="0"/>
                        <a:t>WNIOSEK O SKAZANIE BEZ PRZEPROWADZENIA ROZPRAWY</a:t>
                      </a:r>
                    </a:p>
                    <a:p>
                      <a:pPr algn="ctr"/>
                      <a:r>
                        <a:rPr lang="pl-PL" sz="2000" b="1" dirty="0"/>
                        <a:t>w trybie art. 335 par. 2 KPK (dołączony do aktu oskarżenia)</a:t>
                      </a:r>
                    </a:p>
                  </a:txBody>
                  <a:tcPr/>
                </a:tc>
                <a:tc hMerge="1">
                  <a:txBody>
                    <a:bodyPr/>
                    <a:lstStyle/>
                    <a:p>
                      <a:endParaRPr lang="pl-PL" dirty="0"/>
                    </a:p>
                  </a:txBody>
                  <a:tcPr/>
                </a:tc>
                <a:extLst>
                  <a:ext uri="{0D108BD9-81ED-4DB2-BD59-A6C34878D82A}">
                    <a16:rowId xmlns:a16="http://schemas.microsoft.com/office/drawing/2014/main" val="2982735747"/>
                  </a:ext>
                </a:extLst>
              </a:tr>
              <a:tr h="1003445">
                <a:tc>
                  <a:txBody>
                    <a:bodyPr/>
                    <a:lstStyle/>
                    <a:p>
                      <a:pPr algn="l"/>
                      <a:r>
                        <a:rPr lang="pl-PL" sz="2000" b="0" dirty="0">
                          <a:latin typeface="Calibri" panose="020F0502020204030204" pitchFamily="34" charset="0"/>
                          <a:cs typeface="Calibri" panose="020F0502020204030204" pitchFamily="34" charset="0"/>
                        </a:rPr>
                        <a:t>Przesłanki zastosowania</a:t>
                      </a:r>
                    </a:p>
                  </a:txBody>
                  <a:tcPr anchor="ctr"/>
                </a:tc>
                <a:tc>
                  <a:txBody>
                    <a:bodyPr/>
                    <a:lstStyle/>
                    <a:p>
                      <a:pPr marL="0" indent="0">
                        <a:buFont typeface="Wingdings" panose="05000000000000000000" pitchFamily="2" charset="2"/>
                        <a:buNone/>
                      </a:pPr>
                      <a:r>
                        <a:rPr lang="pl-PL" sz="2400" dirty="0">
                          <a:latin typeface="Calibri" panose="020F0502020204030204" pitchFamily="34" charset="0"/>
                          <a:cs typeface="Calibri" panose="020F0502020204030204" pitchFamily="34" charset="0"/>
                        </a:rPr>
                        <a:t>art. 335 § 2 KPK</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pl-PL" sz="2400" dirty="0">
                          <a:latin typeface="Calibri" panose="020F0502020204030204" pitchFamily="34" charset="0"/>
                          <a:cs typeface="Calibri" panose="020F0502020204030204" pitchFamily="34" charset="0"/>
                        </a:rPr>
                        <a:t>art. 343 § 2 KPK</a:t>
                      </a:r>
                    </a:p>
                  </a:txBody>
                  <a:tcPr/>
                </a:tc>
                <a:extLst>
                  <a:ext uri="{0D108BD9-81ED-4DB2-BD59-A6C34878D82A}">
                    <a16:rowId xmlns:a16="http://schemas.microsoft.com/office/drawing/2014/main" val="2508398149"/>
                  </a:ext>
                </a:extLst>
              </a:tr>
              <a:tr h="1003445">
                <a:tc>
                  <a:txBody>
                    <a:bodyPr/>
                    <a:lstStyle/>
                    <a:p>
                      <a:pPr algn="l"/>
                      <a:r>
                        <a:rPr lang="pl-PL" sz="2000" b="0" dirty="0">
                          <a:latin typeface="Calibri" panose="020F0502020204030204" pitchFamily="34" charset="0"/>
                          <a:cs typeface="Calibri" panose="020F0502020204030204" pitchFamily="34" charset="0"/>
                        </a:rPr>
                        <a:t>Możliwe rozstrzygnięcia sądu</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400" dirty="0">
                          <a:latin typeface="Calibri" panose="020F0502020204030204" pitchFamily="34" charset="0"/>
                          <a:cs typeface="Calibri" panose="020F0502020204030204" pitchFamily="34" charset="0"/>
                        </a:rPr>
                        <a:t>art. 343 § 1, 3, 6, 7 </a:t>
                      </a:r>
                      <a:r>
                        <a:rPr lang="pl-PL" sz="2400" dirty="0" err="1">
                          <a:latin typeface="Calibri" panose="020F0502020204030204" pitchFamily="34" charset="0"/>
                          <a:cs typeface="Calibri" panose="020F0502020204030204" pitchFamily="34" charset="0"/>
                        </a:rPr>
                        <a:t>zd</a:t>
                      </a:r>
                      <a:r>
                        <a:rPr lang="pl-PL" sz="2400" dirty="0">
                          <a:latin typeface="Calibri" panose="020F0502020204030204" pitchFamily="34" charset="0"/>
                          <a:cs typeface="Calibri" panose="020F0502020204030204" pitchFamily="34" charset="0"/>
                        </a:rPr>
                        <a:t>. 2 KPK</a:t>
                      </a:r>
                    </a:p>
                    <a:p>
                      <a:pPr marL="0" marR="0" lvl="0" indent="0" algn="l" defTabSz="914400" rtl="0" eaLnBrk="1" fontAlgn="auto" latinLnBrk="0" hangingPunct="1">
                        <a:lnSpc>
                          <a:spcPct val="100000"/>
                        </a:lnSpc>
                        <a:spcBef>
                          <a:spcPts val="0"/>
                        </a:spcBef>
                        <a:spcAft>
                          <a:spcPts val="0"/>
                        </a:spcAft>
                        <a:buClrTx/>
                        <a:buSzTx/>
                        <a:buFontTx/>
                        <a:buNone/>
                        <a:tabLst/>
                        <a:defRPr/>
                      </a:pPr>
                      <a:r>
                        <a:rPr lang="pl-PL" sz="2400" dirty="0">
                          <a:latin typeface="Calibri" panose="020F0502020204030204" pitchFamily="34" charset="0"/>
                          <a:cs typeface="Calibri" panose="020F0502020204030204" pitchFamily="34" charset="0"/>
                        </a:rPr>
                        <a:t>art. 343b KPK</a:t>
                      </a:r>
                    </a:p>
                  </a:txBody>
                  <a:tcPr/>
                </a:tc>
                <a:extLst>
                  <a:ext uri="{0D108BD9-81ED-4DB2-BD59-A6C34878D82A}">
                    <a16:rowId xmlns:a16="http://schemas.microsoft.com/office/drawing/2014/main" val="3327997048"/>
                  </a:ext>
                </a:extLst>
              </a:tr>
              <a:tr h="1003445">
                <a:tc>
                  <a:txBody>
                    <a:bodyPr/>
                    <a:lstStyle/>
                    <a:p>
                      <a:pPr algn="l"/>
                      <a:r>
                        <a:rPr lang="pl-PL" sz="2000" b="0" dirty="0">
                          <a:latin typeface="Calibri" panose="020F0502020204030204" pitchFamily="34" charset="0"/>
                          <a:cs typeface="Calibri" panose="020F0502020204030204" pitchFamily="34" charset="0"/>
                        </a:rPr>
                        <a:t>Pozycja pokrzywdzonego</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400" dirty="0">
                          <a:latin typeface="Calibri" panose="020F0502020204030204" pitchFamily="34" charset="0"/>
                          <a:cs typeface="Calibri" panose="020F0502020204030204" pitchFamily="34" charset="0"/>
                        </a:rPr>
                        <a:t>art. 343 § 2 i 5 KPK</a:t>
                      </a:r>
                    </a:p>
                  </a:txBody>
                  <a:tcPr/>
                </a:tc>
                <a:extLst>
                  <a:ext uri="{0D108BD9-81ED-4DB2-BD59-A6C34878D82A}">
                    <a16:rowId xmlns:a16="http://schemas.microsoft.com/office/drawing/2014/main" val="1206718960"/>
                  </a:ext>
                </a:extLst>
              </a:tr>
              <a:tr h="1003445">
                <a:tc>
                  <a:txBody>
                    <a:bodyPr/>
                    <a:lstStyle/>
                    <a:p>
                      <a:pPr algn="l"/>
                      <a:r>
                        <a:rPr lang="pl-PL" sz="2000" b="0" dirty="0">
                          <a:latin typeface="Calibri" panose="020F0502020204030204" pitchFamily="34" charset="0"/>
                          <a:cs typeface="Calibri" panose="020F0502020204030204" pitchFamily="34" charset="0"/>
                        </a:rPr>
                        <a:t>Ograniczenia zaskarżalności</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400" dirty="0">
                          <a:latin typeface="Calibri" panose="020F0502020204030204" pitchFamily="34" charset="0"/>
                          <a:cs typeface="Calibri" panose="020F0502020204030204" pitchFamily="34" charset="0"/>
                        </a:rPr>
                        <a:t>art. 447 § 5 KPK</a:t>
                      </a:r>
                    </a:p>
                  </a:txBody>
                  <a:tcPr/>
                </a:tc>
                <a:extLst>
                  <a:ext uri="{0D108BD9-81ED-4DB2-BD59-A6C34878D82A}">
                    <a16:rowId xmlns:a16="http://schemas.microsoft.com/office/drawing/2014/main" val="1479717132"/>
                  </a:ext>
                </a:extLst>
              </a:tr>
            </a:tbl>
          </a:graphicData>
        </a:graphic>
      </p:graphicFrame>
    </p:spTree>
    <p:extLst>
      <p:ext uri="{BB962C8B-B14F-4D97-AF65-F5344CB8AC3E}">
        <p14:creationId xmlns:p14="http://schemas.microsoft.com/office/powerpoint/2010/main" val="39455890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ela 7">
            <a:extLst>
              <a:ext uri="{FF2B5EF4-FFF2-40B4-BE49-F238E27FC236}">
                <a16:creationId xmlns:a16="http://schemas.microsoft.com/office/drawing/2014/main" id="{BD06EECD-EC6D-7D67-E2DD-D6A05799F187}"/>
              </a:ext>
            </a:extLst>
          </p:cNvPr>
          <p:cNvGraphicFramePr>
            <a:graphicFrameLocks/>
          </p:cNvGraphicFramePr>
          <p:nvPr>
            <p:extLst>
              <p:ext uri="{D42A27DB-BD31-4B8C-83A1-F6EECF244321}">
                <p14:modId xmlns:p14="http://schemas.microsoft.com/office/powerpoint/2010/main" val="3611506941"/>
              </p:ext>
            </p:extLst>
          </p:nvPr>
        </p:nvGraphicFramePr>
        <p:xfrm>
          <a:off x="719138" y="658912"/>
          <a:ext cx="10753724" cy="4839135"/>
        </p:xfrm>
        <a:graphic>
          <a:graphicData uri="http://schemas.openxmlformats.org/drawingml/2006/table">
            <a:tbl>
              <a:tblPr firstRow="1" bandRow="1">
                <a:tableStyleId>{5C22544A-7EE6-4342-B048-85BDC9FD1C3A}</a:tableStyleId>
              </a:tblPr>
              <a:tblGrid>
                <a:gridCol w="1934950">
                  <a:extLst>
                    <a:ext uri="{9D8B030D-6E8A-4147-A177-3AD203B41FA5}">
                      <a16:colId xmlns:a16="http://schemas.microsoft.com/office/drawing/2014/main" val="4116209600"/>
                    </a:ext>
                  </a:extLst>
                </a:gridCol>
                <a:gridCol w="8818774">
                  <a:extLst>
                    <a:ext uri="{9D8B030D-6E8A-4147-A177-3AD203B41FA5}">
                      <a16:colId xmlns:a16="http://schemas.microsoft.com/office/drawing/2014/main" val="3020972029"/>
                    </a:ext>
                  </a:extLst>
                </a:gridCol>
              </a:tblGrid>
              <a:tr h="812313">
                <a:tc gridSpan="2">
                  <a:txBody>
                    <a:bodyPr/>
                    <a:lstStyle/>
                    <a:p>
                      <a:pPr algn="ctr"/>
                      <a:r>
                        <a:rPr lang="pl-PL" sz="2800" b="1" spc="-10" baseline="0" dirty="0"/>
                        <a:t>WNIOSEK O WYDANIE WYROKU SKAZUJĄCEGO </a:t>
                      </a:r>
                      <a:r>
                        <a:rPr lang="pl-PL" sz="2800" spc="-10" baseline="0" dirty="0"/>
                        <a:t>ZŁOŻONY PRZED</a:t>
                      </a:r>
                      <a:r>
                        <a:rPr lang="pl-PL" sz="2800" b="1" spc="-10" baseline="0" dirty="0"/>
                        <a:t> ROZPRAWĄ</a:t>
                      </a:r>
                    </a:p>
                    <a:p>
                      <a:pPr algn="ctr"/>
                      <a:r>
                        <a:rPr lang="pl-PL" sz="2000" b="1" dirty="0"/>
                        <a:t>w trybie art. 338a KPK</a:t>
                      </a:r>
                    </a:p>
                  </a:txBody>
                  <a:tcPr/>
                </a:tc>
                <a:tc hMerge="1">
                  <a:txBody>
                    <a:bodyPr/>
                    <a:lstStyle/>
                    <a:p>
                      <a:endParaRPr lang="pl-PL" dirty="0"/>
                    </a:p>
                  </a:txBody>
                  <a:tcPr/>
                </a:tc>
                <a:extLst>
                  <a:ext uri="{0D108BD9-81ED-4DB2-BD59-A6C34878D82A}">
                    <a16:rowId xmlns:a16="http://schemas.microsoft.com/office/drawing/2014/main" val="2982735747"/>
                  </a:ext>
                </a:extLst>
              </a:tr>
              <a:tr h="1003445">
                <a:tc>
                  <a:txBody>
                    <a:bodyPr/>
                    <a:lstStyle/>
                    <a:p>
                      <a:pPr algn="l"/>
                      <a:r>
                        <a:rPr lang="pl-PL" sz="2000" b="0" dirty="0">
                          <a:latin typeface="Calibri" panose="020F0502020204030204" pitchFamily="34" charset="0"/>
                          <a:cs typeface="Calibri" panose="020F0502020204030204" pitchFamily="34" charset="0"/>
                        </a:rPr>
                        <a:t>Przesłanki zastosowania</a:t>
                      </a:r>
                    </a:p>
                  </a:txBody>
                  <a:tcPr anchor="ctr"/>
                </a:tc>
                <a:tc>
                  <a:txBody>
                    <a:bodyPr/>
                    <a:lstStyle/>
                    <a:p>
                      <a:r>
                        <a:rPr lang="pl-PL" sz="2400" b="0" dirty="0">
                          <a:latin typeface="Calibri" panose="020F0502020204030204" pitchFamily="34" charset="0"/>
                          <a:cs typeface="Calibri" panose="020F0502020204030204" pitchFamily="34" charset="0"/>
                        </a:rPr>
                        <a:t>art. 338a KPK</a:t>
                      </a:r>
                    </a:p>
                    <a:p>
                      <a:r>
                        <a:rPr lang="pl-PL" sz="2400" b="0" dirty="0">
                          <a:latin typeface="Calibri" panose="020F0502020204030204" pitchFamily="34" charset="0"/>
                          <a:cs typeface="Calibri" panose="020F0502020204030204" pitchFamily="34" charset="0"/>
                        </a:rPr>
                        <a:t>art. 343a § 2 KPK w zw. z art. 343 KPK</a:t>
                      </a:r>
                    </a:p>
                  </a:txBody>
                  <a:tcPr/>
                </a:tc>
                <a:extLst>
                  <a:ext uri="{0D108BD9-81ED-4DB2-BD59-A6C34878D82A}">
                    <a16:rowId xmlns:a16="http://schemas.microsoft.com/office/drawing/2014/main" val="2508398149"/>
                  </a:ext>
                </a:extLst>
              </a:tr>
              <a:tr h="1003445">
                <a:tc>
                  <a:txBody>
                    <a:bodyPr/>
                    <a:lstStyle/>
                    <a:p>
                      <a:pPr algn="l"/>
                      <a:r>
                        <a:rPr lang="pl-PL" sz="2000" b="0" dirty="0">
                          <a:latin typeface="Calibri" panose="020F0502020204030204" pitchFamily="34" charset="0"/>
                          <a:cs typeface="Calibri" panose="020F0502020204030204" pitchFamily="34" charset="0"/>
                        </a:rPr>
                        <a:t>Możliwe rozstrzygnięcia sądu</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400" dirty="0">
                          <a:latin typeface="Calibri" panose="020F0502020204030204" pitchFamily="34" charset="0"/>
                          <a:cs typeface="Calibri" panose="020F0502020204030204" pitchFamily="34" charset="0"/>
                        </a:rPr>
                        <a:t>art.</a:t>
                      </a:r>
                      <a:r>
                        <a:rPr lang="pl-PL" sz="2400" b="0" dirty="0">
                          <a:latin typeface="Calibri" panose="020F0502020204030204" pitchFamily="34" charset="0"/>
                          <a:cs typeface="Calibri" panose="020F0502020204030204" pitchFamily="34" charset="0"/>
                        </a:rPr>
                        <a:t> 343a § 2 KPK w zw. z art.</a:t>
                      </a:r>
                      <a:r>
                        <a:rPr lang="pl-PL" sz="2400" dirty="0">
                          <a:latin typeface="Calibri" panose="020F0502020204030204" pitchFamily="34" charset="0"/>
                          <a:cs typeface="Calibri" panose="020F0502020204030204" pitchFamily="34" charset="0"/>
                        </a:rPr>
                        <a:t> 343 § 1, 3, 6 KPK</a:t>
                      </a:r>
                    </a:p>
                    <a:p>
                      <a:pPr marL="0" marR="0" lvl="0" indent="0" algn="l" defTabSz="914400" rtl="0" eaLnBrk="1" fontAlgn="auto" latinLnBrk="0" hangingPunct="1">
                        <a:lnSpc>
                          <a:spcPct val="100000"/>
                        </a:lnSpc>
                        <a:spcBef>
                          <a:spcPts val="0"/>
                        </a:spcBef>
                        <a:spcAft>
                          <a:spcPts val="0"/>
                        </a:spcAft>
                        <a:buClrTx/>
                        <a:buSzTx/>
                        <a:buFontTx/>
                        <a:buNone/>
                        <a:tabLst/>
                        <a:defRPr/>
                      </a:pPr>
                      <a:r>
                        <a:rPr lang="pl-PL" sz="2400" dirty="0">
                          <a:latin typeface="Calibri" panose="020F0502020204030204" pitchFamily="34" charset="0"/>
                          <a:cs typeface="Calibri" panose="020F0502020204030204" pitchFamily="34" charset="0"/>
                        </a:rPr>
                        <a:t>art. 343b KPK</a:t>
                      </a:r>
                    </a:p>
                  </a:txBody>
                  <a:tcPr/>
                </a:tc>
                <a:extLst>
                  <a:ext uri="{0D108BD9-81ED-4DB2-BD59-A6C34878D82A}">
                    <a16:rowId xmlns:a16="http://schemas.microsoft.com/office/drawing/2014/main" val="3327997048"/>
                  </a:ext>
                </a:extLst>
              </a:tr>
              <a:tr h="1003445">
                <a:tc>
                  <a:txBody>
                    <a:bodyPr/>
                    <a:lstStyle/>
                    <a:p>
                      <a:pPr algn="l"/>
                      <a:r>
                        <a:rPr lang="pl-PL" sz="2000" b="0" dirty="0">
                          <a:latin typeface="Calibri" panose="020F0502020204030204" pitchFamily="34" charset="0"/>
                          <a:cs typeface="Calibri" panose="020F0502020204030204" pitchFamily="34" charset="0"/>
                        </a:rPr>
                        <a:t>Pozycja pokrzywdzonego</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400" dirty="0">
                          <a:latin typeface="Calibri" panose="020F0502020204030204" pitchFamily="34" charset="0"/>
                          <a:cs typeface="Calibri" panose="020F0502020204030204" pitchFamily="34" charset="0"/>
                        </a:rPr>
                        <a:t>art. 343a </a:t>
                      </a:r>
                      <a:r>
                        <a:rPr lang="pl-PL" sz="2400" b="0" dirty="0">
                          <a:latin typeface="Calibri" panose="020F0502020204030204" pitchFamily="34" charset="0"/>
                          <a:cs typeface="Calibri" panose="020F0502020204030204" pitchFamily="34" charset="0"/>
                        </a:rPr>
                        <a:t>§ 1 KPK </a:t>
                      </a:r>
                      <a:endParaRPr lang="pl-PL" sz="2400" dirty="0">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pl-PL" sz="2400" dirty="0">
                          <a:latin typeface="Calibri" panose="020F0502020204030204" pitchFamily="34" charset="0"/>
                          <a:cs typeface="Calibri" panose="020F0502020204030204" pitchFamily="34" charset="0"/>
                        </a:rPr>
                        <a:t>art.</a:t>
                      </a:r>
                      <a:r>
                        <a:rPr lang="pl-PL" sz="2400" b="0" dirty="0">
                          <a:latin typeface="Calibri" panose="020F0502020204030204" pitchFamily="34" charset="0"/>
                          <a:cs typeface="Calibri" panose="020F0502020204030204" pitchFamily="34" charset="0"/>
                        </a:rPr>
                        <a:t> 343a § 2 KPK w zw. z </a:t>
                      </a:r>
                      <a:r>
                        <a:rPr lang="pl-PL" sz="2400" dirty="0">
                          <a:latin typeface="Calibri" panose="020F0502020204030204" pitchFamily="34" charset="0"/>
                          <a:cs typeface="Calibri" panose="020F0502020204030204" pitchFamily="34" charset="0"/>
                        </a:rPr>
                        <a:t>art. 343 § 2 i 5 KPK</a:t>
                      </a:r>
                    </a:p>
                  </a:txBody>
                  <a:tcPr/>
                </a:tc>
                <a:extLst>
                  <a:ext uri="{0D108BD9-81ED-4DB2-BD59-A6C34878D82A}">
                    <a16:rowId xmlns:a16="http://schemas.microsoft.com/office/drawing/2014/main" val="1206718960"/>
                  </a:ext>
                </a:extLst>
              </a:tr>
              <a:tr h="1003445">
                <a:tc>
                  <a:txBody>
                    <a:bodyPr/>
                    <a:lstStyle/>
                    <a:p>
                      <a:pPr algn="l"/>
                      <a:r>
                        <a:rPr lang="pl-PL" sz="2000" b="0" dirty="0">
                          <a:latin typeface="Calibri" panose="020F0502020204030204" pitchFamily="34" charset="0"/>
                          <a:cs typeface="Calibri" panose="020F0502020204030204" pitchFamily="34" charset="0"/>
                        </a:rPr>
                        <a:t>Ograniczenia zaskarżalności</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400" dirty="0">
                          <a:latin typeface="Calibri" panose="020F0502020204030204" pitchFamily="34" charset="0"/>
                          <a:cs typeface="Calibri" panose="020F0502020204030204" pitchFamily="34" charset="0"/>
                        </a:rPr>
                        <a:t>art. 447 § 5 KPK</a:t>
                      </a:r>
                    </a:p>
                  </a:txBody>
                  <a:tcPr/>
                </a:tc>
                <a:extLst>
                  <a:ext uri="{0D108BD9-81ED-4DB2-BD59-A6C34878D82A}">
                    <a16:rowId xmlns:a16="http://schemas.microsoft.com/office/drawing/2014/main" val="1479717132"/>
                  </a:ext>
                </a:extLst>
              </a:tr>
            </a:tbl>
          </a:graphicData>
        </a:graphic>
      </p:graphicFrame>
    </p:spTree>
    <p:extLst>
      <p:ext uri="{BB962C8B-B14F-4D97-AF65-F5344CB8AC3E}">
        <p14:creationId xmlns:p14="http://schemas.microsoft.com/office/powerpoint/2010/main" val="9997442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ela 7">
            <a:extLst>
              <a:ext uri="{FF2B5EF4-FFF2-40B4-BE49-F238E27FC236}">
                <a16:creationId xmlns:a16="http://schemas.microsoft.com/office/drawing/2014/main" id="{BD06EECD-EC6D-7D67-E2DD-D6A05799F187}"/>
              </a:ext>
            </a:extLst>
          </p:cNvPr>
          <p:cNvGraphicFramePr>
            <a:graphicFrameLocks/>
          </p:cNvGraphicFramePr>
          <p:nvPr>
            <p:extLst>
              <p:ext uri="{D42A27DB-BD31-4B8C-83A1-F6EECF244321}">
                <p14:modId xmlns:p14="http://schemas.microsoft.com/office/powerpoint/2010/main" val="3743438461"/>
              </p:ext>
            </p:extLst>
          </p:nvPr>
        </p:nvGraphicFramePr>
        <p:xfrm>
          <a:off x="719138" y="658912"/>
          <a:ext cx="10753724" cy="4839135"/>
        </p:xfrm>
        <a:graphic>
          <a:graphicData uri="http://schemas.openxmlformats.org/drawingml/2006/table">
            <a:tbl>
              <a:tblPr firstRow="1" bandRow="1">
                <a:tableStyleId>{5C22544A-7EE6-4342-B048-85BDC9FD1C3A}</a:tableStyleId>
              </a:tblPr>
              <a:tblGrid>
                <a:gridCol w="1934950">
                  <a:extLst>
                    <a:ext uri="{9D8B030D-6E8A-4147-A177-3AD203B41FA5}">
                      <a16:colId xmlns:a16="http://schemas.microsoft.com/office/drawing/2014/main" val="4116209600"/>
                    </a:ext>
                  </a:extLst>
                </a:gridCol>
                <a:gridCol w="8818774">
                  <a:extLst>
                    <a:ext uri="{9D8B030D-6E8A-4147-A177-3AD203B41FA5}">
                      <a16:colId xmlns:a16="http://schemas.microsoft.com/office/drawing/2014/main" val="3020972029"/>
                    </a:ext>
                  </a:extLst>
                </a:gridCol>
              </a:tblGrid>
              <a:tr h="812313">
                <a:tc gridSpan="2">
                  <a:txBody>
                    <a:bodyPr/>
                    <a:lstStyle/>
                    <a:p>
                      <a:pPr algn="ctr"/>
                      <a:r>
                        <a:rPr lang="pl-PL" sz="2800" b="1" dirty="0"/>
                        <a:t>DOBROWOLNE PODDANIE SIĘ KARZE</a:t>
                      </a:r>
                    </a:p>
                    <a:p>
                      <a:pPr algn="ctr"/>
                      <a:r>
                        <a:rPr lang="pl-PL" sz="2000" b="1" dirty="0"/>
                        <a:t>w trybie art. 387 KPK</a:t>
                      </a:r>
                    </a:p>
                  </a:txBody>
                  <a:tcPr/>
                </a:tc>
                <a:tc hMerge="1">
                  <a:txBody>
                    <a:bodyPr/>
                    <a:lstStyle/>
                    <a:p>
                      <a:endParaRPr lang="pl-PL" dirty="0"/>
                    </a:p>
                  </a:txBody>
                  <a:tcPr/>
                </a:tc>
                <a:extLst>
                  <a:ext uri="{0D108BD9-81ED-4DB2-BD59-A6C34878D82A}">
                    <a16:rowId xmlns:a16="http://schemas.microsoft.com/office/drawing/2014/main" val="2982735747"/>
                  </a:ext>
                </a:extLst>
              </a:tr>
              <a:tr h="1003445">
                <a:tc>
                  <a:txBody>
                    <a:bodyPr/>
                    <a:lstStyle/>
                    <a:p>
                      <a:pPr algn="l"/>
                      <a:r>
                        <a:rPr lang="pl-PL" sz="2000" b="0" dirty="0">
                          <a:latin typeface="Calibri" panose="020F0502020204030204" pitchFamily="34" charset="0"/>
                          <a:cs typeface="Calibri" panose="020F0502020204030204" pitchFamily="34" charset="0"/>
                        </a:rPr>
                        <a:t>Przesłanki zastosowania</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400" b="0" dirty="0">
                          <a:latin typeface="Calibri" panose="020F0502020204030204" pitchFamily="34" charset="0"/>
                          <a:cs typeface="Calibri" panose="020F0502020204030204" pitchFamily="34" charset="0"/>
                        </a:rPr>
                        <a:t>art. 387 </a:t>
                      </a:r>
                      <a:r>
                        <a:rPr lang="pl-PL" sz="2400" dirty="0">
                          <a:latin typeface="Calibri" panose="020F0502020204030204" pitchFamily="34" charset="0"/>
                          <a:cs typeface="Calibri" panose="020F0502020204030204" pitchFamily="34" charset="0"/>
                        </a:rPr>
                        <a:t>§ 1 i 2</a:t>
                      </a:r>
                      <a:r>
                        <a:rPr lang="pl-PL" sz="2400" b="0" dirty="0">
                          <a:latin typeface="Calibri" panose="020F0502020204030204" pitchFamily="34" charset="0"/>
                          <a:cs typeface="Calibri" panose="020F0502020204030204" pitchFamily="34" charset="0"/>
                        </a:rPr>
                        <a:t> KPK </a:t>
                      </a:r>
                      <a:r>
                        <a:rPr lang="pl-PL" sz="2000" b="1" dirty="0">
                          <a:solidFill>
                            <a:schemeClr val="accent1">
                              <a:lumMod val="75000"/>
                            </a:schemeClr>
                          </a:solidFill>
                          <a:latin typeface="Calibri" panose="020F0502020204030204" pitchFamily="34" charset="0"/>
                          <a:cs typeface="Calibri" panose="020F0502020204030204" pitchFamily="34" charset="0"/>
                        </a:rPr>
                        <a:t>(UWAGA! Zmiana od 1.10.2023: ZGODA prokuratora, a nie – jak wcześniej – brak sprzeciwu)</a:t>
                      </a:r>
                    </a:p>
                  </a:txBody>
                  <a:tcPr/>
                </a:tc>
                <a:extLst>
                  <a:ext uri="{0D108BD9-81ED-4DB2-BD59-A6C34878D82A}">
                    <a16:rowId xmlns:a16="http://schemas.microsoft.com/office/drawing/2014/main" val="2508398149"/>
                  </a:ext>
                </a:extLst>
              </a:tr>
              <a:tr h="1003445">
                <a:tc>
                  <a:txBody>
                    <a:bodyPr/>
                    <a:lstStyle/>
                    <a:p>
                      <a:pPr algn="l"/>
                      <a:r>
                        <a:rPr lang="pl-PL" sz="2000" b="0" dirty="0">
                          <a:latin typeface="Calibri" panose="020F0502020204030204" pitchFamily="34" charset="0"/>
                          <a:cs typeface="Calibri" panose="020F0502020204030204" pitchFamily="34" charset="0"/>
                        </a:rPr>
                        <a:t>Możliwe rozstrzygnięcia sądu</a:t>
                      </a:r>
                    </a:p>
                  </a:txBody>
                  <a:tcPr anchor="ctr"/>
                </a:tc>
                <a:tc>
                  <a:txBody>
                    <a:bodyPr/>
                    <a:lstStyle/>
                    <a:p>
                      <a:r>
                        <a:rPr lang="pl-PL" sz="2400" b="0" dirty="0">
                          <a:latin typeface="Calibri" panose="020F0502020204030204" pitchFamily="34" charset="0"/>
                          <a:cs typeface="Calibri" panose="020F0502020204030204" pitchFamily="34" charset="0"/>
                        </a:rPr>
                        <a:t>art. 387 </a:t>
                      </a:r>
                      <a:r>
                        <a:rPr lang="pl-PL" sz="2400" dirty="0">
                          <a:latin typeface="Calibri" panose="020F0502020204030204" pitchFamily="34" charset="0"/>
                          <a:cs typeface="Calibri" panose="020F0502020204030204" pitchFamily="34" charset="0"/>
                        </a:rPr>
                        <a:t>§ 2 i 3</a:t>
                      </a:r>
                      <a:r>
                        <a:rPr lang="pl-PL" sz="2400" b="0" dirty="0">
                          <a:latin typeface="Calibri" panose="020F0502020204030204" pitchFamily="34" charset="0"/>
                          <a:cs typeface="Calibri" panose="020F0502020204030204" pitchFamily="34" charset="0"/>
                        </a:rPr>
                        <a:t> KPK </a:t>
                      </a:r>
                    </a:p>
                    <a:p>
                      <a:pPr marL="0" marR="0" lvl="0" indent="0" algn="l" defTabSz="914400" rtl="0" eaLnBrk="1" fontAlgn="auto" latinLnBrk="0" hangingPunct="1">
                        <a:lnSpc>
                          <a:spcPct val="100000"/>
                        </a:lnSpc>
                        <a:spcBef>
                          <a:spcPts val="0"/>
                        </a:spcBef>
                        <a:spcAft>
                          <a:spcPts val="0"/>
                        </a:spcAft>
                        <a:buClrTx/>
                        <a:buSzTx/>
                        <a:buFontTx/>
                        <a:buNone/>
                        <a:tabLst/>
                        <a:defRPr/>
                      </a:pPr>
                      <a:r>
                        <a:rPr lang="pl-PL" sz="2400" b="0" dirty="0">
                          <a:latin typeface="Calibri" panose="020F0502020204030204" pitchFamily="34" charset="0"/>
                          <a:cs typeface="Calibri" panose="020F0502020204030204" pitchFamily="34" charset="0"/>
                        </a:rPr>
                        <a:t>art. 387 </a:t>
                      </a:r>
                      <a:r>
                        <a:rPr lang="pl-PL" sz="2400" dirty="0">
                          <a:latin typeface="Calibri" panose="020F0502020204030204" pitchFamily="34" charset="0"/>
                          <a:cs typeface="Calibri" panose="020F0502020204030204" pitchFamily="34" charset="0"/>
                        </a:rPr>
                        <a:t>§ 3</a:t>
                      </a:r>
                      <a:r>
                        <a:rPr lang="pl-PL" sz="2400" b="0" dirty="0">
                          <a:latin typeface="Calibri" panose="020F0502020204030204" pitchFamily="34" charset="0"/>
                          <a:cs typeface="Calibri" panose="020F0502020204030204" pitchFamily="34" charset="0"/>
                        </a:rPr>
                        <a:t> KPK w zw. z art. 341 </a:t>
                      </a:r>
                      <a:r>
                        <a:rPr lang="pl-PL" sz="2400" dirty="0">
                          <a:latin typeface="Calibri" panose="020F0502020204030204" pitchFamily="34" charset="0"/>
                          <a:cs typeface="Calibri" panose="020F0502020204030204" pitchFamily="34" charset="0"/>
                        </a:rPr>
                        <a:t>§ 3</a:t>
                      </a:r>
                      <a:r>
                        <a:rPr lang="pl-PL" sz="2400" b="0" dirty="0">
                          <a:latin typeface="Calibri" panose="020F0502020204030204" pitchFamily="34" charset="0"/>
                          <a:cs typeface="Calibri" panose="020F0502020204030204" pitchFamily="34" charset="0"/>
                        </a:rPr>
                        <a:t> KPK</a:t>
                      </a:r>
                      <a:endParaRPr lang="pl-PL" sz="2400" b="1" dirty="0"/>
                    </a:p>
                  </a:txBody>
                  <a:tcPr/>
                </a:tc>
                <a:extLst>
                  <a:ext uri="{0D108BD9-81ED-4DB2-BD59-A6C34878D82A}">
                    <a16:rowId xmlns:a16="http://schemas.microsoft.com/office/drawing/2014/main" val="3327997048"/>
                  </a:ext>
                </a:extLst>
              </a:tr>
              <a:tr h="1003445">
                <a:tc>
                  <a:txBody>
                    <a:bodyPr/>
                    <a:lstStyle/>
                    <a:p>
                      <a:pPr algn="l"/>
                      <a:r>
                        <a:rPr lang="pl-PL" sz="2000" b="0" dirty="0">
                          <a:latin typeface="Calibri" panose="020F0502020204030204" pitchFamily="34" charset="0"/>
                          <a:cs typeface="Calibri" panose="020F0502020204030204" pitchFamily="34" charset="0"/>
                        </a:rPr>
                        <a:t>Pozycja pokrzywdzonego</a:t>
                      </a:r>
                    </a:p>
                  </a:txBody>
                  <a:tcPr anchor="ctr"/>
                </a:tc>
                <a:tc>
                  <a:txBody>
                    <a:bodyPr/>
                    <a:lstStyle/>
                    <a:p>
                      <a:r>
                        <a:rPr lang="pl-PL" sz="2400" b="0" dirty="0">
                          <a:latin typeface="Calibri" panose="020F0502020204030204" pitchFamily="34" charset="0"/>
                          <a:cs typeface="Calibri" panose="020F0502020204030204" pitchFamily="34" charset="0"/>
                        </a:rPr>
                        <a:t>art. 387 </a:t>
                      </a:r>
                      <a:r>
                        <a:rPr lang="pl-PL" sz="2400" dirty="0">
                          <a:latin typeface="Calibri" panose="020F0502020204030204" pitchFamily="34" charset="0"/>
                          <a:cs typeface="Calibri" panose="020F0502020204030204" pitchFamily="34" charset="0"/>
                        </a:rPr>
                        <a:t>§ 2</a:t>
                      </a:r>
                      <a:r>
                        <a:rPr lang="pl-PL" sz="2400" b="0" dirty="0">
                          <a:latin typeface="Calibri" panose="020F0502020204030204" pitchFamily="34" charset="0"/>
                          <a:cs typeface="Calibri" panose="020F0502020204030204" pitchFamily="34" charset="0"/>
                        </a:rPr>
                        <a:t> KPK</a:t>
                      </a:r>
                    </a:p>
                  </a:txBody>
                  <a:tcPr/>
                </a:tc>
                <a:extLst>
                  <a:ext uri="{0D108BD9-81ED-4DB2-BD59-A6C34878D82A}">
                    <a16:rowId xmlns:a16="http://schemas.microsoft.com/office/drawing/2014/main" val="1206718960"/>
                  </a:ext>
                </a:extLst>
              </a:tr>
              <a:tr h="1003445">
                <a:tc>
                  <a:txBody>
                    <a:bodyPr/>
                    <a:lstStyle/>
                    <a:p>
                      <a:pPr algn="l"/>
                      <a:r>
                        <a:rPr lang="pl-PL" sz="2000" b="0" dirty="0">
                          <a:latin typeface="Calibri" panose="020F0502020204030204" pitchFamily="34" charset="0"/>
                          <a:cs typeface="Calibri" panose="020F0502020204030204" pitchFamily="34" charset="0"/>
                        </a:rPr>
                        <a:t>Ograniczenia zaskarżalności</a:t>
                      </a:r>
                    </a:p>
                  </a:txBody>
                  <a:tcPr anchor="ctr"/>
                </a:tc>
                <a:tc>
                  <a:txBody>
                    <a:bodyPr/>
                    <a:lstStyle/>
                    <a:p>
                      <a:r>
                        <a:rPr lang="pl-PL" sz="2400" b="0" dirty="0">
                          <a:latin typeface="Calibri" panose="020F0502020204030204" pitchFamily="34" charset="0"/>
                          <a:cs typeface="Calibri" panose="020F0502020204030204" pitchFamily="34" charset="0"/>
                        </a:rPr>
                        <a:t>art. 447 </a:t>
                      </a:r>
                      <a:r>
                        <a:rPr lang="pl-PL" sz="2400" dirty="0">
                          <a:latin typeface="Calibri" panose="020F0502020204030204" pitchFamily="34" charset="0"/>
                          <a:cs typeface="Calibri" panose="020F0502020204030204" pitchFamily="34" charset="0"/>
                        </a:rPr>
                        <a:t>§ 5 KPK</a:t>
                      </a:r>
                      <a:endParaRPr lang="pl-PL" sz="2400" b="1" dirty="0"/>
                    </a:p>
                  </a:txBody>
                  <a:tcPr/>
                </a:tc>
                <a:extLst>
                  <a:ext uri="{0D108BD9-81ED-4DB2-BD59-A6C34878D82A}">
                    <a16:rowId xmlns:a16="http://schemas.microsoft.com/office/drawing/2014/main" val="1479717132"/>
                  </a:ext>
                </a:extLst>
              </a:tr>
            </a:tbl>
          </a:graphicData>
        </a:graphic>
      </p:graphicFrame>
    </p:spTree>
    <p:extLst>
      <p:ext uri="{BB962C8B-B14F-4D97-AF65-F5344CB8AC3E}">
        <p14:creationId xmlns:p14="http://schemas.microsoft.com/office/powerpoint/2010/main" val="2737400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7B3FD84-5F69-4B4E-9A0D-4116061B2FAE}"/>
              </a:ext>
            </a:extLst>
          </p:cNvPr>
          <p:cNvSpPr>
            <a:spLocks noGrp="1"/>
          </p:cNvSpPr>
          <p:nvPr>
            <p:ph type="ctrTitle"/>
          </p:nvPr>
        </p:nvSpPr>
        <p:spPr/>
        <p:txBody>
          <a:bodyPr/>
          <a:lstStyle/>
          <a:p>
            <a:r>
              <a:rPr lang="pl-PL" dirty="0"/>
              <a:t> </a:t>
            </a:r>
          </a:p>
        </p:txBody>
      </p:sp>
      <p:sp>
        <p:nvSpPr>
          <p:cNvPr id="3" name="Podtytuł 2">
            <a:extLst>
              <a:ext uri="{FF2B5EF4-FFF2-40B4-BE49-F238E27FC236}">
                <a16:creationId xmlns:a16="http://schemas.microsoft.com/office/drawing/2014/main" id="{4CA3ECD2-81B8-4411-9D03-AACD31CB1BFE}"/>
              </a:ext>
            </a:extLst>
          </p:cNvPr>
          <p:cNvSpPr>
            <a:spLocks noGrp="1"/>
          </p:cNvSpPr>
          <p:nvPr>
            <p:ph type="subTitle" idx="1"/>
          </p:nvPr>
        </p:nvSpPr>
        <p:spPr/>
        <p:txBody>
          <a:bodyPr/>
          <a:lstStyle/>
          <a:p>
            <a:r>
              <a:rPr lang="pl-PL" dirty="0"/>
              <a:t> </a:t>
            </a:r>
          </a:p>
        </p:txBody>
      </p:sp>
    </p:spTree>
    <p:extLst>
      <p:ext uri="{BB962C8B-B14F-4D97-AF65-F5344CB8AC3E}">
        <p14:creationId xmlns:p14="http://schemas.microsoft.com/office/powerpoint/2010/main" val="1789337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66651" y="167427"/>
            <a:ext cx="10994306" cy="1658198"/>
          </a:xfrm>
        </p:spPr>
        <p:txBody>
          <a:bodyPr>
            <a:normAutofit/>
          </a:bodyPr>
          <a:lstStyle/>
          <a:p>
            <a:r>
              <a:rPr lang="pl-PL" sz="4000" dirty="0"/>
              <a:t>Postępowanie przejściowe</a:t>
            </a:r>
          </a:p>
        </p:txBody>
      </p:sp>
      <p:sp>
        <p:nvSpPr>
          <p:cNvPr id="3" name="Symbol zastępczy zawartości 2"/>
          <p:cNvSpPr>
            <a:spLocks noGrp="1"/>
          </p:cNvSpPr>
          <p:nvPr>
            <p:ph idx="1"/>
          </p:nvPr>
        </p:nvSpPr>
        <p:spPr>
          <a:xfrm>
            <a:off x="838199" y="1508289"/>
            <a:ext cx="10917025" cy="4798243"/>
          </a:xfrm>
        </p:spPr>
        <p:txBody>
          <a:bodyPr>
            <a:normAutofit/>
          </a:bodyPr>
          <a:lstStyle/>
          <a:p>
            <a:pPr>
              <a:buFont typeface="Wingdings" panose="05000000000000000000" pitchFamily="2" charset="2"/>
              <a:buChar char="§"/>
            </a:pPr>
            <a:r>
              <a:rPr lang="pl-PL" dirty="0"/>
              <a:t> „Postępowanie przejściowe” – pojęcie doktrynalne, nie występuje w kodeksie,</a:t>
            </a:r>
          </a:p>
          <a:p>
            <a:pPr>
              <a:buFont typeface="Wingdings" panose="05000000000000000000" pitchFamily="2" charset="2"/>
              <a:buChar char="§"/>
            </a:pPr>
            <a:r>
              <a:rPr lang="pl-PL" dirty="0"/>
              <a:t> Zaliczane do postępowania głównego,</a:t>
            </a:r>
          </a:p>
          <a:p>
            <a:pPr>
              <a:buFont typeface="Wingdings" panose="05000000000000000000" pitchFamily="2" charset="2"/>
              <a:buChar char="§"/>
            </a:pPr>
            <a:r>
              <a:rPr lang="pl-PL" dirty="0"/>
              <a:t> Postępowanie przejściowe obejmuje:</a:t>
            </a:r>
          </a:p>
          <a:p>
            <a:pPr lvl="2">
              <a:buFont typeface="Calibri Light" panose="020F0302020204030204" pitchFamily="34" charset="0"/>
              <a:buChar char="→"/>
            </a:pPr>
            <a:r>
              <a:rPr lang="pl-PL" dirty="0">
                <a:solidFill>
                  <a:schemeClr val="accent1"/>
                </a:solidFill>
              </a:rPr>
              <a:t> </a:t>
            </a:r>
            <a:r>
              <a:rPr lang="pl-PL" i="0" dirty="0">
                <a:solidFill>
                  <a:schemeClr val="accent1"/>
                </a:solidFill>
              </a:rPr>
              <a:t>wstępną kontrolę oskarżenia,</a:t>
            </a:r>
          </a:p>
          <a:p>
            <a:pPr lvl="2">
              <a:buFont typeface="Calibri Light" panose="020F0302020204030204" pitchFamily="34" charset="0"/>
              <a:buChar char="→"/>
            </a:pPr>
            <a:r>
              <a:rPr lang="pl-PL" i="0" dirty="0">
                <a:solidFill>
                  <a:schemeClr val="accent1"/>
                </a:solidFill>
              </a:rPr>
              <a:t> orzekanie poza rozprawą o odpowiedzialności karnej lub środkach zabezpieczających,</a:t>
            </a:r>
          </a:p>
          <a:p>
            <a:pPr lvl="2">
              <a:buFont typeface="Calibri Light" panose="020F0302020204030204" pitchFamily="34" charset="0"/>
              <a:buChar char="→"/>
            </a:pPr>
            <a:r>
              <a:rPr lang="pl-PL" i="0" dirty="0">
                <a:solidFill>
                  <a:schemeClr val="accent1"/>
                </a:solidFill>
              </a:rPr>
              <a:t> załatwianie spraw incydentalnych i wniosków dowodowych,</a:t>
            </a:r>
          </a:p>
          <a:p>
            <a:pPr lvl="2">
              <a:buFont typeface="Calibri Light" panose="020F0302020204030204" pitchFamily="34" charset="0"/>
              <a:buChar char="→"/>
            </a:pPr>
            <a:r>
              <a:rPr lang="pl-PL" i="0" dirty="0">
                <a:solidFill>
                  <a:schemeClr val="accent1"/>
                </a:solidFill>
              </a:rPr>
              <a:t> przygotowanie organizacyjne do rozprawy głównej.</a:t>
            </a:r>
          </a:p>
          <a:p>
            <a:pPr>
              <a:buFont typeface="Wingdings" panose="05000000000000000000" pitchFamily="2" charset="2"/>
              <a:buChar char="§"/>
            </a:pPr>
            <a:r>
              <a:rPr lang="pl-PL" dirty="0"/>
              <a:t> Funkcje postępowania przejściowego: </a:t>
            </a:r>
          </a:p>
          <a:p>
            <a:pPr marL="713232" lvl="1" indent="-457200">
              <a:buAutoNum type="arabicParenR"/>
            </a:pPr>
            <a:r>
              <a:rPr lang="pl-PL" dirty="0"/>
              <a:t>przygotowanie do najważniejszego etapu postępowania tj. do rozprawy głównej,</a:t>
            </a:r>
          </a:p>
          <a:p>
            <a:pPr marL="713232" lvl="1" indent="-457200">
              <a:buAutoNum type="arabicParenR"/>
            </a:pPr>
            <a:r>
              <a:rPr lang="pl-PL" dirty="0"/>
              <a:t>„odfiltrowanie” spraw, które nie powinny trafić na rozprawę z powodów:</a:t>
            </a:r>
          </a:p>
          <a:p>
            <a:pPr marL="1188720" lvl="3" indent="-457200">
              <a:buAutoNum type="alphaLcParenR"/>
            </a:pPr>
            <a:r>
              <a:rPr lang="pl-PL" sz="2000" i="0" dirty="0"/>
              <a:t>formalnych,</a:t>
            </a:r>
          </a:p>
          <a:p>
            <a:pPr marL="1188720" lvl="3" indent="-457200">
              <a:buAutoNum type="alphaLcParenR"/>
            </a:pPr>
            <a:r>
              <a:rPr lang="pl-PL" sz="2000" i="0" dirty="0"/>
              <a:t>merytorycznych.</a:t>
            </a:r>
          </a:p>
        </p:txBody>
      </p:sp>
    </p:spTree>
    <p:extLst>
      <p:ext uri="{BB962C8B-B14F-4D97-AF65-F5344CB8AC3E}">
        <p14:creationId xmlns:p14="http://schemas.microsoft.com/office/powerpoint/2010/main" val="2484864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66651" y="167427"/>
            <a:ext cx="10994306" cy="1658198"/>
          </a:xfrm>
        </p:spPr>
        <p:txBody>
          <a:bodyPr>
            <a:normAutofit/>
          </a:bodyPr>
          <a:lstStyle/>
          <a:p>
            <a:r>
              <a:rPr lang="pl-PL" sz="4000" dirty="0"/>
              <a:t>Rodzaje skarg</a:t>
            </a:r>
          </a:p>
        </p:txBody>
      </p:sp>
      <p:sp>
        <p:nvSpPr>
          <p:cNvPr id="3" name="Symbol zastępczy zawartości 2"/>
          <p:cNvSpPr>
            <a:spLocks noGrp="1"/>
          </p:cNvSpPr>
          <p:nvPr>
            <p:ph idx="1"/>
          </p:nvPr>
        </p:nvSpPr>
        <p:spPr>
          <a:xfrm>
            <a:off x="815515" y="1825625"/>
            <a:ext cx="10696577" cy="4075554"/>
          </a:xfrm>
        </p:spPr>
        <p:txBody>
          <a:bodyPr>
            <a:normAutofit/>
          </a:bodyPr>
          <a:lstStyle/>
          <a:p>
            <a:pPr>
              <a:buFont typeface="Wingdings" panose="05000000000000000000" pitchFamily="2" charset="2"/>
              <a:buChar char="§"/>
            </a:pPr>
            <a:r>
              <a:rPr lang="pl-PL" sz="2600" dirty="0"/>
              <a:t> </a:t>
            </a:r>
            <a:r>
              <a:rPr lang="pl-PL" sz="2600" dirty="0">
                <a:solidFill>
                  <a:schemeClr val="accent1"/>
                </a:solidFill>
              </a:rPr>
              <a:t>Akt oskarżenia </a:t>
            </a:r>
            <a:r>
              <a:rPr lang="pl-PL" sz="2600" dirty="0"/>
              <a:t>(zwykły – oskarżyciela publicznego / subsydiarny / prywatny),</a:t>
            </a:r>
          </a:p>
          <a:p>
            <a:pPr>
              <a:buFont typeface="Wingdings" panose="05000000000000000000" pitchFamily="2" charset="2"/>
              <a:buChar char="§"/>
            </a:pPr>
            <a:r>
              <a:rPr lang="pl-PL" sz="2600" dirty="0"/>
              <a:t> </a:t>
            </a:r>
            <a:r>
              <a:rPr lang="pl-PL" sz="2600" dirty="0">
                <a:solidFill>
                  <a:schemeClr val="accent1"/>
                </a:solidFill>
              </a:rPr>
              <a:t>Wniosek o skazanie bez przeprowadzenia rozprawy </a:t>
            </a:r>
            <a:r>
              <a:rPr lang="pl-PL" sz="2600" dirty="0"/>
              <a:t>(art. 335 § 1 KPK),</a:t>
            </a:r>
          </a:p>
          <a:p>
            <a:pPr>
              <a:buFont typeface="Wingdings" panose="05000000000000000000" pitchFamily="2" charset="2"/>
              <a:buChar char="§"/>
            </a:pPr>
            <a:r>
              <a:rPr lang="pl-PL" sz="2600" dirty="0"/>
              <a:t> </a:t>
            </a:r>
            <a:r>
              <a:rPr lang="pl-PL" sz="2600" dirty="0">
                <a:solidFill>
                  <a:schemeClr val="accent1"/>
                </a:solidFill>
              </a:rPr>
              <a:t>Akt oskarżenia z dołączonym wnioskiem o skazanie bez przeprowadzenia rozprawy </a:t>
            </a:r>
            <a:r>
              <a:rPr lang="pl-PL" sz="2600" dirty="0"/>
              <a:t>(art. 335 § 2 KPK),</a:t>
            </a:r>
          </a:p>
          <a:p>
            <a:pPr>
              <a:buFont typeface="Wingdings" panose="05000000000000000000" pitchFamily="2" charset="2"/>
              <a:buChar char="§"/>
            </a:pPr>
            <a:r>
              <a:rPr lang="pl-PL" sz="2600" dirty="0"/>
              <a:t> </a:t>
            </a:r>
            <a:r>
              <a:rPr lang="pl-PL" sz="2600" dirty="0">
                <a:solidFill>
                  <a:schemeClr val="accent1"/>
                </a:solidFill>
              </a:rPr>
              <a:t>Wniosek o warunkowe umorzenie postępowania karnego </a:t>
            </a:r>
            <a:r>
              <a:rPr lang="pl-PL" sz="2600" dirty="0"/>
              <a:t>(art. 336 § 1 KPK),</a:t>
            </a:r>
          </a:p>
          <a:p>
            <a:pPr>
              <a:buFont typeface="Wingdings" panose="05000000000000000000" pitchFamily="2" charset="2"/>
              <a:buChar char="§"/>
            </a:pPr>
            <a:r>
              <a:rPr lang="pl-PL" sz="2600" dirty="0"/>
              <a:t> </a:t>
            </a:r>
            <a:r>
              <a:rPr lang="pl-PL" sz="2600" dirty="0">
                <a:solidFill>
                  <a:schemeClr val="accent1"/>
                </a:solidFill>
              </a:rPr>
              <a:t>Wniosek o umorzenie postępowania i zastosowanie środków zabezpieczających </a:t>
            </a:r>
            <a:r>
              <a:rPr lang="pl-PL" sz="2600" dirty="0"/>
              <a:t>(art. 324 § 1 KPK),</a:t>
            </a:r>
          </a:p>
          <a:p>
            <a:pPr>
              <a:buFont typeface="Wingdings" panose="05000000000000000000" pitchFamily="2" charset="2"/>
              <a:buChar char="§"/>
            </a:pPr>
            <a:r>
              <a:rPr lang="pl-PL" sz="2600" dirty="0"/>
              <a:t> </a:t>
            </a:r>
            <a:r>
              <a:rPr lang="pl-PL" sz="2600" dirty="0">
                <a:solidFill>
                  <a:schemeClr val="accent1"/>
                </a:solidFill>
              </a:rPr>
              <a:t>Wniosek o rozpoznanie sprawy w trybie przyspieszonym </a:t>
            </a:r>
            <a:r>
              <a:rPr lang="pl-PL" sz="2600" dirty="0"/>
              <a:t>(art. 517d § 1 KPK).</a:t>
            </a:r>
          </a:p>
          <a:p>
            <a:pPr>
              <a:buFont typeface="Wingdings" panose="05000000000000000000" pitchFamily="2" charset="2"/>
              <a:buChar char="§"/>
            </a:pPr>
            <a:endParaRPr lang="pl-PL" sz="2600" dirty="0"/>
          </a:p>
        </p:txBody>
      </p:sp>
    </p:spTree>
    <p:extLst>
      <p:ext uri="{BB962C8B-B14F-4D97-AF65-F5344CB8AC3E}">
        <p14:creationId xmlns:p14="http://schemas.microsoft.com/office/powerpoint/2010/main" val="2397694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66651" y="167427"/>
            <a:ext cx="10994306" cy="1658198"/>
          </a:xfrm>
        </p:spPr>
        <p:txBody>
          <a:bodyPr>
            <a:normAutofit/>
          </a:bodyPr>
          <a:lstStyle/>
          <a:p>
            <a:r>
              <a:rPr lang="pl-PL" sz="4000" dirty="0"/>
              <a:t>Wstępna kontrola oskarżenia</a:t>
            </a:r>
          </a:p>
        </p:txBody>
      </p:sp>
      <p:sp>
        <p:nvSpPr>
          <p:cNvPr id="3" name="Symbol zastępczy zawartości 2"/>
          <p:cNvSpPr>
            <a:spLocks noGrp="1"/>
          </p:cNvSpPr>
          <p:nvPr>
            <p:ph idx="1"/>
          </p:nvPr>
        </p:nvSpPr>
        <p:spPr>
          <a:xfrm>
            <a:off x="838200" y="1420990"/>
            <a:ext cx="10515600" cy="5269583"/>
          </a:xfrm>
        </p:spPr>
        <p:txBody>
          <a:bodyPr>
            <a:normAutofit/>
          </a:bodyPr>
          <a:lstStyle/>
          <a:p>
            <a:pPr>
              <a:buFont typeface="Wingdings" panose="05000000000000000000" pitchFamily="2" charset="2"/>
              <a:buChar char="§"/>
            </a:pPr>
            <a:r>
              <a:rPr lang="pl-PL" dirty="0"/>
              <a:t> </a:t>
            </a:r>
            <a:r>
              <a:rPr lang="pl-PL" sz="2800" b="1" dirty="0"/>
              <a:t>Kontrola formalna skargi oskarżyciela </a:t>
            </a:r>
            <a:r>
              <a:rPr lang="pl-PL" sz="2800" dirty="0">
                <a:sym typeface="Wingdings" panose="05000000000000000000" pitchFamily="2" charset="2"/>
              </a:rPr>
              <a:t> badanie, czy skarga (np. akt oskarżenia) spełnia wymogi formalne przewidziane w KPK,</a:t>
            </a:r>
          </a:p>
          <a:p>
            <a:pPr>
              <a:buFont typeface="Wingdings" panose="05000000000000000000" pitchFamily="2" charset="2"/>
              <a:buChar char="§"/>
            </a:pPr>
            <a:r>
              <a:rPr lang="pl-PL" sz="2800" dirty="0"/>
              <a:t> Każda z powyższych skarg ma charakterystyczne wymogi formalne, a oprócz tego musi spełniać wymogi formalne pisma procesowego (art. 119 </a:t>
            </a:r>
            <a:r>
              <a:rPr lang="pl-PL" sz="2800" i="0" dirty="0"/>
              <a:t>§ 1 KPK),</a:t>
            </a:r>
          </a:p>
          <a:p>
            <a:pPr>
              <a:buFont typeface="Wingdings" panose="05000000000000000000" pitchFamily="2" charset="2"/>
              <a:buChar char="§"/>
            </a:pPr>
            <a:r>
              <a:rPr lang="pl-PL" sz="2800" dirty="0"/>
              <a:t> Przebieg kontroli formalnej normuje art. 337 </a:t>
            </a:r>
            <a:r>
              <a:rPr lang="pl-PL" sz="2800" i="0" dirty="0"/>
              <a:t>§ 1 KPK: </a:t>
            </a:r>
            <a:r>
              <a:rPr lang="pl-PL" sz="2800" i="1" dirty="0"/>
              <a:t>Jeżeli akt oskarżenia nie odpowiada warunkom formalnym wymienionym w art. 119, art. 332, art. 333 lub art. 335, a także jeżeli nie zostały spełnione warunki wymienione w art. 334, prezes sądu </a:t>
            </a:r>
            <a:r>
              <a:rPr lang="pl-PL" sz="2800" b="1" i="1" dirty="0"/>
              <a:t>zwraca go oskarżycielowi  w celu usunięcia braków</a:t>
            </a:r>
            <a:r>
              <a:rPr lang="pl-PL" sz="2800" i="1" dirty="0"/>
              <a:t> w terminie 7 dni,</a:t>
            </a:r>
          </a:p>
          <a:p>
            <a:pPr>
              <a:buFont typeface="Wingdings" panose="05000000000000000000" pitchFamily="2" charset="2"/>
              <a:buChar char="§"/>
            </a:pPr>
            <a:r>
              <a:rPr lang="pl-PL" sz="2800" dirty="0"/>
              <a:t> Na zarządzenie o zwrocie aktu oskarżenia oskarżycielowi przysługuje zażalenie do sądu właściwego do rozpoznania sprawy (art. 337 </a:t>
            </a:r>
            <a:r>
              <a:rPr lang="pl-PL" sz="2800" dirty="0">
                <a:latin typeface="Calibri Light" panose="020F0302020204030204" pitchFamily="34" charset="0"/>
                <a:cs typeface="Calibri Light" panose="020F0302020204030204" pitchFamily="34" charset="0"/>
              </a:rPr>
              <a:t>§ 2 KPK).</a:t>
            </a:r>
            <a:endParaRPr lang="pl-PL" sz="2800" dirty="0"/>
          </a:p>
        </p:txBody>
      </p:sp>
    </p:spTree>
    <p:extLst>
      <p:ext uri="{BB962C8B-B14F-4D97-AF65-F5344CB8AC3E}">
        <p14:creationId xmlns:p14="http://schemas.microsoft.com/office/powerpoint/2010/main" val="1811998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66651" y="167427"/>
            <a:ext cx="10994306" cy="1658198"/>
          </a:xfrm>
        </p:spPr>
        <p:txBody>
          <a:bodyPr>
            <a:normAutofit/>
          </a:bodyPr>
          <a:lstStyle/>
          <a:p>
            <a:r>
              <a:rPr lang="pl-PL" sz="4000" dirty="0"/>
              <a:t>Wstępna kontrola oskarżenia</a:t>
            </a:r>
          </a:p>
        </p:txBody>
      </p:sp>
      <p:sp>
        <p:nvSpPr>
          <p:cNvPr id="3" name="Symbol zastępczy zawartości 2"/>
          <p:cNvSpPr>
            <a:spLocks noGrp="1"/>
          </p:cNvSpPr>
          <p:nvPr>
            <p:ph idx="1"/>
          </p:nvPr>
        </p:nvSpPr>
        <p:spPr>
          <a:xfrm>
            <a:off x="838200" y="1508289"/>
            <a:ext cx="10539953" cy="4798243"/>
          </a:xfrm>
        </p:spPr>
        <p:txBody>
          <a:bodyPr>
            <a:normAutofit/>
          </a:bodyPr>
          <a:lstStyle/>
          <a:p>
            <a:pPr>
              <a:buFont typeface="Wingdings" panose="05000000000000000000" pitchFamily="2" charset="2"/>
              <a:buChar char="§"/>
            </a:pPr>
            <a:r>
              <a:rPr lang="pl-PL" dirty="0"/>
              <a:t> </a:t>
            </a:r>
            <a:r>
              <a:rPr lang="pl-PL" sz="2800" dirty="0"/>
              <a:t>Oskarżyciel publiczny, który nie wnosi zażalenia, jest obowiązany wnieść w terminie 7 dni poprawiony lub uzupełniony akt oskarżenia (art. 337 </a:t>
            </a:r>
            <a:r>
              <a:rPr lang="pl-PL" sz="2800" dirty="0">
                <a:latin typeface="Calibri Light" panose="020F0302020204030204" pitchFamily="34" charset="0"/>
                <a:cs typeface="Calibri Light" panose="020F0302020204030204" pitchFamily="34" charset="0"/>
              </a:rPr>
              <a:t>§ 3 KPK). </a:t>
            </a:r>
            <a:r>
              <a:rPr lang="pl-PL" sz="2000" dirty="0">
                <a:latin typeface="Calibri Light" panose="020F0302020204030204" pitchFamily="34" charset="0"/>
                <a:cs typeface="Calibri Light" panose="020F0302020204030204" pitchFamily="34" charset="0"/>
              </a:rPr>
              <a:t>Jeżeli nie uzupełni braków należycie </a:t>
            </a:r>
            <a:r>
              <a:rPr lang="pl-PL" sz="2000" dirty="0">
                <a:latin typeface="Calibri Light" panose="020F0302020204030204" pitchFamily="34" charset="0"/>
                <a:cs typeface="Calibri Light" panose="020F0302020204030204" pitchFamily="34" charset="0"/>
                <a:sym typeface="Wingdings" panose="05000000000000000000" pitchFamily="2" charset="2"/>
              </a:rPr>
              <a:t> nadanie biegu sprawie pomimo braków, a w przypadku braków uniemożliwiających rozpoznanie sprawy umorzenie z uwagi na brak skargi uprawnionego oskarżyciela</a:t>
            </a:r>
            <a:endParaRPr lang="pl-PL" sz="2000" dirty="0">
              <a:latin typeface="Calibri Light" panose="020F0302020204030204" pitchFamily="34" charset="0"/>
              <a:cs typeface="Calibri Light" panose="020F0302020204030204" pitchFamily="34" charset="0"/>
            </a:endParaRPr>
          </a:p>
          <a:p>
            <a:pPr>
              <a:buFont typeface="Wingdings" panose="05000000000000000000" pitchFamily="2" charset="2"/>
              <a:buChar char="§"/>
            </a:pPr>
            <a:r>
              <a:rPr lang="pl-PL" sz="2800" i="0" dirty="0"/>
              <a:t> Art. 337 KPK nie ma zastosowania do wniosku o umorzenie postępowania i zastosowanie środków zabezpieczających, który podlega kontroli wyłącznie w trybie art. 120 KPK,</a:t>
            </a:r>
          </a:p>
          <a:p>
            <a:pPr>
              <a:buFont typeface="Wingdings" panose="05000000000000000000" pitchFamily="2" charset="2"/>
              <a:buChar char="§"/>
            </a:pPr>
            <a:r>
              <a:rPr lang="pl-PL" sz="2800" dirty="0"/>
              <a:t> </a:t>
            </a:r>
            <a:r>
              <a:rPr lang="pl-PL" sz="2800" b="1" dirty="0"/>
              <a:t>Subsydiarny akt oskarżenia </a:t>
            </a:r>
            <a:r>
              <a:rPr lang="pl-PL" sz="2800" dirty="0">
                <a:sym typeface="Wingdings" panose="05000000000000000000" pitchFamily="2" charset="2"/>
              </a:rPr>
              <a:t> przymus adwokacko-radcowski + opłata 300 złotych,</a:t>
            </a:r>
          </a:p>
          <a:p>
            <a:pPr>
              <a:buFont typeface="Wingdings" panose="05000000000000000000" pitchFamily="2" charset="2"/>
              <a:buChar char="§"/>
            </a:pPr>
            <a:r>
              <a:rPr lang="pl-PL" sz="2800" i="0" dirty="0">
                <a:sym typeface="Wingdings" panose="05000000000000000000" pitchFamily="2" charset="2"/>
              </a:rPr>
              <a:t> </a:t>
            </a:r>
            <a:r>
              <a:rPr lang="pl-PL" sz="2800" b="1" i="0" dirty="0">
                <a:sym typeface="Wingdings" panose="05000000000000000000" pitchFamily="2" charset="2"/>
              </a:rPr>
              <a:t>Prywatny akt oskarżenia </a:t>
            </a:r>
            <a:r>
              <a:rPr lang="pl-PL" sz="2800" i="0" dirty="0">
                <a:sym typeface="Wingdings" panose="05000000000000000000" pitchFamily="2" charset="2"/>
              </a:rPr>
              <a:t> obniżone wymogi formalne (art. 487 KPK) + opłata 300 złotych.</a:t>
            </a:r>
            <a:endParaRPr lang="pl-PL" sz="2800" i="0" dirty="0"/>
          </a:p>
        </p:txBody>
      </p:sp>
      <p:sp>
        <p:nvSpPr>
          <p:cNvPr id="4" name="pole tekstowe 3">
            <a:extLst>
              <a:ext uri="{FF2B5EF4-FFF2-40B4-BE49-F238E27FC236}">
                <a16:creationId xmlns:a16="http://schemas.microsoft.com/office/drawing/2014/main" id="{6C3C7856-29FE-6859-093A-D27BF4BD8803}"/>
              </a:ext>
            </a:extLst>
          </p:cNvPr>
          <p:cNvSpPr txBox="1"/>
          <p:nvPr/>
        </p:nvSpPr>
        <p:spPr>
          <a:xfrm>
            <a:off x="6363093" y="5934670"/>
            <a:ext cx="5297864" cy="923330"/>
          </a:xfrm>
          <a:prstGeom prst="rect">
            <a:avLst/>
          </a:prstGeom>
          <a:noFill/>
        </p:spPr>
        <p:txBody>
          <a:bodyPr wrap="square" rtlCol="0">
            <a:spAutoFit/>
          </a:bodyPr>
          <a:lstStyle/>
          <a:p>
            <a:pPr algn="r"/>
            <a:r>
              <a:rPr lang="pl-PL" sz="1800" b="0" i="0" u="none" strike="noStrike" baseline="0" dirty="0">
                <a:solidFill>
                  <a:schemeClr val="accent1"/>
                </a:solidFill>
                <a:latin typeface="+mj-lt"/>
              </a:rPr>
              <a:t>Zob. T. </a:t>
            </a:r>
            <a:r>
              <a:rPr lang="pl-PL" sz="1800" b="0" i="0" u="none" strike="noStrike" baseline="0" dirty="0" err="1">
                <a:solidFill>
                  <a:schemeClr val="accent1"/>
                </a:solidFill>
                <a:latin typeface="+mj-lt"/>
              </a:rPr>
              <a:t>Razowski</a:t>
            </a:r>
            <a:r>
              <a:rPr lang="pl-PL" sz="1800" b="0" i="0" u="none" strike="noStrike" baseline="0" dirty="0">
                <a:solidFill>
                  <a:schemeClr val="accent1"/>
                </a:solidFill>
                <a:latin typeface="+mj-lt"/>
              </a:rPr>
              <a:t>, </a:t>
            </a:r>
            <a:r>
              <a:rPr lang="pl-PL" sz="1800" b="0" i="1" u="none" strike="noStrike" baseline="0" dirty="0">
                <a:solidFill>
                  <a:schemeClr val="accent1"/>
                </a:solidFill>
                <a:latin typeface="+mj-lt"/>
              </a:rPr>
              <a:t>Formalna i merytoryczna kontrola </a:t>
            </a:r>
          </a:p>
          <a:p>
            <a:pPr algn="r"/>
            <a:r>
              <a:rPr lang="pl-PL" sz="1800" b="0" i="1" u="none" strike="noStrike" baseline="0" dirty="0">
                <a:solidFill>
                  <a:schemeClr val="accent1"/>
                </a:solidFill>
                <a:latin typeface="+mj-lt"/>
              </a:rPr>
              <a:t>oskarżenia w polskim procesie karnym</a:t>
            </a:r>
            <a:r>
              <a:rPr lang="pl-PL" sz="1800" b="0" i="0" u="none" strike="noStrike" baseline="0" dirty="0">
                <a:solidFill>
                  <a:schemeClr val="accent1"/>
                </a:solidFill>
                <a:latin typeface="+mj-lt"/>
              </a:rPr>
              <a:t>, Kraków 2005.</a:t>
            </a:r>
            <a:endParaRPr lang="pl-PL" i="1" dirty="0">
              <a:solidFill>
                <a:schemeClr val="accent1"/>
              </a:solidFill>
              <a:latin typeface="+mj-lt"/>
            </a:endParaRPr>
          </a:p>
          <a:p>
            <a:pPr algn="r"/>
            <a:endParaRPr lang="pl-PL" dirty="0">
              <a:solidFill>
                <a:schemeClr val="accent1"/>
              </a:solidFill>
            </a:endParaRPr>
          </a:p>
        </p:txBody>
      </p:sp>
    </p:spTree>
    <p:extLst>
      <p:ext uri="{BB962C8B-B14F-4D97-AF65-F5344CB8AC3E}">
        <p14:creationId xmlns:p14="http://schemas.microsoft.com/office/powerpoint/2010/main" val="2189870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66651" y="167427"/>
            <a:ext cx="10994306" cy="1658198"/>
          </a:xfrm>
        </p:spPr>
        <p:txBody>
          <a:bodyPr>
            <a:normAutofit/>
          </a:bodyPr>
          <a:lstStyle/>
          <a:p>
            <a:r>
              <a:rPr lang="pl-PL" sz="4000" dirty="0"/>
              <a:t>„</a:t>
            </a:r>
            <a:r>
              <a:rPr lang="pl-PL" sz="4000" i="1" dirty="0"/>
              <a:t>Prezes sądu</a:t>
            </a:r>
            <a:r>
              <a:rPr lang="pl-PL" sz="4000" dirty="0"/>
              <a:t>”</a:t>
            </a:r>
          </a:p>
        </p:txBody>
      </p:sp>
      <p:sp>
        <p:nvSpPr>
          <p:cNvPr id="3" name="Symbol zastępczy zawartości 2"/>
          <p:cNvSpPr>
            <a:spLocks noGrp="1"/>
          </p:cNvSpPr>
          <p:nvPr>
            <p:ph idx="1"/>
          </p:nvPr>
        </p:nvSpPr>
        <p:spPr>
          <a:xfrm>
            <a:off x="835450" y="1310325"/>
            <a:ext cx="10521100" cy="5024487"/>
          </a:xfrm>
        </p:spPr>
        <p:txBody>
          <a:bodyPr>
            <a:noAutofit/>
          </a:bodyPr>
          <a:lstStyle/>
          <a:p>
            <a:pPr>
              <a:buFont typeface="Wingdings" panose="05000000000000000000" pitchFamily="2" charset="2"/>
              <a:buChar char="§"/>
            </a:pPr>
            <a:r>
              <a:rPr lang="pl-PL" sz="2000" dirty="0"/>
              <a:t> W licznych przepisach KPK mowa jest o dokonywaniu czynności przez </a:t>
            </a:r>
            <a:r>
              <a:rPr lang="pl-PL" sz="2000" b="1" dirty="0">
                <a:solidFill>
                  <a:schemeClr val="accent1"/>
                </a:solidFill>
              </a:rPr>
              <a:t>prezesa sądu</a:t>
            </a:r>
            <a:r>
              <a:rPr lang="pl-PL" sz="2000" dirty="0"/>
              <a:t>,</a:t>
            </a:r>
          </a:p>
          <a:p>
            <a:pPr>
              <a:buFont typeface="Wingdings" panose="05000000000000000000" pitchFamily="2" charset="2"/>
              <a:buChar char="§"/>
            </a:pPr>
            <a:r>
              <a:rPr lang="pl-PL" sz="2000" dirty="0">
                <a:sym typeface="Wingdings" panose="05000000000000000000" pitchFamily="2" charset="2"/>
              </a:rPr>
              <a:t> Zgodnie z art. 93 </a:t>
            </a:r>
            <a:r>
              <a:rPr lang="pl-PL" sz="2000" dirty="0">
                <a:latin typeface="Calibri Light" panose="020F0302020204030204" pitchFamily="34" charset="0"/>
                <a:cs typeface="Calibri Light" panose="020F0302020204030204" pitchFamily="34" charset="0"/>
                <a:sym typeface="Wingdings" panose="05000000000000000000" pitchFamily="2" charset="2"/>
              </a:rPr>
              <a:t>§ 2 KPK w kwestiach niewymagających postanowienia </a:t>
            </a:r>
            <a:r>
              <a:rPr lang="pl-PL" sz="2000" b="1" dirty="0">
                <a:solidFill>
                  <a:schemeClr val="accent1"/>
                </a:solidFill>
                <a:latin typeface="Calibri Light" panose="020F0302020204030204" pitchFamily="34" charset="0"/>
                <a:cs typeface="Calibri Light" panose="020F0302020204030204" pitchFamily="34" charset="0"/>
                <a:sym typeface="Wingdings" panose="05000000000000000000" pitchFamily="2" charset="2"/>
              </a:rPr>
              <a:t>prezes sądu, przewodniczący wydziału, przewodniczący składu orzekającego albo upoważniony sędzia</a:t>
            </a:r>
            <a:r>
              <a:rPr lang="pl-PL" sz="2000" dirty="0">
                <a:latin typeface="Calibri Light" panose="020F0302020204030204" pitchFamily="34" charset="0"/>
                <a:cs typeface="Calibri Light" panose="020F0302020204030204" pitchFamily="34" charset="0"/>
                <a:sym typeface="Wingdings" panose="05000000000000000000" pitchFamily="2" charset="2"/>
              </a:rPr>
              <a:t> wydają zarządzenia,</a:t>
            </a:r>
            <a:endParaRPr lang="pl-PL" sz="2000" dirty="0">
              <a:sym typeface="Wingdings" panose="05000000000000000000" pitchFamily="2" charset="2"/>
            </a:endParaRPr>
          </a:p>
          <a:p>
            <a:pPr>
              <a:buFont typeface="Wingdings" panose="05000000000000000000" pitchFamily="2" charset="2"/>
              <a:buChar char="§"/>
            </a:pPr>
            <a:r>
              <a:rPr lang="pl-PL" sz="2000" dirty="0">
                <a:sym typeface="Wingdings" panose="05000000000000000000" pitchFamily="2" charset="2"/>
              </a:rPr>
              <a:t>  W każdym sądzie prezes ustala tzw. </a:t>
            </a:r>
            <a:r>
              <a:rPr lang="pl-PL" sz="2000" dirty="0">
                <a:solidFill>
                  <a:schemeClr val="accent1"/>
                </a:solidFill>
                <a:sym typeface="Wingdings" panose="05000000000000000000" pitchFamily="2" charset="2"/>
              </a:rPr>
              <a:t>podział czynności </a:t>
            </a:r>
            <a:r>
              <a:rPr lang="pl-PL" sz="2000" dirty="0">
                <a:sym typeface="Wingdings" panose="05000000000000000000" pitchFamily="2" charset="2"/>
              </a:rPr>
              <a:t>i jednocześnie upoważnia poszczególnych sędziów/asesorów sądowych do dokonywania określonych czynności,</a:t>
            </a:r>
          </a:p>
          <a:p>
            <a:pPr>
              <a:buFont typeface="Wingdings" panose="05000000000000000000" pitchFamily="2" charset="2"/>
              <a:buChar char="§"/>
            </a:pPr>
            <a:r>
              <a:rPr lang="pl-PL" sz="2000" dirty="0">
                <a:sym typeface="Wingdings" panose="05000000000000000000" pitchFamily="2" charset="2"/>
              </a:rPr>
              <a:t> </a:t>
            </a:r>
            <a:r>
              <a:rPr lang="pl-PL" sz="1600" dirty="0">
                <a:latin typeface="Calibri Light" panose="020F0302020204030204" pitchFamily="34" charset="0"/>
                <a:cs typeface="Calibri Light" panose="020F0302020204030204" pitchFamily="34" charset="0"/>
                <a:sym typeface="Wingdings" panose="05000000000000000000" pitchFamily="2" charset="2"/>
              </a:rPr>
              <a:t>§ 304 ust. 1 Regulaminu urzędowania sądów powszechnych: </a:t>
            </a:r>
            <a:r>
              <a:rPr lang="pl-PL" sz="1600" i="1" dirty="0">
                <a:latin typeface="Calibri Light" panose="020F0302020204030204" pitchFamily="34" charset="0"/>
                <a:cs typeface="Calibri Light" panose="020F0302020204030204" pitchFamily="34" charset="0"/>
                <a:sym typeface="Wingdings" panose="05000000000000000000" pitchFamily="2" charset="2"/>
              </a:rPr>
              <a:t>Do wykonywania czynności przewidzianych w dziale V, prezes sądu może pisemnie upoważnić inną osobę funkcyjną lub sędziego. </a:t>
            </a:r>
            <a:r>
              <a:rPr lang="pl-PL" sz="1600" dirty="0">
                <a:latin typeface="Calibri Light" panose="020F0302020204030204" pitchFamily="34" charset="0"/>
                <a:cs typeface="Calibri Light" panose="020F0302020204030204" pitchFamily="34" charset="0"/>
                <a:sym typeface="Wingdings" panose="05000000000000000000" pitchFamily="2" charset="2"/>
              </a:rPr>
              <a:t>§ 304 ust. 1  Regulaminu: </a:t>
            </a:r>
            <a:r>
              <a:rPr lang="pl-PL" sz="1600" i="1" dirty="0">
                <a:latin typeface="Calibri Light" panose="020F0302020204030204" pitchFamily="34" charset="0"/>
                <a:cs typeface="Calibri Light" panose="020F0302020204030204" pitchFamily="34" charset="0"/>
                <a:sym typeface="Wingdings" panose="05000000000000000000" pitchFamily="2" charset="2"/>
              </a:rPr>
              <a:t>W razie wątpliwości domniemywa się, że referent jest upoważniony do wykonywania czynności uregulowanych w niniejszym dziale w przydzielonej mu sprawie.</a:t>
            </a:r>
            <a:endParaRPr lang="pl-PL" sz="1600" i="1" dirty="0">
              <a:sym typeface="Wingdings" panose="05000000000000000000" pitchFamily="2" charset="2"/>
            </a:endParaRPr>
          </a:p>
          <a:p>
            <a:pPr>
              <a:buFont typeface="Wingdings" panose="05000000000000000000" pitchFamily="2" charset="2"/>
              <a:buChar char="§"/>
            </a:pPr>
            <a:r>
              <a:rPr lang="pl-PL" sz="2000" dirty="0">
                <a:sym typeface="Wingdings" panose="05000000000000000000" pitchFamily="2" charset="2"/>
              </a:rPr>
              <a:t> </a:t>
            </a:r>
            <a:r>
              <a:rPr lang="pl-PL" sz="1600" dirty="0">
                <a:sym typeface="Wingdings" panose="05000000000000000000" pitchFamily="2" charset="2"/>
              </a:rPr>
              <a:t>Postanowienie SN z dnia 8 maja 2013 r., V KZ 30/13, LEX nr 1312384: </a:t>
            </a:r>
            <a:r>
              <a:rPr lang="pl-PL" sz="1600" i="1" dirty="0">
                <a:sym typeface="Wingdings" panose="05000000000000000000" pitchFamily="2" charset="2"/>
              </a:rPr>
              <a:t>„Wprawdzie przepisy o wyznaczaniu obrońcy z urzędu wskazują prezesa sądu jako osobę właściwą do wydania zarządzenia, to jednak na podstawie art. 93 § 2 k.p.k. także przewodniczący wydziału lub upoważniony sędzia uprawnieni są do wydania zarządzenia, o ile wynika to z podziału czynności w danym sądzie czyli z decyzji prezesa sądu”,</a:t>
            </a:r>
          </a:p>
          <a:p>
            <a:pPr>
              <a:buFont typeface="Wingdings" panose="05000000000000000000" pitchFamily="2" charset="2"/>
              <a:buChar char="§"/>
            </a:pPr>
            <a:r>
              <a:rPr lang="pl-PL" sz="2000" dirty="0">
                <a:sym typeface="Wingdings" panose="05000000000000000000" pitchFamily="2" charset="2"/>
              </a:rPr>
              <a:t>Prezes sądu zajmuje się przede wszystkim kierowaniem działalnością sądu jako instytucji, wykonuje wiele czynności administracyjnych. W praktyce w każdym sądzie na podstawie podziału czynności poszczególni sędziowie są upoważnieni do wydawania stosownych zarządzeń przez prezesa sądu.            I tak np. w art. 337 KPK mowa jest o prezesie sądu, jednak </a:t>
            </a:r>
            <a:r>
              <a:rPr lang="pl-PL" sz="2000" dirty="0">
                <a:solidFill>
                  <a:schemeClr val="accent1"/>
                </a:solidFill>
                <a:sym typeface="Wingdings" panose="05000000000000000000" pitchFamily="2" charset="2"/>
              </a:rPr>
              <a:t>w praktyce czynności dokonuje każdy sędzia/asesor sądowy w wydziale karnym.  </a:t>
            </a:r>
          </a:p>
        </p:txBody>
      </p:sp>
    </p:spTree>
    <p:extLst>
      <p:ext uri="{BB962C8B-B14F-4D97-AF65-F5344CB8AC3E}">
        <p14:creationId xmlns:p14="http://schemas.microsoft.com/office/powerpoint/2010/main" val="3384098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66651" y="167427"/>
            <a:ext cx="10994306" cy="1658198"/>
          </a:xfrm>
        </p:spPr>
        <p:txBody>
          <a:bodyPr>
            <a:normAutofit/>
          </a:bodyPr>
          <a:lstStyle/>
          <a:p>
            <a:r>
              <a:rPr lang="pl-PL" sz="4000" dirty="0"/>
              <a:t>Doręczenie aktu oskarżenia</a:t>
            </a:r>
          </a:p>
        </p:txBody>
      </p:sp>
      <p:sp>
        <p:nvSpPr>
          <p:cNvPr id="3" name="Symbol zastępczy zawartości 2"/>
          <p:cNvSpPr>
            <a:spLocks noGrp="1"/>
          </p:cNvSpPr>
          <p:nvPr>
            <p:ph idx="1"/>
          </p:nvPr>
        </p:nvSpPr>
        <p:spPr>
          <a:xfrm>
            <a:off x="838200" y="1675514"/>
            <a:ext cx="10687149" cy="5015059"/>
          </a:xfrm>
        </p:spPr>
        <p:txBody>
          <a:bodyPr>
            <a:normAutofit/>
          </a:bodyPr>
          <a:lstStyle/>
          <a:p>
            <a:pPr>
              <a:buFont typeface="Wingdings" panose="05000000000000000000" pitchFamily="2" charset="2"/>
              <a:buChar char="§"/>
            </a:pPr>
            <a:r>
              <a:rPr lang="pl-PL" dirty="0"/>
              <a:t> </a:t>
            </a:r>
            <a:r>
              <a:rPr lang="pl-PL" dirty="0">
                <a:solidFill>
                  <a:schemeClr val="tx1"/>
                </a:solidFill>
              </a:rPr>
              <a:t>Jeżeli akt oskarżenia odpowiada warunkom formalnym, doręcza się jego odpis oskarżonemu (i obrońcy, jeżeli go posiada), wzywając do składania wniosków dowodowych w terminie 7 dni od daty doręczenia aktu oskarżenia (art. 338 </a:t>
            </a:r>
            <a:r>
              <a:rPr lang="pl-PL" i="0" dirty="0">
                <a:solidFill>
                  <a:schemeClr val="tx1"/>
                </a:solidFill>
                <a:effectLst/>
              </a:rPr>
              <a:t>§ 1 KPK),</a:t>
            </a:r>
          </a:p>
          <a:p>
            <a:pPr>
              <a:buFont typeface="Wingdings" panose="05000000000000000000" pitchFamily="2" charset="2"/>
              <a:buChar char="§"/>
            </a:pPr>
            <a:r>
              <a:rPr lang="pl-PL" dirty="0">
                <a:solidFill>
                  <a:schemeClr val="tx1"/>
                </a:solidFill>
              </a:rPr>
              <a:t> Wraz z doręczeniem aktu oskarżenia poucza się oskarżonego o:</a:t>
            </a:r>
          </a:p>
          <a:p>
            <a:pPr marL="800100" lvl="2">
              <a:buFont typeface="Wingdings 3" panose="05040102010807070707" pitchFamily="18" charset="2"/>
              <a:buChar char=""/>
            </a:pPr>
            <a:r>
              <a:rPr lang="pl-PL" i="0" dirty="0">
                <a:solidFill>
                  <a:schemeClr val="tx1"/>
                </a:solidFill>
              </a:rPr>
              <a:t>treści przepisów wskazanych w art. 338 </a:t>
            </a:r>
            <a:r>
              <a:rPr lang="pl-PL" i="0" dirty="0">
                <a:solidFill>
                  <a:schemeClr val="tx1"/>
                </a:solidFill>
                <a:effectLst/>
              </a:rPr>
              <a:t>§ 1a KPK (art.</a:t>
            </a:r>
            <a:r>
              <a:rPr lang="pl-PL" b="0" i="0" dirty="0">
                <a:solidFill>
                  <a:schemeClr val="tx1"/>
                </a:solidFill>
                <a:effectLst/>
              </a:rPr>
              <a:t> 291 § 3, art. 338a, art. 338b, art. 341 § 1, art. 349 § 8 zdanie trzecie, art. 374, art. 376, art. 377 i art. 422 KPK),</a:t>
            </a:r>
          </a:p>
          <a:p>
            <a:pPr marL="800100" lvl="2">
              <a:buFont typeface="Wingdings 3" panose="05040102010807070707" pitchFamily="18" charset="2"/>
              <a:buChar char=""/>
            </a:pPr>
            <a:r>
              <a:rPr lang="pl-PL" b="0" i="0" dirty="0">
                <a:solidFill>
                  <a:schemeClr val="tx1"/>
                </a:solidFill>
                <a:effectLst/>
              </a:rPr>
              <a:t>tym, że w zależności od wyniku procesu oskarżony może być obciążony kosztami wyznaczenia obrońcy z urzędu,</a:t>
            </a:r>
          </a:p>
          <a:p>
            <a:pPr marL="800100" lvl="2">
              <a:buFont typeface="Wingdings 3" panose="05040102010807070707" pitchFamily="18" charset="2"/>
              <a:buChar char=""/>
            </a:pPr>
            <a:r>
              <a:rPr lang="pl-PL" i="0" dirty="0">
                <a:solidFill>
                  <a:schemeClr val="tx1"/>
                </a:solidFill>
              </a:rPr>
              <a:t>prawie wniesienia pisemnej odpowiedzi na akt oskarżenia w terminie 7 dni od jego doręczenia,</a:t>
            </a:r>
            <a:endParaRPr lang="pl-PL" b="0" i="0" dirty="0">
              <a:solidFill>
                <a:schemeClr val="tx1"/>
              </a:solidFill>
              <a:effectLst/>
            </a:endParaRPr>
          </a:p>
          <a:p>
            <a:pPr>
              <a:buFont typeface="Wingdings" panose="05000000000000000000" pitchFamily="2" charset="2"/>
              <a:buChar char="§"/>
            </a:pPr>
            <a:r>
              <a:rPr lang="pl-PL" i="1" dirty="0">
                <a:solidFill>
                  <a:schemeClr val="tx1"/>
                </a:solidFill>
              </a:rPr>
              <a:t> </a:t>
            </a:r>
            <a:r>
              <a:rPr lang="pl-PL" b="0" i="0" dirty="0">
                <a:solidFill>
                  <a:schemeClr val="tx1"/>
                </a:solidFill>
                <a:effectLst/>
                <a:ea typeface="Open Sans" panose="020B0606030504020204" pitchFamily="34" charset="0"/>
                <a:cs typeface="Open Sans" panose="020B0606030504020204" pitchFamily="34" charset="0"/>
              </a:rPr>
              <a:t>Jeżeli złożono wniosek o skazanie bez przeprowadzenia rozprawy (samoistny albo dołączony do aktu oskarżenia) jego odpis doręcza się </a:t>
            </a:r>
            <a:r>
              <a:rPr lang="pl-PL" dirty="0">
                <a:solidFill>
                  <a:schemeClr val="tx1"/>
                </a:solidFill>
                <a:ea typeface="Open Sans" panose="020B0606030504020204" pitchFamily="34" charset="0"/>
                <a:cs typeface="Open Sans" panose="020B0606030504020204" pitchFamily="34" charset="0"/>
              </a:rPr>
              <a:t>ujawnionemu pokrzywdzonemu (338 </a:t>
            </a:r>
            <a:r>
              <a:rPr lang="pl-PL" dirty="0">
                <a:solidFill>
                  <a:schemeClr val="tx1"/>
                </a:solidFill>
              </a:rPr>
              <a:t>§</a:t>
            </a:r>
            <a:r>
              <a:rPr lang="pl-PL" dirty="0">
                <a:solidFill>
                  <a:schemeClr val="tx1"/>
                </a:solidFill>
                <a:ea typeface="Open Sans" panose="020B0606030504020204" pitchFamily="34" charset="0"/>
                <a:cs typeface="Open Sans" panose="020B0606030504020204" pitchFamily="34" charset="0"/>
              </a:rPr>
              <a:t> 1b KPK). </a:t>
            </a:r>
            <a:endParaRPr lang="pl-PL" b="0" i="0" dirty="0">
              <a:solidFill>
                <a:schemeClr val="tx1"/>
              </a:solidFill>
              <a:effectLst/>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4104183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99756" y="13780"/>
            <a:ext cx="10994306" cy="1658198"/>
          </a:xfrm>
        </p:spPr>
        <p:txBody>
          <a:bodyPr>
            <a:normAutofit/>
          </a:bodyPr>
          <a:lstStyle/>
          <a:p>
            <a:r>
              <a:rPr lang="pl-PL" sz="4000" dirty="0"/>
              <a:t>Skierowanie sprawy na posiedzenie</a:t>
            </a:r>
          </a:p>
        </p:txBody>
      </p:sp>
      <p:sp>
        <p:nvSpPr>
          <p:cNvPr id="3" name="Symbol zastępczy zawartości 2"/>
          <p:cNvSpPr>
            <a:spLocks noGrp="1"/>
          </p:cNvSpPr>
          <p:nvPr>
            <p:ph idx="1"/>
          </p:nvPr>
        </p:nvSpPr>
        <p:spPr>
          <a:xfrm>
            <a:off x="873157" y="1536568"/>
            <a:ext cx="10445685" cy="4883085"/>
          </a:xfrm>
        </p:spPr>
        <p:txBody>
          <a:bodyPr>
            <a:noAutofit/>
          </a:bodyPr>
          <a:lstStyle/>
          <a:p>
            <a:pPr marL="0" indent="0">
              <a:buNone/>
            </a:pPr>
            <a:r>
              <a:rPr lang="pl-PL" dirty="0"/>
              <a:t>Prezes sądu kieruje sprawę na posiedzenie, jeżeli:</a:t>
            </a:r>
          </a:p>
          <a:p>
            <a:pPr lvl="1">
              <a:buFont typeface="Wingdings 3" panose="05040102010807070707" pitchFamily="18" charset="2"/>
              <a:buChar char=""/>
            </a:pPr>
            <a:r>
              <a:rPr lang="pl-PL" sz="1800" b="1" i="1" dirty="0">
                <a:solidFill>
                  <a:schemeClr val="accent1"/>
                </a:solidFill>
              </a:rPr>
              <a:t>prokurator złożył wniosek o orzeczenie środków zabezpieczających;</a:t>
            </a:r>
          </a:p>
          <a:p>
            <a:pPr lvl="1">
              <a:buFont typeface="Wingdings 3" panose="05040102010807070707" pitchFamily="18" charset="2"/>
              <a:buChar char=""/>
            </a:pPr>
            <a:r>
              <a:rPr lang="pl-PL" sz="1800" b="1" i="1" dirty="0">
                <a:solidFill>
                  <a:schemeClr val="accent1"/>
                </a:solidFill>
              </a:rPr>
              <a:t>zachodzi potrzeba rozważenia kwestii warunkowego umorzenia postępowania;</a:t>
            </a:r>
          </a:p>
          <a:p>
            <a:pPr lvl="1">
              <a:buFont typeface="Wingdings 3" panose="05040102010807070707" pitchFamily="18" charset="2"/>
              <a:buChar char=""/>
            </a:pPr>
            <a:r>
              <a:rPr lang="pl-PL" sz="1800" b="1" i="1" dirty="0">
                <a:solidFill>
                  <a:schemeClr val="accent1"/>
                </a:solidFill>
              </a:rPr>
              <a:t>do aktu oskarżenia dołączono wniosek, o którym mowa w art. 335 § 2 KPK;</a:t>
            </a:r>
          </a:p>
          <a:p>
            <a:pPr lvl="1">
              <a:buFont typeface="Wingdings 3" panose="05040102010807070707" pitchFamily="18" charset="2"/>
              <a:buChar char=""/>
            </a:pPr>
            <a:r>
              <a:rPr lang="pl-PL" sz="1800" b="1" i="1" dirty="0">
                <a:solidFill>
                  <a:schemeClr val="accent1"/>
                </a:solidFill>
              </a:rPr>
              <a:t>prokurator złożył wniosek, o którym mowa w art. 335 § 1 KPK.</a:t>
            </a:r>
          </a:p>
          <a:p>
            <a:pPr marL="4572" lvl="1" indent="0">
              <a:buNone/>
            </a:pPr>
            <a:endParaRPr lang="pl-PL" sz="1800" dirty="0"/>
          </a:p>
          <a:p>
            <a:pPr marL="0" indent="0">
              <a:buNone/>
            </a:pPr>
            <a:r>
              <a:rPr lang="pl-PL" dirty="0"/>
              <a:t>Prezes sądu kieruje sprawę na posiedzenie także wtedy, gdy zachodzi             potrzeba innego rozstrzygnięcia przekraczającego jego uprawnienia:</a:t>
            </a:r>
          </a:p>
          <a:p>
            <a:pPr lvl="1">
              <a:buFont typeface="Wingdings 3" panose="05040102010807070707" pitchFamily="18" charset="2"/>
              <a:buChar char=""/>
            </a:pPr>
            <a:r>
              <a:rPr lang="pl-PL" sz="1800" b="1" i="1" dirty="0">
                <a:solidFill>
                  <a:schemeClr val="accent1"/>
                </a:solidFill>
              </a:rPr>
              <a:t>umorzenia postępowania na podstawie art. 17 § 1 pkt 2-11 KPK;</a:t>
            </a:r>
          </a:p>
          <a:p>
            <a:pPr lvl="1">
              <a:buFont typeface="Wingdings 3" panose="05040102010807070707" pitchFamily="18" charset="2"/>
              <a:buChar char=""/>
            </a:pPr>
            <a:r>
              <a:rPr lang="pl-PL" sz="1800" b="1" i="1" dirty="0">
                <a:solidFill>
                  <a:schemeClr val="accent1"/>
                </a:solidFill>
              </a:rPr>
              <a:t>umorzenia postępowania z powodu oczywistego braku faktycznych podstaw oskarżenia;</a:t>
            </a:r>
          </a:p>
          <a:p>
            <a:pPr lvl="1">
              <a:buFont typeface="Wingdings 3" panose="05040102010807070707" pitchFamily="18" charset="2"/>
              <a:buChar char=""/>
            </a:pPr>
            <a:r>
              <a:rPr lang="pl-PL" sz="1800" dirty="0"/>
              <a:t>wydania postanowienia o niewłaściwości sądu;</a:t>
            </a:r>
          </a:p>
          <a:p>
            <a:pPr lvl="1">
              <a:buFont typeface="Wingdings 3" panose="05040102010807070707" pitchFamily="18" charset="2"/>
              <a:buChar char=""/>
            </a:pPr>
            <a:r>
              <a:rPr lang="pl-PL" sz="1800" dirty="0"/>
              <a:t>zwrotu sprawy prokuratorowi w celu usunięcia istotnych braków postępowania przygotowawczego;</a:t>
            </a:r>
          </a:p>
          <a:p>
            <a:pPr lvl="1">
              <a:buFont typeface="Wingdings 3" panose="05040102010807070707" pitchFamily="18" charset="2"/>
              <a:buChar char=""/>
            </a:pPr>
            <a:r>
              <a:rPr lang="pl-PL" sz="1800" dirty="0"/>
              <a:t>wydania postanowienia o zawieszeniu postępowania;</a:t>
            </a:r>
          </a:p>
          <a:p>
            <a:pPr lvl="1">
              <a:buFont typeface="Wingdings 3" panose="05040102010807070707" pitchFamily="18" charset="2"/>
              <a:buChar char=""/>
            </a:pPr>
            <a:r>
              <a:rPr lang="pl-PL" sz="1800" b="1" i="1" dirty="0">
                <a:solidFill>
                  <a:schemeClr val="accent1"/>
                </a:solidFill>
              </a:rPr>
              <a:t>wydania postanowienia w przedmiocie tymczasowego aresztowania lub innego środka przymusu;</a:t>
            </a:r>
          </a:p>
          <a:p>
            <a:pPr lvl="1">
              <a:buFont typeface="Wingdings 3" panose="05040102010807070707" pitchFamily="18" charset="2"/>
              <a:buChar char=""/>
            </a:pPr>
            <a:r>
              <a:rPr lang="pl-PL" sz="1800" dirty="0"/>
              <a:t>wydania wyroku nakazowego.</a:t>
            </a:r>
          </a:p>
        </p:txBody>
      </p:sp>
      <p:sp>
        <p:nvSpPr>
          <p:cNvPr id="4" name="pole tekstowe 3">
            <a:extLst>
              <a:ext uri="{FF2B5EF4-FFF2-40B4-BE49-F238E27FC236}">
                <a16:creationId xmlns:a16="http://schemas.microsoft.com/office/drawing/2014/main" id="{07F13AFA-D197-D5AB-B5F4-243C4E01D01B}"/>
              </a:ext>
            </a:extLst>
          </p:cNvPr>
          <p:cNvSpPr txBox="1"/>
          <p:nvPr/>
        </p:nvSpPr>
        <p:spPr>
          <a:xfrm>
            <a:off x="873157" y="1169247"/>
            <a:ext cx="2335588" cy="461665"/>
          </a:xfrm>
          <a:prstGeom prst="rect">
            <a:avLst/>
          </a:prstGeom>
          <a:noFill/>
        </p:spPr>
        <p:txBody>
          <a:bodyPr wrap="square" rtlCol="0">
            <a:spAutoFit/>
          </a:bodyPr>
          <a:lstStyle/>
          <a:p>
            <a:r>
              <a:rPr lang="pl-PL" sz="2400" b="1" dirty="0">
                <a:latin typeface="+mj-lt"/>
              </a:rPr>
              <a:t>Art. 339 § 1 KPK</a:t>
            </a:r>
          </a:p>
        </p:txBody>
      </p:sp>
      <p:sp>
        <p:nvSpPr>
          <p:cNvPr id="6" name="pole tekstowe 5">
            <a:extLst>
              <a:ext uri="{FF2B5EF4-FFF2-40B4-BE49-F238E27FC236}">
                <a16:creationId xmlns:a16="http://schemas.microsoft.com/office/drawing/2014/main" id="{1584F683-DDD5-654C-A010-CCA8A23CF6F1}"/>
              </a:ext>
            </a:extLst>
          </p:cNvPr>
          <p:cNvSpPr txBox="1"/>
          <p:nvPr/>
        </p:nvSpPr>
        <p:spPr>
          <a:xfrm>
            <a:off x="873157" y="3194766"/>
            <a:ext cx="2454503" cy="461665"/>
          </a:xfrm>
          <a:prstGeom prst="rect">
            <a:avLst/>
          </a:prstGeom>
          <a:noFill/>
        </p:spPr>
        <p:txBody>
          <a:bodyPr wrap="square">
            <a:spAutoFit/>
          </a:bodyPr>
          <a:lstStyle/>
          <a:p>
            <a:r>
              <a:rPr lang="pl-PL" sz="2400" b="1" dirty="0">
                <a:latin typeface="+mj-lt"/>
              </a:rPr>
              <a:t>Art. 339 § 3 KPK </a:t>
            </a:r>
          </a:p>
        </p:txBody>
      </p:sp>
      <p:sp>
        <p:nvSpPr>
          <p:cNvPr id="22" name="pole tekstowe 21">
            <a:extLst>
              <a:ext uri="{FF2B5EF4-FFF2-40B4-BE49-F238E27FC236}">
                <a16:creationId xmlns:a16="http://schemas.microsoft.com/office/drawing/2014/main" id="{3FC57E6E-C94A-20EE-CE4D-749E7BE07FC7}"/>
              </a:ext>
            </a:extLst>
          </p:cNvPr>
          <p:cNvSpPr txBox="1"/>
          <p:nvPr/>
        </p:nvSpPr>
        <p:spPr>
          <a:xfrm>
            <a:off x="5920032" y="6255574"/>
            <a:ext cx="6014303" cy="400110"/>
          </a:xfrm>
          <a:prstGeom prst="rect">
            <a:avLst/>
          </a:prstGeom>
          <a:ln w="38100"/>
        </p:spPr>
        <p:style>
          <a:lnRef idx="2">
            <a:schemeClr val="accent1"/>
          </a:lnRef>
          <a:fillRef idx="1">
            <a:schemeClr val="lt1"/>
          </a:fillRef>
          <a:effectRef idx="0">
            <a:schemeClr val="accent1"/>
          </a:effectRef>
          <a:fontRef idx="minor">
            <a:schemeClr val="dk1"/>
          </a:fontRef>
        </p:style>
        <p:txBody>
          <a:bodyPr wrap="square" rtlCol="0">
            <a:spAutoFit/>
          </a:bodyPr>
          <a:lstStyle/>
          <a:p>
            <a:pPr algn="r"/>
            <a:r>
              <a:rPr lang="pl-PL" sz="2000" b="1" dirty="0">
                <a:solidFill>
                  <a:schemeClr val="accent1"/>
                </a:solidFill>
              </a:rPr>
              <a:t>*</a:t>
            </a:r>
            <a:r>
              <a:rPr lang="pl-PL" sz="2000" b="1" i="1" dirty="0">
                <a:solidFill>
                  <a:schemeClr val="accent1"/>
                </a:solidFill>
              </a:rPr>
              <a:t> Strony, obrońcy i pełnomocnicy mają prawo wziąć udział</a:t>
            </a:r>
          </a:p>
        </p:txBody>
      </p:sp>
      <p:sp>
        <p:nvSpPr>
          <p:cNvPr id="62" name="pole tekstowe 61">
            <a:extLst>
              <a:ext uri="{FF2B5EF4-FFF2-40B4-BE49-F238E27FC236}">
                <a16:creationId xmlns:a16="http://schemas.microsoft.com/office/drawing/2014/main" id="{877321B8-B9FB-1AAD-50F2-A1ED99990C6A}"/>
              </a:ext>
            </a:extLst>
          </p:cNvPr>
          <p:cNvSpPr txBox="1"/>
          <p:nvPr/>
        </p:nvSpPr>
        <p:spPr>
          <a:xfrm>
            <a:off x="9458474" y="1737771"/>
            <a:ext cx="2335588" cy="3416320"/>
          </a:xfrm>
          <a:prstGeom prst="rect">
            <a:avLst/>
          </a:prstGeom>
          <a:noFill/>
        </p:spPr>
        <p:txBody>
          <a:bodyPr wrap="square" rtlCol="0">
            <a:spAutoFit/>
          </a:bodyPr>
          <a:lstStyle/>
          <a:p>
            <a:pPr marL="285750" indent="-285750">
              <a:buFont typeface="Wingdings 3" panose="05040102010807070707" pitchFamily="18" charset="2"/>
              <a:buChar char=""/>
            </a:pPr>
            <a:r>
              <a:rPr lang="pl-PL" b="1" i="1" dirty="0">
                <a:solidFill>
                  <a:schemeClr val="accent1"/>
                </a:solidFill>
              </a:rPr>
              <a:t>Oskarżony złożył wniosek o dobrowolne poddanie się odpowiedzialności  w trybie art. 338a KPK</a:t>
            </a:r>
          </a:p>
          <a:p>
            <a:endParaRPr lang="pl-PL" dirty="0">
              <a:solidFill>
                <a:schemeClr val="accent1"/>
              </a:solidFill>
            </a:endParaRPr>
          </a:p>
          <a:p>
            <a:pPr marL="285750" indent="-285750">
              <a:buFont typeface="Wingdings 3" panose="05040102010807070707" pitchFamily="18" charset="2"/>
              <a:buChar char=""/>
            </a:pPr>
            <a:r>
              <a:rPr lang="pl-PL" dirty="0"/>
              <a:t>Zachodzi potrzeba rozważenia skierowania sprawy do mediacji</a:t>
            </a:r>
          </a:p>
        </p:txBody>
      </p:sp>
      <p:sp>
        <p:nvSpPr>
          <p:cNvPr id="63" name="pole tekstowe 62">
            <a:extLst>
              <a:ext uri="{FF2B5EF4-FFF2-40B4-BE49-F238E27FC236}">
                <a16:creationId xmlns:a16="http://schemas.microsoft.com/office/drawing/2014/main" id="{C3C466E9-CF47-CD9D-5F57-89A06553A311}"/>
              </a:ext>
            </a:extLst>
          </p:cNvPr>
          <p:cNvSpPr txBox="1"/>
          <p:nvPr/>
        </p:nvSpPr>
        <p:spPr>
          <a:xfrm>
            <a:off x="9458474" y="1456293"/>
            <a:ext cx="1807883" cy="369332"/>
          </a:xfrm>
          <a:prstGeom prst="rect">
            <a:avLst/>
          </a:prstGeom>
          <a:noFill/>
        </p:spPr>
        <p:txBody>
          <a:bodyPr wrap="square" rtlCol="0">
            <a:spAutoFit/>
          </a:bodyPr>
          <a:lstStyle/>
          <a:p>
            <a:r>
              <a:rPr lang="pl-PL" b="1" dirty="0"/>
              <a:t>Art. 339 </a:t>
            </a:r>
            <a:r>
              <a:rPr lang="pl-PL" sz="1800" b="1" dirty="0">
                <a:latin typeface="+mj-lt"/>
              </a:rPr>
              <a:t>§ 3a KPK</a:t>
            </a:r>
            <a:r>
              <a:rPr lang="pl-PL" b="1" dirty="0"/>
              <a:t> </a:t>
            </a:r>
          </a:p>
        </p:txBody>
      </p:sp>
      <p:sp>
        <p:nvSpPr>
          <p:cNvPr id="64" name="pole tekstowe 63">
            <a:extLst>
              <a:ext uri="{FF2B5EF4-FFF2-40B4-BE49-F238E27FC236}">
                <a16:creationId xmlns:a16="http://schemas.microsoft.com/office/drawing/2014/main" id="{9116195E-BF9E-CFC0-C3A0-585146BEC99B}"/>
              </a:ext>
            </a:extLst>
          </p:cNvPr>
          <p:cNvSpPr txBox="1"/>
          <p:nvPr/>
        </p:nvSpPr>
        <p:spPr>
          <a:xfrm>
            <a:off x="9458473" y="3656431"/>
            <a:ext cx="1807883" cy="369332"/>
          </a:xfrm>
          <a:prstGeom prst="rect">
            <a:avLst/>
          </a:prstGeom>
          <a:noFill/>
        </p:spPr>
        <p:txBody>
          <a:bodyPr wrap="square" rtlCol="0">
            <a:spAutoFit/>
          </a:bodyPr>
          <a:lstStyle/>
          <a:p>
            <a:r>
              <a:rPr lang="pl-PL" b="1" dirty="0"/>
              <a:t>Art. 339 </a:t>
            </a:r>
            <a:r>
              <a:rPr lang="pl-PL" sz="1800" b="1" dirty="0">
                <a:latin typeface="+mj-lt"/>
              </a:rPr>
              <a:t>§ 4 KPK</a:t>
            </a:r>
            <a:r>
              <a:rPr lang="pl-PL" b="1" dirty="0"/>
              <a:t> </a:t>
            </a:r>
          </a:p>
        </p:txBody>
      </p:sp>
    </p:spTree>
    <p:extLst>
      <p:ext uri="{BB962C8B-B14F-4D97-AF65-F5344CB8AC3E}">
        <p14:creationId xmlns:p14="http://schemas.microsoft.com/office/powerpoint/2010/main" val="2576009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66651" y="167427"/>
            <a:ext cx="10994306" cy="1658198"/>
          </a:xfrm>
        </p:spPr>
        <p:txBody>
          <a:bodyPr>
            <a:normAutofit/>
          </a:bodyPr>
          <a:lstStyle/>
          <a:p>
            <a:r>
              <a:rPr lang="pl-PL" sz="4000" dirty="0"/>
              <a:t>Oddanie pod sąd</a:t>
            </a:r>
          </a:p>
        </p:txBody>
      </p:sp>
      <p:sp>
        <p:nvSpPr>
          <p:cNvPr id="3" name="Symbol zastępczy zawartości 2"/>
          <p:cNvSpPr>
            <a:spLocks noGrp="1"/>
          </p:cNvSpPr>
          <p:nvPr>
            <p:ph idx="1"/>
          </p:nvPr>
        </p:nvSpPr>
        <p:spPr>
          <a:xfrm>
            <a:off x="772214" y="1611983"/>
            <a:ext cx="10115746" cy="4817098"/>
          </a:xfrm>
        </p:spPr>
        <p:txBody>
          <a:bodyPr>
            <a:normAutofit lnSpcReduction="10000"/>
          </a:bodyPr>
          <a:lstStyle/>
          <a:p>
            <a:pPr>
              <a:buFont typeface="Wingdings" panose="05000000000000000000" pitchFamily="2" charset="2"/>
              <a:buChar char="§"/>
            </a:pPr>
            <a:r>
              <a:rPr lang="pl-PL" dirty="0"/>
              <a:t> Merytoryczna kontrola aktu oskarżenia ma na celu zapobieżenie oczywiście bezzasadnemu oskarżeniu:</a:t>
            </a:r>
          </a:p>
          <a:p>
            <a:pPr marL="713232" lvl="1" indent="-457200">
              <a:buFont typeface="Wingdings 3" panose="05040102010807070707" pitchFamily="18" charset="2"/>
              <a:buChar char=""/>
            </a:pPr>
            <a:r>
              <a:rPr lang="pl-PL" sz="2000" dirty="0"/>
              <a:t>ochrona przed koniecznością występowania w roli oskarżonego,</a:t>
            </a:r>
          </a:p>
          <a:p>
            <a:pPr marL="713232" lvl="1" indent="-457200">
              <a:buFont typeface="Wingdings 3" panose="05040102010807070707" pitchFamily="18" charset="2"/>
              <a:buChar char=""/>
            </a:pPr>
            <a:r>
              <a:rPr lang="pl-PL" sz="2000" dirty="0"/>
              <a:t>uniknięcie zbędnego nakładu czasu, pracy i wydatków.</a:t>
            </a:r>
          </a:p>
          <a:p>
            <a:pPr>
              <a:buFont typeface="Wingdings" panose="05000000000000000000" pitchFamily="2" charset="2"/>
              <a:buChar char="§"/>
            </a:pPr>
            <a:r>
              <a:rPr lang="pl-PL" i="0" dirty="0"/>
              <a:t> Występują różne modele kontroli </a:t>
            </a:r>
            <a:r>
              <a:rPr lang="pl-PL" sz="1800" i="0" dirty="0"/>
              <a:t>(zob. zwł. S. Waltoś, P. Hofmański, </a:t>
            </a:r>
            <a:r>
              <a:rPr lang="pl-PL" sz="1800" i="1" dirty="0"/>
              <a:t>Proces karny. Zarys systemu</a:t>
            </a:r>
            <a:r>
              <a:rPr lang="pl-PL" sz="1800" i="0" dirty="0"/>
              <a:t>, Warszawa 2020, s. 539-540) </a:t>
            </a:r>
            <a:r>
              <a:rPr lang="pl-PL" i="0" dirty="0"/>
              <a:t>np. w Niemczech sąd przed skierowaniem wydaje pozytywną decyzję o otwarciu postępowania głównego (</a:t>
            </a:r>
            <a:r>
              <a:rPr lang="pl-PL" i="1" dirty="0" err="1"/>
              <a:t>Eröffnungsbeschluss</a:t>
            </a:r>
            <a:r>
              <a:rPr lang="pl-PL" i="0" dirty="0"/>
              <a:t>),</a:t>
            </a:r>
          </a:p>
          <a:p>
            <a:pPr>
              <a:buFont typeface="Wingdings" panose="05000000000000000000" pitchFamily="2" charset="2"/>
              <a:buChar char="§"/>
            </a:pPr>
            <a:r>
              <a:rPr lang="pl-PL" dirty="0"/>
              <a:t> Umorzenie z uwagi na </a:t>
            </a:r>
            <a:r>
              <a:rPr lang="pl-PL" dirty="0">
                <a:solidFill>
                  <a:schemeClr val="accent1"/>
                </a:solidFill>
              </a:rPr>
              <a:t>oczywisty brak faktycznych podstaw oskarżenia            </a:t>
            </a:r>
            <a:r>
              <a:rPr lang="pl-PL" dirty="0"/>
              <a:t>(art. 339 </a:t>
            </a:r>
            <a:r>
              <a:rPr lang="pl-PL" i="0" dirty="0">
                <a:solidFill>
                  <a:schemeClr val="tx1"/>
                </a:solidFill>
                <a:effectLst/>
              </a:rPr>
              <a:t>§ 3 pkt 2 KPK),</a:t>
            </a:r>
          </a:p>
          <a:p>
            <a:pPr>
              <a:buFont typeface="Wingdings" panose="05000000000000000000" pitchFamily="2" charset="2"/>
              <a:buChar char="§"/>
            </a:pPr>
            <a:r>
              <a:rPr lang="pl-PL" dirty="0">
                <a:solidFill>
                  <a:schemeClr val="tx1"/>
                </a:solidFill>
              </a:rPr>
              <a:t> Dopuszczalne jedynie wówczas, gdy analiza zebranego materiału dowodowego „</a:t>
            </a:r>
            <a:r>
              <a:rPr lang="pl-PL" b="0" i="1" dirty="0">
                <a:solidFill>
                  <a:srgbClr val="333333"/>
                </a:solidFill>
                <a:effectLst/>
              </a:rPr>
              <a:t>w ogóle nie daje podstaw do oskarżenia danej osoby o zarzucany jej czyn, a więc gdy żaden z tych dowodów nie wskazuje na prawdopodobieństwo popełnienia tego czynu lub nie uzasadnia możliwości popełnienia go przez oskarżonego</a:t>
            </a:r>
            <a:r>
              <a:rPr lang="pl-PL" b="0" i="0" dirty="0">
                <a:solidFill>
                  <a:srgbClr val="333333"/>
                </a:solidFill>
                <a:effectLst/>
              </a:rPr>
              <a:t>” (postanowienie SN z 10.11.2009, </a:t>
            </a:r>
            <a:r>
              <a:rPr lang="pl-PL" b="0" i="0" strike="noStrike" dirty="0">
                <a:solidFill>
                  <a:schemeClr val="tx1"/>
                </a:solidFill>
                <a:effectLst/>
              </a:rPr>
              <a:t>II KK 116/09</a:t>
            </a:r>
            <a:r>
              <a:rPr lang="pl-PL" b="0" i="0" dirty="0">
                <a:solidFill>
                  <a:schemeClr val="tx1"/>
                </a:solidFill>
                <a:effectLst/>
              </a:rPr>
              <a:t>, </a:t>
            </a:r>
            <a:r>
              <a:rPr lang="pl-PL" b="0" i="0" dirty="0">
                <a:solidFill>
                  <a:srgbClr val="333333"/>
                </a:solidFill>
                <a:effectLst/>
              </a:rPr>
              <a:t>OSNKW 2010, nr 1, poz. 7). </a:t>
            </a:r>
            <a:endParaRPr lang="pl-PL" i="0" dirty="0"/>
          </a:p>
          <a:p>
            <a:pPr>
              <a:buFont typeface="Wingdings" panose="05000000000000000000" pitchFamily="2" charset="2"/>
              <a:buChar char="§"/>
            </a:pPr>
            <a:endParaRPr lang="pl-PL" sz="2800" i="0" dirty="0"/>
          </a:p>
          <a:p>
            <a:pPr marL="0" indent="0">
              <a:buNone/>
            </a:pPr>
            <a:endParaRPr lang="pl-PL" i="1" dirty="0"/>
          </a:p>
        </p:txBody>
      </p:sp>
    </p:spTree>
    <p:extLst>
      <p:ext uri="{BB962C8B-B14F-4D97-AF65-F5344CB8AC3E}">
        <p14:creationId xmlns:p14="http://schemas.microsoft.com/office/powerpoint/2010/main" val="3789014956"/>
      </p:ext>
    </p:extLst>
  </p:cSld>
  <p:clrMapOvr>
    <a:masterClrMapping/>
  </p:clrMapOvr>
</p:sld>
</file>

<file path=ppt/theme/theme1.xml><?xml version="1.0" encoding="utf-8"?>
<a:theme xmlns:a="http://schemas.openxmlformats.org/drawingml/2006/main" name="Wielkomiejski">
  <a:themeElements>
    <a:clrScheme name="Wielkomiejski">
      <a:dk1>
        <a:sysClr val="windowText" lastClr="000000"/>
      </a:dk1>
      <a:lt1>
        <a:sysClr val="window" lastClr="FFFFFF"/>
      </a:lt1>
      <a:dk2>
        <a:srgbClr val="212121"/>
      </a:dk2>
      <a:lt2>
        <a:srgbClr val="636363"/>
      </a:lt2>
      <a:accent1>
        <a:srgbClr val="F03B5E"/>
      </a:accent1>
      <a:accent2>
        <a:srgbClr val="DC6FEC"/>
      </a:accent2>
      <a:accent3>
        <a:srgbClr val="60B1F2"/>
      </a:accent3>
      <a:accent4>
        <a:srgbClr val="6AD5BB"/>
      </a:accent4>
      <a:accent5>
        <a:srgbClr val="E8AB4E"/>
      </a:accent5>
      <a:accent6>
        <a:srgbClr val="F56447"/>
      </a:accent6>
      <a:hlink>
        <a:srgbClr val="8F8F8F"/>
      </a:hlink>
      <a:folHlink>
        <a:srgbClr val="A5A5A5"/>
      </a:folHlink>
    </a:clrScheme>
    <a:fontScheme name="Wielkomiejski">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Wielkomiejski">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33ACF124-275F-44F2-8DE0-0A755069829B}"/>
    </a:ext>
  </a:extLst>
</a:theme>
</file>

<file path=docProps/app.xml><?xml version="1.0" encoding="utf-8"?>
<Properties xmlns="http://schemas.openxmlformats.org/officeDocument/2006/extended-properties" xmlns:vt="http://schemas.openxmlformats.org/officeDocument/2006/docPropsVTypes">
  <TotalTime>1060</TotalTime>
  <Words>2090</Words>
  <Application>Microsoft Office PowerPoint</Application>
  <PresentationFormat>Panoramiczny</PresentationFormat>
  <Paragraphs>157</Paragraphs>
  <Slides>18</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18</vt:i4>
      </vt:variant>
    </vt:vector>
  </HeadingPairs>
  <TitlesOfParts>
    <vt:vector size="25" baseType="lpstr">
      <vt:lpstr>Arial</vt:lpstr>
      <vt:lpstr>Calibri</vt:lpstr>
      <vt:lpstr>Calibri Light</vt:lpstr>
      <vt:lpstr>Open Sans</vt:lpstr>
      <vt:lpstr>Wingdings</vt:lpstr>
      <vt:lpstr>Wingdings 3</vt:lpstr>
      <vt:lpstr>Wielkomiejski</vt:lpstr>
      <vt:lpstr> _____________________ Postępowanie przejściowe  _____________________ Konsensualne tryby zakończenia postępowania karnego</vt:lpstr>
      <vt:lpstr>Postępowanie przejściowe</vt:lpstr>
      <vt:lpstr>Rodzaje skarg</vt:lpstr>
      <vt:lpstr>Wstępna kontrola oskarżenia</vt:lpstr>
      <vt:lpstr>Wstępna kontrola oskarżenia</vt:lpstr>
      <vt:lpstr>„Prezes sądu”</vt:lpstr>
      <vt:lpstr>Doręczenie aktu oskarżenia</vt:lpstr>
      <vt:lpstr>Skierowanie sprawy na posiedzenie</vt:lpstr>
      <vt:lpstr>Oddanie pod sąd</vt:lpstr>
      <vt:lpstr>Posiedzenia wyrokowe</vt:lpstr>
      <vt:lpstr>Zwrot sprawy do uzupełnienia braków postępowania przygotowawczego (art. 344a i 344b KPK)</vt:lpstr>
      <vt:lpstr>Przygotowanie do rozprawy głównej</vt:lpstr>
      <vt:lpstr>Konsensualne tryby zakończenia postępowania karnego</vt:lpstr>
      <vt:lpstr>Prezentacja programu PowerPoint</vt:lpstr>
      <vt:lpstr>Prezentacja programu PowerPoint</vt:lpstr>
      <vt:lpstr>Prezentacja programu PowerPoint</vt:lpstr>
      <vt:lpstr>Prezentacja programu PowerPoint</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przejściowe.  Konsensualne tryby zakończenia postępowania</dc:title>
  <dc:creator>Artur Kowalczyk</dc:creator>
  <cp:lastModifiedBy>Artur Kowalczyk</cp:lastModifiedBy>
  <cp:revision>35</cp:revision>
  <dcterms:created xsi:type="dcterms:W3CDTF">2020-04-01T11:36:48Z</dcterms:created>
  <dcterms:modified xsi:type="dcterms:W3CDTF">2024-05-05T12:08:23Z</dcterms:modified>
</cp:coreProperties>
</file>