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0"/>
  </p:notesMasterIdLst>
  <p:sldIdLst>
    <p:sldId id="256" r:id="rId2"/>
    <p:sldId id="257" r:id="rId3"/>
    <p:sldId id="259" r:id="rId4"/>
    <p:sldId id="260" r:id="rId5"/>
    <p:sldId id="258" r:id="rId6"/>
    <p:sldId id="293" r:id="rId7"/>
    <p:sldId id="294" r:id="rId8"/>
    <p:sldId id="275" r:id="rId9"/>
    <p:sldId id="287" r:id="rId10"/>
    <p:sldId id="263" r:id="rId11"/>
    <p:sldId id="264" r:id="rId12"/>
    <p:sldId id="267" r:id="rId13"/>
    <p:sldId id="268" r:id="rId14"/>
    <p:sldId id="261" r:id="rId15"/>
    <p:sldId id="262" r:id="rId16"/>
    <p:sldId id="265" r:id="rId17"/>
    <p:sldId id="276" r:id="rId18"/>
    <p:sldId id="278" r:id="rId19"/>
    <p:sldId id="298" r:id="rId20"/>
    <p:sldId id="281" r:id="rId21"/>
    <p:sldId id="295" r:id="rId22"/>
    <p:sldId id="296" r:id="rId23"/>
    <p:sldId id="300" r:id="rId24"/>
    <p:sldId id="303" r:id="rId25"/>
    <p:sldId id="301" r:id="rId26"/>
    <p:sldId id="284" r:id="rId27"/>
    <p:sldId id="302" r:id="rId28"/>
    <p:sldId id="280" r:id="rId29"/>
    <p:sldId id="311" r:id="rId30"/>
    <p:sldId id="279" r:id="rId31"/>
    <p:sldId id="283" r:id="rId32"/>
    <p:sldId id="286" r:id="rId33"/>
    <p:sldId id="290" r:id="rId34"/>
    <p:sldId id="304" r:id="rId35"/>
    <p:sldId id="308" r:id="rId36"/>
    <p:sldId id="310" r:id="rId37"/>
    <p:sldId id="309" r:id="rId38"/>
    <p:sldId id="29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ur Kowalczyk" initials="AK" lastIdx="1" clrIdx="0">
    <p:extLst>
      <p:ext uri="{19B8F6BF-5375-455C-9EA6-DF929625EA0E}">
        <p15:presenceInfo xmlns:p15="http://schemas.microsoft.com/office/powerpoint/2012/main" userId="94c82f6fa3fe82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110" autoAdjust="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1028B-C18A-4833-B72A-2AECE3B6630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ECA9609-2D35-49B1-885E-E2AA6CD612F9}">
      <dgm:prSet phldrT="[Tekst]"/>
      <dgm:spPr/>
      <dgm:t>
        <a:bodyPr/>
        <a:lstStyle/>
        <a:p>
          <a:r>
            <a:rPr lang="pl-PL" dirty="0"/>
            <a:t>1. Uprawnienia związane z prawem do informacji (dostęp do akt postępowania, komunikowanie stronom rozstrzygnięć procesowych oraz pouczenia)</a:t>
          </a:r>
        </a:p>
      </dgm:t>
    </dgm:pt>
    <dgm:pt modelId="{696F0C06-37BB-4965-A4ED-A5EEE85AADB0}" type="parTrans" cxnId="{EE3FC466-E925-498D-B53A-003C3945915E}">
      <dgm:prSet/>
      <dgm:spPr/>
      <dgm:t>
        <a:bodyPr/>
        <a:lstStyle/>
        <a:p>
          <a:endParaRPr lang="pl-PL"/>
        </a:p>
      </dgm:t>
    </dgm:pt>
    <dgm:pt modelId="{1033FAA8-980D-4C3F-AB30-3FB4F4A686F0}" type="sibTrans" cxnId="{EE3FC466-E925-498D-B53A-003C3945915E}">
      <dgm:prSet/>
      <dgm:spPr/>
      <dgm:t>
        <a:bodyPr/>
        <a:lstStyle/>
        <a:p>
          <a:endParaRPr lang="pl-PL"/>
        </a:p>
      </dgm:t>
    </dgm:pt>
    <dgm:pt modelId="{BE861E00-A696-4A67-BE5F-A0021CD10FFA}">
      <dgm:prSet phldrT="[Tekst]"/>
      <dgm:spPr/>
      <dgm:t>
        <a:bodyPr/>
        <a:lstStyle/>
        <a:p>
          <a:r>
            <a:rPr lang="pl-PL" dirty="0"/>
            <a:t>3. Możliwość udziału w czynnościach postępowania przygotowawczego</a:t>
          </a:r>
        </a:p>
      </dgm:t>
    </dgm:pt>
    <dgm:pt modelId="{827000A1-BCA1-4CD1-9502-CBAEC2F05532}" type="parTrans" cxnId="{645B9D91-181E-4B9F-A966-EF9FA25B493D}">
      <dgm:prSet/>
      <dgm:spPr/>
      <dgm:t>
        <a:bodyPr/>
        <a:lstStyle/>
        <a:p>
          <a:endParaRPr lang="pl-PL"/>
        </a:p>
      </dgm:t>
    </dgm:pt>
    <dgm:pt modelId="{E8FBBC83-8A34-4F99-90EC-916102C36611}" type="sibTrans" cxnId="{645B9D91-181E-4B9F-A966-EF9FA25B493D}">
      <dgm:prSet/>
      <dgm:spPr/>
      <dgm:t>
        <a:bodyPr/>
        <a:lstStyle/>
        <a:p>
          <a:endParaRPr lang="pl-PL"/>
        </a:p>
      </dgm:t>
    </dgm:pt>
    <dgm:pt modelId="{996F16C8-7471-446A-8B9F-E6D2A3005457}">
      <dgm:prSet phldrT="[Tekst]"/>
      <dgm:spPr/>
      <dgm:t>
        <a:bodyPr/>
        <a:lstStyle/>
        <a:p>
          <a:r>
            <a:rPr lang="pl-PL" dirty="0"/>
            <a:t>2. Możliwość wnioskowania o przeprowadzenie czynności w postępowaniu przygotowawczym</a:t>
          </a:r>
        </a:p>
      </dgm:t>
    </dgm:pt>
    <dgm:pt modelId="{E2CAFCA4-EAB0-4032-8754-DF89ED2202E6}" type="parTrans" cxnId="{EFA0F7FB-BC9F-4293-B9D4-3CC91A5F426C}">
      <dgm:prSet/>
      <dgm:spPr/>
      <dgm:t>
        <a:bodyPr/>
        <a:lstStyle/>
        <a:p>
          <a:endParaRPr lang="pl-PL"/>
        </a:p>
      </dgm:t>
    </dgm:pt>
    <dgm:pt modelId="{5CC4EDCB-9A9C-4065-AAAD-20C7CD786C17}" type="sibTrans" cxnId="{EFA0F7FB-BC9F-4293-B9D4-3CC91A5F426C}">
      <dgm:prSet/>
      <dgm:spPr/>
      <dgm:t>
        <a:bodyPr/>
        <a:lstStyle/>
        <a:p>
          <a:endParaRPr lang="pl-PL"/>
        </a:p>
      </dgm:t>
    </dgm:pt>
    <dgm:pt modelId="{75B79632-DC14-402C-ABB8-6C700082FA64}">
      <dgm:prSet phldrT="[Tekst]"/>
      <dgm:spPr/>
      <dgm:t>
        <a:bodyPr/>
        <a:lstStyle/>
        <a:p>
          <a:r>
            <a:rPr lang="pl-PL" dirty="0"/>
            <a:t>4. Możliwość składania środków odwoławczych od rozstrzygnięć lub działań/zaniechań organów prowadzących postępowanie przygotowawcze</a:t>
          </a:r>
        </a:p>
      </dgm:t>
    </dgm:pt>
    <dgm:pt modelId="{B8A20244-C02A-454B-B632-6310CE55E060}" type="parTrans" cxnId="{F294EF6E-8E66-47C8-8595-3EEE9B6E0AAB}">
      <dgm:prSet/>
      <dgm:spPr/>
      <dgm:t>
        <a:bodyPr/>
        <a:lstStyle/>
        <a:p>
          <a:endParaRPr lang="pl-PL"/>
        </a:p>
      </dgm:t>
    </dgm:pt>
    <dgm:pt modelId="{659D6975-1F5F-4AA1-BB37-4FB0B072C13B}" type="sibTrans" cxnId="{F294EF6E-8E66-47C8-8595-3EEE9B6E0AAB}">
      <dgm:prSet/>
      <dgm:spPr/>
      <dgm:t>
        <a:bodyPr/>
        <a:lstStyle/>
        <a:p>
          <a:endParaRPr lang="pl-PL"/>
        </a:p>
      </dgm:t>
    </dgm:pt>
    <dgm:pt modelId="{DA4D10B2-FA3A-4BD6-B3BB-73CE3472E43B}" type="pres">
      <dgm:prSet presAssocID="{0261028B-C18A-4833-B72A-2AECE3B6630B}" presName="linear" presStyleCnt="0">
        <dgm:presLayoutVars>
          <dgm:animLvl val="lvl"/>
          <dgm:resizeHandles val="exact"/>
        </dgm:presLayoutVars>
      </dgm:prSet>
      <dgm:spPr/>
    </dgm:pt>
    <dgm:pt modelId="{4076DB25-F59B-4802-9426-B64B05A4E04F}" type="pres">
      <dgm:prSet presAssocID="{BECA9609-2D35-49B1-885E-E2AA6CD612F9}" presName="parentText" presStyleLbl="node1" presStyleIdx="0" presStyleCnt="4">
        <dgm:presLayoutVars>
          <dgm:chMax val="0"/>
          <dgm:bulletEnabled val="1"/>
        </dgm:presLayoutVars>
      </dgm:prSet>
      <dgm:spPr/>
    </dgm:pt>
    <dgm:pt modelId="{7440214C-FA17-4B3D-9AAC-0C2E99F44397}" type="pres">
      <dgm:prSet presAssocID="{1033FAA8-980D-4C3F-AB30-3FB4F4A686F0}" presName="spacer" presStyleCnt="0"/>
      <dgm:spPr/>
    </dgm:pt>
    <dgm:pt modelId="{D5FB2CBD-A2C0-424B-BD65-E2532E532289}" type="pres">
      <dgm:prSet presAssocID="{996F16C8-7471-446A-8B9F-E6D2A3005457}" presName="parentText" presStyleLbl="node1" presStyleIdx="1" presStyleCnt="4">
        <dgm:presLayoutVars>
          <dgm:chMax val="0"/>
          <dgm:bulletEnabled val="1"/>
        </dgm:presLayoutVars>
      </dgm:prSet>
      <dgm:spPr/>
    </dgm:pt>
    <dgm:pt modelId="{D53C1796-16F9-420A-A2FA-8F70ABA61B6F}" type="pres">
      <dgm:prSet presAssocID="{5CC4EDCB-9A9C-4065-AAAD-20C7CD786C17}" presName="spacer" presStyleCnt="0"/>
      <dgm:spPr/>
    </dgm:pt>
    <dgm:pt modelId="{3CB8123D-0CE2-4467-862E-5C77B7495933}" type="pres">
      <dgm:prSet presAssocID="{BE861E00-A696-4A67-BE5F-A0021CD10FFA}" presName="parentText" presStyleLbl="node1" presStyleIdx="2" presStyleCnt="4">
        <dgm:presLayoutVars>
          <dgm:chMax val="0"/>
          <dgm:bulletEnabled val="1"/>
        </dgm:presLayoutVars>
      </dgm:prSet>
      <dgm:spPr/>
    </dgm:pt>
    <dgm:pt modelId="{18B1968B-BEED-4B40-851E-531BFCC41DF3}" type="pres">
      <dgm:prSet presAssocID="{E8FBBC83-8A34-4F99-90EC-916102C36611}" presName="spacer" presStyleCnt="0"/>
      <dgm:spPr/>
    </dgm:pt>
    <dgm:pt modelId="{85A0C2FE-2BA1-46D2-9CEE-49FCC3F84440}" type="pres">
      <dgm:prSet presAssocID="{75B79632-DC14-402C-ABB8-6C700082FA64}" presName="parentText" presStyleLbl="node1" presStyleIdx="3" presStyleCnt="4">
        <dgm:presLayoutVars>
          <dgm:chMax val="0"/>
          <dgm:bulletEnabled val="1"/>
        </dgm:presLayoutVars>
      </dgm:prSet>
      <dgm:spPr/>
    </dgm:pt>
  </dgm:ptLst>
  <dgm:cxnLst>
    <dgm:cxn modelId="{BF200402-0A96-46E2-A225-48D6C203C1CC}" type="presOf" srcId="{75B79632-DC14-402C-ABB8-6C700082FA64}" destId="{85A0C2FE-2BA1-46D2-9CEE-49FCC3F84440}" srcOrd="0" destOrd="0" presId="urn:microsoft.com/office/officeart/2005/8/layout/vList2"/>
    <dgm:cxn modelId="{15A9A933-652D-4696-8617-7675223E9F9E}" type="presOf" srcId="{996F16C8-7471-446A-8B9F-E6D2A3005457}" destId="{D5FB2CBD-A2C0-424B-BD65-E2532E532289}" srcOrd="0" destOrd="0" presId="urn:microsoft.com/office/officeart/2005/8/layout/vList2"/>
    <dgm:cxn modelId="{F7BCC75B-6B8D-4316-9614-4D8FC609E20D}" type="presOf" srcId="{BE861E00-A696-4A67-BE5F-A0021CD10FFA}" destId="{3CB8123D-0CE2-4467-862E-5C77B7495933}" srcOrd="0" destOrd="0" presId="urn:microsoft.com/office/officeart/2005/8/layout/vList2"/>
    <dgm:cxn modelId="{98AA995E-BCF2-4FF0-8700-9076209A2F05}" type="presOf" srcId="{BECA9609-2D35-49B1-885E-E2AA6CD612F9}" destId="{4076DB25-F59B-4802-9426-B64B05A4E04F}" srcOrd="0" destOrd="0" presId="urn:microsoft.com/office/officeart/2005/8/layout/vList2"/>
    <dgm:cxn modelId="{EE3FC466-E925-498D-B53A-003C3945915E}" srcId="{0261028B-C18A-4833-B72A-2AECE3B6630B}" destId="{BECA9609-2D35-49B1-885E-E2AA6CD612F9}" srcOrd="0" destOrd="0" parTransId="{696F0C06-37BB-4965-A4ED-A5EEE85AADB0}" sibTransId="{1033FAA8-980D-4C3F-AB30-3FB4F4A686F0}"/>
    <dgm:cxn modelId="{F294EF6E-8E66-47C8-8595-3EEE9B6E0AAB}" srcId="{0261028B-C18A-4833-B72A-2AECE3B6630B}" destId="{75B79632-DC14-402C-ABB8-6C700082FA64}" srcOrd="3" destOrd="0" parTransId="{B8A20244-C02A-454B-B632-6310CE55E060}" sibTransId="{659D6975-1F5F-4AA1-BB37-4FB0B072C13B}"/>
    <dgm:cxn modelId="{645B9D91-181E-4B9F-A966-EF9FA25B493D}" srcId="{0261028B-C18A-4833-B72A-2AECE3B6630B}" destId="{BE861E00-A696-4A67-BE5F-A0021CD10FFA}" srcOrd="2" destOrd="0" parTransId="{827000A1-BCA1-4CD1-9502-CBAEC2F05532}" sibTransId="{E8FBBC83-8A34-4F99-90EC-916102C36611}"/>
    <dgm:cxn modelId="{FD1842C8-C4B4-435F-92F0-AEEBD90631B4}" type="presOf" srcId="{0261028B-C18A-4833-B72A-2AECE3B6630B}" destId="{DA4D10B2-FA3A-4BD6-B3BB-73CE3472E43B}" srcOrd="0" destOrd="0" presId="urn:microsoft.com/office/officeart/2005/8/layout/vList2"/>
    <dgm:cxn modelId="{EFA0F7FB-BC9F-4293-B9D4-3CC91A5F426C}" srcId="{0261028B-C18A-4833-B72A-2AECE3B6630B}" destId="{996F16C8-7471-446A-8B9F-E6D2A3005457}" srcOrd="1" destOrd="0" parTransId="{E2CAFCA4-EAB0-4032-8754-DF89ED2202E6}" sibTransId="{5CC4EDCB-9A9C-4065-AAAD-20C7CD786C17}"/>
    <dgm:cxn modelId="{A620326E-FB2C-486F-A2F8-593C45EFD58F}" type="presParOf" srcId="{DA4D10B2-FA3A-4BD6-B3BB-73CE3472E43B}" destId="{4076DB25-F59B-4802-9426-B64B05A4E04F}" srcOrd="0" destOrd="0" presId="urn:microsoft.com/office/officeart/2005/8/layout/vList2"/>
    <dgm:cxn modelId="{F3218E74-1112-4C71-9DC0-1F28E1CFAA64}" type="presParOf" srcId="{DA4D10B2-FA3A-4BD6-B3BB-73CE3472E43B}" destId="{7440214C-FA17-4B3D-9AAC-0C2E99F44397}" srcOrd="1" destOrd="0" presId="urn:microsoft.com/office/officeart/2005/8/layout/vList2"/>
    <dgm:cxn modelId="{9A270D75-B7DD-4949-8E80-A859194721A5}" type="presParOf" srcId="{DA4D10B2-FA3A-4BD6-B3BB-73CE3472E43B}" destId="{D5FB2CBD-A2C0-424B-BD65-E2532E532289}" srcOrd="2" destOrd="0" presId="urn:microsoft.com/office/officeart/2005/8/layout/vList2"/>
    <dgm:cxn modelId="{1AD0B572-17B2-4655-B736-C23D7FD11004}" type="presParOf" srcId="{DA4D10B2-FA3A-4BD6-B3BB-73CE3472E43B}" destId="{D53C1796-16F9-420A-A2FA-8F70ABA61B6F}" srcOrd="3" destOrd="0" presId="urn:microsoft.com/office/officeart/2005/8/layout/vList2"/>
    <dgm:cxn modelId="{6EEECB14-843F-4C90-8B19-AA554BE53AE4}" type="presParOf" srcId="{DA4D10B2-FA3A-4BD6-B3BB-73CE3472E43B}" destId="{3CB8123D-0CE2-4467-862E-5C77B7495933}" srcOrd="4" destOrd="0" presId="urn:microsoft.com/office/officeart/2005/8/layout/vList2"/>
    <dgm:cxn modelId="{5D7DDB8A-D526-4C96-A1A3-17859FF689B3}" type="presParOf" srcId="{DA4D10B2-FA3A-4BD6-B3BB-73CE3472E43B}" destId="{18B1968B-BEED-4B40-851E-531BFCC41DF3}" srcOrd="5" destOrd="0" presId="urn:microsoft.com/office/officeart/2005/8/layout/vList2"/>
    <dgm:cxn modelId="{CEA77A45-515B-48F8-81C9-DA0AF20E1177}" type="presParOf" srcId="{DA4D10B2-FA3A-4BD6-B3BB-73CE3472E43B}" destId="{85A0C2FE-2BA1-46D2-9CEE-49FCC3F8444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1B458-A34B-4C84-93EF-C87A811D2D6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l-PL"/>
        </a:p>
      </dgm:t>
    </dgm:pt>
    <dgm:pt modelId="{5905EB90-851D-4D88-98D0-10C7F7A085DE}">
      <dgm:prSet phldrT="[Tekst]" custT="1"/>
      <dgm:spPr/>
      <dgm:t>
        <a:bodyPr/>
        <a:lstStyle/>
        <a:p>
          <a:r>
            <a:rPr lang="pl-PL" sz="1600" b="0" i="0" dirty="0"/>
            <a:t>wydanie postanowienia o odmowie wszczęcia albo umorzeniu postępowania przygotowawczego</a:t>
          </a:r>
          <a:endParaRPr lang="pl-PL" sz="1600" b="1" dirty="0"/>
        </a:p>
      </dgm:t>
    </dgm:pt>
    <dgm:pt modelId="{AA194B40-A0BF-4032-A672-433490E32D48}" type="parTrans" cxnId="{93E2FC10-5B6A-47EC-B191-BC9C66A98296}">
      <dgm:prSet/>
      <dgm:spPr/>
      <dgm:t>
        <a:bodyPr/>
        <a:lstStyle/>
        <a:p>
          <a:endParaRPr lang="pl-PL"/>
        </a:p>
      </dgm:t>
    </dgm:pt>
    <dgm:pt modelId="{47144AA9-53AA-448F-A41A-673AD7085180}" type="sibTrans" cxnId="{93E2FC10-5B6A-47EC-B191-BC9C66A98296}">
      <dgm:prSet/>
      <dgm:spPr/>
      <dgm:t>
        <a:bodyPr/>
        <a:lstStyle/>
        <a:p>
          <a:endParaRPr lang="pl-PL"/>
        </a:p>
      </dgm:t>
    </dgm:pt>
    <dgm:pt modelId="{D9D93B57-677A-47AB-B8E6-26A34A57B981}">
      <dgm:prSet phldrT="[Tekst]" custT="1"/>
      <dgm:spPr/>
      <dgm:t>
        <a:bodyPr/>
        <a:lstStyle/>
        <a:p>
          <a:r>
            <a:rPr lang="pl-PL" sz="1600" b="0" i="0" dirty="0"/>
            <a:t>wniesienie przez pokrzywdzonego zażalenia do sądu na postanowienie o odmowie wszczęcia albo umorzeniu postępowania przygotowawczego</a:t>
          </a:r>
          <a:endParaRPr lang="pl-PL" sz="1600" b="1" dirty="0"/>
        </a:p>
      </dgm:t>
    </dgm:pt>
    <dgm:pt modelId="{6F35F67E-D992-4A63-9E18-CF7E8164EFD4}" type="parTrans" cxnId="{E2544F92-686D-42A5-A9DB-DBDF5B0FFB4A}">
      <dgm:prSet/>
      <dgm:spPr/>
      <dgm:t>
        <a:bodyPr/>
        <a:lstStyle/>
        <a:p>
          <a:endParaRPr lang="pl-PL"/>
        </a:p>
      </dgm:t>
    </dgm:pt>
    <dgm:pt modelId="{54D4D49C-D209-4C86-85CA-001CEA667F08}" type="sibTrans" cxnId="{E2544F92-686D-42A5-A9DB-DBDF5B0FFB4A}">
      <dgm:prSet/>
      <dgm:spPr/>
      <dgm:t>
        <a:bodyPr/>
        <a:lstStyle/>
        <a:p>
          <a:endParaRPr lang="pl-PL"/>
        </a:p>
      </dgm:t>
    </dgm:pt>
    <dgm:pt modelId="{13CCD1D4-C15A-4FBF-B79F-8A23F903B559}">
      <dgm:prSet phldrT="[Tekst]" custT="1"/>
      <dgm:spPr/>
      <dgm:t>
        <a:bodyPr/>
        <a:lstStyle/>
        <a:p>
          <a:r>
            <a:rPr lang="pl-PL" sz="1400" b="0" i="0" dirty="0"/>
            <a:t>uchylenie przez sąd zaskarżonego postanowienia o odmowie wszczęcia albo umorzeniu postępowania przygotowawczego i przekazanie sprawy organowi prowadzącemu postępowanie przygotowawcze</a:t>
          </a:r>
          <a:endParaRPr lang="pl-PL" sz="1400" b="1" dirty="0"/>
        </a:p>
      </dgm:t>
    </dgm:pt>
    <dgm:pt modelId="{1A945650-BEB2-4215-B2C4-79AEF3D86416}" type="parTrans" cxnId="{C364BE1F-D76A-4C72-B95F-2909CB242DF9}">
      <dgm:prSet/>
      <dgm:spPr/>
      <dgm:t>
        <a:bodyPr/>
        <a:lstStyle/>
        <a:p>
          <a:endParaRPr lang="pl-PL"/>
        </a:p>
      </dgm:t>
    </dgm:pt>
    <dgm:pt modelId="{2A080EC7-39B0-4696-A658-02077E75285D}" type="sibTrans" cxnId="{C364BE1F-D76A-4C72-B95F-2909CB242DF9}">
      <dgm:prSet/>
      <dgm:spPr/>
      <dgm:t>
        <a:bodyPr/>
        <a:lstStyle/>
        <a:p>
          <a:endParaRPr lang="pl-PL"/>
        </a:p>
      </dgm:t>
    </dgm:pt>
    <dgm:pt modelId="{35B7F498-DD44-4F61-AA72-B91AE4B805C2}">
      <dgm:prSet phldrT="[Tekst]" custT="1"/>
      <dgm:spPr/>
      <dgm:t>
        <a:bodyPr/>
        <a:lstStyle/>
        <a:p>
          <a:r>
            <a:rPr lang="pl-PL" sz="1400" b="0" i="0" dirty="0"/>
            <a:t>wydanie przez organ prowadzący postępowanie przygotowawcze ponownego postanowienia o odmowie wszczęcia lub umorzeniu postępowania przygotowawczego</a:t>
          </a:r>
          <a:endParaRPr lang="pl-PL" sz="1400" b="1" dirty="0"/>
        </a:p>
      </dgm:t>
    </dgm:pt>
    <dgm:pt modelId="{46A2CAAB-7F7E-49C2-B5D2-0A05E56FF5D0}" type="parTrans" cxnId="{7F8CF8C0-2C11-46E7-A9FE-CE16EA5E00EF}">
      <dgm:prSet/>
      <dgm:spPr/>
      <dgm:t>
        <a:bodyPr/>
        <a:lstStyle/>
        <a:p>
          <a:endParaRPr lang="pl-PL"/>
        </a:p>
      </dgm:t>
    </dgm:pt>
    <dgm:pt modelId="{066D9F04-C131-4A51-BD04-F2FC57E36844}" type="sibTrans" cxnId="{7F8CF8C0-2C11-46E7-A9FE-CE16EA5E00EF}">
      <dgm:prSet/>
      <dgm:spPr/>
      <dgm:t>
        <a:bodyPr/>
        <a:lstStyle/>
        <a:p>
          <a:endParaRPr lang="pl-PL"/>
        </a:p>
      </dgm:t>
    </dgm:pt>
    <dgm:pt modelId="{5C9E3265-C33B-41F6-8F0E-D25C1112A3B9}">
      <dgm:prSet phldrT="[Tekst]" custT="1"/>
      <dgm:spPr/>
      <dgm:t>
        <a:bodyPr/>
        <a:lstStyle/>
        <a:p>
          <a:r>
            <a:rPr lang="pl-PL" sz="1400" b="0" i="0" dirty="0"/>
            <a:t>wniesienie przez pokrzywdzonego zażalenia do </a:t>
          </a:r>
          <a:r>
            <a:rPr lang="pl-PL" sz="1400" b="1" i="0" dirty="0"/>
            <a:t>prokuratora nadrzędnego*</a:t>
          </a:r>
          <a:r>
            <a:rPr lang="pl-PL" sz="1400" b="0" i="0" dirty="0"/>
            <a:t> na ponowne postanowienie o odmowie wszczęcia albo umorzeniu postępowania przygotowawczego</a:t>
          </a:r>
          <a:endParaRPr lang="pl-PL" sz="1400" b="1" dirty="0"/>
        </a:p>
      </dgm:t>
    </dgm:pt>
    <dgm:pt modelId="{D9344B2A-1009-4D0E-9A23-843912FC0511}" type="parTrans" cxnId="{F5182D46-82C7-4135-A2BA-EC394BA99ECE}">
      <dgm:prSet/>
      <dgm:spPr/>
      <dgm:t>
        <a:bodyPr/>
        <a:lstStyle/>
        <a:p>
          <a:endParaRPr lang="pl-PL"/>
        </a:p>
      </dgm:t>
    </dgm:pt>
    <dgm:pt modelId="{12B787D9-B805-4C8F-A6FE-84EDCF3FE234}" type="sibTrans" cxnId="{F5182D46-82C7-4135-A2BA-EC394BA99ECE}">
      <dgm:prSet/>
      <dgm:spPr/>
      <dgm:t>
        <a:bodyPr/>
        <a:lstStyle/>
        <a:p>
          <a:endParaRPr lang="pl-PL"/>
        </a:p>
      </dgm:t>
    </dgm:pt>
    <dgm:pt modelId="{E98599F8-1427-49F9-9F89-A3A867FE38C0}">
      <dgm:prSet/>
      <dgm:spPr/>
      <dgm:t>
        <a:bodyPr/>
        <a:lstStyle/>
        <a:p>
          <a:endParaRPr lang="pl-PL"/>
        </a:p>
      </dgm:t>
    </dgm:pt>
    <dgm:pt modelId="{A93EF390-50E8-4BDE-AD97-AB0664FFB030}" type="parTrans" cxnId="{CB4EBFED-5E20-455D-966D-01752AC2142B}">
      <dgm:prSet/>
      <dgm:spPr/>
      <dgm:t>
        <a:bodyPr/>
        <a:lstStyle/>
        <a:p>
          <a:endParaRPr lang="pl-PL"/>
        </a:p>
      </dgm:t>
    </dgm:pt>
    <dgm:pt modelId="{0E4C5DDD-CE99-4ED7-ADFF-AF1BE8053037}" type="sibTrans" cxnId="{CB4EBFED-5E20-455D-966D-01752AC2142B}">
      <dgm:prSet/>
      <dgm:spPr/>
      <dgm:t>
        <a:bodyPr/>
        <a:lstStyle/>
        <a:p>
          <a:endParaRPr lang="pl-PL"/>
        </a:p>
      </dgm:t>
    </dgm:pt>
    <dgm:pt modelId="{6DE0870C-9194-4EA7-A597-8C4CB1247D17}" type="pres">
      <dgm:prSet presAssocID="{C481B458-A34B-4C84-93EF-C87A811D2D63}" presName="diagram" presStyleCnt="0">
        <dgm:presLayoutVars>
          <dgm:dir/>
          <dgm:resizeHandles val="exact"/>
        </dgm:presLayoutVars>
      </dgm:prSet>
      <dgm:spPr/>
    </dgm:pt>
    <dgm:pt modelId="{894E910B-2F70-49A4-9FB9-9DAD09EF9239}" type="pres">
      <dgm:prSet presAssocID="{5905EB90-851D-4D88-98D0-10C7F7A085DE}" presName="node" presStyleLbl="node1" presStyleIdx="0" presStyleCnt="6">
        <dgm:presLayoutVars>
          <dgm:bulletEnabled val="1"/>
        </dgm:presLayoutVars>
      </dgm:prSet>
      <dgm:spPr/>
    </dgm:pt>
    <dgm:pt modelId="{90CCF647-7D3A-41A8-B846-A184A72AC084}" type="pres">
      <dgm:prSet presAssocID="{47144AA9-53AA-448F-A41A-673AD7085180}" presName="sibTrans" presStyleLbl="sibTrans2D1" presStyleIdx="0" presStyleCnt="5"/>
      <dgm:spPr/>
    </dgm:pt>
    <dgm:pt modelId="{8DCC9370-A304-4896-80A1-9CCD39F2340C}" type="pres">
      <dgm:prSet presAssocID="{47144AA9-53AA-448F-A41A-673AD7085180}" presName="connectorText" presStyleLbl="sibTrans2D1" presStyleIdx="0" presStyleCnt="5"/>
      <dgm:spPr/>
    </dgm:pt>
    <dgm:pt modelId="{8F695BA5-5FA1-431D-86FD-2A44C7E8815C}" type="pres">
      <dgm:prSet presAssocID="{D9D93B57-677A-47AB-B8E6-26A34A57B981}" presName="node" presStyleLbl="node1" presStyleIdx="1" presStyleCnt="6">
        <dgm:presLayoutVars>
          <dgm:bulletEnabled val="1"/>
        </dgm:presLayoutVars>
      </dgm:prSet>
      <dgm:spPr/>
    </dgm:pt>
    <dgm:pt modelId="{9758B992-DCCC-40DB-9D5C-D64FCE6FD8D4}" type="pres">
      <dgm:prSet presAssocID="{54D4D49C-D209-4C86-85CA-001CEA667F08}" presName="sibTrans" presStyleLbl="sibTrans2D1" presStyleIdx="1" presStyleCnt="5"/>
      <dgm:spPr/>
    </dgm:pt>
    <dgm:pt modelId="{B274279C-88BC-4301-9876-9F5016CD0F70}" type="pres">
      <dgm:prSet presAssocID="{54D4D49C-D209-4C86-85CA-001CEA667F08}" presName="connectorText" presStyleLbl="sibTrans2D1" presStyleIdx="1" presStyleCnt="5"/>
      <dgm:spPr/>
    </dgm:pt>
    <dgm:pt modelId="{53F2536F-B294-45F9-B2B1-D209261F32AE}" type="pres">
      <dgm:prSet presAssocID="{13CCD1D4-C15A-4FBF-B79F-8A23F903B559}" presName="node" presStyleLbl="node1" presStyleIdx="2" presStyleCnt="6">
        <dgm:presLayoutVars>
          <dgm:bulletEnabled val="1"/>
        </dgm:presLayoutVars>
      </dgm:prSet>
      <dgm:spPr/>
    </dgm:pt>
    <dgm:pt modelId="{32CCABAD-B5CB-4B5D-8974-83B22D3D79D7}" type="pres">
      <dgm:prSet presAssocID="{2A080EC7-39B0-4696-A658-02077E75285D}" presName="sibTrans" presStyleLbl="sibTrans2D1" presStyleIdx="2" presStyleCnt="5"/>
      <dgm:spPr/>
    </dgm:pt>
    <dgm:pt modelId="{79F89C3C-0EA5-46AB-AB8E-DA28F2263C79}" type="pres">
      <dgm:prSet presAssocID="{2A080EC7-39B0-4696-A658-02077E75285D}" presName="connectorText" presStyleLbl="sibTrans2D1" presStyleIdx="2" presStyleCnt="5"/>
      <dgm:spPr/>
    </dgm:pt>
    <dgm:pt modelId="{53AABEF2-321F-44AC-85F4-7FD5E7702C72}" type="pres">
      <dgm:prSet presAssocID="{35B7F498-DD44-4F61-AA72-B91AE4B805C2}" presName="node" presStyleLbl="node1" presStyleIdx="3" presStyleCnt="6">
        <dgm:presLayoutVars>
          <dgm:bulletEnabled val="1"/>
        </dgm:presLayoutVars>
      </dgm:prSet>
      <dgm:spPr/>
    </dgm:pt>
    <dgm:pt modelId="{061B9E09-AE4E-4BFD-9596-370811B693BD}" type="pres">
      <dgm:prSet presAssocID="{066D9F04-C131-4A51-BD04-F2FC57E36844}" presName="sibTrans" presStyleLbl="sibTrans2D1" presStyleIdx="3" presStyleCnt="5"/>
      <dgm:spPr/>
    </dgm:pt>
    <dgm:pt modelId="{B50AE2EA-2CF3-469E-863D-A40DA355B50E}" type="pres">
      <dgm:prSet presAssocID="{066D9F04-C131-4A51-BD04-F2FC57E36844}" presName="connectorText" presStyleLbl="sibTrans2D1" presStyleIdx="3" presStyleCnt="5"/>
      <dgm:spPr/>
    </dgm:pt>
    <dgm:pt modelId="{4D2EAA32-E858-4686-A60C-73115EE7817C}" type="pres">
      <dgm:prSet presAssocID="{5C9E3265-C33B-41F6-8F0E-D25C1112A3B9}" presName="node" presStyleLbl="node1" presStyleIdx="4" presStyleCnt="6">
        <dgm:presLayoutVars>
          <dgm:bulletEnabled val="1"/>
        </dgm:presLayoutVars>
      </dgm:prSet>
      <dgm:spPr/>
    </dgm:pt>
    <dgm:pt modelId="{2DCFB48A-055D-46F7-99A0-2C4B7F1C2846}" type="pres">
      <dgm:prSet presAssocID="{12B787D9-B805-4C8F-A6FE-84EDCF3FE234}" presName="sibTrans" presStyleLbl="sibTrans2D1" presStyleIdx="4" presStyleCnt="5"/>
      <dgm:spPr/>
    </dgm:pt>
    <dgm:pt modelId="{385E31D1-B980-44AC-9464-D28FD054CF5F}" type="pres">
      <dgm:prSet presAssocID="{12B787D9-B805-4C8F-A6FE-84EDCF3FE234}" presName="connectorText" presStyleLbl="sibTrans2D1" presStyleIdx="4" presStyleCnt="5"/>
      <dgm:spPr/>
    </dgm:pt>
    <dgm:pt modelId="{90150478-EFC1-41C8-9766-450DEAD98E4D}" type="pres">
      <dgm:prSet presAssocID="{E98599F8-1427-49F9-9F89-A3A867FE38C0}" presName="node" presStyleLbl="node1" presStyleIdx="5" presStyleCnt="6">
        <dgm:presLayoutVars>
          <dgm:bulletEnabled val="1"/>
        </dgm:presLayoutVars>
      </dgm:prSet>
      <dgm:spPr/>
    </dgm:pt>
  </dgm:ptLst>
  <dgm:cxnLst>
    <dgm:cxn modelId="{3D56B007-4E81-4A3C-A22C-09E967C895F0}" type="presOf" srcId="{12B787D9-B805-4C8F-A6FE-84EDCF3FE234}" destId="{2DCFB48A-055D-46F7-99A0-2C4B7F1C2846}" srcOrd="0" destOrd="0" presId="urn:microsoft.com/office/officeart/2005/8/layout/process5"/>
    <dgm:cxn modelId="{93E2FC10-5B6A-47EC-B191-BC9C66A98296}" srcId="{C481B458-A34B-4C84-93EF-C87A811D2D63}" destId="{5905EB90-851D-4D88-98D0-10C7F7A085DE}" srcOrd="0" destOrd="0" parTransId="{AA194B40-A0BF-4032-A672-433490E32D48}" sibTransId="{47144AA9-53AA-448F-A41A-673AD7085180}"/>
    <dgm:cxn modelId="{B4F68219-8BFF-4483-8077-72C983799053}" type="presOf" srcId="{12B787D9-B805-4C8F-A6FE-84EDCF3FE234}" destId="{385E31D1-B980-44AC-9464-D28FD054CF5F}" srcOrd="1" destOrd="0" presId="urn:microsoft.com/office/officeart/2005/8/layout/process5"/>
    <dgm:cxn modelId="{C364BE1F-D76A-4C72-B95F-2909CB242DF9}" srcId="{C481B458-A34B-4C84-93EF-C87A811D2D63}" destId="{13CCD1D4-C15A-4FBF-B79F-8A23F903B559}" srcOrd="2" destOrd="0" parTransId="{1A945650-BEB2-4215-B2C4-79AEF3D86416}" sibTransId="{2A080EC7-39B0-4696-A658-02077E75285D}"/>
    <dgm:cxn modelId="{19313522-F175-4A06-BC73-D8E52697D931}" type="presOf" srcId="{5C9E3265-C33B-41F6-8F0E-D25C1112A3B9}" destId="{4D2EAA32-E858-4686-A60C-73115EE7817C}" srcOrd="0" destOrd="0" presId="urn:microsoft.com/office/officeart/2005/8/layout/process5"/>
    <dgm:cxn modelId="{9E58F927-D822-4190-B855-BDEA1A3E73F7}" type="presOf" srcId="{35B7F498-DD44-4F61-AA72-B91AE4B805C2}" destId="{53AABEF2-321F-44AC-85F4-7FD5E7702C72}" srcOrd="0" destOrd="0" presId="urn:microsoft.com/office/officeart/2005/8/layout/process5"/>
    <dgm:cxn modelId="{1E027C2F-0D63-4312-B4E1-DFD31D18433E}" type="presOf" srcId="{5905EB90-851D-4D88-98D0-10C7F7A085DE}" destId="{894E910B-2F70-49A4-9FB9-9DAD09EF9239}" srcOrd="0" destOrd="0" presId="urn:microsoft.com/office/officeart/2005/8/layout/process5"/>
    <dgm:cxn modelId="{3B247C32-E46A-4536-B0F0-8EFFCF29E1A4}" type="presOf" srcId="{54D4D49C-D209-4C86-85CA-001CEA667F08}" destId="{9758B992-DCCC-40DB-9D5C-D64FCE6FD8D4}" srcOrd="0" destOrd="0" presId="urn:microsoft.com/office/officeart/2005/8/layout/process5"/>
    <dgm:cxn modelId="{10EB4E3B-D239-4D83-96B3-33A3D1F96D24}" type="presOf" srcId="{54D4D49C-D209-4C86-85CA-001CEA667F08}" destId="{B274279C-88BC-4301-9876-9F5016CD0F70}" srcOrd="1" destOrd="0" presId="urn:microsoft.com/office/officeart/2005/8/layout/process5"/>
    <dgm:cxn modelId="{6C55FD5C-84D1-4A34-B387-9E1A8DAD70E1}" type="presOf" srcId="{2A080EC7-39B0-4696-A658-02077E75285D}" destId="{32CCABAD-B5CB-4B5D-8974-83B22D3D79D7}" srcOrd="0" destOrd="0" presId="urn:microsoft.com/office/officeart/2005/8/layout/process5"/>
    <dgm:cxn modelId="{81836442-672E-4073-8470-25B9B3263A29}" type="presOf" srcId="{13CCD1D4-C15A-4FBF-B79F-8A23F903B559}" destId="{53F2536F-B294-45F9-B2B1-D209261F32AE}" srcOrd="0" destOrd="0" presId="urn:microsoft.com/office/officeart/2005/8/layout/process5"/>
    <dgm:cxn modelId="{F5182D46-82C7-4135-A2BA-EC394BA99ECE}" srcId="{C481B458-A34B-4C84-93EF-C87A811D2D63}" destId="{5C9E3265-C33B-41F6-8F0E-D25C1112A3B9}" srcOrd="4" destOrd="0" parTransId="{D9344B2A-1009-4D0E-9A23-843912FC0511}" sibTransId="{12B787D9-B805-4C8F-A6FE-84EDCF3FE234}"/>
    <dgm:cxn modelId="{44AEDD57-D59A-48AC-BCE7-026B5A5861FD}" type="presOf" srcId="{47144AA9-53AA-448F-A41A-673AD7085180}" destId="{8DCC9370-A304-4896-80A1-9CCD39F2340C}" srcOrd="1" destOrd="0" presId="urn:microsoft.com/office/officeart/2005/8/layout/process5"/>
    <dgm:cxn modelId="{B46B355A-C976-43EB-8CB1-C734FD2B7FDC}" type="presOf" srcId="{C481B458-A34B-4C84-93EF-C87A811D2D63}" destId="{6DE0870C-9194-4EA7-A597-8C4CB1247D17}" srcOrd="0" destOrd="0" presId="urn:microsoft.com/office/officeart/2005/8/layout/process5"/>
    <dgm:cxn modelId="{E2544F92-686D-42A5-A9DB-DBDF5B0FFB4A}" srcId="{C481B458-A34B-4C84-93EF-C87A811D2D63}" destId="{D9D93B57-677A-47AB-B8E6-26A34A57B981}" srcOrd="1" destOrd="0" parTransId="{6F35F67E-D992-4A63-9E18-CF7E8164EFD4}" sibTransId="{54D4D49C-D209-4C86-85CA-001CEA667F08}"/>
    <dgm:cxn modelId="{CA409A98-E3E2-438C-9DC0-AA0A4CA96E8E}" type="presOf" srcId="{E98599F8-1427-49F9-9F89-A3A867FE38C0}" destId="{90150478-EFC1-41C8-9766-450DEAD98E4D}" srcOrd="0" destOrd="0" presId="urn:microsoft.com/office/officeart/2005/8/layout/process5"/>
    <dgm:cxn modelId="{017866A1-FD89-40BC-BAD6-62CCD9D1E2B2}" type="presOf" srcId="{066D9F04-C131-4A51-BD04-F2FC57E36844}" destId="{061B9E09-AE4E-4BFD-9596-370811B693BD}" srcOrd="0" destOrd="0" presId="urn:microsoft.com/office/officeart/2005/8/layout/process5"/>
    <dgm:cxn modelId="{941F0FB0-B415-462E-91CA-E1BF69E0C9A6}" type="presOf" srcId="{47144AA9-53AA-448F-A41A-673AD7085180}" destId="{90CCF647-7D3A-41A8-B846-A184A72AC084}" srcOrd="0" destOrd="0" presId="urn:microsoft.com/office/officeart/2005/8/layout/process5"/>
    <dgm:cxn modelId="{DE08F1B0-B2C8-45D4-84F8-79299DF2A642}" type="presOf" srcId="{066D9F04-C131-4A51-BD04-F2FC57E36844}" destId="{B50AE2EA-2CF3-469E-863D-A40DA355B50E}" srcOrd="1" destOrd="0" presId="urn:microsoft.com/office/officeart/2005/8/layout/process5"/>
    <dgm:cxn modelId="{7F8CF8C0-2C11-46E7-A9FE-CE16EA5E00EF}" srcId="{C481B458-A34B-4C84-93EF-C87A811D2D63}" destId="{35B7F498-DD44-4F61-AA72-B91AE4B805C2}" srcOrd="3" destOrd="0" parTransId="{46A2CAAB-7F7E-49C2-B5D2-0A05E56FF5D0}" sibTransId="{066D9F04-C131-4A51-BD04-F2FC57E36844}"/>
    <dgm:cxn modelId="{C2AB4ACE-4F54-4F39-A7DF-3B6AD007BDBB}" type="presOf" srcId="{2A080EC7-39B0-4696-A658-02077E75285D}" destId="{79F89C3C-0EA5-46AB-AB8E-DA28F2263C79}" srcOrd="1" destOrd="0" presId="urn:microsoft.com/office/officeart/2005/8/layout/process5"/>
    <dgm:cxn modelId="{594206EC-603A-4B45-AA63-1344D19CE7EA}" type="presOf" srcId="{D9D93B57-677A-47AB-B8E6-26A34A57B981}" destId="{8F695BA5-5FA1-431D-86FD-2A44C7E8815C}" srcOrd="0" destOrd="0" presId="urn:microsoft.com/office/officeart/2005/8/layout/process5"/>
    <dgm:cxn modelId="{CB4EBFED-5E20-455D-966D-01752AC2142B}" srcId="{C481B458-A34B-4C84-93EF-C87A811D2D63}" destId="{E98599F8-1427-49F9-9F89-A3A867FE38C0}" srcOrd="5" destOrd="0" parTransId="{A93EF390-50E8-4BDE-AD97-AB0664FFB030}" sibTransId="{0E4C5DDD-CE99-4ED7-ADFF-AF1BE8053037}"/>
    <dgm:cxn modelId="{73426668-CFE0-40B9-BBBE-5AE48FFE3413}" type="presParOf" srcId="{6DE0870C-9194-4EA7-A597-8C4CB1247D17}" destId="{894E910B-2F70-49A4-9FB9-9DAD09EF9239}" srcOrd="0" destOrd="0" presId="urn:microsoft.com/office/officeart/2005/8/layout/process5"/>
    <dgm:cxn modelId="{22A2E4BC-8366-4C7C-A99C-3485B6FDE72F}" type="presParOf" srcId="{6DE0870C-9194-4EA7-A597-8C4CB1247D17}" destId="{90CCF647-7D3A-41A8-B846-A184A72AC084}" srcOrd="1" destOrd="0" presId="urn:microsoft.com/office/officeart/2005/8/layout/process5"/>
    <dgm:cxn modelId="{B7C8143C-1AC3-4605-A3F1-7D571BFBF381}" type="presParOf" srcId="{90CCF647-7D3A-41A8-B846-A184A72AC084}" destId="{8DCC9370-A304-4896-80A1-9CCD39F2340C}" srcOrd="0" destOrd="0" presId="urn:microsoft.com/office/officeart/2005/8/layout/process5"/>
    <dgm:cxn modelId="{569E9E62-337A-4724-BC5A-F4F6AD075D97}" type="presParOf" srcId="{6DE0870C-9194-4EA7-A597-8C4CB1247D17}" destId="{8F695BA5-5FA1-431D-86FD-2A44C7E8815C}" srcOrd="2" destOrd="0" presId="urn:microsoft.com/office/officeart/2005/8/layout/process5"/>
    <dgm:cxn modelId="{BC3DB18A-2554-4897-908F-F79809E055E1}" type="presParOf" srcId="{6DE0870C-9194-4EA7-A597-8C4CB1247D17}" destId="{9758B992-DCCC-40DB-9D5C-D64FCE6FD8D4}" srcOrd="3" destOrd="0" presId="urn:microsoft.com/office/officeart/2005/8/layout/process5"/>
    <dgm:cxn modelId="{CA9D41C9-86E1-4D7F-BA24-AA4F5434B90D}" type="presParOf" srcId="{9758B992-DCCC-40DB-9D5C-D64FCE6FD8D4}" destId="{B274279C-88BC-4301-9876-9F5016CD0F70}" srcOrd="0" destOrd="0" presId="urn:microsoft.com/office/officeart/2005/8/layout/process5"/>
    <dgm:cxn modelId="{AA916614-0E8B-4F99-958B-42BF307815C7}" type="presParOf" srcId="{6DE0870C-9194-4EA7-A597-8C4CB1247D17}" destId="{53F2536F-B294-45F9-B2B1-D209261F32AE}" srcOrd="4" destOrd="0" presId="urn:microsoft.com/office/officeart/2005/8/layout/process5"/>
    <dgm:cxn modelId="{1FCA0222-DDC6-4777-943C-50EB45E0C728}" type="presParOf" srcId="{6DE0870C-9194-4EA7-A597-8C4CB1247D17}" destId="{32CCABAD-B5CB-4B5D-8974-83B22D3D79D7}" srcOrd="5" destOrd="0" presId="urn:microsoft.com/office/officeart/2005/8/layout/process5"/>
    <dgm:cxn modelId="{5BAFFC9A-D1E8-4474-8583-113116D93D4A}" type="presParOf" srcId="{32CCABAD-B5CB-4B5D-8974-83B22D3D79D7}" destId="{79F89C3C-0EA5-46AB-AB8E-DA28F2263C79}" srcOrd="0" destOrd="0" presId="urn:microsoft.com/office/officeart/2005/8/layout/process5"/>
    <dgm:cxn modelId="{97591D23-E340-4F72-A705-DFCE85957122}" type="presParOf" srcId="{6DE0870C-9194-4EA7-A597-8C4CB1247D17}" destId="{53AABEF2-321F-44AC-85F4-7FD5E7702C72}" srcOrd="6" destOrd="0" presId="urn:microsoft.com/office/officeart/2005/8/layout/process5"/>
    <dgm:cxn modelId="{141044EE-6698-465A-AC10-DCBE61DFD899}" type="presParOf" srcId="{6DE0870C-9194-4EA7-A597-8C4CB1247D17}" destId="{061B9E09-AE4E-4BFD-9596-370811B693BD}" srcOrd="7" destOrd="0" presId="urn:microsoft.com/office/officeart/2005/8/layout/process5"/>
    <dgm:cxn modelId="{F90E90C9-7879-443C-A716-47A0F3BD2AB8}" type="presParOf" srcId="{061B9E09-AE4E-4BFD-9596-370811B693BD}" destId="{B50AE2EA-2CF3-469E-863D-A40DA355B50E}" srcOrd="0" destOrd="0" presId="urn:microsoft.com/office/officeart/2005/8/layout/process5"/>
    <dgm:cxn modelId="{F8BD1B1E-C682-4747-B726-4F83B1D22223}" type="presParOf" srcId="{6DE0870C-9194-4EA7-A597-8C4CB1247D17}" destId="{4D2EAA32-E858-4686-A60C-73115EE7817C}" srcOrd="8" destOrd="0" presId="urn:microsoft.com/office/officeart/2005/8/layout/process5"/>
    <dgm:cxn modelId="{375D1544-F2EA-49BF-A1A2-89A1256CD471}" type="presParOf" srcId="{6DE0870C-9194-4EA7-A597-8C4CB1247D17}" destId="{2DCFB48A-055D-46F7-99A0-2C4B7F1C2846}" srcOrd="9" destOrd="0" presId="urn:microsoft.com/office/officeart/2005/8/layout/process5"/>
    <dgm:cxn modelId="{1C33BC74-811C-4983-A52D-77049A590EED}" type="presParOf" srcId="{2DCFB48A-055D-46F7-99A0-2C4B7F1C2846}" destId="{385E31D1-B980-44AC-9464-D28FD054CF5F}" srcOrd="0" destOrd="0" presId="urn:microsoft.com/office/officeart/2005/8/layout/process5"/>
    <dgm:cxn modelId="{99C3028E-3CCB-4508-B8BF-633370918AE5}" type="presParOf" srcId="{6DE0870C-9194-4EA7-A597-8C4CB1247D17}" destId="{90150478-EFC1-41C8-9766-450DEAD98E4D}"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6DB25-F59B-4802-9426-B64B05A4E04F}">
      <dsp:nvSpPr>
        <dsp:cNvPr id="0" name=""/>
        <dsp:cNvSpPr/>
      </dsp:nvSpPr>
      <dsp:spPr>
        <a:xfrm>
          <a:off x="0" y="31224"/>
          <a:ext cx="10086473"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1. Uprawnienia związane z prawem do informacji (dostęp do akt postępowania, komunikowanie stronom rozstrzygnięć procesowych oraz pouczenia)</a:t>
          </a:r>
        </a:p>
      </dsp:txBody>
      <dsp:txXfrm>
        <a:off x="40780" y="72004"/>
        <a:ext cx="10004913" cy="753819"/>
      </dsp:txXfrm>
    </dsp:sp>
    <dsp:sp modelId="{D5FB2CBD-A2C0-424B-BD65-E2532E532289}">
      <dsp:nvSpPr>
        <dsp:cNvPr id="0" name=""/>
        <dsp:cNvSpPr/>
      </dsp:nvSpPr>
      <dsp:spPr>
        <a:xfrm>
          <a:off x="0" y="927084"/>
          <a:ext cx="10086473" cy="8353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2. Możliwość wnioskowania o przeprowadzenie czynności w postępowaniu przygotowawczym</a:t>
          </a:r>
        </a:p>
      </dsp:txBody>
      <dsp:txXfrm>
        <a:off x="40780" y="967864"/>
        <a:ext cx="10004913" cy="753819"/>
      </dsp:txXfrm>
    </dsp:sp>
    <dsp:sp modelId="{3CB8123D-0CE2-4467-862E-5C77B7495933}">
      <dsp:nvSpPr>
        <dsp:cNvPr id="0" name=""/>
        <dsp:cNvSpPr/>
      </dsp:nvSpPr>
      <dsp:spPr>
        <a:xfrm>
          <a:off x="0" y="1822944"/>
          <a:ext cx="10086473" cy="835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3. Możliwość udziału w czynnościach postępowania przygotowawczego</a:t>
          </a:r>
        </a:p>
      </dsp:txBody>
      <dsp:txXfrm>
        <a:off x="40780" y="1863724"/>
        <a:ext cx="10004913" cy="753819"/>
      </dsp:txXfrm>
    </dsp:sp>
    <dsp:sp modelId="{85A0C2FE-2BA1-46D2-9CEE-49FCC3F84440}">
      <dsp:nvSpPr>
        <dsp:cNvPr id="0" name=""/>
        <dsp:cNvSpPr/>
      </dsp:nvSpPr>
      <dsp:spPr>
        <a:xfrm>
          <a:off x="0" y="2718805"/>
          <a:ext cx="10086473" cy="835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dirty="0"/>
            <a:t>4. Możliwość składania środków odwoławczych od rozstrzygnięć lub działań/zaniechań organów prowadzących postępowanie przygotowawcze</a:t>
          </a:r>
        </a:p>
      </dsp:txBody>
      <dsp:txXfrm>
        <a:off x="40780" y="2759585"/>
        <a:ext cx="10004913"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910B-2F70-49A4-9FB9-9DAD09EF9239}">
      <dsp:nvSpPr>
        <dsp:cNvPr id="0" name=""/>
        <dsp:cNvSpPr/>
      </dsp:nvSpPr>
      <dsp:spPr>
        <a:xfrm>
          <a:off x="9223" y="170072"/>
          <a:ext cx="2756852" cy="165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0" i="0" kern="1200" dirty="0"/>
            <a:t>wydanie postanowienia o odmowie wszczęcia albo umorzeniu postępowania przygotowawczego</a:t>
          </a:r>
          <a:endParaRPr lang="pl-PL" sz="1600" b="1" kern="1200" dirty="0"/>
        </a:p>
      </dsp:txBody>
      <dsp:txXfrm>
        <a:off x="57670" y="218519"/>
        <a:ext cx="2659958" cy="1557217"/>
      </dsp:txXfrm>
    </dsp:sp>
    <dsp:sp modelId="{90CCF647-7D3A-41A8-B846-A184A72AC084}">
      <dsp:nvSpPr>
        <dsp:cNvPr id="0" name=""/>
        <dsp:cNvSpPr/>
      </dsp:nvSpPr>
      <dsp:spPr>
        <a:xfrm>
          <a:off x="3008679" y="655278"/>
          <a:ext cx="584452" cy="683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pl-PL" sz="2900" kern="1200"/>
        </a:p>
      </dsp:txBody>
      <dsp:txXfrm>
        <a:off x="3008679" y="792018"/>
        <a:ext cx="409116" cy="410219"/>
      </dsp:txXfrm>
    </dsp:sp>
    <dsp:sp modelId="{8F695BA5-5FA1-431D-86FD-2A44C7E8815C}">
      <dsp:nvSpPr>
        <dsp:cNvPr id="0" name=""/>
        <dsp:cNvSpPr/>
      </dsp:nvSpPr>
      <dsp:spPr>
        <a:xfrm>
          <a:off x="3868817" y="170072"/>
          <a:ext cx="2756852" cy="165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0" i="0" kern="1200" dirty="0"/>
            <a:t>wniesienie przez pokrzywdzonego zażalenia do sądu na postanowienie o odmowie wszczęcia albo umorzeniu postępowania przygotowawczego</a:t>
          </a:r>
          <a:endParaRPr lang="pl-PL" sz="1600" b="1" kern="1200" dirty="0"/>
        </a:p>
      </dsp:txBody>
      <dsp:txXfrm>
        <a:off x="3917264" y="218519"/>
        <a:ext cx="2659958" cy="1557217"/>
      </dsp:txXfrm>
    </dsp:sp>
    <dsp:sp modelId="{9758B992-DCCC-40DB-9D5C-D64FCE6FD8D4}">
      <dsp:nvSpPr>
        <dsp:cNvPr id="0" name=""/>
        <dsp:cNvSpPr/>
      </dsp:nvSpPr>
      <dsp:spPr>
        <a:xfrm>
          <a:off x="6868273" y="655278"/>
          <a:ext cx="584452" cy="683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pl-PL" sz="2900" kern="1200"/>
        </a:p>
      </dsp:txBody>
      <dsp:txXfrm>
        <a:off x="6868273" y="792018"/>
        <a:ext cx="409116" cy="410219"/>
      </dsp:txXfrm>
    </dsp:sp>
    <dsp:sp modelId="{53F2536F-B294-45F9-B2B1-D209261F32AE}">
      <dsp:nvSpPr>
        <dsp:cNvPr id="0" name=""/>
        <dsp:cNvSpPr/>
      </dsp:nvSpPr>
      <dsp:spPr>
        <a:xfrm>
          <a:off x="7728411" y="170072"/>
          <a:ext cx="2756852" cy="165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0" i="0" kern="1200" dirty="0"/>
            <a:t>uchylenie przez sąd zaskarżonego postanowienia o odmowie wszczęcia albo umorzeniu postępowania przygotowawczego i przekazanie sprawy organowi prowadzącemu postępowanie przygotowawcze</a:t>
          </a:r>
          <a:endParaRPr lang="pl-PL" sz="1400" b="1" kern="1200" dirty="0"/>
        </a:p>
      </dsp:txBody>
      <dsp:txXfrm>
        <a:off x="7776858" y="218519"/>
        <a:ext cx="2659958" cy="1557217"/>
      </dsp:txXfrm>
    </dsp:sp>
    <dsp:sp modelId="{32CCABAD-B5CB-4B5D-8974-83B22D3D79D7}">
      <dsp:nvSpPr>
        <dsp:cNvPr id="0" name=""/>
        <dsp:cNvSpPr/>
      </dsp:nvSpPr>
      <dsp:spPr>
        <a:xfrm rot="5400000">
          <a:off x="8814611" y="2017163"/>
          <a:ext cx="584452" cy="683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pl-PL" sz="2900" kern="1200"/>
        </a:p>
      </dsp:txBody>
      <dsp:txXfrm rot="-5400000">
        <a:off x="8901728" y="2066786"/>
        <a:ext cx="410219" cy="409116"/>
      </dsp:txXfrm>
    </dsp:sp>
    <dsp:sp modelId="{53AABEF2-321F-44AC-85F4-7FD5E7702C72}">
      <dsp:nvSpPr>
        <dsp:cNvPr id="0" name=""/>
        <dsp:cNvSpPr/>
      </dsp:nvSpPr>
      <dsp:spPr>
        <a:xfrm>
          <a:off x="7728411" y="2926925"/>
          <a:ext cx="2756852" cy="165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0" i="0" kern="1200" dirty="0"/>
            <a:t>wydanie przez organ prowadzący postępowanie przygotowawcze ponownego postanowienia o odmowie wszczęcia lub umorzeniu postępowania przygotowawczego</a:t>
          </a:r>
          <a:endParaRPr lang="pl-PL" sz="1400" b="1" kern="1200" dirty="0"/>
        </a:p>
      </dsp:txBody>
      <dsp:txXfrm>
        <a:off x="7776858" y="2975372"/>
        <a:ext cx="2659958" cy="1557217"/>
      </dsp:txXfrm>
    </dsp:sp>
    <dsp:sp modelId="{061B9E09-AE4E-4BFD-9596-370811B693BD}">
      <dsp:nvSpPr>
        <dsp:cNvPr id="0" name=""/>
        <dsp:cNvSpPr/>
      </dsp:nvSpPr>
      <dsp:spPr>
        <a:xfrm rot="10800000">
          <a:off x="6901355" y="3412131"/>
          <a:ext cx="584452" cy="683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pl-PL" sz="2900" kern="1200"/>
        </a:p>
      </dsp:txBody>
      <dsp:txXfrm rot="10800000">
        <a:off x="7076691" y="3548871"/>
        <a:ext cx="409116" cy="410219"/>
      </dsp:txXfrm>
    </dsp:sp>
    <dsp:sp modelId="{4D2EAA32-E858-4686-A60C-73115EE7817C}">
      <dsp:nvSpPr>
        <dsp:cNvPr id="0" name=""/>
        <dsp:cNvSpPr/>
      </dsp:nvSpPr>
      <dsp:spPr>
        <a:xfrm>
          <a:off x="3868817" y="2926925"/>
          <a:ext cx="2756852" cy="165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0" i="0" kern="1200" dirty="0"/>
            <a:t>wniesienie przez pokrzywdzonego zażalenia do </a:t>
          </a:r>
          <a:r>
            <a:rPr lang="pl-PL" sz="1400" b="1" i="0" kern="1200" dirty="0"/>
            <a:t>prokuratora nadrzędnego*</a:t>
          </a:r>
          <a:r>
            <a:rPr lang="pl-PL" sz="1400" b="0" i="0" kern="1200" dirty="0"/>
            <a:t> na ponowne postanowienie o odmowie wszczęcia albo umorzeniu postępowania przygotowawczego</a:t>
          </a:r>
          <a:endParaRPr lang="pl-PL" sz="1400" b="1" kern="1200" dirty="0"/>
        </a:p>
      </dsp:txBody>
      <dsp:txXfrm>
        <a:off x="3917264" y="2975372"/>
        <a:ext cx="2659958" cy="1557217"/>
      </dsp:txXfrm>
    </dsp:sp>
    <dsp:sp modelId="{2DCFB48A-055D-46F7-99A0-2C4B7F1C2846}">
      <dsp:nvSpPr>
        <dsp:cNvPr id="0" name=""/>
        <dsp:cNvSpPr/>
      </dsp:nvSpPr>
      <dsp:spPr>
        <a:xfrm rot="10800000">
          <a:off x="3041761" y="3412131"/>
          <a:ext cx="584452" cy="683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pl-PL" sz="2900" kern="1200"/>
        </a:p>
      </dsp:txBody>
      <dsp:txXfrm rot="10800000">
        <a:off x="3217097" y="3548871"/>
        <a:ext cx="409116" cy="410219"/>
      </dsp:txXfrm>
    </dsp:sp>
    <dsp:sp modelId="{90150478-EFC1-41C8-9766-450DEAD98E4D}">
      <dsp:nvSpPr>
        <dsp:cNvPr id="0" name=""/>
        <dsp:cNvSpPr/>
      </dsp:nvSpPr>
      <dsp:spPr>
        <a:xfrm>
          <a:off x="9223" y="2926925"/>
          <a:ext cx="2756852" cy="165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pl-PL" sz="6500" kern="1200"/>
        </a:p>
      </dsp:txBody>
      <dsp:txXfrm>
        <a:off x="57670" y="2975372"/>
        <a:ext cx="2659958" cy="15572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7358D-CBEA-406E-83FD-60C92BE13E9C}" type="datetimeFigureOut">
              <a:rPr lang="pl-PL" smtClean="0"/>
              <a:t>24.04.2022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C4BAC-EC54-4BE8-97DB-3642EB41607A}" type="slidenum">
              <a:rPr lang="pl-PL" smtClean="0"/>
              <a:t>‹#›</a:t>
            </a:fld>
            <a:endParaRPr lang="pl-PL"/>
          </a:p>
        </p:txBody>
      </p:sp>
    </p:spTree>
    <p:extLst>
      <p:ext uri="{BB962C8B-B14F-4D97-AF65-F5344CB8AC3E}">
        <p14:creationId xmlns:p14="http://schemas.microsoft.com/office/powerpoint/2010/main" val="184215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BF19B4E-280D-4949-970A-8A0C1C04A0FB}" type="slidenum">
              <a:rPr lang="pl-PL" smtClean="0"/>
              <a:t>24</a:t>
            </a:fld>
            <a:endParaRPr lang="pl-PL"/>
          </a:p>
        </p:txBody>
      </p:sp>
    </p:spTree>
    <p:extLst>
      <p:ext uri="{BB962C8B-B14F-4D97-AF65-F5344CB8AC3E}">
        <p14:creationId xmlns:p14="http://schemas.microsoft.com/office/powerpoint/2010/main" val="394635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26B5B5C-D625-41FD-A761-8E8E3F5BB624}" type="datetimeFigureOut">
              <a:rPr lang="pl-PL" smtClean="0"/>
              <a:t>24.04.2022</a:t>
            </a:fld>
            <a:endParaRPr lang="pl-P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BA95983-9A3F-432A-A0A7-892A3278E2A9}" type="slidenum">
              <a:rPr lang="pl-PL" smtClean="0"/>
              <a:t>‹#›</a:t>
            </a:fld>
            <a:endParaRPr lang="pl-PL"/>
          </a:p>
        </p:txBody>
      </p:sp>
    </p:spTree>
    <p:extLst>
      <p:ext uri="{BB962C8B-B14F-4D97-AF65-F5344CB8AC3E}">
        <p14:creationId xmlns:p14="http://schemas.microsoft.com/office/powerpoint/2010/main" val="100630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26B5B5C-D625-41FD-A761-8E8E3F5BB624}" type="datetimeFigureOut">
              <a:rPr lang="pl-PL" smtClean="0"/>
              <a:t>24.04.2022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34764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26B5B5C-D625-41FD-A761-8E8E3F5BB624}" type="datetimeFigureOut">
              <a:rPr lang="pl-PL" smtClean="0"/>
              <a:t>24.04.2022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18919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26B5B5C-D625-41FD-A761-8E8E3F5BB624}" type="datetimeFigureOut">
              <a:rPr lang="pl-PL" smtClean="0"/>
              <a:t>24.04.2022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324301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26B5B5C-D625-41FD-A761-8E8E3F5BB624}" type="datetimeFigureOut">
              <a:rPr lang="pl-PL" smtClean="0"/>
              <a:t>24.04.2022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242060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26B5B5C-D625-41FD-A761-8E8E3F5BB624}" type="datetimeFigureOut">
              <a:rPr lang="pl-PL" smtClean="0"/>
              <a:t>24.04.2022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337234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26B5B5C-D625-41FD-A761-8E8E3F5BB624}" type="datetimeFigureOut">
              <a:rPr lang="pl-PL" smtClean="0"/>
              <a:t>24.04.2022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289700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26B5B5C-D625-41FD-A761-8E8E3F5BB624}" type="datetimeFigureOut">
              <a:rPr lang="pl-PL" smtClean="0"/>
              <a:t>24.04.2022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97580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B5B5C-D625-41FD-A761-8E8E3F5BB624}" type="datetimeFigureOut">
              <a:rPr lang="pl-PL" smtClean="0"/>
              <a:t>24.04.2022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BA95983-9A3F-432A-A0A7-892A3278E2A9}" type="slidenum">
              <a:rPr lang="pl-PL" smtClean="0"/>
              <a:t>‹#›</a:t>
            </a:fld>
            <a:endParaRPr lang="pl-PL"/>
          </a:p>
        </p:txBody>
      </p:sp>
    </p:spTree>
    <p:extLst>
      <p:ext uri="{BB962C8B-B14F-4D97-AF65-F5344CB8AC3E}">
        <p14:creationId xmlns:p14="http://schemas.microsoft.com/office/powerpoint/2010/main" val="210551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l-PL"/>
              <a:t>Kliknij, aby edytować style wzorca tekstu</a:t>
            </a:r>
          </a:p>
        </p:txBody>
      </p:sp>
      <p:sp>
        <p:nvSpPr>
          <p:cNvPr id="5" name="Date Placeholder 4"/>
          <p:cNvSpPr>
            <a:spLocks noGrp="1"/>
          </p:cNvSpPr>
          <p:nvPr>
            <p:ph type="dt" sz="half" idx="10"/>
          </p:nvPr>
        </p:nvSpPr>
        <p:spPr/>
        <p:txBody>
          <a:bodyPr/>
          <a:lstStyle/>
          <a:p>
            <a:fld id="{626B5B5C-D625-41FD-A761-8E8E3F5BB624}" type="datetimeFigureOut">
              <a:rPr lang="pl-PL" smtClean="0"/>
              <a:t>24.04.2022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BA95983-9A3F-432A-A0A7-892A3278E2A9}" type="slidenum">
              <a:rPr lang="pl-PL" smtClean="0"/>
              <a:t>‹#›</a:t>
            </a:fld>
            <a:endParaRPr lang="pl-PL"/>
          </a:p>
        </p:txBody>
      </p:sp>
    </p:spTree>
    <p:extLst>
      <p:ext uri="{BB962C8B-B14F-4D97-AF65-F5344CB8AC3E}">
        <p14:creationId xmlns:p14="http://schemas.microsoft.com/office/powerpoint/2010/main" val="343671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26B5B5C-D625-41FD-A761-8E8E3F5BB624}" type="datetimeFigureOut">
              <a:rPr lang="pl-PL" smtClean="0"/>
              <a:t>24.04.2022</a:t>
            </a:fld>
            <a:endParaRPr lang="pl-P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BA95983-9A3F-432A-A0A7-892A3278E2A9}" type="slidenum">
              <a:rPr lang="pl-PL" smtClean="0"/>
              <a:t>‹#›</a:t>
            </a:fld>
            <a:endParaRPr lang="pl-PL"/>
          </a:p>
        </p:txBody>
      </p:sp>
    </p:spTree>
    <p:extLst>
      <p:ext uri="{BB962C8B-B14F-4D97-AF65-F5344CB8AC3E}">
        <p14:creationId xmlns:p14="http://schemas.microsoft.com/office/powerpoint/2010/main" val="23541661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26B5B5C-D625-41FD-A761-8E8E3F5BB624}" type="datetimeFigureOut">
              <a:rPr lang="pl-PL" smtClean="0"/>
              <a:t>24.04.2022</a:t>
            </a:fld>
            <a:endParaRPr lang="pl-P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pl-P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BA95983-9A3F-432A-A0A7-892A3278E2A9}" type="slidenum">
              <a:rPr lang="pl-PL" smtClean="0"/>
              <a:t>‹#›</a:t>
            </a:fld>
            <a:endParaRPr lang="pl-PL"/>
          </a:p>
        </p:txBody>
      </p:sp>
    </p:spTree>
    <p:extLst>
      <p:ext uri="{BB962C8B-B14F-4D97-AF65-F5344CB8AC3E}">
        <p14:creationId xmlns:p14="http://schemas.microsoft.com/office/powerpoint/2010/main" val="425544855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uke.gov.p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458934"/>
            <a:ext cx="9382812" cy="2858542"/>
          </a:xfrm>
        </p:spPr>
        <p:txBody>
          <a:bodyPr>
            <a:normAutofit/>
          </a:bodyPr>
          <a:lstStyle/>
          <a:p>
            <a:r>
              <a:rPr lang="pl-PL" sz="8000" dirty="0"/>
              <a:t>Postępowanie przygotowawcze</a:t>
            </a:r>
            <a:endParaRPr lang="pl-PL" sz="7200" dirty="0"/>
          </a:p>
        </p:txBody>
      </p:sp>
      <p:sp>
        <p:nvSpPr>
          <p:cNvPr id="3" name="Podtytuł 2"/>
          <p:cNvSpPr>
            <a:spLocks noGrp="1"/>
          </p:cNvSpPr>
          <p:nvPr>
            <p:ph type="subTitle" idx="1"/>
          </p:nvPr>
        </p:nvSpPr>
        <p:spPr>
          <a:xfrm>
            <a:off x="1524000" y="4076171"/>
            <a:ext cx="9144000" cy="1655762"/>
          </a:xfrm>
        </p:spPr>
        <p:txBody>
          <a:bodyPr>
            <a:normAutofit fontScale="77500" lnSpcReduction="20000"/>
          </a:bodyPr>
          <a:lstStyle/>
          <a:p>
            <a:pPr algn="l"/>
            <a:endParaRPr lang="pl-PL" dirty="0"/>
          </a:p>
          <a:p>
            <a:pPr algn="l"/>
            <a:r>
              <a:rPr lang="pl-PL" dirty="0"/>
              <a:t>mgr Artur Kowalczyk</a:t>
            </a:r>
          </a:p>
          <a:p>
            <a:pPr algn="l"/>
            <a:r>
              <a:rPr lang="pl-PL" dirty="0"/>
              <a:t>Katedra Postępowania Karnego</a:t>
            </a:r>
          </a:p>
          <a:p>
            <a:pPr algn="l"/>
            <a:r>
              <a:rPr lang="pl-PL" dirty="0" err="1"/>
              <a:t>WPAiE</a:t>
            </a:r>
            <a:r>
              <a:rPr lang="pl-PL" dirty="0"/>
              <a:t> UWr</a:t>
            </a:r>
          </a:p>
        </p:txBody>
      </p:sp>
    </p:spTree>
    <p:extLst>
      <p:ext uri="{BB962C8B-B14F-4D97-AF65-F5344CB8AC3E}">
        <p14:creationId xmlns:p14="http://schemas.microsoft.com/office/powerpoint/2010/main" val="208244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221530"/>
            <a:ext cx="10772775" cy="1658198"/>
          </a:xfrm>
        </p:spPr>
        <p:txBody>
          <a:bodyPr>
            <a:normAutofit/>
          </a:bodyPr>
          <a:lstStyle/>
          <a:p>
            <a:r>
              <a:rPr lang="pl-PL" sz="4000" dirty="0"/>
              <a:t>Obowiązek powiadomienia o przestępstwie</a:t>
            </a:r>
          </a:p>
        </p:txBody>
      </p:sp>
      <p:sp>
        <p:nvSpPr>
          <p:cNvPr id="3" name="Symbol zastępczy zawartości 2"/>
          <p:cNvSpPr>
            <a:spLocks noGrp="1"/>
          </p:cNvSpPr>
          <p:nvPr>
            <p:ph idx="1"/>
          </p:nvPr>
        </p:nvSpPr>
        <p:spPr>
          <a:xfrm>
            <a:off x="838199" y="1482490"/>
            <a:ext cx="10515600" cy="5050286"/>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Skąd organy czerpią informacje o przestępstwach?</a:t>
            </a:r>
          </a:p>
          <a:p>
            <a:pPr marL="274320" lvl="3" indent="0">
              <a:buNone/>
            </a:pPr>
            <a:r>
              <a:rPr lang="pl-PL" dirty="0">
                <a:latin typeface="Calibri" panose="020F0502020204030204" pitchFamily="34" charset="0"/>
                <a:cs typeface="Calibri" panose="020F0502020204030204" pitchFamily="34" charset="0"/>
              </a:rPr>
              <a:t>1. Wiedza własna – własna działalność np. patrole ulic, inne postępowania przygotowawcze, czynności operacyjno-rozpoznawcze np. podsłuch </a:t>
            </a:r>
            <a:r>
              <a:rPr lang="pl-PL" dirty="0" err="1">
                <a:latin typeface="Calibri" panose="020F0502020204030204" pitchFamily="34" charset="0"/>
                <a:cs typeface="Calibri" panose="020F0502020204030204" pitchFamily="34" charset="0"/>
              </a:rPr>
              <a:t>pozaprocesowy</a:t>
            </a:r>
            <a:r>
              <a:rPr lang="pl-PL" dirty="0">
                <a:latin typeface="Calibri" panose="020F0502020204030204" pitchFamily="34" charset="0"/>
                <a:cs typeface="Calibri" panose="020F0502020204030204" pitchFamily="34" charset="0"/>
              </a:rPr>
              <a:t>,</a:t>
            </a:r>
          </a:p>
          <a:p>
            <a:pPr marL="274320" lvl="3" indent="0">
              <a:buNone/>
            </a:pPr>
            <a:r>
              <a:rPr lang="pl-PL" dirty="0">
                <a:latin typeface="Calibri" panose="020F0502020204030204" pitchFamily="34" charset="0"/>
                <a:cs typeface="Calibri" panose="020F0502020204030204" pitchFamily="34" charset="0"/>
              </a:rPr>
              <a:t>2. Wiedza „z zewnątrz” – zawiadomienie o przestępstwie, media, anonimy,</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art. 304 § 1 KPK – </a:t>
            </a:r>
            <a:r>
              <a:rPr lang="pl-PL" b="1" dirty="0">
                <a:highlight>
                  <a:srgbClr val="C0C0C0"/>
                </a:highlight>
                <a:latin typeface="Calibri" panose="020F0502020204030204" pitchFamily="34" charset="0"/>
                <a:cs typeface="Calibri" panose="020F0502020204030204" pitchFamily="34" charset="0"/>
              </a:rPr>
              <a:t>każdy</a:t>
            </a:r>
            <a:r>
              <a:rPr lang="pl-PL" dirty="0">
                <a:latin typeface="Calibri" panose="020F0502020204030204" pitchFamily="34" charset="0"/>
                <a:cs typeface="Calibri" panose="020F0502020204030204" pitchFamily="34" charset="0"/>
              </a:rPr>
              <a:t> ma społeczny obowiązek zawiadomić o podejrzeniu popełnienia przestępstwa, brak jest sankcji za niezawiadomienie, ale należy pamiętać o art. 240 KK, niezawiadomienie o niektórych najpoważniejszych przestępstwach skutkuje odpowiedzialnością karną,</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art. 304 § 2 KPK - </a:t>
            </a:r>
            <a:r>
              <a:rPr lang="pl-PL" b="1" dirty="0">
                <a:highlight>
                  <a:srgbClr val="C0C0C0"/>
                </a:highlight>
                <a:latin typeface="Calibri" panose="020F0502020204030204" pitchFamily="34" charset="0"/>
                <a:cs typeface="Calibri" panose="020F0502020204030204" pitchFamily="34" charset="0"/>
              </a:rPr>
              <a:t>instytucje państwowe i samorządowe</a:t>
            </a:r>
            <a:r>
              <a:rPr lang="pl-PL" dirty="0">
                <a:latin typeface="Calibri" panose="020F0502020204030204" pitchFamily="34" charset="0"/>
                <a:cs typeface="Calibri" panose="020F0502020204030204" pitchFamily="34" charset="0"/>
              </a:rPr>
              <a:t>, które w związku ze swą działalnością dowiedziały się o popełnieniu przestępstwa ściganego z urzędu, są obowiązane niezwłocznie zawiadomić o tym prokuratora lub Policję oraz przedsięwziąć niezbędne czynności do czasu przybycia organu powołanego do ścigania przestępstw lub do czasu wydania przez ten organ stosownego zarządzenia, aby nie dopuścić do zatarcia śladów i dowodów przestępstwa.</a:t>
            </a:r>
          </a:p>
        </p:txBody>
      </p:sp>
    </p:spTree>
    <p:extLst>
      <p:ext uri="{BB962C8B-B14F-4D97-AF65-F5344CB8AC3E}">
        <p14:creationId xmlns:p14="http://schemas.microsoft.com/office/powerpoint/2010/main" val="400354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23" y="301657"/>
            <a:ext cx="10696576" cy="1658198"/>
          </a:xfrm>
        </p:spPr>
        <p:txBody>
          <a:bodyPr>
            <a:normAutofit/>
          </a:bodyPr>
          <a:lstStyle/>
          <a:p>
            <a:r>
              <a:rPr lang="pl-PL" sz="4000" dirty="0"/>
              <a:t>Wszczęcie (odmowa wszczęcia) postępowania</a:t>
            </a:r>
          </a:p>
        </p:txBody>
      </p:sp>
      <p:sp>
        <p:nvSpPr>
          <p:cNvPr id="3" name="Symbol zastępczy zawartości 2"/>
          <p:cNvSpPr>
            <a:spLocks noGrp="1"/>
          </p:cNvSpPr>
          <p:nvPr>
            <p:ph idx="1"/>
          </p:nvPr>
        </p:nvSpPr>
        <p:spPr>
          <a:xfrm>
            <a:off x="838201" y="1602557"/>
            <a:ext cx="10515600" cy="4751110"/>
          </a:xfrm>
        </p:spPr>
        <p:txBody>
          <a:bodyPr>
            <a:normAutofit lnSpcReduction="10000"/>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Przesłanką wszczęcia postępowanie jest </a:t>
            </a:r>
            <a:r>
              <a:rPr lang="pl-PL" b="1" dirty="0">
                <a:solidFill>
                  <a:schemeClr val="accent1">
                    <a:lumMod val="75000"/>
                  </a:schemeClr>
                </a:solidFill>
                <a:latin typeface="Calibri" panose="020F0502020204030204" pitchFamily="34" charset="0"/>
                <a:cs typeface="Calibri" panose="020F0502020204030204" pitchFamily="34" charset="0"/>
              </a:rPr>
              <a:t>uzasadnione podejrzenie popełnienia przestępstwa</a:t>
            </a:r>
            <a:r>
              <a:rPr lang="pl-PL" dirty="0">
                <a:latin typeface="Calibri" panose="020F0502020204030204" pitchFamily="34" charset="0"/>
                <a:cs typeface="Calibri" panose="020F0502020204030204" pitchFamily="34" charset="0"/>
              </a:rPr>
              <a:t> (art. 303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Wszczęcie następuje w formie postanowienia, w którym określa się czyn,              w przedmiocie którego prowadzone będzie postępowanie oraz jego kwalifikację prawną </a:t>
            </a:r>
            <a:r>
              <a:rPr lang="pl-PL" sz="1800" dirty="0">
                <a:latin typeface="Calibri" panose="020F0502020204030204" pitchFamily="34" charset="0"/>
                <a:cs typeface="Calibri" panose="020F0502020204030204" pitchFamily="34" charset="0"/>
              </a:rPr>
              <a:t>np. „</a:t>
            </a:r>
            <a:r>
              <a:rPr lang="pl-PL" sz="1800" i="1" dirty="0">
                <a:latin typeface="Calibri" panose="020F0502020204030204" pitchFamily="34" charset="0"/>
                <a:cs typeface="Calibri" panose="020F0502020204030204" pitchFamily="34" charset="0"/>
              </a:rPr>
              <a:t>wszcząć dochodzenie w sprawie dokonanego w dniu 1 stycznia 2010 r. we Wrocławiu zaboru        w celu przywłaszczenia należącego do X.Y. pojazdu marki R. o nr. rej. DW 12345 o wartości 30.000 zł tj. czynu        z art. 278 § 1 KK” / „odmówić wszczęcia śledztwa w sprawie przekroczenia w dniu 30 września 2019 r. w Łodzi uprawnień przez funkcjonariuszy KPP Łódź Śródmieście poprzez bezzasadne zatrzymanie Jana Nowaka uczestniczącego w zgromadzeniu publicznym odbywającym się (…) tj. czynu z art. 231 § 1 KK”</a:t>
            </a:r>
            <a:r>
              <a:rPr lang="pl-PL" sz="1800" dirty="0">
                <a:latin typeface="Calibri" panose="020F0502020204030204" pitchFamily="34" charset="0"/>
                <a:cs typeface="Calibri" panose="020F0502020204030204" pitchFamily="34" charset="0"/>
              </a:rPr>
              <a:t>,</a:t>
            </a:r>
            <a:endParaRPr lang="pl-PL" dirty="0">
              <a:latin typeface="Calibri" panose="020F0502020204030204" pitchFamily="34" charset="0"/>
              <a:cs typeface="Calibri" panose="020F0502020204030204" pitchFamily="34" charset="0"/>
            </a:endParaRP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Jeżeli brak jest uzasadnionego podejrzenia popełnienia przestępstwa, należy wydać postanowienie o odmowie wszczęcia postępowania,</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Co do zasady wszczęcie postępowania albo odmowa jego wszczęcia powinny nastąpić </a:t>
            </a:r>
            <a:r>
              <a:rPr lang="pl-PL" b="1" dirty="0">
                <a:latin typeface="Calibri" panose="020F0502020204030204" pitchFamily="34" charset="0"/>
                <a:cs typeface="Calibri" panose="020F0502020204030204" pitchFamily="34" charset="0"/>
              </a:rPr>
              <a:t>niezwłocznie.</a:t>
            </a:r>
            <a:r>
              <a:rPr lang="pl-PL" dirty="0">
                <a:latin typeface="Calibri" panose="020F0502020204030204" pitchFamily="34" charset="0"/>
                <a:cs typeface="Calibri" panose="020F0502020204030204" pitchFamily="34" charset="0"/>
              </a:rPr>
              <a:t> Istnieją </a:t>
            </a:r>
            <a:r>
              <a:rPr lang="pl-PL" b="1" dirty="0">
                <a:latin typeface="Calibri" panose="020F0502020204030204" pitchFamily="34" charset="0"/>
                <a:cs typeface="Calibri" panose="020F0502020204030204" pitchFamily="34" charset="0"/>
              </a:rPr>
              <a:t>dwa wyjątki </a:t>
            </a:r>
            <a:r>
              <a:rPr lang="pl-PL" dirty="0">
                <a:latin typeface="Calibri" panose="020F0502020204030204" pitchFamily="34" charset="0"/>
                <a:cs typeface="Calibri" panose="020F0502020204030204" pitchFamily="34" charset="0"/>
              </a:rPr>
              <a:t>od tej zasady:</a:t>
            </a:r>
          </a:p>
          <a:p>
            <a:pPr marL="914400" lvl="2" indent="-457200">
              <a:buAutoNum type="arabicParenR"/>
            </a:pPr>
            <a:r>
              <a:rPr lang="pl-PL" i="0" dirty="0">
                <a:solidFill>
                  <a:schemeClr val="accent1">
                    <a:lumMod val="75000"/>
                  </a:schemeClr>
                </a:solidFill>
                <a:latin typeface="Calibri" panose="020F0502020204030204" pitchFamily="34" charset="0"/>
                <a:cs typeface="Calibri" panose="020F0502020204030204" pitchFamily="34" charset="0"/>
              </a:rPr>
              <a:t>Czynności sprawdzające,</a:t>
            </a:r>
          </a:p>
          <a:p>
            <a:pPr marL="914400" lvl="2" indent="-457200">
              <a:buAutoNum type="arabicParenR"/>
            </a:pPr>
            <a:r>
              <a:rPr lang="pl-PL" i="0" dirty="0">
                <a:solidFill>
                  <a:schemeClr val="accent1">
                    <a:lumMod val="75000"/>
                  </a:schemeClr>
                </a:solidFill>
                <a:latin typeface="Calibri" panose="020F0502020204030204" pitchFamily="34" charset="0"/>
                <a:cs typeface="Calibri" panose="020F0502020204030204" pitchFamily="34" charset="0"/>
              </a:rPr>
              <a:t>Dochodzenie w niezbędnym zakresie.</a:t>
            </a:r>
          </a:p>
          <a:p>
            <a:pPr marL="457200" indent="-457200">
              <a:buAutoNum type="arabicParenR"/>
            </a:pP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59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6656" y="251036"/>
            <a:ext cx="10772775" cy="1658198"/>
          </a:xfrm>
        </p:spPr>
        <p:txBody>
          <a:bodyPr>
            <a:normAutofit/>
          </a:bodyPr>
          <a:lstStyle/>
          <a:p>
            <a:r>
              <a:rPr lang="pl-PL" sz="4000" dirty="0"/>
              <a:t>Czynności sprawdzające (art. 307 KPK)</a:t>
            </a:r>
          </a:p>
        </p:txBody>
      </p:sp>
      <p:sp>
        <p:nvSpPr>
          <p:cNvPr id="3" name="Symbol zastępczy zawartości 2"/>
          <p:cNvSpPr>
            <a:spLocks noGrp="1"/>
          </p:cNvSpPr>
          <p:nvPr>
            <p:ph idx="1"/>
          </p:nvPr>
        </p:nvSpPr>
        <p:spPr>
          <a:xfrm>
            <a:off x="676656" y="1489435"/>
            <a:ext cx="10531814" cy="4854804"/>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Przeprowadzane są, gdy trzeba zweryfikować wiarygodność zawiadomienia           o przestępstwie (dotychczasowe informacje nie wystarczą, by podjąć decyzję          o wszczęciu postępowania),</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Art. 307 § 1 KPK - Jeżeli zachodzi potrzeba, można zażądać uzupełnienia w wyznaczonym terminie danych zawartych w zawiadomieniu o przestępstwie lub dokonać sprawdzenia faktów w tym zakresie. </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Czynności sprawdzające mają bardzo ograniczony zakres – nie można przeprowadzać czynności, z których sporządza się protokół (a więc wymienionych w art. 143 § 1 KPK) ani zasięgać opinii biegłego, można natomiast przesłuchać osobę zawiadamiającą w charakterze świadka,</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Czas trwania – </a:t>
            </a:r>
            <a:r>
              <a:rPr lang="pl-PL" b="1" dirty="0">
                <a:highlight>
                  <a:srgbClr val="C0C0C0"/>
                </a:highlight>
                <a:latin typeface="Calibri" panose="020F0502020204030204" pitchFamily="34" charset="0"/>
                <a:cs typeface="Calibri" panose="020F0502020204030204" pitchFamily="34" charset="0"/>
              </a:rPr>
              <a:t>max. 30 dni</a:t>
            </a:r>
            <a:r>
              <a:rPr lang="pl-PL" dirty="0">
                <a:latin typeface="Calibri" panose="020F0502020204030204" pitchFamily="34" charset="0"/>
                <a:cs typeface="Calibri" panose="020F0502020204030204" pitchFamily="34" charset="0"/>
              </a:rPr>
              <a:t>, w tym terminie należy wydać decyzję                             o wszczęciu/odmowie wszczęcia,</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Czasu czynności sprawdzających </a:t>
            </a:r>
            <a:r>
              <a:rPr lang="pl-PL" b="1" dirty="0">
                <a:latin typeface="Calibri" panose="020F0502020204030204" pitchFamily="34" charset="0"/>
                <a:cs typeface="Calibri" panose="020F0502020204030204" pitchFamily="34" charset="0"/>
              </a:rPr>
              <a:t>nie wlicza się </a:t>
            </a:r>
            <a:r>
              <a:rPr lang="pl-PL" dirty="0">
                <a:latin typeface="Calibri" panose="020F0502020204030204" pitchFamily="34" charset="0"/>
                <a:cs typeface="Calibri" panose="020F0502020204030204" pitchFamily="34" charset="0"/>
              </a:rPr>
              <a:t>do okresu trwania postępowania.</a:t>
            </a:r>
          </a:p>
          <a:p>
            <a:pPr marL="0" indent="0">
              <a:buNone/>
            </a:pP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590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606" y="131888"/>
            <a:ext cx="10772775" cy="1658198"/>
          </a:xfrm>
        </p:spPr>
        <p:txBody>
          <a:bodyPr>
            <a:normAutofit/>
          </a:bodyPr>
          <a:lstStyle/>
          <a:p>
            <a:r>
              <a:rPr lang="pl-PL" sz="4000" dirty="0"/>
              <a:t>Dochodzenie w niezbędnym zakresie (art. 308 KPK)</a:t>
            </a:r>
          </a:p>
        </p:txBody>
      </p:sp>
      <p:sp>
        <p:nvSpPr>
          <p:cNvPr id="3" name="Symbol zastępczy zawartości 2"/>
          <p:cNvSpPr>
            <a:spLocks noGrp="1"/>
          </p:cNvSpPr>
          <p:nvPr>
            <p:ph idx="1"/>
          </p:nvPr>
        </p:nvSpPr>
        <p:spPr>
          <a:xfrm>
            <a:off x="676656" y="1442302"/>
            <a:ext cx="10753725" cy="5005632"/>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O wiele szerszy zakres niż w przypadku czynności sprawdzających, dopuszczalne są liczne czynności, o ile tylko dokonywanie są w niezbędnym zakresie, celem jest zabezpieczenie śladów, które mogą ulec zniekształceniu/zniszczeniu (gdy jest to pilniejsze niż wydanie formalnej decyzji o wszczęciu postępowania),</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Art. 308 § 1 KPK wymienia przykładowe czynności – jest to katalog otwarty,</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Art. 308 § 2 KPK umożliwia przesłuchanie osoby podejrzanej w charakterze podejrzanego jeszcze przed przedstawieniem zarzutów,</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Czas trwania – </a:t>
            </a:r>
            <a:r>
              <a:rPr lang="pl-PL" b="1" dirty="0">
                <a:highlight>
                  <a:srgbClr val="C0C0C0"/>
                </a:highlight>
                <a:latin typeface="Calibri" panose="020F0502020204030204" pitchFamily="34" charset="0"/>
                <a:cs typeface="Calibri" panose="020F0502020204030204" pitchFamily="34" charset="0"/>
              </a:rPr>
              <a:t>max. 5 dni</a:t>
            </a:r>
            <a:r>
              <a:rPr lang="pl-PL"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Czas dochodzenia w niezbędnym zakresie </a:t>
            </a:r>
            <a:r>
              <a:rPr lang="pl-PL" b="1" dirty="0">
                <a:latin typeface="Calibri" panose="020F0502020204030204" pitchFamily="34" charset="0"/>
                <a:cs typeface="Calibri" panose="020F0502020204030204" pitchFamily="34" charset="0"/>
              </a:rPr>
              <a:t>wlicza się </a:t>
            </a:r>
            <a:r>
              <a:rPr lang="pl-PL" dirty="0">
                <a:latin typeface="Calibri" panose="020F0502020204030204" pitchFamily="34" charset="0"/>
                <a:cs typeface="Calibri" panose="020F0502020204030204" pitchFamily="34" charset="0"/>
              </a:rPr>
              <a:t>do okresu trwania postępowania przygotowawczego, a liczony jest od dokonania pierwszej czynności,</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Jeśli są przesłanki do umorzenia, to nie trzeba wszczynać postępowania (zostało już faktycznie wszczęte wraz z dokonaniem pierwszej czynności).</a:t>
            </a:r>
          </a:p>
        </p:txBody>
      </p:sp>
    </p:spTree>
    <p:extLst>
      <p:ext uri="{BB962C8B-B14F-4D97-AF65-F5344CB8AC3E}">
        <p14:creationId xmlns:p14="http://schemas.microsoft.com/office/powerpoint/2010/main" val="425320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150740"/>
            <a:ext cx="10772775" cy="1658198"/>
          </a:xfrm>
        </p:spPr>
        <p:txBody>
          <a:bodyPr>
            <a:normAutofit/>
          </a:bodyPr>
          <a:lstStyle/>
          <a:p>
            <a:r>
              <a:rPr lang="pl-PL" sz="4000" dirty="0"/>
              <a:t>Formy postępowania przygotowawczego</a:t>
            </a:r>
          </a:p>
        </p:txBody>
      </p:sp>
      <p:sp>
        <p:nvSpPr>
          <p:cNvPr id="3" name="Symbol zastępczy zawartości 2"/>
          <p:cNvSpPr>
            <a:spLocks noGrp="1"/>
          </p:cNvSpPr>
          <p:nvPr>
            <p:ph idx="1"/>
          </p:nvPr>
        </p:nvSpPr>
        <p:spPr>
          <a:xfrm>
            <a:off x="838200" y="1549286"/>
            <a:ext cx="10323136" cy="5016571"/>
          </a:xfrm>
        </p:spPr>
        <p:txBody>
          <a:bodyPr>
            <a:normAutofit/>
          </a:bodyPr>
          <a:lstStyle/>
          <a:p>
            <a:pPr marL="0" indent="0">
              <a:buNone/>
            </a:pPr>
            <a:r>
              <a:rPr lang="pl-PL" sz="2800" b="1" dirty="0">
                <a:highlight>
                  <a:srgbClr val="C0C0C0"/>
                </a:highlight>
                <a:latin typeface="Calibri" panose="020F0502020204030204" pitchFamily="34" charset="0"/>
                <a:cs typeface="Calibri" panose="020F0502020204030204" pitchFamily="34" charset="0"/>
              </a:rPr>
              <a:t> ŚLEDZTWO </a:t>
            </a:r>
            <a:r>
              <a:rPr lang="pl-PL" sz="2800"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 forma postępowania przygotowawczego o zwiększonym formalizmie, </a:t>
            </a:r>
            <a:r>
              <a:rPr lang="pl-PL" b="1" dirty="0">
                <a:latin typeface="Calibri" panose="020F0502020204030204" pitchFamily="34" charset="0"/>
                <a:cs typeface="Calibri" panose="020F0502020204030204" pitchFamily="34" charset="0"/>
              </a:rPr>
              <a:t>w sprawach o większym ciężarze gatunkowym</a:t>
            </a:r>
            <a:r>
              <a:rPr lang="pl-PL" dirty="0">
                <a:latin typeface="Calibri" panose="020F0502020204030204" pitchFamily="34" charset="0"/>
                <a:cs typeface="Calibri" panose="020F0502020204030204" pitchFamily="34" charset="0"/>
              </a:rPr>
              <a:t> oraz takich, gdy osoba podejrzana jest podmiotem szczególnego rodzaju; śledztwo co do zasady prowadzi prokurator</a:t>
            </a:r>
          </a:p>
          <a:p>
            <a:pPr marL="0" indent="0">
              <a:buNone/>
            </a:pPr>
            <a:r>
              <a:rPr lang="pl-PL" sz="2800" b="1" dirty="0">
                <a:highlight>
                  <a:srgbClr val="C0C0C0"/>
                </a:highlight>
                <a:latin typeface="Calibri" panose="020F0502020204030204" pitchFamily="34" charset="0"/>
                <a:cs typeface="Calibri" panose="020F0502020204030204" pitchFamily="34" charset="0"/>
              </a:rPr>
              <a:t> DOCHODZENIE </a:t>
            </a:r>
            <a:r>
              <a:rPr lang="pl-PL" dirty="0">
                <a:latin typeface="Calibri" panose="020F0502020204030204" pitchFamily="34" charset="0"/>
                <a:cs typeface="Calibri" panose="020F0502020204030204" pitchFamily="34" charset="0"/>
              </a:rPr>
              <a:t> – forma postępowania przygotowawczego o zmniejszonym formalizmie prowadzona najczęściej przez Policję lub inne powołane do tego organy pod nadzorem prokuratora </a:t>
            </a:r>
            <a:r>
              <a:rPr lang="pl-PL" b="1" dirty="0">
                <a:latin typeface="Calibri" panose="020F0502020204030204" pitchFamily="34" charset="0"/>
                <a:cs typeface="Calibri" panose="020F0502020204030204" pitchFamily="34" charset="0"/>
              </a:rPr>
              <a:t>w sprawach o mniejszym ciężarze gatunkowym</a:t>
            </a:r>
            <a:r>
              <a:rPr lang="pl-PL" dirty="0">
                <a:latin typeface="Calibri" panose="020F0502020204030204" pitchFamily="34" charset="0"/>
                <a:cs typeface="Calibri" panose="020F0502020204030204" pitchFamily="34" charset="0"/>
              </a:rPr>
              <a:t>, dochodzenie co do zasady prowadzi Policja pod nadzorem prokuratora</a:t>
            </a:r>
          </a:p>
          <a:p>
            <a:pPr marL="0" indent="0">
              <a:buNone/>
            </a:pPr>
            <a:r>
              <a:rPr lang="pl-PL" dirty="0">
                <a:latin typeface="Calibri" panose="020F0502020204030204" pitchFamily="34" charset="0"/>
                <a:cs typeface="Calibri" panose="020F0502020204030204" pitchFamily="34" charset="0"/>
              </a:rPr>
              <a:t>Mimo, że śledztwo jest podstawową („domyślną”) formą postępowania,                w praktyce zdecydowana większość postępowań to dochodzenia. </a:t>
            </a:r>
          </a:p>
          <a:p>
            <a:pPr marL="0" indent="0">
              <a:buNone/>
            </a:pPr>
            <a:r>
              <a:rPr lang="pl-PL" dirty="0">
                <a:latin typeface="Calibri" panose="020F0502020204030204" pitchFamily="34" charset="0"/>
                <a:cs typeface="Calibri" panose="020F0502020204030204" pitchFamily="34" charset="0"/>
              </a:rPr>
              <a:t>Różnice pomiędzy formami postępowania dotyczą </a:t>
            </a:r>
            <a:r>
              <a:rPr lang="pl-PL" dirty="0">
                <a:solidFill>
                  <a:schemeClr val="accent1">
                    <a:lumMod val="75000"/>
                  </a:schemeClr>
                </a:solidFill>
                <a:latin typeface="Calibri" panose="020F0502020204030204" pitchFamily="34" charset="0"/>
                <a:cs typeface="Calibri" panose="020F0502020204030204" pitchFamily="34" charset="0"/>
              </a:rPr>
              <a:t>organów prowadzących, stopnia formalizmu, czasu trwania.</a:t>
            </a:r>
          </a:p>
        </p:txBody>
      </p:sp>
    </p:spTree>
    <p:extLst>
      <p:ext uri="{BB962C8B-B14F-4D97-AF65-F5344CB8AC3E}">
        <p14:creationId xmlns:p14="http://schemas.microsoft.com/office/powerpoint/2010/main" val="91991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8080" y="274297"/>
            <a:ext cx="10772775" cy="1658198"/>
          </a:xfrm>
        </p:spPr>
        <p:txBody>
          <a:bodyPr>
            <a:normAutofit/>
          </a:bodyPr>
          <a:lstStyle/>
          <a:p>
            <a:r>
              <a:rPr lang="pl-PL" sz="4000" dirty="0"/>
              <a:t>Kiedy prowadzi się śledztwo, a kiedy dochodzenie?</a:t>
            </a:r>
          </a:p>
        </p:txBody>
      </p:sp>
      <p:sp>
        <p:nvSpPr>
          <p:cNvPr id="3" name="Symbol zastępczy zawartości 2"/>
          <p:cNvSpPr>
            <a:spLocks noGrp="1"/>
          </p:cNvSpPr>
          <p:nvPr>
            <p:ph idx="1"/>
          </p:nvPr>
        </p:nvSpPr>
        <p:spPr>
          <a:xfrm>
            <a:off x="719137" y="1932495"/>
            <a:ext cx="10753725" cy="4232635"/>
          </a:xfrm>
        </p:spPr>
        <p:txBody>
          <a:bodyPr>
            <a:normAutofit/>
          </a:bodyPr>
          <a:lstStyle/>
          <a:p>
            <a:pPr marL="0" indent="0">
              <a:buNone/>
            </a:pPr>
            <a:r>
              <a:rPr lang="pl-PL" sz="3600" dirty="0">
                <a:latin typeface="Calibri" panose="020F0502020204030204" pitchFamily="34" charset="0"/>
                <a:cs typeface="Calibri" panose="020F0502020204030204" pitchFamily="34" charset="0"/>
              </a:rPr>
              <a:t>Zob. </a:t>
            </a:r>
            <a:r>
              <a:rPr lang="pl-PL" sz="3600" dirty="0">
                <a:solidFill>
                  <a:schemeClr val="accent1">
                    <a:lumMod val="75000"/>
                  </a:schemeClr>
                </a:solidFill>
                <a:latin typeface="Calibri" panose="020F0502020204030204" pitchFamily="34" charset="0"/>
                <a:cs typeface="Calibri" panose="020F0502020204030204" pitchFamily="34" charset="0"/>
              </a:rPr>
              <a:t>art. 309 KPK </a:t>
            </a:r>
            <a:r>
              <a:rPr lang="pl-PL" sz="3600" dirty="0">
                <a:latin typeface="Calibri" panose="020F0502020204030204" pitchFamily="34" charset="0"/>
                <a:cs typeface="Calibri" panose="020F0502020204030204" pitchFamily="34" charset="0"/>
              </a:rPr>
              <a:t>i </a:t>
            </a:r>
            <a:r>
              <a:rPr lang="pl-PL" sz="3600" dirty="0">
                <a:solidFill>
                  <a:schemeClr val="accent1">
                    <a:lumMod val="75000"/>
                  </a:schemeClr>
                </a:solidFill>
                <a:latin typeface="Calibri" panose="020F0502020204030204" pitchFamily="34" charset="0"/>
                <a:cs typeface="Calibri" panose="020F0502020204030204" pitchFamily="34" charset="0"/>
              </a:rPr>
              <a:t>art. 325b KPK</a:t>
            </a:r>
          </a:p>
          <a:p>
            <a:pPr marL="0" indent="0">
              <a:buNone/>
            </a:pPr>
            <a:r>
              <a:rPr lang="pl-PL" dirty="0">
                <a:latin typeface="Calibri" panose="020F0502020204030204" pitchFamily="34" charset="0"/>
                <a:cs typeface="Calibri" panose="020F0502020204030204" pitchFamily="34" charset="0"/>
              </a:rPr>
              <a:t>Rozstrzygając, jaka powinna być forma postępowania przygotowawczego, zawsze należy odwołać się do tych dwóch przepisów (a także do </a:t>
            </a:r>
            <a:r>
              <a:rPr lang="pl-PL" dirty="0">
                <a:solidFill>
                  <a:schemeClr val="accent1">
                    <a:lumMod val="75000"/>
                  </a:schemeClr>
                </a:solidFill>
                <a:latin typeface="Calibri" panose="020F0502020204030204" pitchFamily="34" charset="0"/>
                <a:cs typeface="Calibri" panose="020F0502020204030204" pitchFamily="34" charset="0"/>
              </a:rPr>
              <a:t>art. 25 § 1 KPK</a:t>
            </a:r>
            <a:r>
              <a:rPr lang="pl-PL" dirty="0">
                <a:latin typeface="Calibri" panose="020F0502020204030204" pitchFamily="34" charset="0"/>
                <a:cs typeface="Calibri" panose="020F0502020204030204" pitchFamily="34" charset="0"/>
              </a:rPr>
              <a:t>, do którego odsyła art. 309 pkt 1 KPK – </a:t>
            </a:r>
            <a:r>
              <a:rPr lang="pl-PL" sz="1800" dirty="0">
                <a:latin typeface="Calibri" panose="020F0502020204030204" pitchFamily="34" charset="0"/>
                <a:cs typeface="Calibri" panose="020F0502020204030204" pitchFamily="34" charset="0"/>
              </a:rPr>
              <a:t>„rozpoznanie w pierwszej instancji należy do sądu okręgowego”</a:t>
            </a:r>
            <a:r>
              <a:rPr lang="pl-PL" dirty="0">
                <a:latin typeface="Calibri" panose="020F0502020204030204" pitchFamily="34" charset="0"/>
                <a:cs typeface="Calibri" panose="020F0502020204030204" pitchFamily="34" charset="0"/>
              </a:rPr>
              <a:t>).</a:t>
            </a:r>
          </a:p>
          <a:p>
            <a:pPr marL="0" indent="0">
              <a:buNone/>
            </a:pPr>
            <a:r>
              <a:rPr lang="pl-PL" dirty="0">
                <a:latin typeface="Calibri" panose="020F0502020204030204" pitchFamily="34" charset="0"/>
                <a:cs typeface="Calibri" panose="020F0502020204030204" pitchFamily="34" charset="0"/>
              </a:rPr>
              <a:t>O formie postępowania decyduje </a:t>
            </a:r>
            <a:r>
              <a:rPr lang="pl-PL" b="1" dirty="0">
                <a:latin typeface="Calibri" panose="020F0502020204030204" pitchFamily="34" charset="0"/>
                <a:cs typeface="Calibri" panose="020F0502020204030204" pitchFamily="34" charset="0"/>
              </a:rPr>
              <a:t>kryterium przedmiotowe </a:t>
            </a:r>
            <a:r>
              <a:rPr lang="pl-PL" dirty="0">
                <a:latin typeface="Calibri" panose="020F0502020204030204" pitchFamily="34" charset="0"/>
                <a:cs typeface="Calibri" panose="020F0502020204030204" pitchFamily="34" charset="0"/>
              </a:rPr>
              <a:t>(typ przestępstwa, niekiedy również wartość mienia) oraz </a:t>
            </a:r>
            <a:r>
              <a:rPr lang="pl-PL" b="1" dirty="0">
                <a:latin typeface="Calibri" panose="020F0502020204030204" pitchFamily="34" charset="0"/>
                <a:cs typeface="Calibri" panose="020F0502020204030204" pitchFamily="34" charset="0"/>
              </a:rPr>
              <a:t>kryterium</a:t>
            </a:r>
            <a:r>
              <a:rPr lang="pl-PL" dirty="0">
                <a:latin typeface="Calibri" panose="020F0502020204030204" pitchFamily="34" charset="0"/>
                <a:cs typeface="Calibri" panose="020F0502020204030204" pitchFamily="34" charset="0"/>
              </a:rPr>
              <a:t> </a:t>
            </a:r>
            <a:r>
              <a:rPr lang="pl-PL" b="1" dirty="0">
                <a:latin typeface="Calibri" panose="020F0502020204030204" pitchFamily="34" charset="0"/>
                <a:cs typeface="Calibri" panose="020F0502020204030204" pitchFamily="34" charset="0"/>
              </a:rPr>
              <a:t>podmiotowe </a:t>
            </a:r>
            <a:r>
              <a:rPr lang="pl-PL" dirty="0">
                <a:latin typeface="Calibri" panose="020F0502020204030204" pitchFamily="34" charset="0"/>
                <a:cs typeface="Calibri" panose="020F0502020204030204" pitchFamily="34" charset="0"/>
              </a:rPr>
              <a:t>(gdy podejrzanymi    są szczególne podmioty np. funkcjonariusz Policji, sędzia). Oprócz tego prokurator zawsze może postanowić o prowadzeniu postępowania w formie śledztwa ze względu na wagę lub zawiłość sprawy (śledztwo fakultatywne).</a:t>
            </a:r>
          </a:p>
        </p:txBody>
      </p:sp>
    </p:spTree>
    <p:extLst>
      <p:ext uri="{BB962C8B-B14F-4D97-AF65-F5344CB8AC3E}">
        <p14:creationId xmlns:p14="http://schemas.microsoft.com/office/powerpoint/2010/main" val="357956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122461"/>
            <a:ext cx="10772775" cy="1658198"/>
          </a:xfrm>
        </p:spPr>
        <p:txBody>
          <a:bodyPr>
            <a:normAutofit/>
          </a:bodyPr>
          <a:lstStyle/>
          <a:p>
            <a:r>
              <a:rPr lang="pl-PL" sz="4000" dirty="0"/>
              <a:t>Organy śledztwa</a:t>
            </a:r>
          </a:p>
        </p:txBody>
      </p:sp>
      <p:sp>
        <p:nvSpPr>
          <p:cNvPr id="3" name="Symbol zastępczy zawartości 2"/>
          <p:cNvSpPr>
            <a:spLocks noGrp="1"/>
          </p:cNvSpPr>
          <p:nvPr>
            <p:ph idx="1"/>
          </p:nvPr>
        </p:nvSpPr>
        <p:spPr>
          <a:xfrm>
            <a:off x="838200" y="1536569"/>
            <a:ext cx="10162880" cy="4628562"/>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Organem prowadzącym śledztwo jest co do zasady prokurator. W praktyce prokuratorzy rzadko prowadzą śledztwa samodzielnie (tylko ok. 2% śledztw!),</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Prokurator może powierzyć śledztwo (art. 311 KPK)</a:t>
            </a:r>
          </a:p>
          <a:p>
            <a:pPr marL="0" indent="0">
              <a:buNone/>
            </a:pPr>
            <a:r>
              <a:rPr lang="pl-PL" dirty="0">
                <a:solidFill>
                  <a:schemeClr val="accent1">
                    <a:lumMod val="75000"/>
                  </a:schemeClr>
                </a:solidFill>
                <a:latin typeface="Calibri" panose="020F0502020204030204" pitchFamily="34" charset="0"/>
                <a:cs typeface="Calibri" panose="020F0502020204030204" pitchFamily="34" charset="0"/>
              </a:rPr>
              <a:t>      w całości / w odpowiednim zakresie / w zakresie poszczególnych czynności </a:t>
            </a:r>
          </a:p>
          <a:p>
            <a:pPr marL="0" indent="0">
              <a:buNone/>
            </a:pPr>
            <a:r>
              <a:rPr lang="pl-PL" dirty="0">
                <a:latin typeface="Calibri" panose="020F0502020204030204" pitchFamily="34" charset="0"/>
                <a:cs typeface="Calibri" panose="020F0502020204030204" pitchFamily="34" charset="0"/>
              </a:rPr>
              <a:t>Policji lub organom, o których mowa w art. 312 KPK. Wówczas prokurator tylko nadzoruje postępowanie. Nadal jednak </a:t>
            </a:r>
            <a:r>
              <a:rPr lang="pl-PL" dirty="0">
                <a:solidFill>
                  <a:schemeClr val="accent1">
                    <a:lumMod val="75000"/>
                  </a:schemeClr>
                </a:solidFill>
                <a:latin typeface="Calibri" panose="020F0502020204030204" pitchFamily="34" charset="0"/>
                <a:cs typeface="Calibri" panose="020F0502020204030204" pitchFamily="34" charset="0"/>
              </a:rPr>
              <a:t>pewne czynności pozostają zastrzeżone dla prokuratora </a:t>
            </a:r>
            <a:r>
              <a:rPr lang="pl-PL" sz="1800" dirty="0">
                <a:solidFill>
                  <a:schemeClr val="accent1">
                    <a:lumMod val="75000"/>
                  </a:schemeClr>
                </a:solidFill>
                <a:latin typeface="Calibri" panose="020F0502020204030204" pitchFamily="34" charset="0"/>
                <a:cs typeface="Calibri" panose="020F0502020204030204" pitchFamily="34" charset="0"/>
              </a:rPr>
              <a:t>(zob. slajd nr 18)</a:t>
            </a:r>
            <a:r>
              <a:rPr lang="pl-PL" dirty="0">
                <a:solidFill>
                  <a:schemeClr val="accent1">
                    <a:lumMod val="75000"/>
                  </a:schemeClr>
                </a:solidFill>
                <a:latin typeface="Calibri" panose="020F0502020204030204" pitchFamily="34" charset="0"/>
                <a:cs typeface="Calibri" panose="020F0502020204030204" pitchFamily="34" charset="0"/>
              </a:rPr>
              <a:t>,</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Prowadzenie postępowania = przeprowadzenie czynności dowodowych, jest to więc głównie działalność z zakresu kryminalistyki, do czego lepiej przygotowani są funkcjonariusze Policji; nadzorowanie = badanie zgodności z prawem, działalność do której lepsze przygotowanie merytoryczne posiadają prawnicy,    a więc prokuratorzy. </a:t>
            </a:r>
          </a:p>
        </p:txBody>
      </p:sp>
    </p:spTree>
    <p:extLst>
      <p:ext uri="{BB962C8B-B14F-4D97-AF65-F5344CB8AC3E}">
        <p14:creationId xmlns:p14="http://schemas.microsoft.com/office/powerpoint/2010/main" val="397632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199" y="1390711"/>
            <a:ext cx="10515600" cy="5143367"/>
          </a:xfrm>
        </p:spPr>
        <p:txBody>
          <a:bodyPr>
            <a:normAutofit lnSpcReduction="10000"/>
          </a:bodyPr>
          <a:lstStyle/>
          <a:p>
            <a:pPr marL="0" indent="0">
              <a:buNone/>
            </a:pPr>
            <a:r>
              <a:rPr lang="pl-PL" dirty="0">
                <a:latin typeface="Calibri" panose="020F0502020204030204" pitchFamily="34" charset="0"/>
                <a:cs typeface="Calibri" panose="020F0502020204030204" pitchFamily="34" charset="0"/>
              </a:rPr>
              <a:t>Organami prowadzącymi dochodzenia są:</a:t>
            </a:r>
          </a:p>
          <a:p>
            <a:pPr lvl="1">
              <a:buFont typeface="Wingdings" panose="05000000000000000000" pitchFamily="2" charset="2"/>
              <a:buChar char="§"/>
            </a:pPr>
            <a:r>
              <a:rPr lang="pl-PL" dirty="0">
                <a:latin typeface="Calibri" panose="020F0502020204030204" pitchFamily="34" charset="0"/>
                <a:cs typeface="Calibri" panose="020F0502020204030204" pitchFamily="34" charset="0"/>
              </a:rPr>
              <a:t>Policja ,</a:t>
            </a:r>
          </a:p>
          <a:p>
            <a:pPr lvl="1">
              <a:buFont typeface="Wingdings" panose="05000000000000000000" pitchFamily="2" charset="2"/>
              <a:buChar char="§"/>
            </a:pPr>
            <a:r>
              <a:rPr lang="pl-PL" dirty="0">
                <a:latin typeface="Calibri" panose="020F0502020204030204" pitchFamily="34" charset="0"/>
                <a:cs typeface="Calibri" panose="020F0502020204030204" pitchFamily="34" charset="0"/>
              </a:rPr>
              <a:t>organy wymienione w art. 312 KPK </a:t>
            </a:r>
            <a:r>
              <a:rPr lang="pl-PL" sz="1800" dirty="0">
                <a:latin typeface="Calibri" panose="020F0502020204030204" pitchFamily="34" charset="0"/>
                <a:cs typeface="Calibri" panose="020F0502020204030204" pitchFamily="34" charset="0"/>
              </a:rPr>
              <a:t>(zob. slajd nr 7),</a:t>
            </a:r>
          </a:p>
          <a:p>
            <a:pPr lvl="1">
              <a:buFont typeface="Wingdings" panose="05000000000000000000" pitchFamily="2" charset="2"/>
              <a:buChar char="§"/>
            </a:pPr>
            <a:r>
              <a:rPr lang="pl-PL" dirty="0">
                <a:latin typeface="Calibri" panose="020F0502020204030204" pitchFamily="34" charset="0"/>
                <a:cs typeface="Calibri" panose="020F0502020204030204" pitchFamily="34" charset="0"/>
              </a:rPr>
              <a:t>organy wymienione w rozporządzeniu, do którego odsyła art. 325d KPK (</a:t>
            </a:r>
            <a:r>
              <a:rPr lang="pl-PL" sz="1800" dirty="0">
                <a:latin typeface="Calibri" panose="020F0502020204030204" pitchFamily="34" charset="0"/>
                <a:cs typeface="Calibri" panose="020F0502020204030204" pitchFamily="34" charset="0"/>
              </a:rPr>
              <a:t>rozporządzenie </a:t>
            </a:r>
            <a:r>
              <a:rPr lang="pl-PL" sz="1800" dirty="0">
                <a:effectLst/>
                <a:latin typeface="Calibri" panose="020F0502020204030204" pitchFamily="34" charset="0"/>
                <a:cs typeface="Calibri" panose="020F0502020204030204" pitchFamily="34" charset="0"/>
              </a:rPr>
              <a:t>Ministra Sprawiedliwości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r>
              <a:rPr lang="pl-PL" dirty="0">
                <a:effectLst/>
                <a:latin typeface="Calibri" panose="020F0502020204030204" pitchFamily="34" charset="0"/>
                <a:cs typeface="Calibri" panose="020F0502020204030204" pitchFamily="34" charset="0"/>
              </a:rPr>
              <a:t>).</a:t>
            </a:r>
          </a:p>
          <a:p>
            <a:pPr marL="0" indent="0">
              <a:buNone/>
            </a:pPr>
            <a:endParaRPr lang="pl-PL" dirty="0">
              <a:latin typeface="Calibri" panose="020F0502020204030204" pitchFamily="34" charset="0"/>
              <a:cs typeface="Calibri" panose="020F0502020204030204" pitchFamily="34" charset="0"/>
            </a:endParaRPr>
          </a:p>
          <a:p>
            <a:pPr marL="0" indent="0">
              <a:buNone/>
            </a:pPr>
            <a:endParaRPr lang="pl-PL" dirty="0">
              <a:latin typeface="Calibri" panose="020F0502020204030204" pitchFamily="34" charset="0"/>
              <a:cs typeface="Calibri" panose="020F0502020204030204" pitchFamily="34" charset="0"/>
            </a:endParaRPr>
          </a:p>
          <a:p>
            <a:pPr marL="0" indent="0">
              <a:buNone/>
            </a:pPr>
            <a:endParaRPr lang="pl-PL" dirty="0">
              <a:latin typeface="Calibri" panose="020F0502020204030204" pitchFamily="34" charset="0"/>
              <a:cs typeface="Calibri" panose="020F0502020204030204" pitchFamily="34" charset="0"/>
            </a:endParaRPr>
          </a:p>
          <a:p>
            <a:pPr marL="0" indent="0">
              <a:buNone/>
            </a:pPr>
            <a:r>
              <a:rPr lang="pl-PL" dirty="0">
                <a:latin typeface="Calibri" panose="020F0502020204030204" pitchFamily="34" charset="0"/>
                <a:ea typeface="Verdana" panose="020B0604030504040204" pitchFamily="34" charset="0"/>
                <a:cs typeface="Calibri" panose="020F0502020204030204" pitchFamily="34" charset="0"/>
              </a:rPr>
              <a:t>Prokurator sprawuje nadzór nad dochodzeniem. Prokurator może przejąć do własnego prowadzenia każde dochodzenie ze względu na wagę lub zawiłość sprawy (art. 325a § 1 KPK).</a:t>
            </a:r>
          </a:p>
          <a:p>
            <a:pPr marL="0" indent="0">
              <a:buNone/>
            </a:pPr>
            <a:endParaRPr lang="pl-PL" sz="2000" dirty="0">
              <a:latin typeface="Calibri" panose="020F0502020204030204" pitchFamily="34" charset="0"/>
              <a:ea typeface="Verdana" panose="020B0604030504040204" pitchFamily="34" charset="0"/>
              <a:cs typeface="Calibri" panose="020F0502020204030204" pitchFamily="34" charset="0"/>
            </a:endParaRPr>
          </a:p>
          <a:p>
            <a:pPr marL="0" indent="0">
              <a:buNone/>
            </a:pPr>
            <a:endParaRPr lang="pl-PL" dirty="0"/>
          </a:p>
        </p:txBody>
      </p:sp>
      <p:sp>
        <p:nvSpPr>
          <p:cNvPr id="6" name="Tytuł 1">
            <a:extLst>
              <a:ext uri="{FF2B5EF4-FFF2-40B4-BE49-F238E27FC236}">
                <a16:creationId xmlns:a16="http://schemas.microsoft.com/office/drawing/2014/main" id="{CB8F8175-5C2A-4AE7-BDFA-EC83F50F6202}"/>
              </a:ext>
            </a:extLst>
          </p:cNvPr>
          <p:cNvSpPr txBox="1">
            <a:spLocks/>
          </p:cNvSpPr>
          <p:nvPr/>
        </p:nvSpPr>
        <p:spPr>
          <a:xfrm>
            <a:off x="709612" y="122461"/>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l-PL" sz="4000" dirty="0"/>
              <a:t>Organy dochodzenia</a:t>
            </a:r>
          </a:p>
        </p:txBody>
      </p:sp>
      <p:pic>
        <p:nvPicPr>
          <p:cNvPr id="7" name="Picture 4" descr="http://bezpieczniwpracy.pl/wp-content/uploads/2015/05/sygnetWydawniczyCMYK-2-300x298.jpg">
            <a:extLst>
              <a:ext uri="{FF2B5EF4-FFF2-40B4-BE49-F238E27FC236}">
                <a16:creationId xmlns:a16="http://schemas.microsoft.com/office/drawing/2014/main" id="{8EF3C96F-A716-4D40-9FB8-468D6D2B1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047" y="3528486"/>
            <a:ext cx="1367623" cy="1358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rzg.pl/files/2011/08/16-inspekcja-handlowa.jpg">
            <a:extLst>
              <a:ext uri="{FF2B5EF4-FFF2-40B4-BE49-F238E27FC236}">
                <a16:creationId xmlns:a16="http://schemas.microsoft.com/office/drawing/2014/main" id="{FE16F8B7-99BF-4732-9DF2-9048E2F0C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938" y="3579310"/>
            <a:ext cx="1368143" cy="13585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a:extLst>
              <a:ext uri="{FF2B5EF4-FFF2-40B4-BE49-F238E27FC236}">
                <a16:creationId xmlns:a16="http://schemas.microsoft.com/office/drawing/2014/main" id="{6238F300-3FD1-429A-AA18-9FA100FE4FD4}"/>
              </a:ext>
            </a:extLst>
          </p:cNvPr>
          <p:cNvSpPr>
            <a:spLocks noChangeArrowheads="1"/>
          </p:cNvSpPr>
          <p:nvPr/>
        </p:nvSpPr>
        <p:spPr bwMode="auto">
          <a:xfrm>
            <a:off x="7556349" y="4132938"/>
            <a:ext cx="4264795" cy="4462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4C4D4F"/>
                </a:solidFill>
                <a:effectLst/>
                <a:latin typeface="Titillium Web" panose="00000500000000000000" pitchFamily="2" charset="-18"/>
              </a:rPr>
              <a:t>  </a:t>
            </a:r>
            <a:r>
              <a:rPr kumimoji="0" lang="pl-PL" altLang="pl-PL" sz="2300" b="1" i="0" u="none" strike="noStrike" cap="none" normalizeH="0" baseline="0" dirty="0">
                <a:ln>
                  <a:noFill/>
                </a:ln>
                <a:solidFill>
                  <a:srgbClr val="4C4D4F"/>
                </a:solidFill>
                <a:effectLst/>
                <a:latin typeface="Titillium Web" panose="00000500000000000000" pitchFamily="2" charset="-18"/>
              </a:rPr>
              <a:t>            </a:t>
            </a:r>
            <a:r>
              <a:rPr kumimoji="0" lang="pl-PL" altLang="pl-PL" sz="1800" b="0" i="0" u="none" strike="noStrike" cap="none" normalizeH="0" baseline="0" dirty="0">
                <a:ln>
                  <a:noFill/>
                </a:ln>
                <a:solidFill>
                  <a:srgbClr val="4C4D4F"/>
                </a:solidFill>
                <a:effectLst/>
                <a:latin typeface="Klavika Rg"/>
              </a:rPr>
              <a:t>Urząd Komunikacji Elektronicznej</a:t>
            </a:r>
            <a:r>
              <a:rPr kumimoji="0" lang="pl-PL" altLang="pl-PL" sz="1800" b="0" i="0" u="none" strike="noStrike" cap="none" normalizeH="0" baseline="0" dirty="0">
                <a:ln>
                  <a:noFill/>
                </a:ln>
                <a:solidFill>
                  <a:schemeClr val="tx1"/>
                </a:solidFill>
                <a:effectLst/>
              </a:rPr>
              <a:t>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pic>
        <p:nvPicPr>
          <p:cNvPr id="11" name="Picture 2" descr="Media">
            <a:hlinkClick r:id="rId4"/>
            <a:extLst>
              <a:ext uri="{FF2B5EF4-FFF2-40B4-BE49-F238E27FC236}">
                <a16:creationId xmlns:a16="http://schemas.microsoft.com/office/drawing/2014/main" id="{9CF1687C-1EF2-435A-80D6-E4870F489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9265" y="4201695"/>
            <a:ext cx="72390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2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150741"/>
            <a:ext cx="10772775" cy="1658198"/>
          </a:xfrm>
        </p:spPr>
        <p:txBody>
          <a:bodyPr>
            <a:normAutofit/>
          </a:bodyPr>
          <a:lstStyle/>
          <a:p>
            <a:r>
              <a:rPr lang="pl-PL" sz="4000" dirty="0"/>
              <a:t>Czynności zastrzeżone dla prokuratora</a:t>
            </a:r>
          </a:p>
        </p:txBody>
      </p:sp>
      <p:sp>
        <p:nvSpPr>
          <p:cNvPr id="3" name="Symbol zastępczy zawartości 2"/>
          <p:cNvSpPr>
            <a:spLocks noGrp="1"/>
          </p:cNvSpPr>
          <p:nvPr>
            <p:ph idx="1"/>
          </p:nvPr>
        </p:nvSpPr>
        <p:spPr>
          <a:xfrm>
            <a:off x="838199" y="1427007"/>
            <a:ext cx="10515600" cy="5068060"/>
          </a:xfrm>
        </p:spPr>
        <p:txBody>
          <a:bodyPr>
            <a:noAutofit/>
          </a:bodyPr>
          <a:lstStyle/>
          <a:p>
            <a:pPr marL="0" lvl="0" indent="0">
              <a:spcBef>
                <a:spcPts val="0"/>
              </a:spcBef>
              <a:spcAft>
                <a:spcPts val="600"/>
              </a:spcAft>
              <a:buNone/>
            </a:pPr>
            <a:r>
              <a:rPr lang="pl-PL" b="1" dirty="0">
                <a:latin typeface="Calibri" panose="020F0502020204030204" pitchFamily="34" charset="0"/>
                <a:cs typeface="Calibri" panose="020F0502020204030204" pitchFamily="34" charset="0"/>
              </a:rPr>
              <a:t>W każdym postępowaniu:</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powołanie dwóch biegłych lekarzy psychiatrów celem wydania opinii o stanie zdrowia psychicznego podejrzanego (art. 202 § 1 KPK);</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wydanie postanowienia o przeszukaniu (art. 220 § 1 i 2 KPK);</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skierowanie wniosku do sądu o zastosowanie tymczasowego aresztowania (art. 250 § 2 KPK);</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wydanie postanowienia w przedmiocie zastosowania środków zapobiegawczych innych niż tymczasowe aresztowanie (art. 250 § 4 KPK);</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wydanie postanowienia w przedmiocie dowodów rzeczowych w związku z umorzeniem śledztwa (art. 323 § 1 KPK).</a:t>
            </a:r>
          </a:p>
          <a:p>
            <a:pPr marL="0" lvl="0" indent="0">
              <a:spcBef>
                <a:spcPts val="0"/>
              </a:spcBef>
              <a:spcAft>
                <a:spcPts val="600"/>
              </a:spcAft>
              <a:buNone/>
            </a:pPr>
            <a:r>
              <a:rPr lang="pl-PL" b="1" dirty="0">
                <a:latin typeface="Calibri" panose="020F0502020204030204" pitchFamily="34" charset="0"/>
                <a:cs typeface="Calibri" panose="020F0502020204030204" pitchFamily="34" charset="0"/>
              </a:rPr>
              <a:t>W śledztwie również:</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wydanie postanowienia o wszczęciu śledztwa (art. 305 § 3 KPK);</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wydanie postanowienia o przedstawieniu zarzutów, jego zmianie lub uzupełnieniu w toku śledztwa (art. 311 § 3 KPK);</a:t>
            </a:r>
          </a:p>
          <a:p>
            <a:pPr lvl="2">
              <a:spcBef>
                <a:spcPts val="0"/>
              </a:spcBef>
              <a:spcAft>
                <a:spcPts val="600"/>
              </a:spcAft>
              <a:buFont typeface="Wingdings" panose="05000000000000000000" pitchFamily="2" charset="2"/>
              <a:buChar char="§"/>
            </a:pPr>
            <a:r>
              <a:rPr lang="pl-PL" i="0" dirty="0">
                <a:latin typeface="Calibri" panose="020F0502020204030204" pitchFamily="34" charset="0"/>
                <a:cs typeface="Calibri" panose="020F0502020204030204" pitchFamily="34" charset="0"/>
              </a:rPr>
              <a:t>czynności związane z zamknięciem śledztwa (art. 311 § 3 KPK).</a:t>
            </a:r>
          </a:p>
          <a:p>
            <a:pPr marL="0" indent="0">
              <a:spcBef>
                <a:spcPts val="0"/>
              </a:spcBef>
              <a:spcAft>
                <a:spcPts val="600"/>
              </a:spcAft>
              <a:buNone/>
            </a:pPr>
            <a:r>
              <a:rPr lang="pl-PL" b="1" dirty="0">
                <a:latin typeface="Calibri" panose="020F0502020204030204" pitchFamily="34" charset="0"/>
                <a:cs typeface="Calibri" panose="020F0502020204030204" pitchFamily="34" charset="0"/>
              </a:rPr>
              <a:t>Pozostałych czynności mogą dokonywać organy prowadzące.</a:t>
            </a:r>
          </a:p>
        </p:txBody>
      </p:sp>
    </p:spTree>
    <p:extLst>
      <p:ext uri="{BB962C8B-B14F-4D97-AF65-F5344CB8AC3E}">
        <p14:creationId xmlns:p14="http://schemas.microsoft.com/office/powerpoint/2010/main" val="151185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150741"/>
            <a:ext cx="10772775" cy="1658198"/>
          </a:xfrm>
        </p:spPr>
        <p:txBody>
          <a:bodyPr>
            <a:normAutofit/>
          </a:bodyPr>
          <a:lstStyle/>
          <a:p>
            <a:r>
              <a:rPr lang="pl-PL" sz="4000" dirty="0"/>
              <a:t>Czas trwania śledztwa i dochodzenia</a:t>
            </a:r>
          </a:p>
        </p:txBody>
      </p:sp>
      <p:sp>
        <p:nvSpPr>
          <p:cNvPr id="3" name="Symbol zastępczy zawartości 2"/>
          <p:cNvSpPr>
            <a:spLocks noGrp="1"/>
          </p:cNvSpPr>
          <p:nvPr>
            <p:ph idx="1"/>
          </p:nvPr>
        </p:nvSpPr>
        <p:spPr>
          <a:xfrm>
            <a:off x="838199" y="1427007"/>
            <a:ext cx="10096894" cy="5068060"/>
          </a:xfrm>
        </p:spPr>
        <p:txBody>
          <a:bodyPr>
            <a:noAutofit/>
          </a:bodyPr>
          <a:lstStyle/>
          <a:p>
            <a:pPr lvl="0">
              <a:spcBef>
                <a:spcPts val="0"/>
              </a:spcBef>
              <a:spcAft>
                <a:spcPts val="600"/>
              </a:spcAft>
              <a:buFont typeface="Wingdings" panose="05000000000000000000" pitchFamily="2" charset="2"/>
              <a:buChar char="§"/>
            </a:pPr>
            <a:r>
              <a:rPr lang="pl-PL" b="1" dirty="0">
                <a:latin typeface="Calibri" panose="020F0502020204030204" pitchFamily="34" charset="0"/>
                <a:cs typeface="Calibri" panose="020F0502020204030204" pitchFamily="34" charset="0"/>
              </a:rPr>
              <a:t> Śledztwo </a:t>
            </a:r>
            <a:r>
              <a:rPr lang="pl-PL" dirty="0">
                <a:latin typeface="Calibri" panose="020F0502020204030204" pitchFamily="34" charset="0"/>
                <a:cs typeface="Calibri" panose="020F0502020204030204" pitchFamily="34" charset="0"/>
              </a:rPr>
              <a:t>powinno zostać ukończone w terminie </a:t>
            </a:r>
            <a:r>
              <a:rPr lang="pl-PL" b="1" dirty="0">
                <a:highlight>
                  <a:srgbClr val="C0C0C0"/>
                </a:highlight>
                <a:latin typeface="Calibri" panose="020F0502020204030204" pitchFamily="34" charset="0"/>
                <a:cs typeface="Calibri" panose="020F0502020204030204" pitchFamily="34" charset="0"/>
              </a:rPr>
              <a:t>3 miesięcy</a:t>
            </a:r>
            <a:r>
              <a:rPr lang="pl-PL" dirty="0">
                <a:latin typeface="Calibri" panose="020F0502020204030204" pitchFamily="34" charset="0"/>
                <a:cs typeface="Calibri" panose="020F0502020204030204" pitchFamily="34" charset="0"/>
              </a:rPr>
              <a:t> (art. 310 § 1 KPK).</a:t>
            </a:r>
          </a:p>
          <a:p>
            <a:pPr lvl="0">
              <a:spcBef>
                <a:spcPts val="0"/>
              </a:spcBef>
              <a:spcAft>
                <a:spcPts val="600"/>
              </a:spcAft>
              <a:buFont typeface="Wingdings" panose="05000000000000000000" pitchFamily="2" charset="2"/>
              <a:buChar char="§"/>
            </a:pPr>
            <a:r>
              <a:rPr lang="pl-PL" b="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W uzasadnionych wypadkach okres śledztwa może być przedłużony na dalszy czas oznaczony przez prokuratora nadzorującego śledztwo lub prokuratora bezpośrednio przełożonego wobec prokuratora, który prowadzi śledztwo,       </a:t>
            </a:r>
            <a:r>
              <a:rPr lang="pl-PL" b="1" dirty="0">
                <a:latin typeface="Calibri" panose="020F0502020204030204" pitchFamily="34" charset="0"/>
                <a:cs typeface="Calibri" panose="020F0502020204030204" pitchFamily="34" charset="0"/>
              </a:rPr>
              <a:t>nie dłuższy jednak niż rok.</a:t>
            </a:r>
            <a:r>
              <a:rPr lang="pl-PL" dirty="0">
                <a:latin typeface="Calibri" panose="020F0502020204030204" pitchFamily="34" charset="0"/>
                <a:cs typeface="Calibri" panose="020F0502020204030204" pitchFamily="34" charset="0"/>
              </a:rPr>
              <a:t> W szczególnie uzasadnionych wypadkach właściwy prokurator nadrzędny nad prokuratorem nadzorującym lub prowadzącym śledztwo może przedłużyć jego okres </a:t>
            </a:r>
            <a:r>
              <a:rPr lang="pl-PL" b="1" dirty="0">
                <a:latin typeface="Calibri" panose="020F0502020204030204" pitchFamily="34" charset="0"/>
                <a:cs typeface="Calibri" panose="020F0502020204030204" pitchFamily="34" charset="0"/>
              </a:rPr>
              <a:t>na dalszy czas oznaczony </a:t>
            </a:r>
            <a:r>
              <a:rPr lang="pl-PL" dirty="0">
                <a:latin typeface="Calibri" panose="020F0502020204030204" pitchFamily="34" charset="0"/>
                <a:cs typeface="Calibri" panose="020F0502020204030204" pitchFamily="34" charset="0"/>
              </a:rPr>
              <a:t>(art. 310 § 2 KPK),</a:t>
            </a:r>
            <a:endParaRPr lang="pl-PL" b="1" dirty="0">
              <a:latin typeface="Calibri" panose="020F0502020204030204" pitchFamily="34" charset="0"/>
              <a:cs typeface="Calibri" panose="020F0502020204030204" pitchFamily="34" charset="0"/>
            </a:endParaRPr>
          </a:p>
          <a:p>
            <a:pPr lvl="0">
              <a:spcBef>
                <a:spcPts val="0"/>
              </a:spcBef>
              <a:spcAft>
                <a:spcPts val="600"/>
              </a:spcAft>
              <a:buFont typeface="Wingdings" panose="05000000000000000000" pitchFamily="2" charset="2"/>
              <a:buChar char="§"/>
            </a:pPr>
            <a:r>
              <a:rPr lang="pl-PL" b="1" dirty="0">
                <a:latin typeface="Calibri" panose="020F0502020204030204" pitchFamily="34" charset="0"/>
                <a:cs typeface="Calibri" panose="020F0502020204030204" pitchFamily="34" charset="0"/>
              </a:rPr>
              <a:t> Dochodzenie</a:t>
            </a:r>
            <a:r>
              <a:rPr lang="pl-PL" dirty="0">
                <a:latin typeface="Calibri" panose="020F0502020204030204" pitchFamily="34" charset="0"/>
                <a:cs typeface="Calibri" panose="020F0502020204030204" pitchFamily="34" charset="0"/>
              </a:rPr>
              <a:t> powinno być ukończone w ciągu </a:t>
            </a:r>
            <a:r>
              <a:rPr lang="pl-PL" b="1" dirty="0">
                <a:solidFill>
                  <a:schemeClr val="tx1"/>
                </a:solidFill>
                <a:highlight>
                  <a:srgbClr val="C0C0C0"/>
                </a:highlight>
                <a:latin typeface="Calibri" panose="020F0502020204030204" pitchFamily="34" charset="0"/>
                <a:cs typeface="Calibri" panose="020F0502020204030204" pitchFamily="34" charset="0"/>
              </a:rPr>
              <a:t>2 miesięcy</a:t>
            </a:r>
            <a:r>
              <a:rPr lang="pl-PL" b="1" dirty="0">
                <a:solidFill>
                  <a:schemeClr val="tx1"/>
                </a:solidFill>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(art. 325 § 1 </a:t>
            </a:r>
            <a:r>
              <a:rPr lang="pl-PL" dirty="0" err="1">
                <a:latin typeface="Calibri" panose="020F0502020204030204" pitchFamily="34" charset="0"/>
                <a:cs typeface="Calibri" panose="020F0502020204030204" pitchFamily="34" charset="0"/>
              </a:rPr>
              <a:t>zd</a:t>
            </a:r>
            <a:r>
              <a:rPr lang="pl-PL" dirty="0">
                <a:latin typeface="Calibri" panose="020F0502020204030204" pitchFamily="34" charset="0"/>
                <a:cs typeface="Calibri" panose="020F0502020204030204" pitchFamily="34" charset="0"/>
              </a:rPr>
              <a:t>. 1 KPK),</a:t>
            </a:r>
          </a:p>
          <a:p>
            <a:pPr lvl="0">
              <a:spcBef>
                <a:spcPts val="0"/>
              </a:spcBef>
              <a:spcAft>
                <a:spcPts val="600"/>
              </a:spcAft>
              <a:buFont typeface="Wingdings" panose="05000000000000000000" pitchFamily="2" charset="2"/>
              <a:buChar char="§"/>
            </a:pPr>
            <a:r>
              <a:rPr lang="pl-PL" dirty="0">
                <a:latin typeface="Calibri" panose="020F0502020204030204" pitchFamily="34" charset="0"/>
                <a:cs typeface="Calibri" panose="020F0502020204030204" pitchFamily="34" charset="0"/>
              </a:rPr>
              <a:t> Prokurator może przedłużyć ten okres </a:t>
            </a:r>
            <a:r>
              <a:rPr lang="pl-PL" b="1" dirty="0">
                <a:latin typeface="Calibri" panose="020F0502020204030204" pitchFamily="34" charset="0"/>
                <a:cs typeface="Calibri" panose="020F0502020204030204" pitchFamily="34" charset="0"/>
              </a:rPr>
              <a:t>do 3 miesięcy</a:t>
            </a:r>
            <a:r>
              <a:rPr lang="pl-PL" dirty="0">
                <a:latin typeface="Calibri" panose="020F0502020204030204" pitchFamily="34" charset="0"/>
                <a:cs typeface="Calibri" panose="020F0502020204030204" pitchFamily="34" charset="0"/>
              </a:rPr>
              <a:t>, a w wypadkach szczególnie uzasadnionych – </a:t>
            </a:r>
            <a:r>
              <a:rPr lang="pl-PL" b="1" dirty="0">
                <a:latin typeface="Calibri" panose="020F0502020204030204" pitchFamily="34" charset="0"/>
                <a:cs typeface="Calibri" panose="020F0502020204030204" pitchFamily="34" charset="0"/>
              </a:rPr>
              <a:t>na dalszy czas oznaczony </a:t>
            </a:r>
            <a:r>
              <a:rPr lang="pl-PL" dirty="0">
                <a:latin typeface="Calibri" panose="020F0502020204030204" pitchFamily="34" charset="0"/>
                <a:cs typeface="Calibri" panose="020F0502020204030204" pitchFamily="34" charset="0"/>
              </a:rPr>
              <a:t>(art. 325 § 1 </a:t>
            </a:r>
            <a:r>
              <a:rPr lang="pl-PL" dirty="0" err="1">
                <a:latin typeface="Calibri" panose="020F0502020204030204" pitchFamily="34" charset="0"/>
                <a:cs typeface="Calibri" panose="020F0502020204030204" pitchFamily="34" charset="0"/>
              </a:rPr>
              <a:t>zd</a:t>
            </a:r>
            <a:r>
              <a:rPr lang="pl-PL" dirty="0">
                <a:latin typeface="Calibri" panose="020F0502020204030204" pitchFamily="34" charset="0"/>
                <a:cs typeface="Calibri" panose="020F0502020204030204" pitchFamily="34" charset="0"/>
              </a:rPr>
              <a:t>. 2 KPK),</a:t>
            </a:r>
          </a:p>
          <a:p>
            <a:pPr lvl="0">
              <a:spcBef>
                <a:spcPts val="0"/>
              </a:spcBef>
              <a:spcAft>
                <a:spcPts val="600"/>
              </a:spcAft>
              <a:buFont typeface="Wingdings" panose="05000000000000000000" pitchFamily="2" charset="2"/>
              <a:buChar char="§"/>
            </a:pPr>
            <a:r>
              <a:rPr lang="pl-PL" b="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Należy pamiętać o dyrektywie ukończenia postępowania w rozsądnym terminie, co tyczy się także postępowania przygotowawczego.</a:t>
            </a:r>
          </a:p>
        </p:txBody>
      </p:sp>
    </p:spTree>
    <p:extLst>
      <p:ext uri="{BB962C8B-B14F-4D97-AF65-F5344CB8AC3E}">
        <p14:creationId xmlns:p14="http://schemas.microsoft.com/office/powerpoint/2010/main" val="31522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54436"/>
            <a:ext cx="10994306" cy="1658198"/>
          </a:xfrm>
        </p:spPr>
        <p:txBody>
          <a:bodyPr>
            <a:normAutofit/>
          </a:bodyPr>
          <a:lstStyle/>
          <a:p>
            <a:r>
              <a:rPr lang="pl-PL" sz="4000" dirty="0"/>
              <a:t>Wprowadzenie</a:t>
            </a:r>
          </a:p>
        </p:txBody>
      </p:sp>
      <p:sp>
        <p:nvSpPr>
          <p:cNvPr id="3" name="Symbol zastępczy zawartości 2"/>
          <p:cNvSpPr>
            <a:spLocks noGrp="1"/>
          </p:cNvSpPr>
          <p:nvPr>
            <p:ph idx="1"/>
          </p:nvPr>
        </p:nvSpPr>
        <p:spPr>
          <a:xfrm>
            <a:off x="838200" y="1640177"/>
            <a:ext cx="10515600" cy="5123555"/>
          </a:xfrm>
        </p:spPr>
        <p:txBody>
          <a:bodyPr>
            <a:normAutofit/>
          </a:bodyPr>
          <a:lstStyle/>
          <a:p>
            <a:pPr marL="0" indent="0">
              <a:buNone/>
            </a:pPr>
            <a:r>
              <a:rPr lang="pl-PL" dirty="0">
                <a:solidFill>
                  <a:schemeClr val="tx1"/>
                </a:solidFill>
                <a:latin typeface="Calibri" panose="020F0502020204030204" pitchFamily="34" charset="0"/>
                <a:cs typeface="Calibri" panose="020F0502020204030204" pitchFamily="34" charset="0"/>
              </a:rPr>
              <a:t>Ujmując proces karny jako proces podjęcia i realizacji decyzji, można wyróżnić cztery kroki:</a:t>
            </a:r>
          </a:p>
          <a:p>
            <a:pPr marL="971550" lvl="2" indent="-514350">
              <a:buAutoNum type="arabicParenR"/>
            </a:pPr>
            <a:r>
              <a:rPr lang="pl-PL" b="1" i="0" dirty="0">
                <a:solidFill>
                  <a:schemeClr val="tx1"/>
                </a:solidFill>
                <a:highlight>
                  <a:srgbClr val="C0C0C0"/>
                </a:highlight>
                <a:latin typeface="Calibri" panose="020F0502020204030204" pitchFamily="34" charset="0"/>
                <a:cs typeface="Calibri" panose="020F0502020204030204" pitchFamily="34" charset="0"/>
              </a:rPr>
              <a:t>zgromadzenie materiału dowodowego i przygotowanie do rozpoznania sprawy</a:t>
            </a:r>
            <a:r>
              <a:rPr lang="pl-PL" i="0" dirty="0">
                <a:solidFill>
                  <a:schemeClr val="tx1"/>
                </a:solidFill>
                <a:latin typeface="Calibri" panose="020F0502020204030204" pitchFamily="34" charset="0"/>
                <a:cs typeface="Calibri" panose="020F0502020204030204" pitchFamily="34" charset="0"/>
              </a:rPr>
              <a:t>,</a:t>
            </a:r>
          </a:p>
          <a:p>
            <a:pPr marL="971550" lvl="2" indent="-514350">
              <a:buAutoNum type="arabicParenR"/>
            </a:pPr>
            <a:r>
              <a:rPr lang="pl-PL" i="0" dirty="0">
                <a:solidFill>
                  <a:schemeClr val="tx1"/>
                </a:solidFill>
                <a:latin typeface="Calibri" panose="020F0502020204030204" pitchFamily="34" charset="0"/>
                <a:cs typeface="Calibri" panose="020F0502020204030204" pitchFamily="34" charset="0"/>
              </a:rPr>
              <a:t>rozpoznanie sprawy i wydanie decyzji </a:t>
            </a:r>
            <a:r>
              <a:rPr lang="pl-PL" sz="1400" i="0" dirty="0">
                <a:solidFill>
                  <a:schemeClr val="tx1"/>
                </a:solidFill>
                <a:latin typeface="Calibri" panose="020F0502020204030204" pitchFamily="34" charset="0"/>
                <a:cs typeface="Calibri" panose="020F0502020204030204" pitchFamily="34" charset="0"/>
              </a:rPr>
              <a:t>(tj. wydanie rozstrzygnięcia w przedmiocie odpowiedzialności karnej – wyrok sądu I instancji),</a:t>
            </a:r>
          </a:p>
          <a:p>
            <a:pPr marL="971550" lvl="2" indent="-514350">
              <a:buFont typeface="Arial" pitchFamily="34" charset="0"/>
              <a:buAutoNum type="arabicParenR"/>
            </a:pPr>
            <a:r>
              <a:rPr lang="pl-PL" i="0" dirty="0">
                <a:solidFill>
                  <a:schemeClr val="tx1"/>
                </a:solidFill>
                <a:latin typeface="Calibri" panose="020F0502020204030204" pitchFamily="34" charset="0"/>
                <a:cs typeface="Calibri" panose="020F0502020204030204" pitchFamily="34" charset="0"/>
              </a:rPr>
              <a:t>kontrola wydanej decyzji </a:t>
            </a:r>
            <a:r>
              <a:rPr lang="pl-PL" sz="1400" i="0" dirty="0">
                <a:solidFill>
                  <a:schemeClr val="tx1"/>
                </a:solidFill>
                <a:latin typeface="Calibri" panose="020F0502020204030204" pitchFamily="34" charset="0"/>
                <a:cs typeface="Calibri" panose="020F0502020204030204" pitchFamily="34" charset="0"/>
              </a:rPr>
              <a:t>(wyrok sądu II instancji),</a:t>
            </a:r>
            <a:endParaRPr lang="pl-PL" i="0" dirty="0">
              <a:solidFill>
                <a:schemeClr val="tx1"/>
              </a:solidFill>
              <a:latin typeface="Calibri" panose="020F0502020204030204" pitchFamily="34" charset="0"/>
              <a:cs typeface="Calibri" panose="020F0502020204030204" pitchFamily="34" charset="0"/>
            </a:endParaRPr>
          </a:p>
          <a:p>
            <a:pPr marL="971550" lvl="2" indent="-514350">
              <a:buAutoNum type="arabicParenR"/>
            </a:pPr>
            <a:r>
              <a:rPr lang="pl-PL" i="0" dirty="0">
                <a:solidFill>
                  <a:schemeClr val="tx1"/>
                </a:solidFill>
                <a:latin typeface="Calibri" panose="020F0502020204030204" pitchFamily="34" charset="0"/>
                <a:cs typeface="Calibri" panose="020F0502020204030204" pitchFamily="34" charset="0"/>
              </a:rPr>
              <a:t>wykonanie decyzji </a:t>
            </a:r>
            <a:r>
              <a:rPr lang="pl-PL" sz="1400" i="0" dirty="0">
                <a:solidFill>
                  <a:schemeClr val="tx1"/>
                </a:solidFill>
                <a:latin typeface="Calibri" panose="020F0502020204030204" pitchFamily="34" charset="0"/>
                <a:cs typeface="Calibri" panose="020F0502020204030204" pitchFamily="34" charset="0"/>
              </a:rPr>
              <a:t>(postępowanie wykonawcze).</a:t>
            </a:r>
            <a:endParaRPr lang="pl-PL" i="0" dirty="0">
              <a:latin typeface="Calibri" panose="020F0502020204030204" pitchFamily="34" charset="0"/>
              <a:cs typeface="Calibri" panose="020F0502020204030204" pitchFamily="34" charset="0"/>
            </a:endParaRPr>
          </a:p>
          <a:p>
            <a:pPr marL="0" indent="0">
              <a:buNone/>
            </a:pPr>
            <a:r>
              <a:rPr lang="pl-PL" b="1" dirty="0">
                <a:latin typeface="Calibri" panose="020F0502020204030204" pitchFamily="34" charset="0"/>
                <a:cs typeface="Calibri" panose="020F0502020204030204" pitchFamily="34" charset="0"/>
              </a:rPr>
              <a:t>Postępowanie przygotowawcze </a:t>
            </a:r>
            <a:r>
              <a:rPr lang="pl-PL" dirty="0">
                <a:latin typeface="Calibri" panose="020F0502020204030204" pitchFamily="34" charset="0"/>
                <a:cs typeface="Calibri" panose="020F0502020204030204" pitchFamily="34" charset="0"/>
              </a:rPr>
              <a:t>służy realizacji </a:t>
            </a:r>
            <a:r>
              <a:rPr lang="pl-PL" b="1" dirty="0">
                <a:solidFill>
                  <a:schemeClr val="tx1"/>
                </a:solidFill>
                <a:highlight>
                  <a:srgbClr val="C0C0C0"/>
                </a:highlight>
                <a:latin typeface="Calibri" panose="020F0502020204030204" pitchFamily="34" charset="0"/>
                <a:cs typeface="Calibri" panose="020F0502020204030204" pitchFamily="34" charset="0"/>
              </a:rPr>
              <a:t>pkt 1).</a:t>
            </a:r>
            <a:r>
              <a:rPr lang="pl-PL" b="1" dirty="0">
                <a:solidFill>
                  <a:srgbClr val="FF0000"/>
                </a:solidFill>
                <a:latin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cs typeface="Calibri" panose="020F0502020204030204" pitchFamily="34" charset="0"/>
              </a:rPr>
              <a:t>Jest to pi</a:t>
            </a:r>
            <a:r>
              <a:rPr lang="pl-PL" dirty="0">
                <a:latin typeface="Calibri" panose="020F0502020204030204" pitchFamily="34" charset="0"/>
                <a:cs typeface="Calibri" panose="020F0502020204030204" pitchFamily="34" charset="0"/>
              </a:rPr>
              <a:t>erwsze stadium postępowania karnego ukierunkowanie na </a:t>
            </a:r>
            <a:r>
              <a:rPr lang="pl-PL" dirty="0">
                <a:solidFill>
                  <a:schemeClr val="accent1">
                    <a:lumMod val="75000"/>
                  </a:schemeClr>
                </a:solidFill>
                <a:latin typeface="Calibri" panose="020F0502020204030204" pitchFamily="34" charset="0"/>
                <a:cs typeface="Calibri" panose="020F0502020204030204" pitchFamily="34" charset="0"/>
              </a:rPr>
              <a:t>weryfikację czy przestępstwo zostało       w ogóle popełnione, ujawnienie jego sprawcy oraz zabezpieczenie dowodów przestępstwa umożliwiających sądowi prawidłowe rozstrzygnięcie sprawy. </a:t>
            </a:r>
          </a:p>
          <a:p>
            <a:pPr marL="0" indent="0">
              <a:buNone/>
            </a:pPr>
            <a:r>
              <a:rPr lang="pl-PL" dirty="0">
                <a:solidFill>
                  <a:schemeClr val="tx1"/>
                </a:solidFill>
                <a:latin typeface="Calibri" panose="020F0502020204030204" pitchFamily="34" charset="0"/>
                <a:cs typeface="Calibri" panose="020F0502020204030204" pitchFamily="34" charset="0"/>
              </a:rPr>
              <a:t>W przeciwieństwie do modelu w pełni kontradyktoryjnego (zwł. państwa anglosaskie) postępowanie przygotowawcze stanowi część procesu karnego.</a:t>
            </a:r>
            <a:endParaRPr lang="pl-PL" dirty="0"/>
          </a:p>
          <a:p>
            <a:pPr marL="514350" indent="-514350">
              <a:buAutoNum type="arabicParenR"/>
            </a:pPr>
            <a:endParaRPr lang="pl-PL" dirty="0"/>
          </a:p>
        </p:txBody>
      </p:sp>
    </p:spTree>
    <p:extLst>
      <p:ext uri="{BB962C8B-B14F-4D97-AF65-F5344CB8AC3E}">
        <p14:creationId xmlns:p14="http://schemas.microsoft.com/office/powerpoint/2010/main" val="248486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216729"/>
            <a:ext cx="10772775" cy="1658198"/>
          </a:xfrm>
        </p:spPr>
        <p:txBody>
          <a:bodyPr>
            <a:normAutofit/>
          </a:bodyPr>
          <a:lstStyle/>
          <a:p>
            <a:r>
              <a:rPr lang="pl-PL" sz="4000" dirty="0"/>
              <a:t>Stopień formalizmu śledztwa i dochodzenia</a:t>
            </a:r>
          </a:p>
        </p:txBody>
      </p:sp>
      <p:sp>
        <p:nvSpPr>
          <p:cNvPr id="3" name="Symbol zastępczy zawartości 2"/>
          <p:cNvSpPr>
            <a:spLocks noGrp="1"/>
          </p:cNvSpPr>
          <p:nvPr>
            <p:ph idx="1"/>
          </p:nvPr>
        </p:nvSpPr>
        <p:spPr>
          <a:xfrm>
            <a:off x="825378" y="1517715"/>
            <a:ext cx="10541241" cy="4779390"/>
          </a:xfrm>
        </p:spPr>
        <p:txBody>
          <a:bodyPr>
            <a:normAutofit/>
          </a:bodyPr>
          <a:lstStyle/>
          <a:p>
            <a:pPr marL="0" indent="0">
              <a:buNone/>
            </a:pPr>
            <a:r>
              <a:rPr lang="pl-PL" dirty="0">
                <a:latin typeface="Calibri" panose="020F0502020204030204" pitchFamily="34" charset="0"/>
                <a:cs typeface="Calibri" panose="020F0502020204030204" pitchFamily="34" charset="0"/>
              </a:rPr>
              <a:t>Dochodzenie jest odformalizowaną formą prowadzenia postępowania (</a:t>
            </a:r>
            <a:r>
              <a:rPr lang="pl-PL" i="1" dirty="0">
                <a:latin typeface="Calibri" panose="020F0502020204030204" pitchFamily="34" charset="0"/>
                <a:cs typeface="Calibri" panose="020F0502020204030204" pitchFamily="34" charset="0"/>
              </a:rPr>
              <a:t>ratio legis</a:t>
            </a:r>
            <a:r>
              <a:rPr lang="pl-PL" dirty="0">
                <a:latin typeface="Calibri" panose="020F0502020204030204" pitchFamily="34" charset="0"/>
                <a:cs typeface="Calibri" panose="020F0502020204030204" pitchFamily="34" charset="0"/>
              </a:rPr>
              <a:t>: przyspieszenie postępowania, odciążenie organów prowadzących w przypadku mniej skomplikowanych spraw),</a:t>
            </a:r>
          </a:p>
          <a:p>
            <a:pPr marL="0" indent="0">
              <a:buNone/>
            </a:pPr>
            <a:r>
              <a:rPr lang="pl-PL" b="1" dirty="0">
                <a:highlight>
                  <a:srgbClr val="C0C0C0"/>
                </a:highlight>
                <a:latin typeface="Calibri" panose="020F0502020204030204" pitchFamily="34" charset="0"/>
                <a:cs typeface="Calibri" panose="020F0502020204030204" pitchFamily="34" charset="0"/>
              </a:rPr>
              <a:t>Redukcja formalizmu w dochodzeniu </a:t>
            </a:r>
            <a:r>
              <a:rPr lang="pl-PL" b="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oznacza</a:t>
            </a:r>
            <a:r>
              <a:rPr lang="pl-PL" b="1" dirty="0">
                <a:latin typeface="Calibri" panose="020F0502020204030204" pitchFamily="34" charset="0"/>
                <a:cs typeface="Calibri" panose="020F0502020204030204" pitchFamily="34" charset="0"/>
              </a:rPr>
              <a:t>:</a:t>
            </a:r>
            <a:endParaRPr lang="pl-PL" dirty="0">
              <a:latin typeface="Calibri" panose="020F0502020204030204" pitchFamily="34" charset="0"/>
              <a:cs typeface="Calibri" panose="020F0502020204030204" pitchFamily="34" charset="0"/>
            </a:endParaRPr>
          </a:p>
          <a:p>
            <a:pPr lvl="0">
              <a:buFont typeface="Wingdings" panose="05000000000000000000" pitchFamily="2" charset="2"/>
              <a:buChar char="§"/>
            </a:pPr>
            <a:r>
              <a:rPr lang="pl-PL" dirty="0">
                <a:latin typeface="Calibri" panose="020F0502020204030204" pitchFamily="34" charset="0"/>
                <a:cs typeface="Calibri" panose="020F0502020204030204" pitchFamily="34" charset="0"/>
              </a:rPr>
              <a:t> samodzielność organu prowadzącego postępowanie w wydawaniu postanowień,</a:t>
            </a:r>
          </a:p>
          <a:p>
            <a:pPr lvl="0">
              <a:buFont typeface="Wingdings" panose="05000000000000000000" pitchFamily="2" charset="2"/>
              <a:buChar char="§"/>
            </a:pPr>
            <a:r>
              <a:rPr lang="pl-PL" dirty="0">
                <a:latin typeface="Calibri" panose="020F0502020204030204" pitchFamily="34" charset="0"/>
                <a:cs typeface="Calibri" panose="020F0502020204030204" pitchFamily="34" charset="0"/>
              </a:rPr>
              <a:t> obniżenie wymogów formalnych postanowień zapadających w toku dochodzenia,</a:t>
            </a:r>
          </a:p>
          <a:p>
            <a:pPr lvl="0">
              <a:buFont typeface="Wingdings" panose="05000000000000000000" pitchFamily="2" charset="2"/>
              <a:buChar char="§"/>
            </a:pPr>
            <a:r>
              <a:rPr lang="pl-PL" dirty="0">
                <a:latin typeface="Calibri" panose="020F0502020204030204" pitchFamily="34" charset="0"/>
                <a:cs typeface="Calibri" panose="020F0502020204030204" pitchFamily="34" charset="0"/>
              </a:rPr>
              <a:t> odformalizowanie trybu przedstawienia zarzutów podejrzanemu,</a:t>
            </a:r>
          </a:p>
          <a:p>
            <a:pPr lvl="0">
              <a:buFont typeface="Wingdings" panose="05000000000000000000" pitchFamily="2" charset="2"/>
              <a:buChar char="§"/>
            </a:pPr>
            <a:r>
              <a:rPr lang="pl-PL" dirty="0">
                <a:latin typeface="Calibri" panose="020F0502020204030204" pitchFamily="34" charset="0"/>
                <a:cs typeface="Calibri" panose="020F0502020204030204" pitchFamily="34" charset="0"/>
              </a:rPr>
              <a:t> eliminację konieczności wydawania postanowienia o zamknięciu dochodzenia,</a:t>
            </a:r>
          </a:p>
          <a:p>
            <a:pPr lvl="0">
              <a:buFont typeface="Wingdings" panose="05000000000000000000" pitchFamily="2" charset="2"/>
              <a:buChar char="§"/>
            </a:pPr>
            <a:r>
              <a:rPr lang="pl-PL" dirty="0">
                <a:latin typeface="Calibri" panose="020F0502020204030204" pitchFamily="34" charset="0"/>
                <a:cs typeface="Calibri" panose="020F0502020204030204" pitchFamily="34" charset="0"/>
              </a:rPr>
              <a:t> ograniczenie konieczności przeprowadzania czynności dowodowych</a:t>
            </a:r>
          </a:p>
          <a:p>
            <a:pPr lvl="0">
              <a:buFont typeface="Wingdings" panose="05000000000000000000" pitchFamily="2" charset="2"/>
              <a:buChar char="§"/>
            </a:pPr>
            <a:r>
              <a:rPr lang="pl-PL" dirty="0">
                <a:latin typeface="Calibri" panose="020F0502020204030204" pitchFamily="34" charset="0"/>
                <a:cs typeface="Calibri" panose="020F0502020204030204" pitchFamily="34" charset="0"/>
              </a:rPr>
              <a:t> obowiązek utrwalania niektórych czynności dowodowych w protokole ograniczonym</a:t>
            </a:r>
          </a:p>
          <a:p>
            <a:endParaRPr lang="pl-PL" dirty="0"/>
          </a:p>
        </p:txBody>
      </p:sp>
    </p:spTree>
    <p:extLst>
      <p:ext uri="{BB962C8B-B14F-4D97-AF65-F5344CB8AC3E}">
        <p14:creationId xmlns:p14="http://schemas.microsoft.com/office/powerpoint/2010/main" val="919842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216729"/>
            <a:ext cx="10772775" cy="1658198"/>
          </a:xfrm>
        </p:spPr>
        <p:txBody>
          <a:bodyPr>
            <a:normAutofit/>
          </a:bodyPr>
          <a:lstStyle/>
          <a:p>
            <a:r>
              <a:rPr lang="pl-PL" sz="4000" dirty="0"/>
              <a:t>Uproszczenia proceduralne w dochodzeniu (1) </a:t>
            </a:r>
          </a:p>
        </p:txBody>
      </p:sp>
      <p:sp>
        <p:nvSpPr>
          <p:cNvPr id="3" name="Symbol zastępczy zawartości 2"/>
          <p:cNvSpPr>
            <a:spLocks noGrp="1"/>
          </p:cNvSpPr>
          <p:nvPr>
            <p:ph idx="1"/>
          </p:nvPr>
        </p:nvSpPr>
        <p:spPr>
          <a:xfrm>
            <a:off x="825378" y="1480007"/>
            <a:ext cx="10373665" cy="5015061"/>
          </a:xfrm>
        </p:spPr>
        <p:txBody>
          <a:bodyPr>
            <a:normAutofit/>
          </a:bodyPr>
          <a:lstStyle/>
          <a:p>
            <a:pPr marL="0" indent="0">
              <a:buNone/>
            </a:pPr>
            <a:r>
              <a:rPr lang="pl-PL" sz="2600" b="1" dirty="0">
                <a:latin typeface="Calibri" panose="020F0502020204030204" pitchFamily="34" charset="0"/>
                <a:cs typeface="Calibri" panose="020F0502020204030204" pitchFamily="34" charset="0"/>
              </a:rPr>
              <a:t>Należy uważnie przeczytać art. 325e, art. 325g, art. 325h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Dochodzenie </a:t>
            </a:r>
            <a:r>
              <a:rPr lang="pl-PL" b="1" dirty="0">
                <a:latin typeface="Calibri" panose="020F0502020204030204" pitchFamily="34" charset="0"/>
                <a:cs typeface="Calibri" panose="020F0502020204030204" pitchFamily="34" charset="0"/>
              </a:rPr>
              <a:t>można ograniczyć </a:t>
            </a:r>
            <a:r>
              <a:rPr lang="pl-PL" dirty="0">
                <a:latin typeface="Calibri" panose="020F0502020204030204" pitchFamily="34" charset="0"/>
                <a:cs typeface="Calibri" panose="020F0502020204030204" pitchFamily="34" charset="0"/>
              </a:rPr>
              <a:t>do ustalenia, czy zachodzą wystarczające podstawy do wniesienia aktu oskarżenia lub innego zakończenia postępowania (art. 325h § 1 KPK). Należy jednak dokonać czynności wymienionych w dalszej części tego przepisu,</a:t>
            </a:r>
          </a:p>
          <a:p>
            <a:pPr>
              <a:buFont typeface="Wingdings" panose="05000000000000000000" pitchFamily="2" charset="2"/>
              <a:buChar char="§"/>
            </a:pPr>
            <a:r>
              <a:rPr lang="pl-PL" b="1" dirty="0">
                <a:latin typeface="Calibri" panose="020F0502020204030204" pitchFamily="34" charset="0"/>
                <a:cs typeface="Calibri" panose="020F0502020204030204" pitchFamily="34" charset="0"/>
              </a:rPr>
              <a:t> W dochodzeniu tylko niektóre decyzje wymagają zatwierdzenia przez prokuratora. </a:t>
            </a:r>
            <a:r>
              <a:rPr lang="pl-PL" dirty="0">
                <a:latin typeface="Calibri" panose="020F0502020204030204" pitchFamily="34" charset="0"/>
                <a:cs typeface="Calibri" panose="020F0502020204030204" pitchFamily="34" charset="0"/>
              </a:rPr>
              <a:t>Prokurator nie musi zatwierdzać postanowienia o wszczęciu dochodzenia, postanowienia o przedstawieniu, zmianie lub uzupełnieniu zarzutów czy postanowienia o umorzeniu rejestrowym. </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Zatwierdzenia wymagają: postanowienie o odmowie wszczęcia, zawieszeniu i umorzeniu dochodzenia. Żadna z tych decyzji </a:t>
            </a:r>
            <a:r>
              <a:rPr lang="pl-PL" b="1" dirty="0">
                <a:latin typeface="Calibri" panose="020F0502020204030204" pitchFamily="34" charset="0"/>
                <a:cs typeface="Calibri" panose="020F0502020204030204" pitchFamily="34" charset="0"/>
              </a:rPr>
              <a:t>nie wymaga uzasadnienia. </a:t>
            </a:r>
            <a:r>
              <a:rPr lang="pl-PL" dirty="0">
                <a:latin typeface="Calibri" panose="020F0502020204030204" pitchFamily="34" charset="0"/>
                <a:cs typeface="Calibri" panose="020F0502020204030204" pitchFamily="34" charset="0"/>
              </a:rPr>
              <a:t>Jeżeli strona złoży wniosek o uzasadnienie decyzji, organ prowadzący dochodzenie jest zobowiązany do podania ustnie najważniejszych powodów rozstrzygnięcia (art. 325e § 1 KPK).</a:t>
            </a:r>
          </a:p>
          <a:p>
            <a:pPr marL="0" indent="0">
              <a:buNone/>
            </a:pPr>
            <a:endParaRPr lang="pl-PL" dirty="0"/>
          </a:p>
        </p:txBody>
      </p:sp>
    </p:spTree>
    <p:extLst>
      <p:ext uri="{BB962C8B-B14F-4D97-AF65-F5344CB8AC3E}">
        <p14:creationId xmlns:p14="http://schemas.microsoft.com/office/powerpoint/2010/main" val="7096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216729"/>
            <a:ext cx="10772775" cy="1658198"/>
          </a:xfrm>
        </p:spPr>
        <p:txBody>
          <a:bodyPr>
            <a:normAutofit/>
          </a:bodyPr>
          <a:lstStyle/>
          <a:p>
            <a:r>
              <a:rPr lang="pl-PL" sz="4000" dirty="0"/>
              <a:t>Uproszczenia proceduralne w dochodzeniu (2)</a:t>
            </a:r>
          </a:p>
        </p:txBody>
      </p:sp>
      <p:sp>
        <p:nvSpPr>
          <p:cNvPr id="3" name="Symbol zastępczy zawartości 2"/>
          <p:cNvSpPr>
            <a:spLocks noGrp="1"/>
          </p:cNvSpPr>
          <p:nvPr>
            <p:ph idx="1"/>
          </p:nvPr>
        </p:nvSpPr>
        <p:spPr>
          <a:xfrm>
            <a:off x="825378" y="1677971"/>
            <a:ext cx="10541241" cy="4166648"/>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a:t>
            </a:r>
            <a:r>
              <a:rPr lang="pl-PL" b="1" dirty="0">
                <a:latin typeface="Calibri" panose="020F0502020204030204" pitchFamily="34" charset="0"/>
                <a:cs typeface="Calibri" panose="020F0502020204030204" pitchFamily="34" charset="0"/>
              </a:rPr>
              <a:t>Nie trzeba wydawać postanowienia o przedstawieniu zarzutów </a:t>
            </a:r>
            <a:r>
              <a:rPr lang="pl-PL" dirty="0">
                <a:latin typeface="Calibri" panose="020F0502020204030204" pitchFamily="34" charset="0"/>
                <a:cs typeface="Calibri" panose="020F0502020204030204" pitchFamily="34" charset="0"/>
              </a:rPr>
              <a:t>– wystarczy powiadomić o treści zarzutu ustnie i wpisać go do protokołu przesłuchania podejrzanego,</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t>
            </a:r>
            <a:r>
              <a:rPr lang="pl-PL" b="1" dirty="0">
                <a:latin typeface="Calibri" panose="020F0502020204030204" pitchFamily="34" charset="0"/>
                <a:cs typeface="Calibri" panose="020F0502020204030204" pitchFamily="34" charset="0"/>
              </a:rPr>
              <a:t>Nie trzeba sporządzać postanowienia o zamknięciu dochodzenia</a:t>
            </a:r>
            <a:r>
              <a:rPr lang="pl-PL"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Uwaga! Należy sporządzić oba ww. postanowienia, gdy podejrzany jest tymczasowo aresztowany,</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Istnieje możliwość sporządzenia </a:t>
            </a:r>
            <a:r>
              <a:rPr lang="pl-PL" b="1" dirty="0">
                <a:latin typeface="Calibri" panose="020F0502020204030204" pitchFamily="34" charset="0"/>
                <a:cs typeface="Calibri" panose="020F0502020204030204" pitchFamily="34" charset="0"/>
              </a:rPr>
              <a:t>protokołu ograniczonego</a:t>
            </a:r>
            <a:r>
              <a:rPr lang="pl-PL" dirty="0">
                <a:latin typeface="Calibri" panose="020F0502020204030204" pitchFamily="34" charset="0"/>
                <a:cs typeface="Calibri" panose="020F0502020204030204" pitchFamily="34" charset="0"/>
              </a:rPr>
              <a:t>, w którym zawarte są najbardziej istotne oświadczenia osób biorących udział w czynnościach,</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Istnieje możliwość umorzenie rejestrowego (zob. art. 325f KPK, instytucja będzie  przedstawiona w kolejnej prezentacji).</a:t>
            </a:r>
          </a:p>
        </p:txBody>
      </p:sp>
    </p:spTree>
    <p:extLst>
      <p:ext uri="{BB962C8B-B14F-4D97-AF65-F5344CB8AC3E}">
        <p14:creationId xmlns:p14="http://schemas.microsoft.com/office/powerpoint/2010/main" val="220563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6656" y="75327"/>
            <a:ext cx="10772775" cy="1658198"/>
          </a:xfrm>
        </p:spPr>
        <p:txBody>
          <a:bodyPr>
            <a:normAutofit/>
          </a:bodyPr>
          <a:lstStyle/>
          <a:p>
            <a:r>
              <a:rPr lang="pl-PL" sz="4000" dirty="0"/>
              <a:t>Udział stron w czynnościach postępowania</a:t>
            </a:r>
          </a:p>
        </p:txBody>
      </p:sp>
      <p:sp>
        <p:nvSpPr>
          <p:cNvPr id="3" name="Symbol zastępczy zawartości 2"/>
          <p:cNvSpPr>
            <a:spLocks noGrp="1"/>
          </p:cNvSpPr>
          <p:nvPr>
            <p:ph idx="1"/>
          </p:nvPr>
        </p:nvSpPr>
        <p:spPr>
          <a:xfrm>
            <a:off x="686180" y="1310325"/>
            <a:ext cx="10753725" cy="5684363"/>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Zgodnie z zasadą tajności czynności wykonywane podejmowane w są bez udziału publiczności (brak jawności zewnętrznej), z ograniczonym udziałem stron (ograniczona jawność wewnętrzna),</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t>
            </a:r>
            <a:r>
              <a:rPr lang="pl-PL" b="1" dirty="0">
                <a:latin typeface="Calibri" panose="020F0502020204030204" pitchFamily="34" charset="0"/>
                <a:cs typeface="Calibri" panose="020F0502020204030204" pitchFamily="34" charset="0"/>
              </a:rPr>
              <a:t>Strona, która złożyła wniosek o przeprowadzenie dowodu</a:t>
            </a:r>
            <a:r>
              <a:rPr lang="pl-PL" dirty="0">
                <a:latin typeface="Calibri" panose="020F0502020204030204" pitchFamily="34" charset="0"/>
                <a:cs typeface="Calibri" panose="020F0502020204030204" pitchFamily="34" charset="0"/>
              </a:rPr>
              <a:t>, a także jej obrońca lub pełnomocnik, </a:t>
            </a:r>
            <a:r>
              <a:rPr lang="pl-PL" b="1" dirty="0">
                <a:latin typeface="Calibri" panose="020F0502020204030204" pitchFamily="34" charset="0"/>
                <a:cs typeface="Calibri" panose="020F0502020204030204" pitchFamily="34" charset="0"/>
              </a:rPr>
              <a:t>ma prawo wziąć udział w tej czynności</a:t>
            </a:r>
            <a:r>
              <a:rPr lang="pl-PL" dirty="0">
                <a:latin typeface="Calibri" panose="020F0502020204030204" pitchFamily="34" charset="0"/>
                <a:cs typeface="Calibri" panose="020F0502020204030204" pitchFamily="34" charset="0"/>
              </a:rPr>
              <a:t> (art. 315 § 2 KPK), z tym, że gdyby miało to spowodować poważne trudności, podejrzanego tymczasowo aresztowanego nie sprowadza się (art. 318 KPK w zw. z art. 315 § 2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Wprawdzie </a:t>
            </a:r>
            <a:r>
              <a:rPr lang="pl-PL" b="1" dirty="0">
                <a:latin typeface="Calibri" panose="020F0502020204030204" pitchFamily="34" charset="0"/>
                <a:cs typeface="Calibri" panose="020F0502020204030204" pitchFamily="34" charset="0"/>
              </a:rPr>
              <a:t>strona ma prawo wziąć udział także w innych czynnościach</a:t>
            </a:r>
            <a:r>
              <a:rPr lang="pl-PL" dirty="0">
                <a:latin typeface="Calibri" panose="020F0502020204030204" pitchFamily="34" charset="0"/>
                <a:cs typeface="Calibri" panose="020F0502020204030204" pitchFamily="34" charset="0"/>
              </a:rPr>
              <a:t>, nawet jeżeli o ich przeprowadzenie nie wnioskowała, gdy przeprowadzane są z urzędu lub na wniosek drugiej strony (art. 317 § 1 KPK), jednak trzeba zauważyć, że stronę dopuszcza się do udziału </a:t>
            </a:r>
            <a:r>
              <a:rPr lang="pl-PL" b="1" u="sng" dirty="0">
                <a:latin typeface="Calibri" panose="020F0502020204030204" pitchFamily="34" charset="0"/>
                <a:cs typeface="Calibri" panose="020F0502020204030204" pitchFamily="34" charset="0"/>
              </a:rPr>
              <a:t>na żądanie</a:t>
            </a:r>
            <a:r>
              <a:rPr lang="pl-PL" b="1" dirty="0">
                <a:latin typeface="Calibri" panose="020F0502020204030204" pitchFamily="34" charset="0"/>
                <a:cs typeface="Calibri" panose="020F0502020204030204" pitchFamily="34" charset="0"/>
              </a:rPr>
              <a:t> </a:t>
            </a:r>
            <a:r>
              <a:rPr lang="pl-PL" sz="1800" dirty="0">
                <a:latin typeface="Calibri" panose="020F0502020204030204" pitchFamily="34" charset="0"/>
                <a:cs typeface="Calibri" panose="020F0502020204030204" pitchFamily="34" charset="0"/>
              </a:rPr>
              <a:t>(w praktyce strona nie będzie o tych czynnościach wiedzieć, zatem nie zgłosi żądania)</a:t>
            </a:r>
            <a:r>
              <a:rPr lang="pl-PL" dirty="0">
                <a:latin typeface="Calibri" panose="020F0502020204030204" pitchFamily="34" charset="0"/>
                <a:cs typeface="Calibri" panose="020F0502020204030204" pitchFamily="34" charset="0"/>
              </a:rPr>
              <a:t>. </a:t>
            </a:r>
            <a:r>
              <a:rPr lang="pl-PL" b="1" dirty="0">
                <a:latin typeface="Calibri" panose="020F0502020204030204" pitchFamily="34" charset="0"/>
                <a:cs typeface="Calibri" panose="020F0502020204030204" pitchFamily="34" charset="0"/>
              </a:rPr>
              <a:t>Może odmówić stronie dopuszczenia do udziału</a:t>
            </a:r>
            <a:r>
              <a:rPr lang="pl-PL" dirty="0">
                <a:latin typeface="Calibri" panose="020F0502020204030204" pitchFamily="34" charset="0"/>
                <a:cs typeface="Calibri" panose="020F0502020204030204" pitchFamily="34" charset="0"/>
              </a:rPr>
              <a:t> w czynności w szczególnie uzasadnionym wypadku ze względu na ważny interes postępowania (art. 317 § 2 KPK). Dodatkowo prokurator może odmówić sprowadzenia podejrzanego tymczasowo aresztowanego, gdyby miało to spowodować poważne trudności. </a:t>
            </a:r>
          </a:p>
          <a:p>
            <a:pPr>
              <a:buFont typeface="Wingdings" panose="05000000000000000000" pitchFamily="2" charset="2"/>
              <a:buChar char="§"/>
            </a:pPr>
            <a:endParaRPr lang="pl-PL" dirty="0"/>
          </a:p>
          <a:p>
            <a:pPr>
              <a:buFont typeface="Wingdings" panose="05000000000000000000" pitchFamily="2" charset="2"/>
              <a:buChar char="§"/>
            </a:pP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0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6656" y="75327"/>
            <a:ext cx="10772775" cy="1658198"/>
          </a:xfrm>
        </p:spPr>
        <p:txBody>
          <a:bodyPr>
            <a:normAutofit/>
          </a:bodyPr>
          <a:lstStyle/>
          <a:p>
            <a:r>
              <a:rPr lang="pl-PL" sz="4000" dirty="0"/>
              <a:t>Udział stron w czynnościach niepowtarzalnych</a:t>
            </a:r>
          </a:p>
        </p:txBody>
      </p:sp>
      <p:sp>
        <p:nvSpPr>
          <p:cNvPr id="3" name="Symbol zastępczy zawartości 2"/>
          <p:cNvSpPr>
            <a:spLocks noGrp="1"/>
          </p:cNvSpPr>
          <p:nvPr>
            <p:ph idx="1"/>
          </p:nvPr>
        </p:nvSpPr>
        <p:spPr>
          <a:xfrm>
            <a:off x="686180" y="1310326"/>
            <a:ext cx="10753725" cy="5797484"/>
          </a:xfrm>
        </p:spPr>
        <p:txBody>
          <a:bodyPr>
            <a:normAutofit/>
          </a:bodyPr>
          <a:lstStyle/>
          <a:p>
            <a:pPr>
              <a:buFont typeface="Wingdings" panose="05000000000000000000" pitchFamily="2" charset="2"/>
              <a:buChar char="§"/>
            </a:pPr>
            <a:r>
              <a:rPr lang="pl-PL" sz="2000" dirty="0">
                <a:latin typeface="Calibri" panose="020F0502020204030204" pitchFamily="34" charset="0"/>
                <a:cs typeface="Calibri" panose="020F0502020204030204" pitchFamily="34" charset="0"/>
              </a:rPr>
              <a:t> Gdy czynność ma </a:t>
            </a:r>
            <a:r>
              <a:rPr lang="pl-PL" sz="2000" b="1" dirty="0">
                <a:highlight>
                  <a:srgbClr val="C0C0C0"/>
                </a:highlight>
                <a:latin typeface="Calibri" panose="020F0502020204030204" pitchFamily="34" charset="0"/>
                <a:cs typeface="Calibri" panose="020F0502020204030204" pitchFamily="34" charset="0"/>
              </a:rPr>
              <a:t>charakter niepowtarzalny</a:t>
            </a:r>
            <a:r>
              <a:rPr lang="pl-PL" sz="2000" b="1" dirty="0">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należy podejrzanego, pokrzywdzonego i ich przedstawicieli ustawowych, a obrońcę i pełnomocnika, jeżeli są już w sprawie ustanowieni, dopuścić do udziału w czynności, chyba że zachodzi niebezpieczeństwo utraty lub zniekształcenia dowodu w razie zwłoki (art. 316 § 1 KPK). Podejrzanego pozbawionego wolności można nie sprowadzić, gdy zwłoka grozi utratą lub zniekształceniem dowodu (art. 316 § 2 KPK). </a:t>
            </a:r>
          </a:p>
          <a:p>
            <a:pPr>
              <a:buFont typeface="Wingdings" panose="05000000000000000000" pitchFamily="2" charset="2"/>
              <a:buChar char="§"/>
            </a:pPr>
            <a:r>
              <a:rPr lang="pl-PL" sz="2000" dirty="0">
                <a:latin typeface="Calibri" panose="020F0502020204030204" pitchFamily="34" charset="0"/>
                <a:cs typeface="Calibri" panose="020F0502020204030204" pitchFamily="34" charset="0"/>
              </a:rPr>
              <a:t> Niepowtarzalne są czynności, których w przyszłości nie będzie można w ogóle przeprowadzić, np. z powodu utraty źródła dowodowego, lub ponowne ich przeprowadzenie będzie bezcelowe z punktu widzenia kwestii odpowiedzialności karnej podejrzanego i z tego powodu ustawa przewiduje szczególny sposób ich przeprowadzenia,</a:t>
            </a:r>
          </a:p>
          <a:p>
            <a:pPr marL="0" indent="0">
              <a:buNone/>
            </a:pPr>
            <a:r>
              <a:rPr lang="pl-PL" sz="2000" b="1" dirty="0">
                <a:latin typeface="Calibri" panose="020F0502020204030204" pitchFamily="34" charset="0"/>
                <a:cs typeface="Calibri" panose="020F0502020204030204" pitchFamily="34" charset="0"/>
              </a:rPr>
              <a:t>Czynnościami niepowtarzalnymi </a:t>
            </a:r>
            <a:r>
              <a:rPr lang="pl-PL" sz="2000" dirty="0">
                <a:latin typeface="Calibri" panose="020F0502020204030204" pitchFamily="34" charset="0"/>
                <a:cs typeface="Calibri" panose="020F0502020204030204" pitchFamily="34" charset="0"/>
              </a:rPr>
              <a:t>są: </a:t>
            </a:r>
          </a:p>
          <a:p>
            <a:pPr lvl="2">
              <a:buFont typeface="Wingdings" panose="05000000000000000000" pitchFamily="2" charset="2"/>
              <a:buChar char="§"/>
            </a:pPr>
            <a:r>
              <a:rPr lang="pl-PL" sz="1600" i="0" dirty="0">
                <a:latin typeface="Calibri" panose="020F0502020204030204" pitchFamily="34" charset="0"/>
                <a:cs typeface="Calibri" panose="020F0502020204030204" pitchFamily="34" charset="0"/>
              </a:rPr>
              <a:t>oględziny miejsca przestępstwa lub osoby, oględziny i otwarcie zwłok, wyjęcie zwłok z grobu,</a:t>
            </a:r>
          </a:p>
          <a:p>
            <a:pPr lvl="2">
              <a:buFont typeface="Wingdings" panose="05000000000000000000" pitchFamily="2" charset="2"/>
              <a:buChar char="§"/>
            </a:pPr>
            <a:r>
              <a:rPr lang="pl-PL" sz="1600" i="0" dirty="0">
                <a:latin typeface="Calibri" panose="020F0502020204030204" pitchFamily="34" charset="0"/>
                <a:cs typeface="Calibri" panose="020F0502020204030204" pitchFamily="34" charset="0"/>
              </a:rPr>
              <a:t>eksperyment procesowy, doświadczenie lub odtworzenie przebiegu stanowiących przedmiot rozpoznania zdarzeń lub ich fragmentów,</a:t>
            </a:r>
          </a:p>
          <a:p>
            <a:pPr lvl="2">
              <a:buFont typeface="Wingdings" panose="05000000000000000000" pitchFamily="2" charset="2"/>
              <a:buChar char="§"/>
            </a:pPr>
            <a:r>
              <a:rPr lang="pl-PL" sz="1600" i="0" dirty="0">
                <a:latin typeface="Calibri" panose="020F0502020204030204" pitchFamily="34" charset="0"/>
                <a:cs typeface="Calibri" panose="020F0502020204030204" pitchFamily="34" charset="0"/>
              </a:rPr>
              <a:t>przeszukanie pomieszczeń i innych miejsc lub osoby, jej odzieży i podręcznych przedmiotów,</a:t>
            </a:r>
          </a:p>
          <a:p>
            <a:pPr lvl="2">
              <a:buFont typeface="Wingdings" panose="05000000000000000000" pitchFamily="2" charset="2"/>
              <a:buChar char="§"/>
            </a:pPr>
            <a:r>
              <a:rPr lang="pl-PL" sz="1600" i="0" dirty="0">
                <a:latin typeface="Calibri" panose="020F0502020204030204" pitchFamily="34" charset="0"/>
                <a:cs typeface="Calibri" panose="020F0502020204030204" pitchFamily="34" charset="0"/>
              </a:rPr>
              <a:t>okazanie rzeczy lub osoby, konfrontacja, </a:t>
            </a:r>
          </a:p>
          <a:p>
            <a:pPr lvl="2">
              <a:buFont typeface="Wingdings" panose="05000000000000000000" pitchFamily="2" charset="2"/>
              <a:buChar char="§"/>
            </a:pPr>
            <a:r>
              <a:rPr lang="pl-PL" sz="1600" i="0" dirty="0">
                <a:latin typeface="Calibri" panose="020F0502020204030204" pitchFamily="34" charset="0"/>
                <a:cs typeface="Calibri" panose="020F0502020204030204" pitchFamily="34" charset="0"/>
              </a:rPr>
              <a:t>pobranie próby krwi i wydzielin organizmu,</a:t>
            </a:r>
          </a:p>
          <a:p>
            <a:pPr lvl="2">
              <a:buFont typeface="Wingdings" panose="05000000000000000000" pitchFamily="2" charset="2"/>
              <a:buChar char="§"/>
            </a:pPr>
            <a:r>
              <a:rPr lang="pl-PL" sz="1600" i="0" dirty="0">
                <a:latin typeface="Calibri" panose="020F0502020204030204" pitchFamily="34" charset="0"/>
                <a:cs typeface="Calibri" panose="020F0502020204030204" pitchFamily="34" charset="0"/>
              </a:rPr>
              <a:t>przesłuchanie świadka, którego nie będzie można przesłuchać na rozprawie (zob. art. 316 § 3 KPK).</a:t>
            </a:r>
          </a:p>
        </p:txBody>
      </p:sp>
    </p:spTree>
    <p:extLst>
      <p:ext uri="{BB962C8B-B14F-4D97-AF65-F5344CB8AC3E}">
        <p14:creationId xmlns:p14="http://schemas.microsoft.com/office/powerpoint/2010/main" val="402047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64871"/>
            <a:ext cx="10772775" cy="1658198"/>
          </a:xfrm>
        </p:spPr>
        <p:txBody>
          <a:bodyPr>
            <a:normAutofit/>
          </a:bodyPr>
          <a:lstStyle/>
          <a:p>
            <a:r>
              <a:rPr lang="pl-PL" sz="4000" dirty="0"/>
              <a:t>Uprawnienia podejrzanego i pokrzywdzonego </a:t>
            </a:r>
            <a:br>
              <a:rPr lang="pl-PL" sz="4000" dirty="0"/>
            </a:br>
            <a:r>
              <a:rPr lang="pl-PL" sz="4000" dirty="0"/>
              <a:t>w toku postępowania przygotowawczego</a:t>
            </a:r>
          </a:p>
        </p:txBody>
      </p:sp>
      <p:sp>
        <p:nvSpPr>
          <p:cNvPr id="3" name="Symbol zastępczy zawartości 2"/>
          <p:cNvSpPr>
            <a:spLocks noGrp="1"/>
          </p:cNvSpPr>
          <p:nvPr>
            <p:ph idx="1"/>
          </p:nvPr>
        </p:nvSpPr>
        <p:spPr>
          <a:xfrm>
            <a:off x="838200" y="2149312"/>
            <a:ext cx="10360843" cy="3855563"/>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Uprawnienia i obowiązki podejrzanego i pokrzywdzonego </a:t>
            </a:r>
            <a:r>
              <a:rPr lang="pl-PL" dirty="0">
                <a:latin typeface="Calibri" panose="020F0502020204030204" pitchFamily="34" charset="0"/>
                <a:cs typeface="Calibri" panose="020F0502020204030204" pitchFamily="34" charset="0"/>
                <a:sym typeface="Wingdings" panose="05000000000000000000" pitchFamily="2" charset="2"/>
              </a:rPr>
              <a:t> </a:t>
            </a:r>
            <a:r>
              <a:rPr lang="pl-PL" dirty="0">
                <a:solidFill>
                  <a:schemeClr val="accent1"/>
                </a:solidFill>
                <a:latin typeface="Calibri" panose="020F0502020204030204" pitchFamily="34" charset="0"/>
                <a:cs typeface="Calibri" panose="020F0502020204030204" pitchFamily="34" charset="0"/>
                <a:sym typeface="Wingdings" panose="05000000000000000000" pitchFamily="2" charset="2"/>
              </a:rPr>
              <a:t>zob. pouczenia dla podejrzanego i pokrzywdzonego – aktualne wzory pouczeń ustalone w trzech rozporządzeniach MS z 14.9.2020 (Dz. U. 2020, poz. 1618, 1619, 1620).</a:t>
            </a:r>
          </a:p>
          <a:p>
            <a:pPr>
              <a:buFont typeface="Wingdings" panose="05000000000000000000" pitchFamily="2" charset="2"/>
              <a:buChar char="§"/>
            </a:pPr>
            <a:r>
              <a:rPr lang="pl-PL"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pl-PL" dirty="0">
                <a:latin typeface="Calibri" panose="020F0502020204030204" pitchFamily="34" charset="0"/>
                <a:cs typeface="Calibri" panose="020F0502020204030204" pitchFamily="34" charset="0"/>
                <a:sym typeface="Wingdings" panose="05000000000000000000" pitchFamily="2" charset="2"/>
              </a:rPr>
              <a:t>Podejrzany musi otrzymać pouczenie przed pierwszym przesłuchaniem (art. 300 § 1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sym typeface="Wingdings" panose="05000000000000000000" pitchFamily="2" charset="2"/>
              </a:rPr>
              <a:t> Pokrzywdzony musi otrzymać pouczenie przed pierwszym przesłuchaniem albo niezwłocznie po ustaleniu pokrzywdzonego (art. 300 § 2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sym typeface="Wingdings" panose="05000000000000000000" pitchFamily="2" charset="2"/>
              </a:rPr>
              <a:t> Uwaga ! Od </a:t>
            </a:r>
            <a:r>
              <a:rPr lang="pl-PL" dirty="0">
                <a:solidFill>
                  <a:srgbClr val="FF0000"/>
                </a:solidFill>
                <a:latin typeface="Calibri" panose="020F0502020204030204" pitchFamily="34" charset="0"/>
                <a:cs typeface="Calibri" panose="020F0502020204030204" pitchFamily="34" charset="0"/>
                <a:sym typeface="Wingdings" panose="05000000000000000000" pitchFamily="2" charset="2"/>
              </a:rPr>
              <a:t>5.10.2019</a:t>
            </a:r>
            <a:r>
              <a:rPr lang="pl-PL" dirty="0">
                <a:latin typeface="Calibri" panose="020F0502020204030204" pitchFamily="34" charset="0"/>
                <a:cs typeface="Calibri" panose="020F0502020204030204" pitchFamily="34" charset="0"/>
                <a:sym typeface="Wingdings" panose="05000000000000000000" pitchFamily="2" charset="2"/>
              </a:rPr>
              <a:t> nowy art. 315a KPK (brak bezwzględnej konieczności przesłuchiwania pokrzywdzonego).</a:t>
            </a:r>
          </a:p>
          <a:p>
            <a:pPr>
              <a:buFont typeface="Wingdings" panose="05000000000000000000" pitchFamily="2" charset="2"/>
              <a:buChar char="§"/>
            </a:pP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205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5415"/>
            <a:ext cx="10772775" cy="1658198"/>
          </a:xfrm>
        </p:spPr>
        <p:txBody>
          <a:bodyPr>
            <a:normAutofit/>
          </a:bodyPr>
          <a:lstStyle/>
          <a:p>
            <a:r>
              <a:rPr lang="pl-PL" sz="4000" dirty="0"/>
              <a:t>Postanowienie o przedstawieniu zarzutów</a:t>
            </a:r>
          </a:p>
        </p:txBody>
      </p:sp>
      <p:sp>
        <p:nvSpPr>
          <p:cNvPr id="3" name="Symbol zastępczy zawartości 2"/>
          <p:cNvSpPr>
            <a:spLocks noGrp="1"/>
          </p:cNvSpPr>
          <p:nvPr>
            <p:ph idx="1"/>
          </p:nvPr>
        </p:nvSpPr>
        <p:spPr>
          <a:xfrm>
            <a:off x="838200" y="1364545"/>
            <a:ext cx="10515600" cy="5799826"/>
          </a:xfrm>
        </p:spPr>
        <p:txBody>
          <a:bodyPr>
            <a:normAutofit/>
          </a:bodyPr>
          <a:lstStyle/>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Dane dostatecznie uzasadniające podejrzenie, że czyn popełniła konkretna osoba </a:t>
            </a:r>
            <a:r>
              <a:rPr lang="pl-PL" sz="2200" dirty="0">
                <a:latin typeface="Calibri" panose="020F0502020204030204" pitchFamily="34" charset="0"/>
                <a:cs typeface="Calibri" panose="020F0502020204030204" pitchFamily="34" charset="0"/>
                <a:sym typeface="Wingdings" panose="05000000000000000000" pitchFamily="2" charset="2"/>
              </a:rPr>
              <a:t> obowiązek przedstawienia zarzutów (przesłanka z </a:t>
            </a:r>
            <a:r>
              <a:rPr lang="pl-PL" sz="2200" dirty="0">
                <a:latin typeface="Calibri" panose="020F0502020204030204" pitchFamily="34" charset="0"/>
                <a:cs typeface="Calibri" panose="020F0502020204030204" pitchFamily="34" charset="0"/>
              </a:rPr>
              <a:t>art. 313 § 1 KPK),</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Jeśli przesłanka się aktualizuje, zarzuty należy przedstawić </a:t>
            </a:r>
            <a:r>
              <a:rPr lang="pl-PL" sz="2200" b="1" dirty="0">
                <a:latin typeface="Calibri" panose="020F0502020204030204" pitchFamily="34" charset="0"/>
                <a:cs typeface="Calibri" panose="020F0502020204030204" pitchFamily="34" charset="0"/>
              </a:rPr>
              <a:t>niezwłocznie</a:t>
            </a:r>
            <a:r>
              <a:rPr lang="pl-PL" sz="2200" dirty="0">
                <a:latin typeface="Calibri" panose="020F0502020204030204" pitchFamily="34" charset="0"/>
                <a:cs typeface="Calibri" panose="020F0502020204030204" pitchFamily="34" charset="0"/>
              </a:rPr>
              <a:t>; nie wolno zwlekać z tą czynnością, ponieważ ma ona </a:t>
            </a:r>
            <a:r>
              <a:rPr lang="pl-PL" sz="2200" b="1" dirty="0">
                <a:latin typeface="Calibri" panose="020F0502020204030204" pitchFamily="34" charset="0"/>
                <a:cs typeface="Calibri" panose="020F0502020204030204" pitchFamily="34" charset="0"/>
              </a:rPr>
              <a:t>istotne znaczenie gwarancyjne </a:t>
            </a:r>
            <a:r>
              <a:rPr lang="pl-PL" sz="2200" dirty="0">
                <a:latin typeface="Calibri" panose="020F0502020204030204" pitchFamily="34" charset="0"/>
                <a:cs typeface="Calibri" panose="020F0502020204030204" pitchFamily="34" charset="0"/>
              </a:rPr>
              <a:t>(</a:t>
            </a:r>
            <a:r>
              <a:rPr lang="pl-PL" sz="2200" u="sng" dirty="0">
                <a:latin typeface="Calibri" panose="020F0502020204030204" pitchFamily="34" charset="0"/>
                <a:cs typeface="Calibri" panose="020F0502020204030204" pitchFamily="34" charset="0"/>
              </a:rPr>
              <a:t>dopiero od tej chwili osoba podejrzana staje się podejrzanym, a tym samym nabywa prawa strony</a:t>
            </a:r>
            <a:r>
              <a:rPr lang="pl-PL" sz="2200"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a:t>
            </a:r>
            <a:r>
              <a:rPr lang="pl-PL" sz="2200" dirty="0">
                <a:highlight>
                  <a:srgbClr val="C0C0C0"/>
                </a:highlight>
                <a:latin typeface="Calibri" panose="020F0502020204030204" pitchFamily="34" charset="0"/>
                <a:cs typeface="Calibri" panose="020F0502020204030204" pitchFamily="34" charset="0"/>
              </a:rPr>
              <a:t>Przedstawienie zarzutów = 3 czynności:</a:t>
            </a:r>
          </a:p>
          <a:p>
            <a:pPr marL="256032" lvl="1" indent="0">
              <a:buNone/>
            </a:pPr>
            <a:r>
              <a:rPr lang="pl-PL" sz="2200" dirty="0">
                <a:highlight>
                  <a:srgbClr val="C0C0C0"/>
                </a:highlight>
                <a:latin typeface="Calibri" panose="020F0502020204030204" pitchFamily="34" charset="0"/>
                <a:cs typeface="Calibri" panose="020F0502020204030204" pitchFamily="34" charset="0"/>
              </a:rPr>
              <a:t>1. sporządzenie postanowienia o przedstawieniu zarzutów</a:t>
            </a:r>
          </a:p>
          <a:p>
            <a:pPr marL="205740" lvl="2" indent="0">
              <a:buNone/>
            </a:pPr>
            <a:r>
              <a:rPr lang="pl-PL" sz="2200" i="0" dirty="0">
                <a:highlight>
                  <a:srgbClr val="C0C0C0"/>
                </a:highlight>
                <a:latin typeface="Calibri" panose="020F0502020204030204" pitchFamily="34" charset="0"/>
                <a:cs typeface="Calibri" panose="020F0502020204030204" pitchFamily="34" charset="0"/>
              </a:rPr>
              <a:t>2. niezwłoczne ogłoszenie postanowienia podejrzanemu ,</a:t>
            </a:r>
          </a:p>
          <a:p>
            <a:pPr marL="205740" lvl="2" indent="0">
              <a:buNone/>
            </a:pPr>
            <a:r>
              <a:rPr lang="pl-PL" sz="2200" i="0" dirty="0">
                <a:highlight>
                  <a:srgbClr val="C0C0C0"/>
                </a:highlight>
                <a:latin typeface="Calibri" panose="020F0502020204030204" pitchFamily="34" charset="0"/>
                <a:cs typeface="Calibri" panose="020F0502020204030204" pitchFamily="34" charset="0"/>
              </a:rPr>
              <a:t>3. przesłuchanie podejrzanego,</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Wyjątkiem jest sytuacja, gdy podejrzany jest nieobecny w kraju lub się ukrywa </a:t>
            </a:r>
            <a:r>
              <a:rPr lang="pl-PL" sz="2200" dirty="0">
                <a:latin typeface="Calibri" panose="020F0502020204030204" pitchFamily="34" charset="0"/>
                <a:cs typeface="Calibri" panose="020F0502020204030204" pitchFamily="34" charset="0"/>
                <a:sym typeface="Wingdings" panose="05000000000000000000" pitchFamily="2" charset="2"/>
              </a:rPr>
              <a:t></a:t>
            </a:r>
            <a:r>
              <a:rPr lang="pl-PL" sz="2200" dirty="0">
                <a:latin typeface="Calibri" panose="020F0502020204030204" pitchFamily="34" charset="0"/>
                <a:cs typeface="Calibri" panose="020F0502020204030204" pitchFamily="34" charset="0"/>
              </a:rPr>
              <a:t> wówczas czynność ogranicza się do samego sporządzenia postanowienia,</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Przedstawienie zarzutów inicjuję fazę </a:t>
            </a:r>
            <a:r>
              <a:rPr lang="pl-PL" sz="2200" i="1" dirty="0">
                <a:latin typeface="Calibri" panose="020F0502020204030204" pitchFamily="34" charset="0"/>
                <a:cs typeface="Calibri" panose="020F0502020204030204" pitchFamily="34" charset="0"/>
              </a:rPr>
              <a:t>in personam </a:t>
            </a:r>
            <a:r>
              <a:rPr lang="pl-PL" sz="2200" dirty="0">
                <a:latin typeface="Calibri" panose="020F0502020204030204" pitchFamily="34" charset="0"/>
                <a:cs typeface="Calibri" panose="020F0502020204030204" pitchFamily="34" charset="0"/>
              </a:rPr>
              <a:t>postępowania przygotowawczego,</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Elementy postanowienia i jego uzasadnienia – </a:t>
            </a:r>
            <a:r>
              <a:rPr lang="pl-PL" sz="2200" dirty="0">
                <a:solidFill>
                  <a:schemeClr val="accent1"/>
                </a:solidFill>
                <a:latin typeface="Calibri" panose="020F0502020204030204" pitchFamily="34" charset="0"/>
                <a:cs typeface="Calibri" panose="020F0502020204030204" pitchFamily="34" charset="0"/>
              </a:rPr>
              <a:t>zob. art. 313 § 2-4 KPK.</a:t>
            </a:r>
            <a:endParaRPr lang="pl-PL" sz="2200" dirty="0">
              <a:solidFill>
                <a:schemeClr val="accent1"/>
              </a:solidFill>
            </a:endParaRPr>
          </a:p>
          <a:p>
            <a:endParaRPr lang="pl-PL" dirty="0"/>
          </a:p>
        </p:txBody>
      </p:sp>
    </p:spTree>
    <p:extLst>
      <p:ext uri="{BB962C8B-B14F-4D97-AF65-F5344CB8AC3E}">
        <p14:creationId xmlns:p14="http://schemas.microsoft.com/office/powerpoint/2010/main" val="1425033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68443"/>
            <a:ext cx="10772775" cy="1658198"/>
          </a:xfrm>
        </p:spPr>
        <p:txBody>
          <a:bodyPr>
            <a:normAutofit/>
          </a:bodyPr>
          <a:lstStyle/>
          <a:p>
            <a:r>
              <a:rPr lang="pl-PL" sz="4000" dirty="0"/>
              <a:t>Zmiana i uzupełnienie zarzutów</a:t>
            </a:r>
          </a:p>
        </p:txBody>
      </p:sp>
      <p:sp>
        <p:nvSpPr>
          <p:cNvPr id="3" name="Symbol zastępczy zawartości 2"/>
          <p:cNvSpPr>
            <a:spLocks noGrp="1"/>
          </p:cNvSpPr>
          <p:nvPr>
            <p:ph idx="1"/>
          </p:nvPr>
        </p:nvSpPr>
        <p:spPr>
          <a:xfrm>
            <a:off x="838200" y="1643554"/>
            <a:ext cx="10515600" cy="4408455"/>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Zarzut przedstawiony podejrzanemu może obejmować czyn, który w rzeczywistości przebiegał w inny sposób lub też nie obejmować wszystkich czynów zabronionych popełnionych przez podejrzanego. Dlatego może wystąpić potrzeba:</a:t>
            </a:r>
          </a:p>
          <a:p>
            <a:pPr marL="205740" lvl="2" indent="0">
              <a:buNone/>
            </a:pPr>
            <a:r>
              <a:rPr lang="pl-PL" b="1" i="0" dirty="0">
                <a:latin typeface="Calibri" panose="020F0502020204030204" pitchFamily="34" charset="0"/>
                <a:cs typeface="Calibri" panose="020F0502020204030204" pitchFamily="34" charset="0"/>
              </a:rPr>
              <a:t>1) zmiany zarzutów,</a:t>
            </a:r>
            <a:r>
              <a:rPr lang="pl-PL" i="0" dirty="0">
                <a:latin typeface="Calibri" panose="020F0502020204030204" pitchFamily="34" charset="0"/>
                <a:cs typeface="Calibri" panose="020F0502020204030204" pitchFamily="34" charset="0"/>
              </a:rPr>
              <a:t> a więc konieczność zarzucenia czynu w zmienionej w istotny sposób postaci lub też konieczność zakwalifikowania czynu z surowszego przepisu,</a:t>
            </a:r>
          </a:p>
          <a:p>
            <a:pPr marL="205740" lvl="2" indent="0">
              <a:buNone/>
            </a:pPr>
            <a:r>
              <a:rPr lang="pl-PL" b="1" i="0" dirty="0">
                <a:latin typeface="Calibri" panose="020F0502020204030204" pitchFamily="34" charset="0"/>
                <a:cs typeface="Calibri" panose="020F0502020204030204" pitchFamily="34" charset="0"/>
              </a:rPr>
              <a:t>2) uzupełnienia zarzutów,</a:t>
            </a:r>
            <a:r>
              <a:rPr lang="pl-PL" i="0" dirty="0">
                <a:latin typeface="Calibri" panose="020F0502020204030204" pitchFamily="34" charset="0"/>
                <a:cs typeface="Calibri" panose="020F0502020204030204" pitchFamily="34" charset="0"/>
              </a:rPr>
              <a:t> a więc konieczność zarzucenia podejrzanemu czynu nie objętego uprzednio postanowieniem o przedstawieniu zarzutów (art. 314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Uzupełnienie lub zmiana zarzutów następuje w formie postanowienia i podlega tym samym wymogom formalnym, co postanowienie o przedstawieniu zarzutów (art. 313 § 2 KPK) łącznie z możliwością żądania przez podejrzanego uzasadnienia postanowienia. Jeżeli zmiana nie miałaby „istotnego" charakteru lub też miałaby polegać na zakwalifikowania czynu z przepisu łagodniejszego, nie ma potrzeby wydawania odrębnego postanowienia.</a:t>
            </a:r>
          </a:p>
        </p:txBody>
      </p:sp>
    </p:spTree>
    <p:extLst>
      <p:ext uri="{BB962C8B-B14F-4D97-AF65-F5344CB8AC3E}">
        <p14:creationId xmlns:p14="http://schemas.microsoft.com/office/powerpoint/2010/main" val="177309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4175"/>
            <a:ext cx="10772775" cy="1658198"/>
          </a:xfrm>
        </p:spPr>
        <p:txBody>
          <a:bodyPr>
            <a:normAutofit/>
          </a:bodyPr>
          <a:lstStyle/>
          <a:p>
            <a:r>
              <a:rPr lang="pl-PL" sz="4000" dirty="0"/>
              <a:t>* Sędzia śledczy</a:t>
            </a:r>
          </a:p>
        </p:txBody>
      </p:sp>
      <p:sp>
        <p:nvSpPr>
          <p:cNvPr id="3" name="Symbol zastępczy zawartości 2"/>
          <p:cNvSpPr>
            <a:spLocks noGrp="1"/>
          </p:cNvSpPr>
          <p:nvPr>
            <p:ph idx="1"/>
          </p:nvPr>
        </p:nvSpPr>
        <p:spPr>
          <a:xfrm>
            <a:off x="838200" y="1275908"/>
            <a:ext cx="10515600" cy="5275720"/>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W typowym modelu kontynentalnym (Francja, Belgia, także polski KPK z 1928 r.) postępowanie przygotowawcze prowadzone jest przez </a:t>
            </a:r>
            <a:r>
              <a:rPr lang="pl-PL" b="1" dirty="0">
                <a:highlight>
                  <a:srgbClr val="C0C0C0"/>
                </a:highlight>
                <a:latin typeface="Calibri" panose="020F0502020204030204" pitchFamily="34" charset="0"/>
                <a:cs typeface="Calibri" panose="020F0502020204030204" pitchFamily="34" charset="0"/>
              </a:rPr>
              <a:t>sędziego śledczego</a:t>
            </a:r>
            <a:r>
              <a:rPr lang="pl-PL" dirty="0">
                <a:latin typeface="Calibri" panose="020F0502020204030204" pitchFamily="34" charset="0"/>
                <a:cs typeface="Calibri" panose="020F0502020204030204" pitchFamily="34" charset="0"/>
              </a:rPr>
              <a:t>,             a prokurator występuje w charakterze strony,</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W Niemczech i Włoszech sędzia ds. postępowania przygotowawczego decyduje    o środkach przymusu i wrażliwych czynnościach dowodowych, takich jak podsłuchy itp.,</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W Polsce po II WŚ sowiecki model postępowania przygotowawczego z silną prokuraturą, postępowanie sądowe służyło jedynie potwierdzeniu ustaleń dokonywanych w postępowaniu przygotowawczym; prymat tej fazy postępowania nad postępowaniem jurysdykcyjnym jest charakterystyczny dla państw autorytarnych,</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Na gruncie obowiązującego KPK ograniczono rolę prokuratora (wprowadzono sądową kontrolę tej fazy postępowania), nadal jednak postępowanie przygotowawcze odgrywa bardzo istotną rolę i często determinuje wynik całego postępowania.</a:t>
            </a:r>
          </a:p>
        </p:txBody>
      </p:sp>
    </p:spTree>
    <p:extLst>
      <p:ext uri="{BB962C8B-B14F-4D97-AF65-F5344CB8AC3E}">
        <p14:creationId xmlns:p14="http://schemas.microsoft.com/office/powerpoint/2010/main" val="279282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ekst&#10;&#10;Opis wygenerowany automatycznie">
            <a:extLst>
              <a:ext uri="{FF2B5EF4-FFF2-40B4-BE49-F238E27FC236}">
                <a16:creationId xmlns:a16="http://schemas.microsoft.com/office/drawing/2014/main" id="{EF49E944-7466-4FF6-9E27-B2F2B8C53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909" y="109869"/>
            <a:ext cx="5956554" cy="6468579"/>
          </a:xfrm>
          <a:prstGeom prst="rect">
            <a:avLst/>
          </a:prstGeom>
        </p:spPr>
      </p:pic>
      <p:sp>
        <p:nvSpPr>
          <p:cNvPr id="5" name="pole tekstowe 4">
            <a:extLst>
              <a:ext uri="{FF2B5EF4-FFF2-40B4-BE49-F238E27FC236}">
                <a16:creationId xmlns:a16="http://schemas.microsoft.com/office/drawing/2014/main" id="{F33A3BC2-648F-469B-AC89-233F3EB18332}"/>
              </a:ext>
            </a:extLst>
          </p:cNvPr>
          <p:cNvSpPr txBox="1"/>
          <p:nvPr/>
        </p:nvSpPr>
        <p:spPr>
          <a:xfrm>
            <a:off x="838200" y="5125628"/>
            <a:ext cx="4901937" cy="1200329"/>
          </a:xfrm>
          <a:prstGeom prst="rect">
            <a:avLst/>
          </a:prstGeom>
          <a:noFill/>
        </p:spPr>
        <p:txBody>
          <a:bodyPr wrap="square" rtlCol="0">
            <a:spAutoFit/>
          </a:bodyPr>
          <a:lstStyle/>
          <a:p>
            <a:r>
              <a:rPr lang="pl-PL" dirty="0"/>
              <a:t>E. </a:t>
            </a:r>
            <a:r>
              <a:rPr lang="pl-PL" dirty="0" err="1"/>
              <a:t>Ivanova</a:t>
            </a:r>
            <a:r>
              <a:rPr lang="pl-PL" dirty="0"/>
              <a:t>, </a:t>
            </a:r>
            <a:r>
              <a:rPr lang="pl-PL" i="1" dirty="0"/>
              <a:t>Sędzia do spraw śledztw. Reaktywacja</a:t>
            </a:r>
            <a:r>
              <a:rPr lang="pl-PL" dirty="0"/>
              <a:t>, Dziennik Gazeta Prawna, 16.4.2015</a:t>
            </a:r>
          </a:p>
          <a:p>
            <a:r>
              <a:rPr lang="pl-PL" dirty="0"/>
              <a:t>https://prawo.gazetaprawna.pl/artykuly/865689,sedzia-do-spraw-sledztw-reaktywacja.html</a:t>
            </a:r>
          </a:p>
        </p:txBody>
      </p:sp>
      <p:sp>
        <p:nvSpPr>
          <p:cNvPr id="8" name="Tytuł 1">
            <a:extLst>
              <a:ext uri="{FF2B5EF4-FFF2-40B4-BE49-F238E27FC236}">
                <a16:creationId xmlns:a16="http://schemas.microsoft.com/office/drawing/2014/main" id="{E6A90C28-E872-452A-83E7-35AA36B7FC32}"/>
              </a:ext>
            </a:extLst>
          </p:cNvPr>
          <p:cNvSpPr>
            <a:spLocks noGrp="1"/>
          </p:cNvSpPr>
          <p:nvPr>
            <p:ph type="title"/>
          </p:nvPr>
        </p:nvSpPr>
        <p:spPr>
          <a:xfrm>
            <a:off x="838200" y="74175"/>
            <a:ext cx="10772775" cy="1658198"/>
          </a:xfrm>
        </p:spPr>
        <p:txBody>
          <a:bodyPr>
            <a:normAutofit/>
          </a:bodyPr>
          <a:lstStyle/>
          <a:p>
            <a:r>
              <a:rPr lang="pl-PL" sz="4000" dirty="0"/>
              <a:t>* Sędzia śledczy</a:t>
            </a:r>
          </a:p>
        </p:txBody>
      </p:sp>
    </p:spTree>
    <p:extLst>
      <p:ext uri="{BB962C8B-B14F-4D97-AF65-F5344CB8AC3E}">
        <p14:creationId xmlns:p14="http://schemas.microsoft.com/office/powerpoint/2010/main" val="297245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24" y="273290"/>
            <a:ext cx="10772775" cy="1658198"/>
          </a:xfrm>
        </p:spPr>
        <p:txBody>
          <a:bodyPr>
            <a:normAutofit/>
          </a:bodyPr>
          <a:lstStyle/>
          <a:p>
            <a:r>
              <a:rPr lang="pl-PL" sz="4000" dirty="0"/>
              <a:t>Cele postępowania przygotowawczego</a:t>
            </a:r>
          </a:p>
        </p:txBody>
      </p:sp>
      <p:sp>
        <p:nvSpPr>
          <p:cNvPr id="3" name="Symbol zastępczy zawartości 2"/>
          <p:cNvSpPr>
            <a:spLocks noGrp="1"/>
          </p:cNvSpPr>
          <p:nvPr>
            <p:ph idx="1"/>
          </p:nvPr>
        </p:nvSpPr>
        <p:spPr>
          <a:xfrm>
            <a:off x="676274" y="1583703"/>
            <a:ext cx="10975256" cy="4835950"/>
          </a:xfrm>
        </p:spPr>
        <p:txBody>
          <a:bodyPr>
            <a:normAutofit lnSpcReduction="10000"/>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Zob. </a:t>
            </a:r>
            <a:r>
              <a:rPr lang="pl-PL" dirty="0">
                <a:highlight>
                  <a:srgbClr val="C0C0C0"/>
                </a:highlight>
                <a:latin typeface="Calibri" panose="020F0502020204030204" pitchFamily="34" charset="0"/>
                <a:cs typeface="Calibri" panose="020F0502020204030204" pitchFamily="34" charset="0"/>
              </a:rPr>
              <a:t>art. 297 KPK </a:t>
            </a:r>
            <a:r>
              <a:rPr lang="pl-PL" dirty="0">
                <a:latin typeface="Calibri" panose="020F0502020204030204" pitchFamily="34" charset="0"/>
                <a:cs typeface="Calibri" panose="020F0502020204030204" pitchFamily="34" charset="0"/>
              </a:rPr>
              <a:t>– przepis o charakterze programowym i ogólnym, był wielokrotnie nowelizowany. Różne wizje tego przepisu dotyczą przede wszystkim pkt 5 –  „zebranie  i zabezpieczenie, a w niezbędnym zakresie utrwalenie materiałów </a:t>
            </a:r>
            <a:r>
              <a:rPr lang="pl-PL" b="1" dirty="0">
                <a:highlight>
                  <a:srgbClr val="C0C0C0"/>
                </a:highlight>
                <a:latin typeface="Calibri" panose="020F0502020204030204" pitchFamily="34" charset="0"/>
                <a:cs typeface="Calibri" panose="020F0502020204030204" pitchFamily="34" charset="0"/>
              </a:rPr>
              <a:t>dla sądu</a:t>
            </a:r>
            <a:r>
              <a:rPr lang="pl-PL" b="1" dirty="0">
                <a:latin typeface="Calibri" panose="020F0502020204030204" pitchFamily="34" charset="0"/>
                <a:cs typeface="Calibri" panose="020F0502020204030204" pitchFamily="34" charset="0"/>
              </a:rPr>
              <a:t>”</a:t>
            </a:r>
            <a:r>
              <a:rPr lang="pl-PL" dirty="0">
                <a:latin typeface="Calibri" panose="020F0502020204030204" pitchFamily="34" charset="0"/>
                <a:cs typeface="Calibri" panose="020F0502020204030204" pitchFamily="34" charset="0"/>
              </a:rPr>
              <a:t>; w okresie obowiązywania procedury kontradyktoryjnej (1.7.2015-14.4.2016) „dla stwierdzenia zasadności wniesienia AO”.</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Dwa alternatywne modele postępowania przygotowawczego:</a:t>
            </a:r>
          </a:p>
          <a:p>
            <a:pPr marL="914400" lvl="2" indent="-457200">
              <a:buAutoNum type="arabicPeriod"/>
            </a:pPr>
            <a:r>
              <a:rPr lang="pl-PL" b="1" i="0" dirty="0">
                <a:latin typeface="Calibri" panose="020F0502020204030204" pitchFamily="34" charset="0"/>
                <a:cs typeface="Calibri" panose="020F0502020204030204" pitchFamily="34" charset="0"/>
              </a:rPr>
              <a:t>Wszechstronne postępowanie przygotowawcze </a:t>
            </a:r>
            <a:r>
              <a:rPr lang="pl-PL" i="0" dirty="0">
                <a:latin typeface="Calibri" panose="020F0502020204030204" pitchFamily="34" charset="0"/>
                <a:cs typeface="Calibri" panose="020F0502020204030204" pitchFamily="34" charset="0"/>
              </a:rPr>
              <a:t>służące dokładnemu zbadaniu sprawy; dowody  są zbierane dla sądu, który w postępowaniu sądowym w dużej mierze bazuje na dowodach              z postępowania przygotowawczego (odstępstwo od zasady bezpośredniości) </a:t>
            </a:r>
            <a:r>
              <a:rPr lang="pl-PL" i="0" dirty="0">
                <a:latin typeface="Calibri" panose="020F0502020204030204" pitchFamily="34" charset="0"/>
                <a:cs typeface="Calibri" panose="020F0502020204030204" pitchFamily="34" charset="0"/>
                <a:sym typeface="Wingdings" panose="05000000000000000000" pitchFamily="2" charset="2"/>
              </a:rPr>
              <a:t> aktualny model polski,</a:t>
            </a:r>
            <a:endParaRPr lang="pl-PL" i="0" dirty="0">
              <a:latin typeface="Calibri" panose="020F0502020204030204" pitchFamily="34" charset="0"/>
              <a:cs typeface="Calibri" panose="020F0502020204030204" pitchFamily="34" charset="0"/>
            </a:endParaRPr>
          </a:p>
          <a:p>
            <a:pPr marL="914400" lvl="2" indent="-457200">
              <a:buAutoNum type="arabicPeriod"/>
            </a:pPr>
            <a:r>
              <a:rPr lang="pl-PL" b="1" i="0" dirty="0">
                <a:latin typeface="Calibri" panose="020F0502020204030204" pitchFamily="34" charset="0"/>
                <a:cs typeface="Calibri" panose="020F0502020204030204" pitchFamily="34" charset="0"/>
              </a:rPr>
              <a:t>Postępowanie przygotowawcze ograniczone do minimum</a:t>
            </a:r>
            <a:r>
              <a:rPr lang="pl-PL" i="0" dirty="0">
                <a:latin typeface="Calibri" panose="020F0502020204030204" pitchFamily="34" charset="0"/>
                <a:cs typeface="Calibri" panose="020F0502020204030204" pitchFamily="34" charset="0"/>
              </a:rPr>
              <a:t>; służy tylko zweryfikowaniu, czy zasadne jest wniesienie aktu oskarżenia, dowody są przeprowadzane przede wszystkim                   w postępowaniu sądowym (w modelu anglosaskim ten etap postępowania nie jest nawet zaliczany do postępowania karnego, jest to tylko wstęp do właściwego procesu karnego).</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Ścieranie się dwóch różnych wizji postępowania przygotowawczego widać na przykładzie częstych nowelizacji art. 297 </a:t>
            </a:r>
            <a:r>
              <a:rPr lang="pl-PL" sz="2400" dirty="0">
                <a:latin typeface="Calibri" panose="020F0502020204030204" pitchFamily="34" charset="0"/>
                <a:cs typeface="Calibri" panose="020F0502020204030204" pitchFamily="34" charset="0"/>
              </a:rPr>
              <a:t>§ 1</a:t>
            </a:r>
            <a:r>
              <a:rPr lang="pl-PL" dirty="0">
                <a:latin typeface="Calibri" panose="020F0502020204030204" pitchFamily="34" charset="0"/>
                <a:cs typeface="Calibri" panose="020F0502020204030204" pitchFamily="34" charset="0"/>
              </a:rPr>
              <a:t> pkt 5 KPK </a:t>
            </a:r>
            <a:r>
              <a:rPr lang="pl-PL" sz="1900" dirty="0">
                <a:latin typeface="Calibri" panose="020F0502020204030204" pitchFamily="34" charset="0"/>
                <a:cs typeface="Calibri" panose="020F0502020204030204" pitchFamily="34" charset="0"/>
              </a:rPr>
              <a:t>(2003, 2007, 2010, 2015, 2016).</a:t>
            </a:r>
          </a:p>
          <a:p>
            <a:endParaRPr lang="pl-PL" dirty="0">
              <a:latin typeface="Calibri" panose="020F0502020204030204" pitchFamily="34" charset="0"/>
              <a:cs typeface="Calibri" panose="020F0502020204030204" pitchFamily="34" charset="0"/>
            </a:endParaRPr>
          </a:p>
          <a:p>
            <a:pPr marL="0" indent="0">
              <a:buNone/>
            </a:pPr>
            <a:endParaRPr lang="pl-PL" dirty="0"/>
          </a:p>
        </p:txBody>
      </p:sp>
    </p:spTree>
    <p:extLst>
      <p:ext uri="{BB962C8B-B14F-4D97-AF65-F5344CB8AC3E}">
        <p14:creationId xmlns:p14="http://schemas.microsoft.com/office/powerpoint/2010/main" val="771432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772775" cy="1658198"/>
          </a:xfrm>
        </p:spPr>
        <p:txBody>
          <a:bodyPr>
            <a:normAutofit/>
          </a:bodyPr>
          <a:lstStyle/>
          <a:p>
            <a:r>
              <a:rPr lang="pl-PL" sz="4000" dirty="0"/>
              <a:t>Czynności sądowe w postępowaniu przygotowawczym</a:t>
            </a:r>
          </a:p>
        </p:txBody>
      </p:sp>
      <p:sp>
        <p:nvSpPr>
          <p:cNvPr id="3" name="Symbol zastępczy zawartości 2"/>
          <p:cNvSpPr>
            <a:spLocks noGrp="1"/>
          </p:cNvSpPr>
          <p:nvPr>
            <p:ph idx="1"/>
          </p:nvPr>
        </p:nvSpPr>
        <p:spPr>
          <a:xfrm>
            <a:off x="838200" y="1169125"/>
            <a:ext cx="10515600" cy="5269831"/>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We współczesnej polskiej procedurze karnej brak jest sędziego śledczego; zamiast tego niektóre czynności postępowania przygotowawczego należą do sądu; za każdym razem, gdy sąd dokonuje czynności, prokurator występuje w charakterze strony,</a:t>
            </a:r>
          </a:p>
          <a:p>
            <a:pPr>
              <a:buFont typeface="Wingdings" panose="05000000000000000000" pitchFamily="2" charset="2"/>
              <a:buChar char="§"/>
            </a:pPr>
            <a:r>
              <a:rPr lang="pl-PL" sz="2000" dirty="0">
                <a:latin typeface="Calibri" panose="020F0502020204030204" pitchFamily="34" charset="0"/>
                <a:cs typeface="Calibri" panose="020F0502020204030204" pitchFamily="34" charset="0"/>
              </a:rPr>
              <a:t> Czynności sądowe w postępowaniu przygotowawczym dokonywane są przez </a:t>
            </a:r>
            <a:r>
              <a:rPr lang="pl-PL" sz="2000" b="1" dirty="0">
                <a:latin typeface="Calibri" panose="020F0502020204030204" pitchFamily="34" charset="0"/>
                <a:cs typeface="Calibri" panose="020F0502020204030204" pitchFamily="34" charset="0"/>
              </a:rPr>
              <a:t>sąd właściwy do rozpoznania sprawy w I instancji</a:t>
            </a:r>
            <a:r>
              <a:rPr lang="pl-PL" sz="2000" dirty="0">
                <a:latin typeface="Calibri" panose="020F0502020204030204" pitchFamily="34" charset="0"/>
                <a:cs typeface="Calibri" panose="020F0502020204030204" pitchFamily="34" charset="0"/>
              </a:rPr>
              <a:t>,</a:t>
            </a:r>
            <a:r>
              <a:rPr lang="pl-PL" sz="1600" dirty="0">
                <a:latin typeface="Calibri" panose="020F0502020204030204" pitchFamily="34" charset="0"/>
                <a:cs typeface="Calibri" panose="020F0502020204030204" pitchFamily="34" charset="0"/>
              </a:rPr>
              <a:t> z tym że postanowienie w przedmiocie tymczasowego aresztowania wydaje sąd rejonowy, w którego okręgu prowadzi się postępowanie, a w wypadkach nie cierpiących zwłoki także inny sąd rejonowy (art. 250 § 2 KPK). </a:t>
            </a:r>
            <a:r>
              <a:rPr lang="pl-PL" sz="2000" b="1" dirty="0">
                <a:latin typeface="Calibri" panose="020F0502020204030204" pitchFamily="34" charset="0"/>
                <a:cs typeface="Calibri" panose="020F0502020204030204" pitchFamily="34" charset="0"/>
              </a:rPr>
              <a:t>Sąd orzeka w składzie jednoosobowym.</a:t>
            </a:r>
          </a:p>
          <a:p>
            <a:pPr>
              <a:buFont typeface="Wingdings" panose="05000000000000000000" pitchFamily="2" charset="2"/>
              <a:buChar char="§"/>
            </a:pPr>
            <a:r>
              <a:rPr lang="pl-PL" sz="2000" dirty="0">
                <a:latin typeface="Calibri" panose="020F0502020204030204" pitchFamily="34" charset="0"/>
                <a:cs typeface="Calibri" panose="020F0502020204030204" pitchFamily="34" charset="0"/>
              </a:rPr>
              <a:t> Wyróżnia się </a:t>
            </a:r>
            <a:r>
              <a:rPr lang="pl-PL" sz="2000" b="1" dirty="0">
                <a:latin typeface="Calibri" panose="020F0502020204030204" pitchFamily="34" charset="0"/>
                <a:cs typeface="Calibri" panose="020F0502020204030204" pitchFamily="34" charset="0"/>
              </a:rPr>
              <a:t>3 grupy </a:t>
            </a:r>
            <a:r>
              <a:rPr lang="pl-PL" sz="2000" dirty="0">
                <a:latin typeface="Calibri" panose="020F0502020204030204" pitchFamily="34" charset="0"/>
                <a:cs typeface="Calibri" panose="020F0502020204030204" pitchFamily="34" charset="0"/>
              </a:rPr>
              <a:t>czynności sądowych:</a:t>
            </a:r>
          </a:p>
        </p:txBody>
      </p:sp>
      <p:grpSp>
        <p:nvGrpSpPr>
          <p:cNvPr id="8" name="Grupa 7">
            <a:extLst>
              <a:ext uri="{FF2B5EF4-FFF2-40B4-BE49-F238E27FC236}">
                <a16:creationId xmlns:a16="http://schemas.microsoft.com/office/drawing/2014/main" id="{E01A4527-4E88-4FBF-A706-624336B61B9C}"/>
              </a:ext>
            </a:extLst>
          </p:cNvPr>
          <p:cNvGrpSpPr/>
          <p:nvPr/>
        </p:nvGrpSpPr>
        <p:grpSpPr>
          <a:xfrm>
            <a:off x="771479" y="3719200"/>
            <a:ext cx="10649042" cy="836531"/>
            <a:chOff x="0" y="27984"/>
            <a:chExt cx="10086473" cy="1067040"/>
          </a:xfrm>
        </p:grpSpPr>
        <p:sp>
          <p:nvSpPr>
            <p:cNvPr id="15" name="Prostokąt: zaokrąglone rogi 14">
              <a:extLst>
                <a:ext uri="{FF2B5EF4-FFF2-40B4-BE49-F238E27FC236}">
                  <a16:creationId xmlns:a16="http://schemas.microsoft.com/office/drawing/2014/main" id="{B0B5AA07-45C5-4FB8-8473-BA25620C4C46}"/>
                </a:ext>
              </a:extLst>
            </p:cNvPr>
            <p:cNvSpPr/>
            <p:nvPr/>
          </p:nvSpPr>
          <p:spPr>
            <a:xfrm>
              <a:off x="0" y="27984"/>
              <a:ext cx="10086473" cy="10670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Prostokąt: zaokrąglone rogi 4">
              <a:extLst>
                <a:ext uri="{FF2B5EF4-FFF2-40B4-BE49-F238E27FC236}">
                  <a16:creationId xmlns:a16="http://schemas.microsoft.com/office/drawing/2014/main" id="{804AB80B-976F-4896-8B39-6EB2673D7DA1}"/>
                </a:ext>
              </a:extLst>
            </p:cNvPr>
            <p:cNvSpPr txBox="1"/>
            <p:nvPr/>
          </p:nvSpPr>
          <p:spPr>
            <a:xfrm>
              <a:off x="52089" y="80073"/>
              <a:ext cx="9982295" cy="962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latin typeface="Calibri" panose="020F0502020204030204" pitchFamily="34" charset="0"/>
                  <a:cs typeface="Calibri" panose="020F0502020204030204" pitchFamily="34" charset="0"/>
                </a:rPr>
                <a:t>1. przeprowadzanie czynności dowodowych przewidzianych w ustawie</a:t>
              </a:r>
            </a:p>
            <a:p>
              <a:pPr marL="0" lvl="0" indent="0" algn="l" defTabSz="889000">
                <a:lnSpc>
                  <a:spcPct val="90000"/>
                </a:lnSpc>
                <a:spcBef>
                  <a:spcPct val="0"/>
                </a:spcBef>
                <a:spcAft>
                  <a:spcPct val="35000"/>
                </a:spcAft>
                <a:buNone/>
              </a:pPr>
              <a:r>
                <a:rPr lang="pl-PL" sz="1600" b="0" kern="1200" dirty="0">
                  <a:latin typeface="Calibri" panose="020F0502020204030204" pitchFamily="34" charset="0"/>
                  <a:cs typeface="Calibri" panose="020F0502020204030204" pitchFamily="34" charset="0"/>
                </a:rPr>
                <a:t>(szczególne tryby przesłuchań z art. 185a-185c KPK, przesłuchanie świadka </a:t>
              </a:r>
              <a:r>
                <a:rPr lang="pl-PL" sz="1600" b="0" i="1" kern="1200" dirty="0">
                  <a:latin typeface="Calibri" panose="020F0502020204030204" pitchFamily="34" charset="0"/>
                  <a:cs typeface="Calibri" panose="020F0502020204030204" pitchFamily="34" charset="0"/>
                </a:rPr>
                <a:t>in </a:t>
              </a:r>
              <a:r>
                <a:rPr lang="pl-PL" sz="1600" b="0" i="1" kern="1200" dirty="0" err="1">
                  <a:latin typeface="Calibri" panose="020F0502020204030204" pitchFamily="34" charset="0"/>
                  <a:cs typeface="Calibri" panose="020F0502020204030204" pitchFamily="34" charset="0"/>
                </a:rPr>
                <a:t>articulo</a:t>
              </a:r>
              <a:r>
                <a:rPr lang="pl-PL" sz="1600" b="0" i="1" kern="1200" dirty="0">
                  <a:latin typeface="Calibri" panose="020F0502020204030204" pitchFamily="34" charset="0"/>
                  <a:cs typeface="Calibri" panose="020F0502020204030204" pitchFamily="34" charset="0"/>
                </a:rPr>
                <a:t> mortis </a:t>
              </a:r>
              <a:r>
                <a:rPr lang="pl-PL" sz="1600" b="0" kern="1200" dirty="0">
                  <a:latin typeface="Calibri" panose="020F0502020204030204" pitchFamily="34" charset="0"/>
                  <a:cs typeface="Calibri" panose="020F0502020204030204" pitchFamily="34" charset="0"/>
                </a:rPr>
                <a:t>– art.  316 § 3 KPK)</a:t>
              </a:r>
              <a:endParaRPr lang="pl-PL" sz="1600" b="0" kern="1200" dirty="0"/>
            </a:p>
          </p:txBody>
        </p:sp>
      </p:grpSp>
      <p:grpSp>
        <p:nvGrpSpPr>
          <p:cNvPr id="9" name="Grupa 8">
            <a:extLst>
              <a:ext uri="{FF2B5EF4-FFF2-40B4-BE49-F238E27FC236}">
                <a16:creationId xmlns:a16="http://schemas.microsoft.com/office/drawing/2014/main" id="{F9FD6802-F21F-48EC-AB23-22F81FAC45A5}"/>
              </a:ext>
            </a:extLst>
          </p:cNvPr>
          <p:cNvGrpSpPr/>
          <p:nvPr/>
        </p:nvGrpSpPr>
        <p:grpSpPr>
          <a:xfrm>
            <a:off x="771479" y="4596568"/>
            <a:ext cx="10649042" cy="836531"/>
            <a:chOff x="0" y="1259184"/>
            <a:chExt cx="10086473" cy="1067040"/>
          </a:xfrm>
        </p:grpSpPr>
        <p:sp>
          <p:nvSpPr>
            <p:cNvPr id="13" name="Prostokąt: zaokrąglone rogi 12">
              <a:extLst>
                <a:ext uri="{FF2B5EF4-FFF2-40B4-BE49-F238E27FC236}">
                  <a16:creationId xmlns:a16="http://schemas.microsoft.com/office/drawing/2014/main" id="{3C41DFD5-7623-4D3B-9864-8BC08B99CFAB}"/>
                </a:ext>
              </a:extLst>
            </p:cNvPr>
            <p:cNvSpPr/>
            <p:nvPr/>
          </p:nvSpPr>
          <p:spPr>
            <a:xfrm>
              <a:off x="0" y="1259184"/>
              <a:ext cx="10086473" cy="106704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Prostokąt: zaokrąglone rogi 6">
              <a:extLst>
                <a:ext uri="{FF2B5EF4-FFF2-40B4-BE49-F238E27FC236}">
                  <a16:creationId xmlns:a16="http://schemas.microsoft.com/office/drawing/2014/main" id="{5C2838E0-528B-4020-9930-2A91ADA46DB4}"/>
                </a:ext>
              </a:extLst>
            </p:cNvPr>
            <p:cNvSpPr txBox="1"/>
            <p:nvPr/>
          </p:nvSpPr>
          <p:spPr>
            <a:xfrm>
              <a:off x="52089" y="1311273"/>
              <a:ext cx="9982295" cy="962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latin typeface="Calibri" panose="020F0502020204030204" pitchFamily="34" charset="0"/>
                  <a:cs typeface="Calibri" panose="020F0502020204030204" pitchFamily="34" charset="0"/>
                </a:rPr>
                <a:t>2. podejmowanie określonych rozstrzygnięć wykraczających poza kompetencje prokuratora</a:t>
              </a:r>
            </a:p>
            <a:p>
              <a:pPr marL="0" lvl="0" indent="0" algn="l" defTabSz="889000">
                <a:lnSpc>
                  <a:spcPct val="90000"/>
                </a:lnSpc>
                <a:spcBef>
                  <a:spcPct val="0"/>
                </a:spcBef>
                <a:spcAft>
                  <a:spcPct val="35000"/>
                </a:spcAft>
                <a:buNone/>
              </a:pPr>
              <a:r>
                <a:rPr lang="pl-PL" sz="1600" b="0" kern="1200" dirty="0">
                  <a:latin typeface="Calibri" panose="020F0502020204030204" pitchFamily="34" charset="0"/>
                  <a:cs typeface="Calibri" panose="020F0502020204030204" pitchFamily="34" charset="0"/>
                </a:rPr>
                <a:t>(np. stosowanie tymczasowego aresztowania, obserwacja psychiatryczna w zakładzie leczniczym, ściągnięcie poręczenia)</a:t>
              </a:r>
              <a:endParaRPr lang="pl-PL" sz="1600" b="0" kern="1200" dirty="0"/>
            </a:p>
          </p:txBody>
        </p:sp>
      </p:grpSp>
      <p:grpSp>
        <p:nvGrpSpPr>
          <p:cNvPr id="10" name="Grupa 9">
            <a:extLst>
              <a:ext uri="{FF2B5EF4-FFF2-40B4-BE49-F238E27FC236}">
                <a16:creationId xmlns:a16="http://schemas.microsoft.com/office/drawing/2014/main" id="{7DB6CD7C-24CC-44D1-BB06-E38A9D6458A8}"/>
              </a:ext>
            </a:extLst>
          </p:cNvPr>
          <p:cNvGrpSpPr/>
          <p:nvPr/>
        </p:nvGrpSpPr>
        <p:grpSpPr>
          <a:xfrm>
            <a:off x="771479" y="5473935"/>
            <a:ext cx="10649042" cy="836531"/>
            <a:chOff x="0" y="2490385"/>
            <a:chExt cx="10086473" cy="1067040"/>
          </a:xfrm>
        </p:grpSpPr>
        <p:sp>
          <p:nvSpPr>
            <p:cNvPr id="11" name="Prostokąt: zaokrąglone rogi 10">
              <a:extLst>
                <a:ext uri="{FF2B5EF4-FFF2-40B4-BE49-F238E27FC236}">
                  <a16:creationId xmlns:a16="http://schemas.microsoft.com/office/drawing/2014/main" id="{0F2D5AAE-AD14-41AF-8F35-59494527C3F1}"/>
                </a:ext>
              </a:extLst>
            </p:cNvPr>
            <p:cNvSpPr/>
            <p:nvPr/>
          </p:nvSpPr>
          <p:spPr>
            <a:xfrm>
              <a:off x="0" y="2490385"/>
              <a:ext cx="10086473" cy="106704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Prostokąt: zaokrąglone rogi 8">
              <a:extLst>
                <a:ext uri="{FF2B5EF4-FFF2-40B4-BE49-F238E27FC236}">
                  <a16:creationId xmlns:a16="http://schemas.microsoft.com/office/drawing/2014/main" id="{398E08AF-65AD-4F2D-BC58-24814107B5F6}"/>
                </a:ext>
              </a:extLst>
            </p:cNvPr>
            <p:cNvSpPr txBox="1"/>
            <p:nvPr/>
          </p:nvSpPr>
          <p:spPr>
            <a:xfrm>
              <a:off x="52089" y="2542474"/>
              <a:ext cx="9982295" cy="962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latin typeface="Calibri" panose="020F0502020204030204" pitchFamily="34" charset="0"/>
                  <a:cs typeface="Calibri" panose="020F0502020204030204" pitchFamily="34" charset="0"/>
                </a:rPr>
                <a:t>3. rozpoznawanie zażaleń na decyzje prokuratora</a:t>
              </a:r>
            </a:p>
            <a:p>
              <a:pPr marL="0" lvl="0" indent="0" algn="l" defTabSz="889000">
                <a:lnSpc>
                  <a:spcPct val="90000"/>
                </a:lnSpc>
                <a:spcBef>
                  <a:spcPct val="0"/>
                </a:spcBef>
                <a:spcAft>
                  <a:spcPct val="35000"/>
                </a:spcAft>
                <a:buNone/>
              </a:pPr>
              <a:r>
                <a:rPr lang="pl-PL" sz="1600" kern="1200" dirty="0">
                  <a:latin typeface="Calibri" panose="020F0502020204030204" pitchFamily="34" charset="0"/>
                  <a:cs typeface="Calibri" panose="020F0502020204030204" pitchFamily="34" charset="0"/>
                </a:rPr>
                <a:t>(np. zażalenie na zastosowanie </a:t>
              </a:r>
              <a:r>
                <a:rPr lang="pl-PL" sz="1600" kern="1200" dirty="0" err="1">
                  <a:latin typeface="Calibri" panose="020F0502020204030204" pitchFamily="34" charset="0"/>
                  <a:cs typeface="Calibri" panose="020F0502020204030204" pitchFamily="34" charset="0"/>
                </a:rPr>
                <a:t>nieizolacyjnego</a:t>
              </a:r>
              <a:r>
                <a:rPr lang="pl-PL" sz="1600" kern="1200" dirty="0">
                  <a:latin typeface="Calibri" panose="020F0502020204030204" pitchFamily="34" charset="0"/>
                  <a:cs typeface="Calibri" panose="020F0502020204030204" pitchFamily="34" charset="0"/>
                </a:rPr>
                <a:t> śr. </a:t>
              </a:r>
              <a:r>
                <a:rPr lang="pl-PL" sz="1600" kern="1200" dirty="0" err="1">
                  <a:latin typeface="Calibri" panose="020F0502020204030204" pitchFamily="34" charset="0"/>
                  <a:cs typeface="Calibri" panose="020F0502020204030204" pitchFamily="34" charset="0"/>
                </a:rPr>
                <a:t>zapob</a:t>
              </a:r>
              <a:r>
                <a:rPr lang="pl-PL" sz="1600" kern="1200" dirty="0">
                  <a:latin typeface="Calibri" panose="020F0502020204030204" pitchFamily="34" charset="0"/>
                  <a:cs typeface="Calibri" panose="020F0502020204030204" pitchFamily="34" charset="0"/>
                </a:rPr>
                <a:t>., zażalenie na </a:t>
              </a:r>
              <a:r>
                <a:rPr lang="pl-PL" sz="1600" dirty="0">
                  <a:latin typeface="Calibri" panose="020F0502020204030204" pitchFamily="34" charset="0"/>
                  <a:cs typeface="Calibri" panose="020F0502020204030204" pitchFamily="34" charset="0"/>
                </a:rPr>
                <a:t>postanowienia</a:t>
              </a:r>
              <a:r>
                <a:rPr lang="pl-PL" sz="1600" kern="1200" dirty="0">
                  <a:latin typeface="Calibri" panose="020F0502020204030204" pitchFamily="34" charset="0"/>
                  <a:cs typeface="Calibri" panose="020F0502020204030204" pitchFamily="34" charset="0"/>
                </a:rPr>
                <a:t> o zaniechaniu ścigania)</a:t>
              </a:r>
              <a:endParaRPr lang="pl-PL" sz="1600" kern="1200" dirty="0"/>
            </a:p>
          </p:txBody>
        </p:sp>
      </p:grpSp>
      <p:sp>
        <p:nvSpPr>
          <p:cNvPr id="4" name="pole tekstowe 3">
            <a:extLst>
              <a:ext uri="{FF2B5EF4-FFF2-40B4-BE49-F238E27FC236}">
                <a16:creationId xmlns:a16="http://schemas.microsoft.com/office/drawing/2014/main" id="{57F0A925-220F-4232-9D74-6255FA4ADBF9}"/>
              </a:ext>
            </a:extLst>
          </p:cNvPr>
          <p:cNvSpPr txBox="1"/>
          <p:nvPr/>
        </p:nvSpPr>
        <p:spPr>
          <a:xfrm>
            <a:off x="1983949" y="6415749"/>
            <a:ext cx="8481276" cy="307777"/>
          </a:xfrm>
          <a:prstGeom prst="rect">
            <a:avLst/>
          </a:prstGeom>
          <a:noFill/>
        </p:spPr>
        <p:txBody>
          <a:bodyPr wrap="square" rtlCol="0">
            <a:spAutoFit/>
          </a:bodyPr>
          <a:lstStyle/>
          <a:p>
            <a:r>
              <a:rPr lang="pl-PL" sz="1400" dirty="0"/>
              <a:t>* zob. K. </a:t>
            </a:r>
            <a:r>
              <a:rPr lang="pl-PL" sz="1400" dirty="0" err="1"/>
              <a:t>Eichstaedt</a:t>
            </a:r>
            <a:r>
              <a:rPr lang="pl-PL" sz="1400" dirty="0"/>
              <a:t>, </a:t>
            </a:r>
            <a:r>
              <a:rPr lang="pl-PL" sz="1400" i="1" dirty="0"/>
              <a:t>Czynności sądu w postępowaniu przygotowawczym w polskim prawie karnym</a:t>
            </a:r>
            <a:r>
              <a:rPr lang="pl-PL" sz="1400" dirty="0"/>
              <a:t>, Warszawa 2008.</a:t>
            </a:r>
          </a:p>
        </p:txBody>
      </p:sp>
    </p:spTree>
    <p:extLst>
      <p:ext uri="{BB962C8B-B14F-4D97-AF65-F5344CB8AC3E}">
        <p14:creationId xmlns:p14="http://schemas.microsoft.com/office/powerpoint/2010/main" val="2839071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0"/>
            <a:ext cx="10772775" cy="1658198"/>
          </a:xfrm>
        </p:spPr>
        <p:txBody>
          <a:bodyPr>
            <a:normAutofit/>
          </a:bodyPr>
          <a:lstStyle/>
          <a:p>
            <a:r>
              <a:rPr lang="pl-PL" sz="4000" dirty="0"/>
              <a:t>Zamknięcie śledztwa i dochodzenia</a:t>
            </a:r>
          </a:p>
        </p:txBody>
      </p:sp>
      <p:sp>
        <p:nvSpPr>
          <p:cNvPr id="3" name="Symbol zastępczy zawartości 2"/>
          <p:cNvSpPr>
            <a:spLocks noGrp="1"/>
          </p:cNvSpPr>
          <p:nvPr>
            <p:ph idx="1"/>
          </p:nvPr>
        </p:nvSpPr>
        <p:spPr>
          <a:xfrm>
            <a:off x="709612" y="1242769"/>
            <a:ext cx="10857078" cy="5284519"/>
          </a:xfrm>
        </p:spPr>
        <p:txBody>
          <a:bodyPr>
            <a:normAutofit lnSpcReduction="10000"/>
          </a:bodyPr>
          <a:lstStyle/>
          <a:p>
            <a:pPr>
              <a:buFont typeface="Wingdings" panose="05000000000000000000" pitchFamily="2" charset="2"/>
              <a:buChar char="§"/>
            </a:pPr>
            <a:r>
              <a:rPr lang="pl-PL" dirty="0">
                <a:solidFill>
                  <a:schemeClr val="tx1"/>
                </a:solidFill>
                <a:latin typeface="Calibri" panose="020F0502020204030204" pitchFamily="34" charset="0"/>
                <a:cs typeface="Calibri" panose="020F0502020204030204" pitchFamily="34" charset="0"/>
              </a:rPr>
              <a:t> Jeżeli organ postępowania uznaje, że cele postępowania zostały osiągnięte i można je zakończyć, ma obowiązek z</a:t>
            </a:r>
            <a:r>
              <a:rPr lang="pl-PL" b="1" dirty="0">
                <a:solidFill>
                  <a:schemeClr val="tx1"/>
                </a:solidFill>
                <a:latin typeface="Calibri" panose="020F0502020204030204" pitchFamily="34" charset="0"/>
                <a:cs typeface="Calibri" panose="020F0502020204030204" pitchFamily="34" charset="0"/>
              </a:rPr>
              <a:t>aznajomienia podejrzanego oraz jego obrońcę z materiałami postępowania, </a:t>
            </a:r>
            <a:r>
              <a:rPr lang="pl-PL" dirty="0">
                <a:solidFill>
                  <a:schemeClr val="tx1"/>
                </a:solidFill>
                <a:latin typeface="Calibri" panose="020F0502020204030204" pitchFamily="34" charset="0"/>
                <a:cs typeface="Calibri" panose="020F0502020204030204" pitchFamily="34" charset="0"/>
              </a:rPr>
              <a:t>jednak tylko </a:t>
            </a:r>
            <a:r>
              <a:rPr lang="pl-PL" b="1" dirty="0">
                <a:solidFill>
                  <a:schemeClr val="tx1"/>
                </a:solidFill>
                <a:latin typeface="Calibri" panose="020F0502020204030204" pitchFamily="34" charset="0"/>
                <a:cs typeface="Calibri" panose="020F0502020204030204" pitchFamily="34" charset="0"/>
              </a:rPr>
              <a:t>na ich wniosek.</a:t>
            </a:r>
            <a:r>
              <a:rPr lang="pl-PL" dirty="0">
                <a:solidFill>
                  <a:schemeClr val="tx1"/>
                </a:solidFill>
                <a:latin typeface="Calibri" panose="020F0502020204030204" pitchFamily="34" charset="0"/>
                <a:cs typeface="Calibri" panose="020F0502020204030204" pitchFamily="34" charset="0"/>
              </a:rPr>
              <a:t> Jeżeli wniosek został złożony, powiadamia się o terminie </a:t>
            </a:r>
            <a:r>
              <a:rPr lang="pl-PL" b="1" dirty="0">
                <a:solidFill>
                  <a:schemeClr val="tx1"/>
                </a:solidFill>
                <a:latin typeface="Calibri" panose="020F0502020204030204" pitchFamily="34" charset="0"/>
                <a:cs typeface="Calibri" panose="020F0502020204030204" pitchFamily="34" charset="0"/>
              </a:rPr>
              <a:t>końcowego zaznajomienia </a:t>
            </a:r>
            <a:r>
              <a:rPr lang="pl-PL" dirty="0">
                <a:solidFill>
                  <a:schemeClr val="tx1"/>
                </a:solidFill>
                <a:latin typeface="Calibri" panose="020F0502020204030204" pitchFamily="34" charset="0"/>
                <a:cs typeface="Calibri" panose="020F0502020204030204" pitchFamily="34" charset="0"/>
              </a:rPr>
              <a:t>oraz o możliwości uprzedniego </a:t>
            </a:r>
            <a:r>
              <a:rPr lang="pl-PL" b="1" dirty="0">
                <a:solidFill>
                  <a:schemeClr val="tx1"/>
                </a:solidFill>
                <a:latin typeface="Calibri" panose="020F0502020204030204" pitchFamily="34" charset="0"/>
                <a:cs typeface="Calibri" panose="020F0502020204030204" pitchFamily="34" charset="0"/>
              </a:rPr>
              <a:t>przejrzenia </a:t>
            </a:r>
            <a:r>
              <a:rPr lang="pl-PL" dirty="0">
                <a:solidFill>
                  <a:schemeClr val="tx1"/>
                </a:solidFill>
                <a:latin typeface="Calibri" panose="020F0502020204030204" pitchFamily="34" charset="0"/>
                <a:cs typeface="Calibri" panose="020F0502020204030204" pitchFamily="34" charset="0"/>
              </a:rPr>
              <a:t>akt (przejrzenie ≠ końcowe zaznajomienie) (art. 321 § 1 KPK),</a:t>
            </a:r>
          </a:p>
          <a:p>
            <a:pPr>
              <a:buFont typeface="Wingdings" panose="05000000000000000000" pitchFamily="2" charset="2"/>
              <a:buChar char="§"/>
            </a:pPr>
            <a:r>
              <a:rPr lang="pl-PL" dirty="0">
                <a:solidFill>
                  <a:schemeClr val="tx1"/>
                </a:solidFill>
                <a:latin typeface="Calibri" panose="020F0502020204030204" pitchFamily="34" charset="0"/>
                <a:cs typeface="Calibri" panose="020F0502020204030204" pitchFamily="34" charset="0"/>
              </a:rPr>
              <a:t> Termin musi zostać wyznaczony w taki sposób, aby od dnia doręczenia zawiadomienia do dnia przeprowadzenia czynności upłynęło co najmniej 7 dni (art. 321 § 2 KPK). Nieusprawiedliwione niestawiennictwo nie tamuje dalszego postępowania (art. 321 § 3 KPK),</a:t>
            </a:r>
          </a:p>
          <a:p>
            <a:pPr>
              <a:buFont typeface="Wingdings" panose="05000000000000000000" pitchFamily="2" charset="2"/>
              <a:buChar char="§"/>
            </a:pPr>
            <a:r>
              <a:rPr lang="pl-PL" dirty="0">
                <a:solidFill>
                  <a:schemeClr val="tx1"/>
                </a:solidFill>
                <a:latin typeface="Calibri" panose="020F0502020204030204" pitchFamily="34" charset="0"/>
                <a:cs typeface="Calibri" panose="020F0502020204030204" pitchFamily="34" charset="0"/>
              </a:rPr>
              <a:t> Końcowe zaznajomienie </a:t>
            </a:r>
            <a:r>
              <a:rPr lang="pl-PL" b="1" dirty="0">
                <a:solidFill>
                  <a:schemeClr val="tx1"/>
                </a:solidFill>
                <a:latin typeface="Calibri" panose="020F0502020204030204" pitchFamily="34" charset="0"/>
                <a:cs typeface="Calibri" panose="020F0502020204030204" pitchFamily="34" charset="0"/>
              </a:rPr>
              <a:t>nie następuje </a:t>
            </a:r>
            <a:r>
              <a:rPr lang="pl-PL" dirty="0">
                <a:solidFill>
                  <a:schemeClr val="tx1"/>
                </a:solidFill>
                <a:latin typeface="Calibri" panose="020F0502020204030204" pitchFamily="34" charset="0"/>
                <a:cs typeface="Calibri" panose="020F0502020204030204" pitchFamily="34" charset="0"/>
              </a:rPr>
              <a:t>w przypadku umorzenia postępowania (art. 322 § 1 KPK),</a:t>
            </a:r>
          </a:p>
          <a:p>
            <a:pPr>
              <a:buFont typeface="Wingdings" panose="05000000000000000000" pitchFamily="2" charset="2"/>
              <a:buChar char="§"/>
            </a:pPr>
            <a:r>
              <a:rPr lang="pl-PL" dirty="0">
                <a:solidFill>
                  <a:schemeClr val="tx1"/>
                </a:solidFill>
                <a:latin typeface="Calibri" panose="020F0502020204030204" pitchFamily="34" charset="0"/>
                <a:cs typeface="Calibri" panose="020F0502020204030204" pitchFamily="34" charset="0"/>
              </a:rPr>
              <a:t> W terminie 3 dni od zaznajomienia strony mogą składać wnioski o uzupełnienie śledztwa lub dochodzenia (wnioski dowodowe) (art. 321 § 5 KPK),</a:t>
            </a:r>
          </a:p>
          <a:p>
            <a:pPr>
              <a:buFont typeface="Wingdings" panose="05000000000000000000" pitchFamily="2" charset="2"/>
              <a:buChar char="§"/>
            </a:pPr>
            <a:r>
              <a:rPr lang="pl-PL" dirty="0">
                <a:solidFill>
                  <a:schemeClr val="tx1"/>
                </a:solidFill>
                <a:latin typeface="Calibri" panose="020F0502020204030204" pitchFamily="34" charset="0"/>
                <a:cs typeface="Calibri" panose="020F0502020204030204" pitchFamily="34" charset="0"/>
              </a:rPr>
              <a:t> Jeżeli nie zachodzi potrzeba uzupełnienia śledztwa wydaje się postanowienie o jego zamknięciu (w dochodzeniu konieczny tylko, gdy podejrzany jest tymczasowo aresztowany) (art. 321 § 6 KPK).</a:t>
            </a:r>
          </a:p>
        </p:txBody>
      </p:sp>
    </p:spTree>
    <p:extLst>
      <p:ext uri="{BB962C8B-B14F-4D97-AF65-F5344CB8AC3E}">
        <p14:creationId xmlns:p14="http://schemas.microsoft.com/office/powerpoint/2010/main" val="291026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664" y="0"/>
            <a:ext cx="10772775" cy="1658198"/>
          </a:xfrm>
        </p:spPr>
        <p:txBody>
          <a:bodyPr>
            <a:normAutofit/>
          </a:bodyPr>
          <a:lstStyle/>
          <a:p>
            <a:r>
              <a:rPr lang="pl-PL" sz="4000" dirty="0"/>
              <a:t>Sposoby zakończenia postępowania przygotowawczego</a:t>
            </a:r>
          </a:p>
        </p:txBody>
      </p:sp>
      <p:pic>
        <p:nvPicPr>
          <p:cNvPr id="4" name="Diagram 55"/>
          <p:cNvPicPr/>
          <p:nvPr/>
        </p:nvPicPr>
        <p:blipFill>
          <a:blip r:embed="rId2" cstate="print"/>
          <a:srcRect l="-19556" r="-17351" b="-20015"/>
          <a:stretch>
            <a:fillRect/>
          </a:stretch>
        </p:blipFill>
        <p:spPr bwMode="auto">
          <a:xfrm>
            <a:off x="748583" y="1450263"/>
            <a:ext cx="10299631" cy="5139071"/>
          </a:xfrm>
          <a:prstGeom prst="rect">
            <a:avLst/>
          </a:prstGeom>
          <a:noFill/>
          <a:ln w="9525">
            <a:noFill/>
            <a:miter lim="800000"/>
            <a:headEnd/>
            <a:tailEnd/>
          </a:ln>
        </p:spPr>
      </p:pic>
    </p:spTree>
    <p:extLst>
      <p:ext uri="{BB962C8B-B14F-4D97-AF65-F5344CB8AC3E}">
        <p14:creationId xmlns:p14="http://schemas.microsoft.com/office/powerpoint/2010/main" val="229164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57150"/>
            <a:ext cx="10772775" cy="1512147"/>
          </a:xfrm>
        </p:spPr>
        <p:txBody>
          <a:bodyPr>
            <a:normAutofit/>
          </a:bodyPr>
          <a:lstStyle/>
          <a:p>
            <a:r>
              <a:rPr lang="pl-PL" sz="4000" dirty="0"/>
              <a:t>Umorzenie rejestrowe</a:t>
            </a:r>
          </a:p>
        </p:txBody>
      </p:sp>
      <p:sp>
        <p:nvSpPr>
          <p:cNvPr id="3" name="Symbol zastępczy zawartości 2"/>
          <p:cNvSpPr>
            <a:spLocks noGrp="1"/>
          </p:cNvSpPr>
          <p:nvPr>
            <p:ph idx="1"/>
          </p:nvPr>
        </p:nvSpPr>
        <p:spPr>
          <a:xfrm>
            <a:off x="676656" y="1381125"/>
            <a:ext cx="10753725" cy="5153025"/>
          </a:xfrm>
        </p:spPr>
        <p:txBody>
          <a:bodyPr>
            <a:normAutofit lnSpcReduction="10000"/>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Szczególny rodzaj zakończenia postępowania przygotowawczego, </a:t>
            </a:r>
            <a:r>
              <a:rPr lang="pl-PL" u="sng" dirty="0">
                <a:latin typeface="Calibri" panose="020F0502020204030204" pitchFamily="34" charset="0"/>
                <a:cs typeface="Calibri" panose="020F0502020204030204" pitchFamily="34" charset="0"/>
              </a:rPr>
              <a:t>dopuszczalny tylko w dochodzeniu</a:t>
            </a:r>
            <a:r>
              <a:rPr lang="pl-PL"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Dane zebrane w toku czynności w niezbędnym zakresie lub w toku prowadzonego przez okres co najmniej 5 dni dochodzenia </a:t>
            </a:r>
            <a:r>
              <a:rPr lang="pl-PL" b="1" dirty="0">
                <a:latin typeface="Calibri" panose="020F0502020204030204" pitchFamily="34" charset="0"/>
                <a:cs typeface="Calibri" panose="020F0502020204030204" pitchFamily="34" charset="0"/>
              </a:rPr>
              <a:t>nie stwarzają dostatecznych podstaw do wykrycia sprawcy w drodze dalszych czynności procesowych </a:t>
            </a:r>
            <a:r>
              <a:rPr lang="pl-PL" dirty="0">
                <a:latin typeface="Calibri" panose="020F0502020204030204" pitchFamily="34" charset="0"/>
                <a:cs typeface="Calibri" panose="020F0502020204030204" pitchFamily="34" charset="0"/>
              </a:rPr>
              <a:t>(art. 325f § 1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Postępowanie jest </a:t>
            </a:r>
            <a:r>
              <a:rPr lang="pl-PL" b="1" dirty="0">
                <a:latin typeface="Calibri" panose="020F0502020204030204" pitchFamily="34" charset="0"/>
                <a:cs typeface="Calibri" panose="020F0502020204030204" pitchFamily="34" charset="0"/>
              </a:rPr>
              <a:t>umarzane</a:t>
            </a:r>
            <a:r>
              <a:rPr lang="pl-PL" dirty="0">
                <a:latin typeface="Calibri" panose="020F0502020204030204" pitchFamily="34" charset="0"/>
                <a:cs typeface="Calibri" panose="020F0502020204030204" pitchFamily="34" charset="0"/>
              </a:rPr>
              <a:t>, a sprawa jest </a:t>
            </a:r>
            <a:r>
              <a:rPr lang="pl-PL" b="1" dirty="0">
                <a:latin typeface="Calibri" panose="020F0502020204030204" pitchFamily="34" charset="0"/>
                <a:cs typeface="Calibri" panose="020F0502020204030204" pitchFamily="34" charset="0"/>
              </a:rPr>
              <a:t>wpisywana do rejestru przestępstw</a:t>
            </a:r>
            <a:r>
              <a:rPr lang="pl-PL"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Brak konieczności zatwierdzenia przez prokuratora (art. 325f § 1 </a:t>
            </a:r>
            <a:r>
              <a:rPr lang="pl-PL" dirty="0" err="1">
                <a:latin typeface="Calibri" panose="020F0502020204030204" pitchFamily="34" charset="0"/>
                <a:cs typeface="Calibri" panose="020F0502020204030204" pitchFamily="34" charset="0"/>
              </a:rPr>
              <a:t>zd</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ost</a:t>
            </a:r>
            <a:r>
              <a:rPr lang="pl-PL" dirty="0">
                <a:latin typeface="Calibri" panose="020F0502020204030204" pitchFamily="34" charset="0"/>
                <a:cs typeface="Calibri" panose="020F0502020204030204" pitchFamily="34" charset="0"/>
              </a:rPr>
              <a:t>.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Chodzi tu w szczególności o drobne przestępstwa (np. włamania do piwnic, kradzieże kieszonkowe), w których wykrycie sprawcy najczęściej skazane jest na niepowodzenie a prowadzenie dochodzenia stanowiłoby stratę czasu i środków,</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Nawet w przypadku umorzenie rejestrowego Policja ma obowiązek prowadzić czynności w celu zgromadzenia dowodów i ujawnienia sprawcy. Dochodzenie można w każdym czasie podjąć na nowo, jeżeli ujawnione zostaną dane pozwalające zidentyfikować sprawcę.</a:t>
            </a:r>
          </a:p>
        </p:txBody>
      </p:sp>
    </p:spTree>
    <p:extLst>
      <p:ext uri="{BB962C8B-B14F-4D97-AF65-F5344CB8AC3E}">
        <p14:creationId xmlns:p14="http://schemas.microsoft.com/office/powerpoint/2010/main" val="274505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5415"/>
            <a:ext cx="10772775" cy="1658198"/>
          </a:xfrm>
        </p:spPr>
        <p:txBody>
          <a:bodyPr>
            <a:normAutofit/>
          </a:bodyPr>
          <a:lstStyle/>
          <a:p>
            <a:r>
              <a:rPr lang="pl-PL" sz="4000" dirty="0"/>
              <a:t>Zaskarżanie decyzji o zaniechaniu ścigania</a:t>
            </a:r>
          </a:p>
        </p:txBody>
      </p:sp>
      <p:sp>
        <p:nvSpPr>
          <p:cNvPr id="3" name="Symbol zastępczy zawartości 2"/>
          <p:cNvSpPr>
            <a:spLocks noGrp="1"/>
          </p:cNvSpPr>
          <p:nvPr>
            <p:ph idx="1"/>
          </p:nvPr>
        </p:nvSpPr>
        <p:spPr>
          <a:xfrm>
            <a:off x="838200" y="1225485"/>
            <a:ext cx="10436258" cy="5307290"/>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Decyzje o zaniechaniu ścigania (tj. o odmowie wszczęcia lub umorzeniu postępowania) podlegają zaskarżeniu. Wynika to z zasady </a:t>
            </a:r>
            <a:r>
              <a:rPr lang="pl-PL" b="1" dirty="0">
                <a:latin typeface="Calibri" panose="020F0502020204030204" pitchFamily="34" charset="0"/>
                <a:cs typeface="Calibri" panose="020F0502020204030204" pitchFamily="34" charset="0"/>
              </a:rPr>
              <a:t>legalizmu</a:t>
            </a:r>
            <a:r>
              <a:rPr lang="pl-PL"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Dopiero w KPK z 1997 wprowadzono sądową kontrolę zaniechania ścigania (wcześniej kontrola tylko w ramach prokuratury),</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t>
            </a:r>
            <a:r>
              <a:rPr lang="pl-PL" b="1" dirty="0">
                <a:latin typeface="Calibri" panose="020F0502020204030204" pitchFamily="34" charset="0"/>
                <a:cs typeface="Calibri" panose="020F0502020204030204" pitchFamily="34" charset="0"/>
              </a:rPr>
              <a:t>Katalog podmiotów </a:t>
            </a:r>
            <a:r>
              <a:rPr lang="pl-PL" dirty="0">
                <a:latin typeface="Calibri" panose="020F0502020204030204" pitchFamily="34" charset="0"/>
                <a:cs typeface="Calibri" panose="020F0502020204030204" pitchFamily="34" charset="0"/>
              </a:rPr>
              <a:t>uprawnionych do wniesienia zażalenia na:</a:t>
            </a:r>
          </a:p>
          <a:p>
            <a:pPr marL="1188720" lvl="3" indent="-457200">
              <a:buAutoNum type="arabicParenR"/>
            </a:pPr>
            <a:r>
              <a:rPr lang="pl-PL" i="0" dirty="0">
                <a:latin typeface="Calibri" panose="020F0502020204030204" pitchFamily="34" charset="0"/>
                <a:cs typeface="Calibri" panose="020F0502020204030204" pitchFamily="34" charset="0"/>
              </a:rPr>
              <a:t>postanowienie o odmowie wszczęcia </a:t>
            </a:r>
            <a:r>
              <a:rPr lang="pl-PL" i="0" dirty="0">
                <a:latin typeface="Calibri" panose="020F0502020204030204" pitchFamily="34" charset="0"/>
                <a:cs typeface="Calibri" panose="020F0502020204030204" pitchFamily="34" charset="0"/>
                <a:sym typeface="Wingdings" panose="05000000000000000000" pitchFamily="2" charset="2"/>
              </a:rPr>
              <a:t> zob. art. 306 § 1 KPK,</a:t>
            </a:r>
          </a:p>
          <a:p>
            <a:pPr marL="1188720" lvl="3" indent="-457200">
              <a:buFont typeface="Arial" pitchFamily="34" charset="0"/>
              <a:buAutoNum type="arabicParenR"/>
            </a:pPr>
            <a:r>
              <a:rPr lang="pl-PL" i="0" dirty="0">
                <a:latin typeface="Calibri" panose="020F0502020204030204" pitchFamily="34" charset="0"/>
                <a:cs typeface="Calibri" panose="020F0502020204030204" pitchFamily="34" charset="0"/>
                <a:sym typeface="Wingdings" panose="05000000000000000000" pitchFamily="2" charset="2"/>
              </a:rPr>
              <a:t>postanowienie o umorzeniu  zob. art. 306 § 1a KPK,</a:t>
            </a:r>
            <a:endParaRPr lang="pl-PL" i="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Zażalenie </a:t>
            </a:r>
            <a:r>
              <a:rPr lang="pl-PL" u="sng" dirty="0">
                <a:highlight>
                  <a:srgbClr val="C0C0C0"/>
                </a:highlight>
                <a:latin typeface="Calibri" panose="020F0502020204030204" pitchFamily="34" charset="0"/>
                <a:cs typeface="Calibri" panose="020F0502020204030204" pitchFamily="34" charset="0"/>
              </a:rPr>
              <a:t>na pierwsze postanowienie</a:t>
            </a:r>
            <a:r>
              <a:rPr lang="pl-PL" dirty="0">
                <a:latin typeface="Calibri" panose="020F0502020204030204" pitchFamily="34" charset="0"/>
                <a:cs typeface="Calibri" panose="020F0502020204030204" pitchFamily="34" charset="0"/>
              </a:rPr>
              <a:t> przysługuje na zasadach ogólnych                tj. </a:t>
            </a:r>
            <a:r>
              <a:rPr lang="pl-PL" b="1" dirty="0">
                <a:latin typeface="Calibri" panose="020F0502020204030204" pitchFamily="34" charset="0"/>
                <a:cs typeface="Calibri" panose="020F0502020204030204" pitchFamily="34" charset="0"/>
              </a:rPr>
              <a:t>w terminie 7 dni do sądu właściwego do rozpoznania sprawy</a:t>
            </a:r>
            <a:r>
              <a:rPr lang="pl-PL"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Prokurator, który wydał lub zatwierdził zaskarżone postanowienie ma prawo je uwzględnić w trybie tzw. autokontroli (art. 463 § 1 w zw. z art. 465 § 1 KPK),</a:t>
            </a:r>
          </a:p>
          <a:p>
            <a:pPr>
              <a:buFont typeface="Wingdings" panose="05000000000000000000" pitchFamily="2" charset="2"/>
              <a:buChar char="§"/>
            </a:pPr>
            <a:r>
              <a:rPr lang="pl-PL" dirty="0">
                <a:latin typeface="Calibri" panose="020F0502020204030204" pitchFamily="34" charset="0"/>
                <a:cs typeface="Calibri" panose="020F0502020204030204" pitchFamily="34" charset="0"/>
              </a:rPr>
              <a:t> </a:t>
            </a:r>
            <a:r>
              <a:rPr lang="pl-PL" sz="1800" dirty="0">
                <a:latin typeface="Calibri" panose="020F0502020204030204" pitchFamily="34" charset="0"/>
                <a:cs typeface="Calibri" panose="020F0502020204030204" pitchFamily="34" charset="0"/>
              </a:rPr>
              <a:t>O</a:t>
            </a:r>
            <a:r>
              <a:rPr lang="pl-PL" dirty="0">
                <a:latin typeface="Calibri" panose="020F0502020204030204" pitchFamily="34" charset="0"/>
                <a:cs typeface="Calibri" panose="020F0502020204030204" pitchFamily="34" charset="0"/>
              </a:rPr>
              <a:t>drębny tryb w przypadku umorzenia w sprawach ściganych </a:t>
            </a:r>
            <a:r>
              <a:rPr lang="pl-PL" b="1" dirty="0">
                <a:latin typeface="Calibri" panose="020F0502020204030204" pitchFamily="34" charset="0"/>
                <a:cs typeface="Calibri" panose="020F0502020204030204" pitchFamily="34" charset="0"/>
              </a:rPr>
              <a:t>z oskarżenia prywatnego</a:t>
            </a:r>
            <a:r>
              <a:rPr lang="pl-PL" dirty="0">
                <a:latin typeface="Calibri" panose="020F0502020204030204" pitchFamily="34" charset="0"/>
                <a:cs typeface="Calibri" panose="020F0502020204030204" pitchFamily="34" charset="0"/>
              </a:rPr>
              <a:t>, jeżeli podstawą decyzji był brak interesu społecznego w ściganiu </a:t>
            </a:r>
            <a:r>
              <a:rPr lang="pl-PL" dirty="0">
                <a:latin typeface="Calibri" panose="020F0502020204030204" pitchFamily="34" charset="0"/>
                <a:cs typeface="Calibri" panose="020F0502020204030204" pitchFamily="34" charset="0"/>
                <a:sym typeface="Wingdings" panose="05000000000000000000" pitchFamily="2" charset="2"/>
              </a:rPr>
              <a:t> zażalenie rozpoznaje tylko prokurator nadrzędny (art. 465 § 3a KPK).</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1487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5415"/>
            <a:ext cx="10772775" cy="1658198"/>
          </a:xfrm>
        </p:spPr>
        <p:txBody>
          <a:bodyPr>
            <a:normAutofit/>
          </a:bodyPr>
          <a:lstStyle/>
          <a:p>
            <a:r>
              <a:rPr lang="pl-PL" sz="4000" dirty="0"/>
              <a:t>Zaskarżanie decyzji o zaniechaniu ścigania</a:t>
            </a:r>
          </a:p>
        </p:txBody>
      </p:sp>
      <p:sp>
        <p:nvSpPr>
          <p:cNvPr id="3" name="Symbol zastępczy zawartości 2"/>
          <p:cNvSpPr>
            <a:spLocks noGrp="1"/>
          </p:cNvSpPr>
          <p:nvPr>
            <p:ph idx="1"/>
          </p:nvPr>
        </p:nvSpPr>
        <p:spPr>
          <a:xfrm>
            <a:off x="838200" y="1326838"/>
            <a:ext cx="10379697" cy="5319059"/>
          </a:xfrm>
        </p:spPr>
        <p:txBody>
          <a:bodyPr>
            <a:normAutofit lnSpcReduction="10000"/>
          </a:bodyPr>
          <a:lstStyle/>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W przypadku uwzględnienia zażalenia sąd uchyla postanowienie i przekazuje sprawę prokuratorowi; sąd </a:t>
            </a:r>
            <a:r>
              <a:rPr lang="pl-PL" sz="2200" u="sng" dirty="0">
                <a:latin typeface="Calibri" panose="020F0502020204030204" pitchFamily="34" charset="0"/>
                <a:cs typeface="Calibri" panose="020F0502020204030204" pitchFamily="34" charset="0"/>
              </a:rPr>
              <a:t>wskazuje powody uchylenia, a w miarę potrzeby także okoliczności, które trzeba wyjaśnić bądź czynności, które należy przeprowadzić</a:t>
            </a:r>
            <a:r>
              <a:rPr lang="pl-PL" sz="2200" dirty="0">
                <a:latin typeface="Calibri" panose="020F0502020204030204" pitchFamily="34" charset="0"/>
                <a:cs typeface="Calibri" panose="020F0502020204030204" pitchFamily="34" charset="0"/>
              </a:rPr>
              <a:t> (art. 330 § 1 KPK); sąd inicjuje czynności dowodowe; </a:t>
            </a:r>
            <a:r>
              <a:rPr lang="pl-PL" sz="2200" dirty="0">
                <a:latin typeface="Calibri" panose="020F0502020204030204" pitchFamily="34" charset="0"/>
                <a:cs typeface="Calibri" panose="020F0502020204030204" pitchFamily="34" charset="0"/>
                <a:sym typeface="Wingdings" panose="05000000000000000000" pitchFamily="2" charset="2"/>
              </a:rPr>
              <a:t>kontrowersje – potencjalne ryzyko dla zasad kontradyktoryjności, skargowości, obiektywizmu – niekiedy konieczność wyłączenia sędziego w przypadku, gdyby miał rozpoznawać sprawę merytorycznie,</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sym typeface="Wingdings" panose="05000000000000000000" pitchFamily="2" charset="2"/>
              </a:rPr>
              <a:t> Wskazania sądu, o których mowa w art. 330 § 1 KPK są dla prokuratora wiążące, jednak w poprzednim stanie prawnym brak było instrumentu do ich wyegzekwowania,</a:t>
            </a:r>
            <a:endParaRPr lang="pl-PL" sz="22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Tryb zaskarżania postanowień kończących postępowanie przygotowawcze uległ zmianie z dniem </a:t>
            </a:r>
            <a:r>
              <a:rPr lang="pl-PL" sz="2200" dirty="0">
                <a:solidFill>
                  <a:srgbClr val="FF0000"/>
                </a:solidFill>
                <a:latin typeface="Calibri" panose="020F0502020204030204" pitchFamily="34" charset="0"/>
                <a:cs typeface="Calibri" panose="020F0502020204030204" pitchFamily="34" charset="0"/>
              </a:rPr>
              <a:t>5.10.2019</a:t>
            </a:r>
            <a:r>
              <a:rPr lang="pl-PL" sz="2200" dirty="0">
                <a:latin typeface="Calibri" panose="020F0502020204030204" pitchFamily="34" charset="0"/>
                <a:cs typeface="Calibri" panose="020F0502020204030204" pitchFamily="34" charset="0"/>
              </a:rPr>
              <a:t> – wprowadzono (przywrócono) </a:t>
            </a:r>
            <a:r>
              <a:rPr lang="pl-PL" sz="2200" b="1" dirty="0">
                <a:latin typeface="Calibri" panose="020F0502020204030204" pitchFamily="34" charset="0"/>
                <a:cs typeface="Calibri" panose="020F0502020204030204" pitchFamily="34" charset="0"/>
              </a:rPr>
              <a:t>pośrednie ogniwo kontroli w osobie prokuratora nadrzędnego</a:t>
            </a:r>
            <a:r>
              <a:rPr lang="pl-PL" sz="2200" dirty="0">
                <a:latin typeface="Calibri" panose="020F0502020204030204" pitchFamily="34" charset="0"/>
                <a:cs typeface="Calibri" panose="020F0502020204030204" pitchFamily="34" charset="0"/>
              </a:rPr>
              <a:t> nad tym, który wydał postanowienia (ale tylko w przypadku zażalenia na </a:t>
            </a:r>
            <a:r>
              <a:rPr lang="pl-PL" sz="2200" u="sng" dirty="0">
                <a:highlight>
                  <a:srgbClr val="C0C0C0"/>
                </a:highlight>
                <a:latin typeface="Calibri" panose="020F0502020204030204" pitchFamily="34" charset="0"/>
                <a:cs typeface="Calibri" panose="020F0502020204030204" pitchFamily="34" charset="0"/>
              </a:rPr>
              <a:t>ponowną decyzję o odmowie wszczęcia lub umorzenia</a:t>
            </a:r>
            <a:r>
              <a:rPr lang="pl-PL" sz="2200" dirty="0">
                <a:latin typeface="Calibri" panose="020F0502020204030204" pitchFamily="34" charset="0"/>
                <a:cs typeface="Calibri" panose="020F0502020204030204" pitchFamily="34" charset="0"/>
              </a:rPr>
              <a:t>); </a:t>
            </a:r>
            <a:r>
              <a:rPr lang="pl-PL" sz="2200" i="1" dirty="0">
                <a:latin typeface="Calibri" panose="020F0502020204030204" pitchFamily="34" charset="0"/>
                <a:cs typeface="Calibri" panose="020F0502020204030204" pitchFamily="34" charset="0"/>
              </a:rPr>
              <a:t>ratio legis</a:t>
            </a:r>
            <a:r>
              <a:rPr lang="pl-PL" sz="2200" dirty="0">
                <a:latin typeface="Calibri" panose="020F0502020204030204" pitchFamily="34" charset="0"/>
                <a:cs typeface="Calibri" panose="020F0502020204030204" pitchFamily="34" charset="0"/>
              </a:rPr>
              <a:t>: kontrola wykonania przez prokuratora zaleceń sądu,</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Zob. nowe brzmienie </a:t>
            </a:r>
            <a:r>
              <a:rPr lang="pl-PL" sz="2200" dirty="0">
                <a:solidFill>
                  <a:srgbClr val="FF0000"/>
                </a:solidFill>
                <a:latin typeface="Calibri" panose="020F0502020204030204" pitchFamily="34" charset="0"/>
                <a:cs typeface="Calibri" panose="020F0502020204030204" pitchFamily="34" charset="0"/>
              </a:rPr>
              <a:t>art. 55 i art. 330 § 2 KPK</a:t>
            </a:r>
            <a:r>
              <a:rPr lang="pl-PL" sz="2200"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pl-PL" sz="2200" dirty="0">
                <a:latin typeface="Calibri" panose="020F0502020204030204" pitchFamily="34" charset="0"/>
                <a:cs typeface="Calibri" panose="020F0502020204030204" pitchFamily="34" charset="0"/>
              </a:rPr>
              <a:t> Na ponowną decyzję o zaniechaniu ścigania zażalenie przysługuje </a:t>
            </a:r>
            <a:r>
              <a:rPr lang="pl-PL" sz="2200" b="1" dirty="0">
                <a:latin typeface="Calibri" panose="020F0502020204030204" pitchFamily="34" charset="0"/>
                <a:cs typeface="Calibri" panose="020F0502020204030204" pitchFamily="34" charset="0"/>
              </a:rPr>
              <a:t>do prokuratora nadrzędnego. </a:t>
            </a:r>
            <a:r>
              <a:rPr lang="pl-PL" sz="2200" dirty="0">
                <a:latin typeface="Calibri" panose="020F0502020204030204" pitchFamily="34" charset="0"/>
                <a:cs typeface="Calibri" panose="020F0502020204030204" pitchFamily="34" charset="0"/>
              </a:rPr>
              <a:t>Dopiero w przypadku gdy ten utrzyma zaskarżone postanowienie w mocy, pokrzywdzony nabywa prawo wniesienia subsydiarnego aktu oskarżenia (zob. schemat).</a:t>
            </a:r>
          </a:p>
        </p:txBody>
      </p:sp>
    </p:spTree>
    <p:extLst>
      <p:ext uri="{BB962C8B-B14F-4D97-AF65-F5344CB8AC3E}">
        <p14:creationId xmlns:p14="http://schemas.microsoft.com/office/powerpoint/2010/main" val="333116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5415"/>
            <a:ext cx="10926452" cy="1658198"/>
          </a:xfrm>
        </p:spPr>
        <p:txBody>
          <a:bodyPr>
            <a:normAutofit/>
          </a:bodyPr>
          <a:lstStyle/>
          <a:p>
            <a:r>
              <a:rPr lang="pl-PL" sz="4000" dirty="0"/>
              <a:t>Zaskarżanie decyzji o zaniechaniu ścigania </a:t>
            </a:r>
            <a:r>
              <a:rPr lang="pl-PL" sz="2800" dirty="0">
                <a:solidFill>
                  <a:schemeClr val="tx1"/>
                </a:solidFill>
              </a:rPr>
              <a:t>(od 5.10.2019)</a:t>
            </a:r>
            <a:endParaRPr lang="pl-PL" sz="4000" dirty="0">
              <a:solidFill>
                <a:schemeClr val="tx1"/>
              </a:solidFill>
            </a:endParaRPr>
          </a:p>
        </p:txBody>
      </p:sp>
      <p:graphicFrame>
        <p:nvGraphicFramePr>
          <p:cNvPr id="9" name="Symbol zastępczy zawartości 8">
            <a:extLst>
              <a:ext uri="{FF2B5EF4-FFF2-40B4-BE49-F238E27FC236}">
                <a16:creationId xmlns:a16="http://schemas.microsoft.com/office/drawing/2014/main" id="{15D872A6-C9D3-4A4E-9BA7-566FAE6972F5}"/>
              </a:ext>
            </a:extLst>
          </p:cNvPr>
          <p:cNvGraphicFramePr>
            <a:graphicFrameLocks noGrp="1"/>
          </p:cNvGraphicFramePr>
          <p:nvPr>
            <p:ph idx="1"/>
          </p:nvPr>
        </p:nvGraphicFramePr>
        <p:xfrm>
          <a:off x="935512" y="1454133"/>
          <a:ext cx="10494488" cy="475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ole tekstowe 9">
            <a:extLst>
              <a:ext uri="{FF2B5EF4-FFF2-40B4-BE49-F238E27FC236}">
                <a16:creationId xmlns:a16="http://schemas.microsoft.com/office/drawing/2014/main" id="{B1FAE114-20A9-4EA5-9F8D-49D8AE9386BF}"/>
              </a:ext>
            </a:extLst>
          </p:cNvPr>
          <p:cNvSpPr txBox="1"/>
          <p:nvPr/>
        </p:nvSpPr>
        <p:spPr>
          <a:xfrm>
            <a:off x="942680" y="4411746"/>
            <a:ext cx="2677213" cy="1569660"/>
          </a:xfrm>
          <a:prstGeom prst="rect">
            <a:avLst/>
          </a:prstGeom>
          <a:noFill/>
        </p:spPr>
        <p:txBody>
          <a:bodyPr wrap="square" rtlCol="0">
            <a:spAutoFit/>
          </a:bodyPr>
          <a:lstStyle/>
          <a:p>
            <a:pPr algn="ctr"/>
            <a:r>
              <a:rPr lang="pl-PL" sz="1600" dirty="0">
                <a:solidFill>
                  <a:schemeClr val="bg1"/>
                </a:solidFill>
              </a:rPr>
              <a:t>utrzymanie w mocy </a:t>
            </a:r>
            <a:r>
              <a:rPr lang="pl-PL" sz="1600" b="1" dirty="0">
                <a:solidFill>
                  <a:schemeClr val="bg1"/>
                </a:solidFill>
              </a:rPr>
              <a:t>ponownego</a:t>
            </a:r>
            <a:r>
              <a:rPr lang="pl-PL" sz="1600" dirty="0">
                <a:solidFill>
                  <a:schemeClr val="bg1"/>
                </a:solidFill>
              </a:rPr>
              <a:t> postanowienia     o odmowie wszczęcia albo umorzeniu postępowania przygotowawczego przez prokuratora nadrzędnego</a:t>
            </a:r>
          </a:p>
        </p:txBody>
      </p:sp>
      <p:sp>
        <p:nvSpPr>
          <p:cNvPr id="11" name="Strzałka: zakrzywiona w prawo 10">
            <a:extLst>
              <a:ext uri="{FF2B5EF4-FFF2-40B4-BE49-F238E27FC236}">
                <a16:creationId xmlns:a16="http://schemas.microsoft.com/office/drawing/2014/main" id="{F8F3502A-7C44-44C0-84C9-DBE231F0A9ED}"/>
              </a:ext>
            </a:extLst>
          </p:cNvPr>
          <p:cNvSpPr/>
          <p:nvPr/>
        </p:nvSpPr>
        <p:spPr>
          <a:xfrm flipV="1">
            <a:off x="373205" y="3716469"/>
            <a:ext cx="777589" cy="1687398"/>
          </a:xfrm>
          <a:prstGeom prst="curvedRightArrow">
            <a:avLst>
              <a:gd name="adj1" fmla="val 25000"/>
              <a:gd name="adj2" fmla="val 50000"/>
              <a:gd name="adj3" fmla="val 2197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solidFill>
                <a:schemeClr val="tx1"/>
              </a:solidFill>
            </a:endParaRPr>
          </a:p>
        </p:txBody>
      </p:sp>
      <p:sp>
        <p:nvSpPr>
          <p:cNvPr id="12" name="Prostokąt: zaokrąglone rogi 11">
            <a:extLst>
              <a:ext uri="{FF2B5EF4-FFF2-40B4-BE49-F238E27FC236}">
                <a16:creationId xmlns:a16="http://schemas.microsoft.com/office/drawing/2014/main" id="{23A42629-62F2-40E4-89E5-EFAEB3739E28}"/>
              </a:ext>
            </a:extLst>
          </p:cNvPr>
          <p:cNvSpPr/>
          <p:nvPr/>
        </p:nvSpPr>
        <p:spPr>
          <a:xfrm>
            <a:off x="1248106" y="3429001"/>
            <a:ext cx="4464537" cy="7752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4FAFF1DA-EB12-4ABD-BCF8-089BA379373F}"/>
              </a:ext>
            </a:extLst>
          </p:cNvPr>
          <p:cNvSpPr txBox="1"/>
          <p:nvPr/>
        </p:nvSpPr>
        <p:spPr>
          <a:xfrm>
            <a:off x="1348033" y="3429000"/>
            <a:ext cx="4260915" cy="1046440"/>
          </a:xfrm>
          <a:prstGeom prst="rect">
            <a:avLst/>
          </a:prstGeom>
          <a:noFill/>
        </p:spPr>
        <p:txBody>
          <a:bodyPr wrap="square" rtlCol="0">
            <a:spAutoFit/>
          </a:bodyPr>
          <a:lstStyle/>
          <a:p>
            <a:pPr algn="ctr"/>
            <a:r>
              <a:rPr lang="pl-PL" sz="1600" b="1" dirty="0">
                <a:solidFill>
                  <a:schemeClr val="bg1"/>
                </a:solidFill>
              </a:rPr>
              <a:t>nabycie przez pokrzywdzonego prawa </a:t>
            </a:r>
          </a:p>
          <a:p>
            <a:pPr algn="ctr"/>
            <a:r>
              <a:rPr lang="pl-PL" sz="1600" b="1" dirty="0">
                <a:solidFill>
                  <a:schemeClr val="bg1"/>
                </a:solidFill>
              </a:rPr>
              <a:t>do wniesienia subsydiarnego aktu oskarżenia </a:t>
            </a:r>
          </a:p>
          <a:p>
            <a:pPr algn="ctr"/>
            <a:r>
              <a:rPr lang="pl-PL" sz="1200" dirty="0">
                <a:solidFill>
                  <a:schemeClr val="bg1"/>
                </a:solidFill>
              </a:rPr>
              <a:t>(w terminie miesiąca od doręczenia zawiadomienia)</a:t>
            </a:r>
          </a:p>
          <a:p>
            <a:endParaRPr lang="pl-PL" dirty="0"/>
          </a:p>
        </p:txBody>
      </p:sp>
      <p:sp>
        <p:nvSpPr>
          <p:cNvPr id="14" name="pole tekstowe 13">
            <a:extLst>
              <a:ext uri="{FF2B5EF4-FFF2-40B4-BE49-F238E27FC236}">
                <a16:creationId xmlns:a16="http://schemas.microsoft.com/office/drawing/2014/main" id="{8ED95E81-C9E7-4424-BD9D-EE76598CC50A}"/>
              </a:ext>
            </a:extLst>
          </p:cNvPr>
          <p:cNvSpPr txBox="1"/>
          <p:nvPr/>
        </p:nvSpPr>
        <p:spPr>
          <a:xfrm>
            <a:off x="4892511" y="6031985"/>
            <a:ext cx="2639505" cy="276999"/>
          </a:xfrm>
          <a:prstGeom prst="rect">
            <a:avLst/>
          </a:prstGeom>
          <a:noFill/>
        </p:spPr>
        <p:txBody>
          <a:bodyPr wrap="square" rtlCol="0">
            <a:spAutoFit/>
          </a:bodyPr>
          <a:lstStyle/>
          <a:p>
            <a:r>
              <a:rPr lang="pl-PL" sz="1200" dirty="0">
                <a:latin typeface="Calibri" panose="020F0502020204030204" pitchFamily="34" charset="0"/>
                <a:cs typeface="Calibri" panose="020F0502020204030204" pitchFamily="34" charset="0"/>
              </a:rPr>
              <a:t>* zob. art. 33 § 1 Prawa o prokuraturze</a:t>
            </a:r>
          </a:p>
        </p:txBody>
      </p:sp>
    </p:spTree>
    <p:extLst>
      <p:ext uri="{BB962C8B-B14F-4D97-AF65-F5344CB8AC3E}">
        <p14:creationId xmlns:p14="http://schemas.microsoft.com/office/powerpoint/2010/main" val="3165641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9919" y="9427"/>
            <a:ext cx="10772775" cy="1658198"/>
          </a:xfrm>
        </p:spPr>
        <p:txBody>
          <a:bodyPr>
            <a:normAutofit/>
          </a:bodyPr>
          <a:lstStyle/>
          <a:p>
            <a:r>
              <a:rPr lang="pl-PL" sz="4000" dirty="0"/>
              <a:t>Podjęcie i wznowienie umorzonego postępowania</a:t>
            </a:r>
          </a:p>
        </p:txBody>
      </p:sp>
      <p:sp>
        <p:nvSpPr>
          <p:cNvPr id="3" name="Symbol zastępczy zawartości 2"/>
          <p:cNvSpPr>
            <a:spLocks noGrp="1"/>
          </p:cNvSpPr>
          <p:nvPr>
            <p:ph idx="1"/>
          </p:nvPr>
        </p:nvSpPr>
        <p:spPr>
          <a:xfrm>
            <a:off x="809919" y="1552248"/>
            <a:ext cx="10436259" cy="4612882"/>
          </a:xfrm>
        </p:spPr>
        <p:txBody>
          <a:bodyPr>
            <a:normAutofit/>
          </a:bodyPr>
          <a:lstStyle/>
          <a:p>
            <a:pPr>
              <a:buFont typeface="Wingdings" panose="05000000000000000000" pitchFamily="2" charset="2"/>
              <a:buChar char="§"/>
            </a:pPr>
            <a:r>
              <a:rPr lang="pl-PL" dirty="0">
                <a:latin typeface="Calibri" panose="020F0502020204030204" pitchFamily="34" charset="0"/>
                <a:cs typeface="Calibri" panose="020F0502020204030204" pitchFamily="34" charset="0"/>
              </a:rPr>
              <a:t> Oprócz podjęcia na nowo i wznowienia istnieje możliwość </a:t>
            </a:r>
            <a:r>
              <a:rPr lang="pl-PL" b="1" dirty="0">
                <a:highlight>
                  <a:srgbClr val="C0C0C0"/>
                </a:highlight>
                <a:latin typeface="Calibri" panose="020F0502020204030204" pitchFamily="34" charset="0"/>
                <a:cs typeface="Calibri" panose="020F0502020204030204" pitchFamily="34" charset="0"/>
              </a:rPr>
              <a:t>uchylenia prawomocnego postanowienia o umorzeniu postępowania przygotowawczego w stosunku do osoby, która występowała w charakterze podejrzanego</a:t>
            </a:r>
            <a:r>
              <a:rPr lang="pl-PL" dirty="0">
                <a:latin typeface="Calibri" panose="020F0502020204030204" pitchFamily="34" charset="0"/>
                <a:cs typeface="Calibri" panose="020F0502020204030204" pitchFamily="34" charset="0"/>
              </a:rPr>
              <a:t> </a:t>
            </a:r>
            <a:r>
              <a:rPr lang="pl-PL" b="1" dirty="0">
                <a:latin typeface="Calibri" panose="020F0502020204030204" pitchFamily="34" charset="0"/>
                <a:cs typeface="Calibri" panose="020F0502020204030204" pitchFamily="34" charset="0"/>
              </a:rPr>
              <a:t>przez Prokuratora Generalnego</a:t>
            </a:r>
            <a:r>
              <a:rPr lang="pl-PL" dirty="0">
                <a:latin typeface="Calibri" panose="020F0502020204030204" pitchFamily="34" charset="0"/>
                <a:cs typeface="Calibri" panose="020F0502020204030204" pitchFamily="34" charset="0"/>
              </a:rPr>
              <a:t>, jeżeli ten uzna jest za niezasadne (art. 328 § 1 KPK),</a:t>
            </a:r>
          </a:p>
          <a:p>
            <a:pPr>
              <a:buFont typeface="Wingdings" panose="05000000000000000000" pitchFamily="2" charset="2"/>
              <a:buChar char="§"/>
            </a:pPr>
            <a:r>
              <a:rPr lang="pl-PL" dirty="0">
                <a:solidFill>
                  <a:schemeClr val="tx1"/>
                </a:solidFill>
                <a:latin typeface="Calibri" panose="020F0502020204030204" pitchFamily="34" charset="0"/>
                <a:cs typeface="Calibri" panose="020F0502020204030204" pitchFamily="34" charset="0"/>
              </a:rPr>
              <a:t> Nadzwyczajne uchylenie lub zmiana postanowienia albo jego uzasadnienia przez Prokuratora Generalnego </a:t>
            </a:r>
            <a:r>
              <a:rPr lang="pl-PL" b="1" dirty="0">
                <a:solidFill>
                  <a:schemeClr val="tx1"/>
                </a:solidFill>
                <a:latin typeface="Calibri" panose="020F0502020204030204" pitchFamily="34" charset="0"/>
                <a:cs typeface="Calibri" panose="020F0502020204030204" pitchFamily="34" charset="0"/>
              </a:rPr>
              <a:t>po upływie roku </a:t>
            </a:r>
            <a:r>
              <a:rPr lang="pl-PL" dirty="0">
                <a:solidFill>
                  <a:schemeClr val="tx1"/>
                </a:solidFill>
                <a:latin typeface="Calibri" panose="020F0502020204030204" pitchFamily="34" charset="0"/>
                <a:cs typeface="Calibri" panose="020F0502020204030204" pitchFamily="34" charset="0"/>
              </a:rPr>
              <a:t>od uprawomocnienia się postanowienia może nastąpić </a:t>
            </a:r>
            <a:r>
              <a:rPr lang="pl-PL" b="1" dirty="0">
                <a:solidFill>
                  <a:schemeClr val="tx1"/>
                </a:solidFill>
                <a:latin typeface="Calibri" panose="020F0502020204030204" pitchFamily="34" charset="0"/>
                <a:cs typeface="Calibri" panose="020F0502020204030204" pitchFamily="34" charset="0"/>
              </a:rPr>
              <a:t>tylko na korzyść podejrzanego</a:t>
            </a:r>
            <a:r>
              <a:rPr lang="pl-PL" dirty="0">
                <a:solidFill>
                  <a:schemeClr val="tx1"/>
                </a:solidFill>
                <a:latin typeface="Calibri" panose="020F0502020204030204" pitchFamily="34" charset="0"/>
                <a:cs typeface="Calibri" panose="020F0502020204030204" pitchFamily="34" charset="0"/>
              </a:rPr>
              <a:t>,</a:t>
            </a:r>
            <a:endParaRPr lang="pl-PL" dirty="0">
              <a:solidFill>
                <a:schemeClr val="accent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pl-PL" dirty="0">
                <a:solidFill>
                  <a:schemeClr val="tx1"/>
                </a:solidFill>
                <a:latin typeface="Calibri" panose="020F0502020204030204" pitchFamily="34" charset="0"/>
                <a:cs typeface="Calibri" panose="020F0502020204030204" pitchFamily="34" charset="0"/>
              </a:rPr>
              <a:t> W przypadku wniesienia aktu oskarżenia pomimo braku wznowienia umorzonego postępowania przygotowawczego sąd umarza postępowanie (art. 327 § 4 KPK), jest to przypadek tzw. </a:t>
            </a:r>
            <a:r>
              <a:rPr lang="pl-PL" dirty="0">
                <a:solidFill>
                  <a:schemeClr val="accent1"/>
                </a:solidFill>
                <a:latin typeface="Calibri" panose="020F0502020204030204" pitchFamily="34" charset="0"/>
                <a:cs typeface="Calibri" panose="020F0502020204030204" pitchFamily="34" charset="0"/>
              </a:rPr>
              <a:t>konsumpcji skargi publicznej</a:t>
            </a:r>
            <a:r>
              <a:rPr lang="pl-PL" dirty="0">
                <a:solidFill>
                  <a:schemeClr val="tx1"/>
                </a:solidFill>
                <a:latin typeface="Calibri" panose="020F0502020204030204" pitchFamily="34" charset="0"/>
                <a:cs typeface="Calibri" panose="020F0502020204030204" pitchFamily="34" charset="0"/>
              </a:rPr>
              <a:t>; prokurator traci uprawnienie do wniesienia oskarżenia; podstawę umorzenia stanowi wówczas art. 17 § 1 pkt 11 KPK.</a:t>
            </a:r>
          </a:p>
        </p:txBody>
      </p:sp>
    </p:spTree>
    <p:extLst>
      <p:ext uri="{BB962C8B-B14F-4D97-AF65-F5344CB8AC3E}">
        <p14:creationId xmlns:p14="http://schemas.microsoft.com/office/powerpoint/2010/main" val="119790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B3FD84-5F69-4B4E-9A0D-4116061B2FAE}"/>
              </a:ext>
            </a:extLst>
          </p:cNvPr>
          <p:cNvSpPr>
            <a:spLocks noGrp="1"/>
          </p:cNvSpPr>
          <p:nvPr>
            <p:ph type="ctrTitle"/>
          </p:nvPr>
        </p:nvSpPr>
        <p:spPr/>
        <p:txBody>
          <a:bodyPr/>
          <a:lstStyle/>
          <a:p>
            <a:r>
              <a:rPr lang="pl-PL" dirty="0"/>
              <a:t> </a:t>
            </a:r>
          </a:p>
        </p:txBody>
      </p:sp>
      <p:sp>
        <p:nvSpPr>
          <p:cNvPr id="3" name="Podtytuł 2">
            <a:extLst>
              <a:ext uri="{FF2B5EF4-FFF2-40B4-BE49-F238E27FC236}">
                <a16:creationId xmlns:a16="http://schemas.microsoft.com/office/drawing/2014/main" id="{4CA3ECD2-81B8-4411-9D03-AACD31CB1BFE}"/>
              </a:ext>
            </a:extLst>
          </p:cNvPr>
          <p:cNvSpPr>
            <a:spLocks noGrp="1"/>
          </p:cNvSpPr>
          <p:nvPr>
            <p:ph type="subTitle" idx="1"/>
          </p:nvPr>
        </p:nvSpPr>
        <p:spPr/>
        <p:txBody>
          <a:bodyPr/>
          <a:lstStyle/>
          <a:p>
            <a:r>
              <a:rPr lang="pl-PL" dirty="0"/>
              <a:t> </a:t>
            </a:r>
          </a:p>
        </p:txBody>
      </p:sp>
    </p:spTree>
    <p:extLst>
      <p:ext uri="{BB962C8B-B14F-4D97-AF65-F5344CB8AC3E}">
        <p14:creationId xmlns:p14="http://schemas.microsoft.com/office/powerpoint/2010/main" val="178933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249306"/>
            <a:ext cx="10772775" cy="1658198"/>
          </a:xfrm>
        </p:spPr>
        <p:txBody>
          <a:bodyPr>
            <a:normAutofit/>
          </a:bodyPr>
          <a:lstStyle/>
          <a:p>
            <a:r>
              <a:rPr lang="pl-PL" sz="4000" dirty="0"/>
              <a:t>Funkcje postępowania przygotowawczego</a:t>
            </a:r>
          </a:p>
        </p:txBody>
      </p:sp>
      <p:sp>
        <p:nvSpPr>
          <p:cNvPr id="3" name="Symbol zastępczy zawartości 2"/>
          <p:cNvSpPr>
            <a:spLocks noGrp="1"/>
          </p:cNvSpPr>
          <p:nvPr>
            <p:ph idx="1"/>
          </p:nvPr>
        </p:nvSpPr>
        <p:spPr>
          <a:xfrm>
            <a:off x="838199" y="1775529"/>
            <a:ext cx="10515600" cy="4521576"/>
          </a:xfrm>
        </p:spPr>
        <p:txBody>
          <a:bodyPr>
            <a:normAutofit/>
          </a:bodyPr>
          <a:lstStyle/>
          <a:p>
            <a:pPr marL="514350" indent="-514350">
              <a:buAutoNum type="arabicPeriod"/>
            </a:pPr>
            <a:r>
              <a:rPr lang="pl-PL" dirty="0">
                <a:latin typeface="Calibri" panose="020F0502020204030204" pitchFamily="34" charset="0"/>
                <a:cs typeface="Calibri" panose="020F0502020204030204" pitchFamily="34" charset="0"/>
              </a:rPr>
              <a:t>Funkcja </a:t>
            </a:r>
            <a:r>
              <a:rPr lang="pl-PL" b="1" dirty="0">
                <a:latin typeface="Calibri" panose="020F0502020204030204" pitchFamily="34" charset="0"/>
                <a:cs typeface="Calibri" panose="020F0502020204030204" pitchFamily="34" charset="0"/>
              </a:rPr>
              <a:t>przygotowawcza</a:t>
            </a:r>
            <a:r>
              <a:rPr lang="pl-PL" dirty="0">
                <a:latin typeface="Calibri" panose="020F0502020204030204" pitchFamily="34" charset="0"/>
                <a:cs typeface="Calibri" panose="020F0502020204030204" pitchFamily="34" charset="0"/>
              </a:rPr>
              <a:t> – przygotowanie do rozpoznania sprawy, jest to  zasadnicza funkcja tego stadium postępowania karnego,</a:t>
            </a:r>
          </a:p>
          <a:p>
            <a:pPr marL="514350" indent="-514350">
              <a:buAutoNum type="arabicPeriod"/>
            </a:pPr>
            <a:r>
              <a:rPr lang="pl-PL" dirty="0">
                <a:latin typeface="Calibri" panose="020F0502020204030204" pitchFamily="34" charset="0"/>
                <a:cs typeface="Calibri" panose="020F0502020204030204" pitchFamily="34" charset="0"/>
              </a:rPr>
              <a:t>Funkcja </a:t>
            </a:r>
            <a:r>
              <a:rPr lang="pl-PL" b="1" dirty="0">
                <a:latin typeface="Calibri" panose="020F0502020204030204" pitchFamily="34" charset="0"/>
                <a:cs typeface="Calibri" panose="020F0502020204030204" pitchFamily="34" charset="0"/>
              </a:rPr>
              <a:t>profilaktyczna</a:t>
            </a:r>
            <a:r>
              <a:rPr lang="pl-PL" dirty="0">
                <a:latin typeface="Calibri" panose="020F0502020204030204" pitchFamily="34" charset="0"/>
                <a:cs typeface="Calibri" panose="020F0502020204030204" pitchFamily="34" charset="0"/>
              </a:rPr>
              <a:t> – jedna z funkcji akcesoryjnych, art. 19 KPK – tzw. sygnalizacja, art. 21 KPK, zatrzymanie przedmiotów, które służyły lub były przeznaczone do popełnienia przestępstwa, stosowanie środków zapobiegawczych,</a:t>
            </a:r>
          </a:p>
          <a:p>
            <a:pPr marL="514350" indent="-514350">
              <a:buAutoNum type="arabicPeriod"/>
            </a:pPr>
            <a:r>
              <a:rPr lang="pl-PL" dirty="0">
                <a:latin typeface="Calibri" panose="020F0502020204030204" pitchFamily="34" charset="0"/>
                <a:cs typeface="Calibri" panose="020F0502020204030204" pitchFamily="34" charset="0"/>
              </a:rPr>
              <a:t>Funkcja </a:t>
            </a:r>
            <a:r>
              <a:rPr lang="pl-PL" b="1" dirty="0">
                <a:latin typeface="Calibri" panose="020F0502020204030204" pitchFamily="34" charset="0"/>
                <a:cs typeface="Calibri" panose="020F0502020204030204" pitchFamily="34" charset="0"/>
              </a:rPr>
              <a:t>względnie prejudycjalna </a:t>
            </a:r>
            <a:r>
              <a:rPr lang="pl-PL" dirty="0">
                <a:latin typeface="Calibri" panose="020F0502020204030204" pitchFamily="34" charset="0"/>
                <a:cs typeface="Calibri" panose="020F0502020204030204" pitchFamily="34" charset="0"/>
              </a:rPr>
              <a:t>–  druga akcesoryjna – wpływ postępowania przygotowawczego, a zwł. decyzji końcowej na ewentualne inne postępowania np. administracyjne, dyscyplinarne, pracownicze, zabezpieczone w toku postępowania karnego dowody mogą być w tych postępowania wykorzystane, można wypowiedzieć umowę o pracę pracownikowi, co do którego wniesiono akt oskarżenia.</a:t>
            </a:r>
          </a:p>
        </p:txBody>
      </p:sp>
    </p:spTree>
    <p:extLst>
      <p:ext uri="{BB962C8B-B14F-4D97-AF65-F5344CB8AC3E}">
        <p14:creationId xmlns:p14="http://schemas.microsoft.com/office/powerpoint/2010/main" val="103567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699911"/>
            <a:ext cx="10515600" cy="1430547"/>
          </a:xfrm>
        </p:spPr>
        <p:txBody>
          <a:bodyPr>
            <a:normAutofit/>
          </a:bodyPr>
          <a:lstStyle/>
          <a:p>
            <a:r>
              <a:rPr lang="pl-PL" sz="4000" dirty="0"/>
              <a:t>Naczelne zasady procesowe charakterystyczne </a:t>
            </a:r>
            <a:br>
              <a:rPr lang="pl-PL" sz="4000" dirty="0"/>
            </a:br>
            <a:r>
              <a:rPr lang="pl-PL" sz="4000" dirty="0"/>
              <a:t>dla postępowania przygotowawczego</a:t>
            </a:r>
          </a:p>
        </p:txBody>
      </p:sp>
      <p:sp>
        <p:nvSpPr>
          <p:cNvPr id="3" name="Symbol zastępczy zawartości 2"/>
          <p:cNvSpPr>
            <a:spLocks noGrp="1"/>
          </p:cNvSpPr>
          <p:nvPr>
            <p:ph idx="1"/>
          </p:nvPr>
        </p:nvSpPr>
        <p:spPr>
          <a:xfrm>
            <a:off x="838200" y="2130458"/>
            <a:ext cx="10515600" cy="4027632"/>
          </a:xfrm>
        </p:spPr>
        <p:txBody>
          <a:bodyPr>
            <a:normAutofit/>
          </a:bodyPr>
          <a:lstStyle/>
          <a:p>
            <a:pPr marL="0" indent="0">
              <a:buNone/>
            </a:pPr>
            <a:r>
              <a:rPr lang="pl-PL" sz="2000" b="1" dirty="0">
                <a:highlight>
                  <a:srgbClr val="C0C0C0"/>
                </a:highlight>
                <a:latin typeface="+mj-lt"/>
                <a:cs typeface="Calibri" panose="020F0502020204030204" pitchFamily="34" charset="0"/>
              </a:rPr>
              <a:t> </a:t>
            </a:r>
            <a:r>
              <a:rPr lang="pl-PL" sz="2000" b="1" dirty="0">
                <a:highlight>
                  <a:srgbClr val="C0C0C0"/>
                </a:highlight>
                <a:latin typeface="Calibri" panose="020F0502020204030204" pitchFamily="34" charset="0"/>
                <a:cs typeface="Calibri" panose="020F0502020204030204" pitchFamily="34" charset="0"/>
              </a:rPr>
              <a:t>Legalizm </a:t>
            </a:r>
            <a:r>
              <a:rPr lang="pl-PL" sz="2000" dirty="0">
                <a:latin typeface="Calibri" panose="020F0502020204030204" pitchFamily="34" charset="0"/>
                <a:cs typeface="Calibri" panose="020F0502020204030204" pitchFamily="34" charset="0"/>
              </a:rPr>
              <a:t> – organ powołany do ścigania ma bezwzględny obowiązek wszczęcia i kontynuowania ścigania przestępstwa, jeżeli jego ściganie jest prawnie dopuszczalne i faktycznie zasadne              (art. 10 § 1 i 2 KPK),</a:t>
            </a:r>
          </a:p>
          <a:p>
            <a:pPr marL="0" indent="0">
              <a:buNone/>
            </a:pPr>
            <a:r>
              <a:rPr lang="pl-PL" sz="2000" dirty="0">
                <a:solidFill>
                  <a:schemeClr val="tx1"/>
                </a:solidFill>
                <a:highlight>
                  <a:srgbClr val="C0C0C0"/>
                </a:highlight>
                <a:latin typeface="Calibri" panose="020F0502020204030204" pitchFamily="34" charset="0"/>
                <a:cs typeface="Calibri" panose="020F0502020204030204" pitchFamily="34" charset="0"/>
              </a:rPr>
              <a:t> </a:t>
            </a:r>
            <a:r>
              <a:rPr lang="pl-PL" sz="2000" b="1" dirty="0">
                <a:solidFill>
                  <a:schemeClr val="tx1"/>
                </a:solidFill>
                <a:highlight>
                  <a:srgbClr val="C0C0C0"/>
                </a:highlight>
                <a:latin typeface="Calibri" panose="020F0502020204030204" pitchFamily="34" charset="0"/>
                <a:cs typeface="Calibri" panose="020F0502020204030204" pitchFamily="34" charset="0"/>
              </a:rPr>
              <a:t>Działanie z urzędu </a:t>
            </a:r>
            <a:r>
              <a:rPr lang="pl-PL" sz="2000" b="1" dirty="0">
                <a:solidFill>
                  <a:schemeClr val="tx1"/>
                </a:solidFill>
                <a:latin typeface="Calibri" panose="020F0502020204030204" pitchFamily="34" charset="0"/>
                <a:cs typeface="Calibri" panose="020F0502020204030204" pitchFamily="34" charset="0"/>
              </a:rPr>
              <a:t> </a:t>
            </a:r>
            <a:r>
              <a:rPr lang="pl-PL" sz="2000" dirty="0">
                <a:latin typeface="Calibri" panose="020F0502020204030204" pitchFamily="34" charset="0"/>
                <a:cs typeface="Calibri" panose="020F0502020204030204" pitchFamily="34" charset="0"/>
              </a:rPr>
              <a:t>- organ procesowy ma obowiązek dokonywania czynności z urzędu, niezależnie od czyjejkolwiek skargi (żądania, wniosku) – np. organy wszczynają postępowanie przygotowawcze z urzędu, gdy wpływa do nich wiarygodna informacja o przestępstwie (art. 9 § 1 KPK), </a:t>
            </a:r>
          </a:p>
          <a:p>
            <a:pPr marL="0" indent="0">
              <a:buNone/>
            </a:pPr>
            <a:r>
              <a:rPr lang="pl-PL" sz="2000" b="1" dirty="0">
                <a:highlight>
                  <a:srgbClr val="C0C0C0"/>
                </a:highlight>
                <a:latin typeface="Calibri" panose="020F0502020204030204" pitchFamily="34" charset="0"/>
                <a:cs typeface="Calibri" panose="020F0502020204030204" pitchFamily="34" charset="0"/>
              </a:rPr>
              <a:t> Inkwizycyjność </a:t>
            </a:r>
            <a:r>
              <a:rPr lang="pl-PL" sz="2000" dirty="0">
                <a:latin typeface="Calibri" panose="020F0502020204030204" pitchFamily="34" charset="0"/>
                <a:cs typeface="Calibri" panose="020F0502020204030204" pitchFamily="34" charset="0"/>
              </a:rPr>
              <a:t> – ten sam organ kumuluje różne role procesowe (ściganie, obrona, rozstrzyganie), a zatem zobowiązany jest do zbierania wszystkich dowodów (zarówno korzystnych, jak i niekorzystnych dla os. podejrzanej, a nast. podejrzanego), a na koniec do podjęcia rozstrzygnięcia (wnieść akt oskarżenia / umorzyć postępowanie),</a:t>
            </a:r>
          </a:p>
          <a:p>
            <a:pPr marL="0" indent="0">
              <a:buNone/>
            </a:pPr>
            <a:r>
              <a:rPr lang="pl-PL" sz="2000" b="1" dirty="0">
                <a:highlight>
                  <a:srgbClr val="C0C0C0"/>
                </a:highlight>
                <a:latin typeface="Calibri" panose="020F0502020204030204" pitchFamily="34" charset="0"/>
                <a:cs typeface="Calibri" panose="020F0502020204030204" pitchFamily="34" charset="0"/>
              </a:rPr>
              <a:t> Tajność </a:t>
            </a:r>
            <a:r>
              <a:rPr lang="pl-PL" sz="2000" dirty="0">
                <a:latin typeface="Calibri" panose="020F0502020204030204" pitchFamily="34" charset="0"/>
                <a:cs typeface="Calibri" panose="020F0502020204030204" pitchFamily="34" charset="0"/>
              </a:rPr>
              <a:t> – postępowanie przygotowawcze jest co do zasady niejawne, w szczególności brak jest jawności zewnętrznej (tj. dla społeczeństwa), ale również jawność wewnętrzna (dla uczestników postępowania) doznaje ograniczeń (zob. art. 156 § 5 KPK).</a:t>
            </a:r>
          </a:p>
        </p:txBody>
      </p:sp>
    </p:spTree>
    <p:extLst>
      <p:ext uri="{BB962C8B-B14F-4D97-AF65-F5344CB8AC3E}">
        <p14:creationId xmlns:p14="http://schemas.microsoft.com/office/powerpoint/2010/main" val="298417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8772" y="180860"/>
            <a:ext cx="10772775" cy="1658198"/>
          </a:xfrm>
        </p:spPr>
        <p:txBody>
          <a:bodyPr>
            <a:normAutofit/>
          </a:bodyPr>
          <a:lstStyle/>
          <a:p>
            <a:r>
              <a:rPr lang="pl-PL" sz="4000" dirty="0"/>
              <a:t>Organy postępowania przygotowawczego</a:t>
            </a:r>
          </a:p>
        </p:txBody>
      </p:sp>
      <p:sp>
        <p:nvSpPr>
          <p:cNvPr id="3" name="Symbol zastępczy zawartości 2"/>
          <p:cNvSpPr>
            <a:spLocks noGrp="1"/>
          </p:cNvSpPr>
          <p:nvPr>
            <p:ph idx="1"/>
          </p:nvPr>
        </p:nvSpPr>
        <p:spPr>
          <a:xfrm>
            <a:off x="828772" y="1443877"/>
            <a:ext cx="10379697" cy="5126606"/>
          </a:xfrm>
        </p:spPr>
        <p:txBody>
          <a:bodyPr>
            <a:normAutofit/>
          </a:bodyPr>
          <a:lstStyle/>
          <a:p>
            <a:pPr marL="0" indent="0">
              <a:buNone/>
            </a:pPr>
            <a:r>
              <a:rPr lang="pl-PL" dirty="0">
                <a:latin typeface="Calibri" panose="020F0502020204030204" pitchFamily="34" charset="0"/>
                <a:cs typeface="Calibri" panose="020F0502020204030204" pitchFamily="34" charset="0"/>
              </a:rPr>
              <a:t>Organem prowadzącym i nadzorującym postępowanie przygotowawcze jest </a:t>
            </a:r>
            <a:r>
              <a:rPr lang="pl-PL" dirty="0">
                <a:highlight>
                  <a:srgbClr val="C0C0C0"/>
                </a:highlight>
                <a:latin typeface="Calibri" panose="020F0502020204030204" pitchFamily="34" charset="0"/>
                <a:cs typeface="Calibri" panose="020F0502020204030204" pitchFamily="34" charset="0"/>
              </a:rPr>
              <a:t>prokurator</a:t>
            </a:r>
            <a:r>
              <a:rPr lang="pl-PL" dirty="0">
                <a:latin typeface="Calibri" panose="020F0502020204030204" pitchFamily="34" charset="0"/>
                <a:cs typeface="Calibri" panose="020F0502020204030204" pitchFamily="34" charset="0"/>
              </a:rPr>
              <a:t> </a:t>
            </a:r>
            <a:r>
              <a:rPr lang="pl-PL" sz="1800" dirty="0">
                <a:latin typeface="Calibri" panose="020F0502020204030204" pitchFamily="34" charset="0"/>
                <a:cs typeface="Calibri" panose="020F0502020204030204" pitchFamily="34" charset="0"/>
              </a:rPr>
              <a:t>(</a:t>
            </a:r>
            <a:r>
              <a:rPr lang="pl-PL" sz="1800" u="sng" dirty="0">
                <a:latin typeface="Calibri" panose="020F0502020204030204" pitchFamily="34" charset="0"/>
                <a:cs typeface="Calibri" panose="020F0502020204030204" pitchFamily="34" charset="0"/>
              </a:rPr>
              <a:t>nie należy używać pojęcia „oskarżyciel publiczny” w kontekście tego stadium postępowania</a:t>
            </a:r>
            <a:r>
              <a:rPr lang="pl-PL" sz="1800" dirty="0">
                <a:latin typeface="Calibri" panose="020F0502020204030204" pitchFamily="34" charset="0"/>
                <a:cs typeface="Calibri" panose="020F0502020204030204" pitchFamily="34" charset="0"/>
              </a:rPr>
              <a:t> – oskarżyciel publiczny występuje dopiero na etapie postępowania sądowego !!).</a:t>
            </a:r>
          </a:p>
          <a:p>
            <a:pPr marL="0" indent="0">
              <a:buNone/>
            </a:pPr>
            <a:r>
              <a:rPr lang="pl-PL" dirty="0">
                <a:latin typeface="Calibri" panose="020F0502020204030204" pitchFamily="34" charset="0"/>
                <a:cs typeface="Calibri" panose="020F0502020204030204" pitchFamily="34" charset="0"/>
              </a:rPr>
              <a:t>Prokurator może postępowanie </a:t>
            </a:r>
            <a:r>
              <a:rPr lang="pl-PL" b="1" dirty="0">
                <a:latin typeface="Calibri" panose="020F0502020204030204" pitchFamily="34" charset="0"/>
                <a:cs typeface="Calibri" panose="020F0502020204030204" pitchFamily="34" charset="0"/>
              </a:rPr>
              <a:t>prowadzić</a:t>
            </a:r>
            <a:r>
              <a:rPr lang="pl-PL" dirty="0">
                <a:latin typeface="Calibri" panose="020F0502020204030204" pitchFamily="34" charset="0"/>
                <a:cs typeface="Calibri" panose="020F0502020204030204" pitchFamily="34" charset="0"/>
              </a:rPr>
              <a:t> (tj. osobiście dokonywać czynności) </a:t>
            </a:r>
            <a:r>
              <a:rPr lang="pl-PL" b="1" dirty="0">
                <a:latin typeface="Calibri" panose="020F0502020204030204" pitchFamily="34" charset="0"/>
                <a:cs typeface="Calibri" panose="020F0502020204030204" pitchFamily="34" charset="0"/>
              </a:rPr>
              <a:t>bądź je nadzorować </a:t>
            </a:r>
            <a:r>
              <a:rPr lang="pl-PL" dirty="0">
                <a:latin typeface="Calibri" panose="020F0502020204030204" pitchFamily="34" charset="0"/>
                <a:cs typeface="Calibri" panose="020F0502020204030204" pitchFamily="34" charset="0"/>
              </a:rPr>
              <a:t>(tj. kierować działaniami prowadzonymi przez inny organ, najczęściej Policję).</a:t>
            </a:r>
          </a:p>
          <a:p>
            <a:pPr marL="0" indent="0">
              <a:buNone/>
            </a:pPr>
            <a:r>
              <a:rPr lang="pl-PL" dirty="0">
                <a:latin typeface="Calibri" panose="020F0502020204030204" pitchFamily="34" charset="0"/>
                <a:cs typeface="Calibri" panose="020F0502020204030204" pitchFamily="34" charset="0"/>
              </a:rPr>
              <a:t>Art. 326 § 1 KPK: Prokurator sprawuje nadzór                                                              nad postępowaniem przygotowawczym                                                                                </a:t>
            </a:r>
            <a:r>
              <a:rPr lang="pl-PL" b="1" dirty="0">
                <a:latin typeface="Calibri" panose="020F0502020204030204" pitchFamily="34" charset="0"/>
                <a:cs typeface="Calibri" panose="020F0502020204030204" pitchFamily="34" charset="0"/>
              </a:rPr>
              <a:t>w zakresie, w jakim go sam nie prowadzi.</a:t>
            </a:r>
          </a:p>
          <a:p>
            <a:pPr marL="0" indent="0">
              <a:buNone/>
            </a:pPr>
            <a:r>
              <a:rPr lang="pl-PL" dirty="0">
                <a:latin typeface="Calibri" panose="020F0502020204030204" pitchFamily="34" charset="0"/>
                <a:cs typeface="Calibri" panose="020F0502020204030204" pitchFamily="34" charset="0"/>
              </a:rPr>
              <a:t>Co wchodzi w zakres </a:t>
            </a:r>
            <a:r>
              <a:rPr lang="pl-PL" b="1" dirty="0">
                <a:solidFill>
                  <a:schemeClr val="accent1"/>
                </a:solidFill>
                <a:latin typeface="Calibri" panose="020F0502020204030204" pitchFamily="34" charset="0"/>
                <a:cs typeface="Calibri" panose="020F0502020204030204" pitchFamily="34" charset="0"/>
              </a:rPr>
              <a:t>nadzoru nad                                                                            postępowaniem</a:t>
            </a:r>
            <a:r>
              <a:rPr lang="pl-PL" dirty="0">
                <a:latin typeface="Calibri" panose="020F0502020204030204" pitchFamily="34" charset="0"/>
                <a:cs typeface="Calibri" panose="020F0502020204030204" pitchFamily="34" charset="0"/>
              </a:rPr>
              <a:t>? Zob. art. 326 § 3 KPK.</a:t>
            </a:r>
            <a:endParaRPr lang="pl-PL" sz="2800" dirty="0">
              <a:latin typeface="Calibri" panose="020F0502020204030204" pitchFamily="34" charset="0"/>
              <a:cs typeface="Calibri" panose="020F0502020204030204" pitchFamily="34" charset="0"/>
            </a:endParaRPr>
          </a:p>
          <a:p>
            <a:pPr marL="0">
              <a:lnSpc>
                <a:spcPct val="100000"/>
              </a:lnSpc>
              <a:spcBef>
                <a:spcPts val="0"/>
              </a:spcBef>
            </a:pPr>
            <a:r>
              <a:rPr lang="pl-PL" sz="1200" b="0" i="0" dirty="0">
                <a:solidFill>
                  <a:schemeClr val="accent1">
                    <a:lumMod val="75000"/>
                  </a:schemeClr>
                </a:solidFill>
                <a:effectLst/>
                <a:latin typeface="+mj-lt"/>
              </a:rPr>
              <a:t>zaznajamianie się z zamierzeniami prowadzącego postępowanie, wskazywanie kierunku </a:t>
            </a:r>
          </a:p>
          <a:p>
            <a:pPr marL="0">
              <a:lnSpc>
                <a:spcPct val="100000"/>
              </a:lnSpc>
              <a:spcBef>
                <a:spcPts val="0"/>
              </a:spcBef>
            </a:pPr>
            <a:r>
              <a:rPr lang="pl-PL" sz="1200" b="0" i="0" dirty="0">
                <a:solidFill>
                  <a:schemeClr val="accent1">
                    <a:lumMod val="75000"/>
                  </a:schemeClr>
                </a:solidFill>
                <a:effectLst/>
                <a:latin typeface="+mj-lt"/>
              </a:rPr>
              <a:t>postępowania, wydawanie co do tego zarządzeń | żądanie przedstawienia materiałów </a:t>
            </a:r>
          </a:p>
          <a:p>
            <a:pPr marL="0">
              <a:lnSpc>
                <a:spcPct val="100000"/>
              </a:lnSpc>
              <a:spcBef>
                <a:spcPts val="0"/>
              </a:spcBef>
            </a:pPr>
            <a:r>
              <a:rPr lang="pl-PL" sz="1200" b="0" i="0" dirty="0">
                <a:solidFill>
                  <a:schemeClr val="accent1">
                    <a:lumMod val="75000"/>
                  </a:schemeClr>
                </a:solidFill>
                <a:effectLst/>
                <a:latin typeface="+mj-lt"/>
              </a:rPr>
              <a:t>zbieranych w toku postępowania | uczestniczenie w czynnościach dokonywanych </a:t>
            </a:r>
          </a:p>
          <a:p>
            <a:pPr marL="0">
              <a:lnSpc>
                <a:spcPct val="100000"/>
              </a:lnSpc>
              <a:spcBef>
                <a:spcPts val="0"/>
              </a:spcBef>
            </a:pPr>
            <a:r>
              <a:rPr lang="pl-PL" sz="1200" b="0" i="0" dirty="0">
                <a:solidFill>
                  <a:schemeClr val="accent1">
                    <a:lumMod val="75000"/>
                  </a:schemeClr>
                </a:solidFill>
                <a:effectLst/>
                <a:latin typeface="+mj-lt"/>
              </a:rPr>
              <a:t>przez prowadzących postępowanie,  osobiste ich przeprowadzanie albo przejęcie sprawy </a:t>
            </a:r>
          </a:p>
          <a:p>
            <a:pPr marL="0">
              <a:lnSpc>
                <a:spcPct val="100000"/>
              </a:lnSpc>
              <a:spcBef>
                <a:spcPts val="0"/>
              </a:spcBef>
            </a:pPr>
            <a:r>
              <a:rPr lang="pl-PL" sz="1200" b="0" i="0" dirty="0">
                <a:solidFill>
                  <a:schemeClr val="accent1">
                    <a:lumMod val="75000"/>
                  </a:schemeClr>
                </a:solidFill>
                <a:effectLst/>
                <a:latin typeface="+mj-lt"/>
              </a:rPr>
              <a:t>do własnego prowadzenia | wydawanie postanowień, zarządzeń lub poleceń </a:t>
            </a:r>
          </a:p>
          <a:p>
            <a:pPr marL="0">
              <a:lnSpc>
                <a:spcPct val="100000"/>
              </a:lnSpc>
              <a:spcBef>
                <a:spcPts val="0"/>
              </a:spcBef>
            </a:pPr>
            <a:r>
              <a:rPr lang="pl-PL" sz="1200" b="0" i="0" dirty="0">
                <a:solidFill>
                  <a:schemeClr val="accent1">
                    <a:lumMod val="75000"/>
                  </a:schemeClr>
                </a:solidFill>
                <a:effectLst/>
                <a:latin typeface="+mj-lt"/>
              </a:rPr>
              <a:t>oraz zmienianie i uchylanie postanowień i zarządzeń prowadzącego postępowanie.</a:t>
            </a:r>
          </a:p>
          <a:p>
            <a:pPr marL="0">
              <a:lnSpc>
                <a:spcPct val="100000"/>
              </a:lnSpc>
              <a:spcBef>
                <a:spcPts val="0"/>
              </a:spcBef>
            </a:pPr>
            <a:endParaRPr lang="pl-PL" sz="1100" b="0" i="0" dirty="0">
              <a:solidFill>
                <a:srgbClr val="333333"/>
              </a:solidFill>
              <a:effectLst/>
              <a:latin typeface="Open Sans" panose="020B0606030504020204" pitchFamily="34" charset="0"/>
            </a:endParaRPr>
          </a:p>
          <a:p>
            <a:pPr marL="0">
              <a:lnSpc>
                <a:spcPct val="100000"/>
              </a:lnSpc>
              <a:spcBef>
                <a:spcPts val="0"/>
              </a:spcBef>
            </a:pPr>
            <a:endParaRPr lang="pl-PL" sz="1400" dirty="0"/>
          </a:p>
        </p:txBody>
      </p:sp>
      <p:pic>
        <p:nvPicPr>
          <p:cNvPr id="7" name="Obraz 6">
            <a:extLst>
              <a:ext uri="{FF2B5EF4-FFF2-40B4-BE49-F238E27FC236}">
                <a16:creationId xmlns:a16="http://schemas.microsoft.com/office/drawing/2014/main" id="{ABC74D45-1D35-4609-BFF1-83F73F96D7A0}"/>
              </a:ext>
            </a:extLst>
          </p:cNvPr>
          <p:cNvPicPr>
            <a:picLocks noChangeAspect="1"/>
          </p:cNvPicPr>
          <p:nvPr/>
        </p:nvPicPr>
        <p:blipFill>
          <a:blip r:embed="rId2"/>
          <a:stretch>
            <a:fillRect/>
          </a:stretch>
        </p:blipFill>
        <p:spPr>
          <a:xfrm>
            <a:off x="6463999" y="3231120"/>
            <a:ext cx="5257296" cy="2445409"/>
          </a:xfrm>
          <a:prstGeom prst="rect">
            <a:avLst/>
          </a:prstGeom>
        </p:spPr>
      </p:pic>
      <p:sp>
        <p:nvSpPr>
          <p:cNvPr id="8" name="pole tekstowe 7">
            <a:extLst>
              <a:ext uri="{FF2B5EF4-FFF2-40B4-BE49-F238E27FC236}">
                <a16:creationId xmlns:a16="http://schemas.microsoft.com/office/drawing/2014/main" id="{84883273-ED47-4551-82C4-BA1F3A01A56E}"/>
              </a:ext>
            </a:extLst>
          </p:cNvPr>
          <p:cNvSpPr txBox="1"/>
          <p:nvPr/>
        </p:nvSpPr>
        <p:spPr>
          <a:xfrm>
            <a:off x="7558818" y="3955716"/>
            <a:ext cx="1211281" cy="461665"/>
          </a:xfrm>
          <a:prstGeom prst="rect">
            <a:avLst/>
          </a:prstGeom>
          <a:noFill/>
        </p:spPr>
        <p:txBody>
          <a:bodyPr wrap="square" rtlCol="0">
            <a:spAutoFit/>
          </a:bodyPr>
          <a:lstStyle/>
          <a:p>
            <a:r>
              <a:rPr lang="pl-PL" sz="1200" b="1" dirty="0">
                <a:solidFill>
                  <a:schemeClr val="bg1"/>
                </a:solidFill>
                <a:ea typeface="Verdana" panose="020B0604030504040204" pitchFamily="34" charset="0"/>
                <a:cs typeface="Verdana" panose="020B0604030504040204" pitchFamily="34" charset="0"/>
              </a:rPr>
              <a:t>PROKURATOR PROWADZI</a:t>
            </a:r>
          </a:p>
        </p:txBody>
      </p:sp>
      <p:sp>
        <p:nvSpPr>
          <p:cNvPr id="9" name="pole tekstowe 8">
            <a:extLst>
              <a:ext uri="{FF2B5EF4-FFF2-40B4-BE49-F238E27FC236}">
                <a16:creationId xmlns:a16="http://schemas.microsoft.com/office/drawing/2014/main" id="{7CD7489A-B9F2-4F25-9262-63C31B0BF9B2}"/>
              </a:ext>
            </a:extLst>
          </p:cNvPr>
          <p:cNvSpPr txBox="1"/>
          <p:nvPr/>
        </p:nvSpPr>
        <p:spPr>
          <a:xfrm>
            <a:off x="6896591" y="4794700"/>
            <a:ext cx="1727763" cy="430887"/>
          </a:xfrm>
          <a:prstGeom prst="rect">
            <a:avLst/>
          </a:prstGeom>
          <a:noFill/>
        </p:spPr>
        <p:txBody>
          <a:bodyPr wrap="square" rtlCol="0">
            <a:spAutoFit/>
          </a:bodyPr>
          <a:lstStyle/>
          <a:p>
            <a:pPr algn="ctr"/>
            <a:r>
              <a:rPr lang="pl-PL" sz="1100" b="1" dirty="0">
                <a:solidFill>
                  <a:schemeClr val="bg1"/>
                </a:solidFill>
              </a:rPr>
              <a:t>POLICJA PROWADZI</a:t>
            </a:r>
          </a:p>
          <a:p>
            <a:pPr algn="ctr"/>
            <a:r>
              <a:rPr lang="pl-PL" sz="1100" b="1" dirty="0">
                <a:solidFill>
                  <a:schemeClr val="bg1"/>
                </a:solidFill>
              </a:rPr>
              <a:t>PROKURATOR NAZDZORUJE</a:t>
            </a:r>
          </a:p>
        </p:txBody>
      </p:sp>
      <p:sp>
        <p:nvSpPr>
          <p:cNvPr id="10" name="pole tekstowe 9">
            <a:extLst>
              <a:ext uri="{FF2B5EF4-FFF2-40B4-BE49-F238E27FC236}">
                <a16:creationId xmlns:a16="http://schemas.microsoft.com/office/drawing/2014/main" id="{F0D87BC4-7C5F-4E32-821B-6A701918620C}"/>
              </a:ext>
            </a:extLst>
          </p:cNvPr>
          <p:cNvSpPr txBox="1"/>
          <p:nvPr/>
        </p:nvSpPr>
        <p:spPr>
          <a:xfrm>
            <a:off x="9917895" y="3499255"/>
            <a:ext cx="1211281" cy="553998"/>
          </a:xfrm>
          <a:prstGeom prst="rect">
            <a:avLst/>
          </a:prstGeom>
          <a:noFill/>
        </p:spPr>
        <p:txBody>
          <a:bodyPr wrap="square" rtlCol="0">
            <a:spAutoFit/>
          </a:bodyPr>
          <a:lstStyle/>
          <a:p>
            <a:r>
              <a:rPr lang="pl-PL" sz="1200" b="1" dirty="0">
                <a:solidFill>
                  <a:schemeClr val="bg1"/>
                </a:solidFill>
                <a:ea typeface="Verdana" panose="020B0604030504040204" pitchFamily="34" charset="0"/>
                <a:cs typeface="Verdana" panose="020B0604030504040204" pitchFamily="34" charset="0"/>
              </a:rPr>
              <a:t>PROKURATOR</a:t>
            </a:r>
            <a:r>
              <a:rPr lang="pl-PL" b="1" dirty="0">
                <a:solidFill>
                  <a:schemeClr val="bg1"/>
                </a:solidFill>
                <a:ea typeface="Verdana" panose="020B0604030504040204" pitchFamily="34" charset="0"/>
                <a:cs typeface="Verdana" panose="020B0604030504040204" pitchFamily="34" charset="0"/>
              </a:rPr>
              <a:t> </a:t>
            </a:r>
            <a:r>
              <a:rPr lang="pl-PL" sz="1200" b="1" dirty="0">
                <a:solidFill>
                  <a:schemeClr val="bg1"/>
                </a:solidFill>
                <a:ea typeface="Verdana" panose="020B0604030504040204" pitchFamily="34" charset="0"/>
                <a:cs typeface="Verdana" panose="020B0604030504040204" pitchFamily="34" charset="0"/>
              </a:rPr>
              <a:t>PROWADZI</a:t>
            </a:r>
            <a:endParaRPr lang="pl-PL" b="1" dirty="0">
              <a:solidFill>
                <a:schemeClr val="bg1"/>
              </a:solidFill>
              <a:ea typeface="Verdana" panose="020B0604030504040204" pitchFamily="34" charset="0"/>
              <a:cs typeface="Verdana" panose="020B0604030504040204" pitchFamily="34" charset="0"/>
            </a:endParaRPr>
          </a:p>
        </p:txBody>
      </p:sp>
      <p:sp>
        <p:nvSpPr>
          <p:cNvPr id="11" name="pole tekstowe 10">
            <a:extLst>
              <a:ext uri="{FF2B5EF4-FFF2-40B4-BE49-F238E27FC236}">
                <a16:creationId xmlns:a16="http://schemas.microsoft.com/office/drawing/2014/main" id="{4511C076-B9FF-4804-B541-B336B037797A}"/>
              </a:ext>
            </a:extLst>
          </p:cNvPr>
          <p:cNvSpPr txBox="1"/>
          <p:nvPr/>
        </p:nvSpPr>
        <p:spPr>
          <a:xfrm>
            <a:off x="9695002" y="4379202"/>
            <a:ext cx="1318269" cy="830997"/>
          </a:xfrm>
          <a:prstGeom prst="rect">
            <a:avLst/>
          </a:prstGeom>
          <a:noFill/>
        </p:spPr>
        <p:txBody>
          <a:bodyPr wrap="square" rtlCol="0">
            <a:spAutoFit/>
          </a:bodyPr>
          <a:lstStyle/>
          <a:p>
            <a:pPr algn="ctr"/>
            <a:r>
              <a:rPr lang="pl-PL" sz="1200" b="1" dirty="0">
                <a:solidFill>
                  <a:schemeClr val="bg1"/>
                </a:solidFill>
              </a:rPr>
              <a:t>POLICJA PROWADZI</a:t>
            </a:r>
          </a:p>
          <a:p>
            <a:pPr algn="ctr"/>
            <a:r>
              <a:rPr lang="pl-PL" sz="1200" b="1" dirty="0">
                <a:solidFill>
                  <a:schemeClr val="bg1"/>
                </a:solidFill>
              </a:rPr>
              <a:t>PROKURATOR NAZDZORUJE</a:t>
            </a:r>
          </a:p>
        </p:txBody>
      </p:sp>
      <p:sp>
        <p:nvSpPr>
          <p:cNvPr id="4" name="Strzałka: w prawo 3">
            <a:extLst>
              <a:ext uri="{FF2B5EF4-FFF2-40B4-BE49-F238E27FC236}">
                <a16:creationId xmlns:a16="http://schemas.microsoft.com/office/drawing/2014/main" id="{61128E41-5200-4E14-A748-88CB0F873D73}"/>
              </a:ext>
            </a:extLst>
          </p:cNvPr>
          <p:cNvSpPr/>
          <p:nvPr/>
        </p:nvSpPr>
        <p:spPr>
          <a:xfrm>
            <a:off x="6268136" y="4234672"/>
            <a:ext cx="302738" cy="2191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6330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9612" y="215530"/>
            <a:ext cx="10772775" cy="1658198"/>
          </a:xfrm>
        </p:spPr>
        <p:txBody>
          <a:bodyPr>
            <a:normAutofit/>
          </a:bodyPr>
          <a:lstStyle/>
          <a:p>
            <a:r>
              <a:rPr lang="pl-PL" sz="4000" dirty="0"/>
              <a:t>Organy postępowania przygotowawczego</a:t>
            </a:r>
          </a:p>
        </p:txBody>
      </p:sp>
      <p:sp>
        <p:nvSpPr>
          <p:cNvPr id="3" name="Symbol zastępczy zawartości 2"/>
          <p:cNvSpPr>
            <a:spLocks noGrp="1"/>
          </p:cNvSpPr>
          <p:nvPr>
            <p:ph idx="1"/>
          </p:nvPr>
        </p:nvSpPr>
        <p:spPr>
          <a:xfrm>
            <a:off x="838200" y="1461154"/>
            <a:ext cx="10515600" cy="5396846"/>
          </a:xfrm>
        </p:spPr>
        <p:txBody>
          <a:bodyPr>
            <a:normAutofit/>
          </a:bodyPr>
          <a:lstStyle/>
          <a:p>
            <a:pPr marL="0" indent="0">
              <a:buNone/>
            </a:pPr>
            <a:r>
              <a:rPr lang="pl-PL" b="1" dirty="0">
                <a:latin typeface="Calibri" panose="020F0502020204030204" pitchFamily="34" charset="0"/>
                <a:cs typeface="Calibri" panose="020F0502020204030204" pitchFamily="34" charset="0"/>
              </a:rPr>
              <a:t>Jakie organy prowadzą postępowanie pod nadzorem prokuratora?</a:t>
            </a:r>
          </a:p>
          <a:p>
            <a:pPr marL="0" indent="0">
              <a:buNone/>
            </a:pPr>
            <a:r>
              <a:rPr lang="pl-PL" dirty="0">
                <a:latin typeface="Calibri" panose="020F0502020204030204" pitchFamily="34" charset="0"/>
                <a:cs typeface="Calibri" panose="020F0502020204030204" pitchFamily="34" charset="0"/>
              </a:rPr>
              <a:t>Przede wszystkim</a:t>
            </a:r>
          </a:p>
          <a:p>
            <a:pPr marL="0" indent="0">
              <a:buNone/>
            </a:pPr>
            <a:endParaRPr lang="pl-PL" dirty="0">
              <a:latin typeface="Calibri" panose="020F0502020204030204" pitchFamily="34" charset="0"/>
              <a:cs typeface="Calibri" panose="020F0502020204030204" pitchFamily="34" charset="0"/>
            </a:endParaRPr>
          </a:p>
          <a:p>
            <a:pPr marL="0" indent="0">
              <a:buNone/>
            </a:pPr>
            <a:r>
              <a:rPr lang="pl-PL" dirty="0">
                <a:latin typeface="Calibri" panose="020F0502020204030204" pitchFamily="34" charset="0"/>
                <a:cs typeface="Calibri" panose="020F0502020204030204" pitchFamily="34" charset="0"/>
              </a:rPr>
              <a:t>W odniesieniu do niektórych przestępstw wskazanych w ustawach kompetencyjnych:</a:t>
            </a:r>
          </a:p>
          <a:p>
            <a:pPr marL="0" indent="0">
              <a:buNone/>
            </a:pPr>
            <a:r>
              <a:rPr lang="pl-PL" sz="1800" dirty="0">
                <a:latin typeface="Calibri" panose="020F0502020204030204" pitchFamily="34" charset="0"/>
                <a:cs typeface="Calibri" panose="020F0502020204030204" pitchFamily="34" charset="0"/>
              </a:rPr>
              <a:t>Zob. art. 312 pkt 1 KPK </a:t>
            </a:r>
          </a:p>
          <a:p>
            <a:pPr marL="0" indent="0">
              <a:buNone/>
            </a:pPr>
            <a:endParaRPr lang="pl-PL" sz="4000" dirty="0">
              <a:latin typeface="Calibri" panose="020F0502020204030204" pitchFamily="34" charset="0"/>
              <a:cs typeface="Calibri" panose="020F0502020204030204" pitchFamily="34" charset="0"/>
            </a:endParaRPr>
          </a:p>
          <a:p>
            <a:pPr marL="0" indent="0">
              <a:buNone/>
            </a:pPr>
            <a:r>
              <a:rPr lang="pl-PL" dirty="0">
                <a:latin typeface="Calibri" panose="020F0502020204030204" pitchFamily="34" charset="0"/>
                <a:cs typeface="Calibri" panose="020F0502020204030204" pitchFamily="34" charset="0"/>
              </a:rPr>
              <a:t>Z mocy ustaw szczególnych:</a:t>
            </a:r>
          </a:p>
          <a:p>
            <a:pPr marL="0" indent="0">
              <a:buNone/>
            </a:pPr>
            <a:r>
              <a:rPr lang="pl-PL" sz="1800" dirty="0">
                <a:latin typeface="Calibri" panose="020F0502020204030204" pitchFamily="34" charset="0"/>
                <a:cs typeface="Calibri" panose="020F0502020204030204" pitchFamily="34" charset="0"/>
              </a:rPr>
              <a:t>Zob. art. 312 pkt 2 KPK</a:t>
            </a:r>
          </a:p>
          <a:p>
            <a:pPr marL="0" indent="0" algn="r">
              <a:buNone/>
            </a:pPr>
            <a:r>
              <a:rPr lang="pl-PL" sz="1600" b="1" dirty="0">
                <a:latin typeface="Calibri" panose="020F0502020204030204" pitchFamily="34" charset="0"/>
                <a:cs typeface="Calibri" panose="020F0502020204030204" pitchFamily="34" charset="0"/>
              </a:rPr>
              <a:t>W dochodzeniach ponadto organy  </a:t>
            </a:r>
          </a:p>
          <a:p>
            <a:pPr marL="0" indent="0" algn="r">
              <a:buNone/>
            </a:pPr>
            <a:r>
              <a:rPr lang="pl-PL" sz="1600" b="1" dirty="0">
                <a:latin typeface="Calibri" panose="020F0502020204030204" pitchFamily="34" charset="0"/>
                <a:cs typeface="Calibri" panose="020F0502020204030204" pitchFamily="34" charset="0"/>
              </a:rPr>
              <a:t>z art. 325d KPK (zob. slajd nr 17).</a:t>
            </a:r>
          </a:p>
        </p:txBody>
      </p:sp>
      <p:pic>
        <p:nvPicPr>
          <p:cNvPr id="4" name="Picture 2" descr="https://upload.wikimedia.org/wikipedia/commons/d/dc/Polish_police_logo.png">
            <a:extLst>
              <a:ext uri="{FF2B5EF4-FFF2-40B4-BE49-F238E27FC236}">
                <a16:creationId xmlns:a16="http://schemas.microsoft.com/office/drawing/2014/main" id="{6639782A-F750-4BB4-97CC-1638658E0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792" y="1864044"/>
            <a:ext cx="1837853" cy="810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gohel.pl/uploads/assets/straz_graniczna.jpg">
            <a:extLst>
              <a:ext uri="{FF2B5EF4-FFF2-40B4-BE49-F238E27FC236}">
                <a16:creationId xmlns:a16="http://schemas.microsoft.com/office/drawing/2014/main" id="{1247FFCB-DB24-4144-BF3E-9B196504D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221" y="3292336"/>
            <a:ext cx="1618107" cy="1447780"/>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3EE8A0A9-D219-47C5-AC59-8D9173A2D6C7}"/>
              </a:ext>
            </a:extLst>
          </p:cNvPr>
          <p:cNvPicPr>
            <a:picLocks noChangeAspect="1"/>
          </p:cNvPicPr>
          <p:nvPr/>
        </p:nvPicPr>
        <p:blipFill>
          <a:blip r:embed="rId4"/>
          <a:stretch>
            <a:fillRect/>
          </a:stretch>
        </p:blipFill>
        <p:spPr>
          <a:xfrm>
            <a:off x="3891597" y="3206543"/>
            <a:ext cx="1632265" cy="1659470"/>
          </a:xfrm>
          <a:prstGeom prst="rect">
            <a:avLst/>
          </a:prstGeom>
        </p:spPr>
      </p:pic>
      <p:pic>
        <p:nvPicPr>
          <p:cNvPr id="7" name="Picture 8" descr="https://upload.wikimedia.org/wikipedia/commons/thumb/5/55/%C5%BBandarmeria_wojskowa-symbol.svg/2000px-%C5%BBandarmeria_wojskowa-symbol.svg.png">
            <a:extLst>
              <a:ext uri="{FF2B5EF4-FFF2-40B4-BE49-F238E27FC236}">
                <a16:creationId xmlns:a16="http://schemas.microsoft.com/office/drawing/2014/main" id="{295EA379-3BE1-49FE-ABAD-BEAE6FA95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2774" y="3292336"/>
            <a:ext cx="1161026" cy="12800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cba.gov.pl/ftp/zdjecia/LOGO_CBA.jpg">
            <a:extLst>
              <a:ext uri="{FF2B5EF4-FFF2-40B4-BE49-F238E27FC236}">
                <a16:creationId xmlns:a16="http://schemas.microsoft.com/office/drawing/2014/main" id="{D668261A-9B9E-4B88-95CB-03E9C4B7F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0759" y="3387982"/>
            <a:ext cx="1187633" cy="1274830"/>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a:extLst>
              <a:ext uri="{FF2B5EF4-FFF2-40B4-BE49-F238E27FC236}">
                <a16:creationId xmlns:a16="http://schemas.microsoft.com/office/drawing/2014/main" id="{04E9FEE8-521E-4833-97DA-202955BB1F89}"/>
              </a:ext>
            </a:extLst>
          </p:cNvPr>
          <p:cNvPicPr>
            <a:picLocks noChangeAspect="1"/>
          </p:cNvPicPr>
          <p:nvPr/>
        </p:nvPicPr>
        <p:blipFill rotWithShape="1">
          <a:blip r:embed="rId7">
            <a:extLst>
              <a:ext uri="{28A0092B-C50C-407E-A947-70E740481C1C}">
                <a14:useLocalDpi xmlns:a14="http://schemas.microsoft.com/office/drawing/2010/main" val="0"/>
              </a:ext>
            </a:extLst>
          </a:blip>
          <a:srcRect t="14178"/>
          <a:stretch/>
        </p:blipFill>
        <p:spPr>
          <a:xfrm>
            <a:off x="6972431" y="3359340"/>
            <a:ext cx="1556127" cy="1325706"/>
          </a:xfrm>
          <a:prstGeom prst="rect">
            <a:avLst/>
          </a:prstGeom>
        </p:spPr>
      </p:pic>
      <p:pic>
        <p:nvPicPr>
          <p:cNvPr id="10" name="Picture 4" descr="http://e-mundur.pl/media/products/c7c2b5af7f103dde71205a66e0900d8d/images/thumbnail/big_straz_lesna_orzelek.jpg?lm=1402303000">
            <a:extLst>
              <a:ext uri="{FF2B5EF4-FFF2-40B4-BE49-F238E27FC236}">
                <a16:creationId xmlns:a16="http://schemas.microsoft.com/office/drawing/2014/main" id="{D57A6703-2460-4A37-9BDB-F8128D11E9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76" y="4866013"/>
            <a:ext cx="1297998" cy="13264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e-haft.pl/do_allegro/naszywka_lowiecka.jpg">
            <a:extLst>
              <a:ext uri="{FF2B5EF4-FFF2-40B4-BE49-F238E27FC236}">
                <a16:creationId xmlns:a16="http://schemas.microsoft.com/office/drawing/2014/main" id="{B1D940CB-232D-466F-A8B8-79154C6EA1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4575" y="4866013"/>
            <a:ext cx="1633800" cy="139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9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20424"/>
            <a:ext cx="10772775" cy="1658198"/>
          </a:xfrm>
        </p:spPr>
        <p:txBody>
          <a:bodyPr>
            <a:normAutofit/>
          </a:bodyPr>
          <a:lstStyle/>
          <a:p>
            <a:r>
              <a:rPr lang="pl-PL" sz="4000" dirty="0"/>
              <a:t>Strony postępowania przygotowawczego</a:t>
            </a:r>
          </a:p>
        </p:txBody>
      </p:sp>
      <p:sp>
        <p:nvSpPr>
          <p:cNvPr id="3" name="Symbol zastępczy zawartości 2"/>
          <p:cNvSpPr>
            <a:spLocks noGrp="1"/>
          </p:cNvSpPr>
          <p:nvPr>
            <p:ph idx="1"/>
          </p:nvPr>
        </p:nvSpPr>
        <p:spPr>
          <a:xfrm>
            <a:off x="838200" y="1538145"/>
            <a:ext cx="9493577" cy="1234912"/>
          </a:xfrm>
        </p:spPr>
        <p:txBody>
          <a:bodyPr/>
          <a:lstStyle/>
          <a:p>
            <a:pPr marL="0" indent="0">
              <a:buNone/>
            </a:pPr>
            <a:r>
              <a:rPr lang="pl-PL" dirty="0"/>
              <a:t>Stronami postępowania przygotowawczego są </a:t>
            </a:r>
            <a:r>
              <a:rPr lang="pl-PL" b="1" dirty="0">
                <a:highlight>
                  <a:srgbClr val="C0C0C0"/>
                </a:highlight>
              </a:rPr>
              <a:t>podejrzany</a:t>
            </a:r>
            <a:r>
              <a:rPr lang="pl-PL" dirty="0"/>
              <a:t> i </a:t>
            </a:r>
            <a:r>
              <a:rPr lang="pl-PL" b="1" dirty="0">
                <a:highlight>
                  <a:srgbClr val="C0C0C0"/>
                </a:highlight>
              </a:rPr>
              <a:t>pokrzywdzony.</a:t>
            </a:r>
            <a:r>
              <a:rPr lang="pl-PL" dirty="0"/>
              <a:t> (art. 299 § 1 KPK). Definicje tych podmiotów znajdują się w art. 49 i 71 KPK. </a:t>
            </a:r>
          </a:p>
          <a:p>
            <a:pPr marL="0" indent="0">
              <a:buNone/>
            </a:pPr>
            <a:r>
              <a:rPr lang="pl-PL" dirty="0"/>
              <a:t>Z czym wiąże się status strony postępowania?</a:t>
            </a:r>
          </a:p>
        </p:txBody>
      </p:sp>
      <p:graphicFrame>
        <p:nvGraphicFramePr>
          <p:cNvPr id="5" name="Diagram 4"/>
          <p:cNvGraphicFramePr/>
          <p:nvPr>
            <p:extLst>
              <p:ext uri="{D42A27DB-BD31-4B8C-83A1-F6EECF244321}">
                <p14:modId xmlns:p14="http://schemas.microsoft.com/office/powerpoint/2010/main" val="2310383819"/>
              </p:ext>
            </p:extLst>
          </p:nvPr>
        </p:nvGraphicFramePr>
        <p:xfrm>
          <a:off x="838200" y="2773057"/>
          <a:ext cx="10086473" cy="3585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97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Łącznik prosty ze strzałką 2"/>
          <p:cNvCxnSpPr>
            <a:cxnSpLocks/>
          </p:cNvCxnSpPr>
          <p:nvPr/>
        </p:nvCxnSpPr>
        <p:spPr>
          <a:xfrm>
            <a:off x="2375065" y="3336966"/>
            <a:ext cx="85977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368135" y="1793173"/>
            <a:ext cx="2850078" cy="646331"/>
          </a:xfrm>
          <a:prstGeom prst="rect">
            <a:avLst/>
          </a:prstGeom>
          <a:noFill/>
        </p:spPr>
        <p:txBody>
          <a:bodyPr wrap="square" rtlCol="0">
            <a:spAutoFit/>
          </a:bodyPr>
          <a:lstStyle/>
          <a:p>
            <a:r>
              <a:rPr lang="pl-PL" dirty="0"/>
              <a:t>Informacja </a:t>
            </a:r>
          </a:p>
          <a:p>
            <a:r>
              <a:rPr lang="pl-PL" dirty="0"/>
              <a:t>o przestępstwie</a:t>
            </a:r>
          </a:p>
        </p:txBody>
      </p:sp>
      <p:sp>
        <p:nvSpPr>
          <p:cNvPr id="6" name="pole tekstowe 5"/>
          <p:cNvSpPr txBox="1"/>
          <p:nvPr/>
        </p:nvSpPr>
        <p:spPr>
          <a:xfrm>
            <a:off x="4557089" y="4455793"/>
            <a:ext cx="6581316" cy="1754326"/>
          </a:xfrm>
          <a:prstGeom prst="rect">
            <a:avLst/>
          </a:prstGeom>
          <a:noFill/>
        </p:spPr>
        <p:txBody>
          <a:bodyPr wrap="square" rtlCol="0">
            <a:spAutoFit/>
          </a:bodyPr>
          <a:lstStyle/>
          <a:p>
            <a:r>
              <a:rPr lang="pl-PL" b="1" dirty="0"/>
              <a:t>Czynności sprawdzające </a:t>
            </a:r>
            <a:r>
              <a:rPr lang="pl-PL" sz="1400" dirty="0"/>
              <a:t>(sprawdzenie doniesienia o przestępstwie)</a:t>
            </a:r>
          </a:p>
          <a:p>
            <a:endParaRPr lang="pl-PL" dirty="0"/>
          </a:p>
          <a:p>
            <a:r>
              <a:rPr lang="pl-PL" dirty="0"/>
              <a:t>lub</a:t>
            </a:r>
          </a:p>
          <a:p>
            <a:endParaRPr lang="pl-PL" dirty="0"/>
          </a:p>
          <a:p>
            <a:r>
              <a:rPr lang="pl-PL" b="1" dirty="0"/>
              <a:t>Dochodzenie </a:t>
            </a:r>
          </a:p>
          <a:p>
            <a:r>
              <a:rPr lang="pl-PL" b="1" dirty="0"/>
              <a:t>w niezbędnym zakresie </a:t>
            </a:r>
            <a:r>
              <a:rPr lang="pl-PL" sz="1400" dirty="0"/>
              <a:t>(natychmiastowe zabezpieczenie śladów przestępstwa)</a:t>
            </a:r>
            <a:endParaRPr lang="pl-PL" dirty="0"/>
          </a:p>
        </p:txBody>
      </p:sp>
      <p:sp>
        <p:nvSpPr>
          <p:cNvPr id="7" name="pole tekstowe 6"/>
          <p:cNvSpPr txBox="1"/>
          <p:nvPr/>
        </p:nvSpPr>
        <p:spPr>
          <a:xfrm>
            <a:off x="2220685" y="1516173"/>
            <a:ext cx="4144489" cy="1200329"/>
          </a:xfrm>
          <a:prstGeom prst="rect">
            <a:avLst/>
          </a:prstGeom>
          <a:noFill/>
        </p:spPr>
        <p:txBody>
          <a:bodyPr wrap="square" rtlCol="0">
            <a:spAutoFit/>
          </a:bodyPr>
          <a:lstStyle/>
          <a:p>
            <a:r>
              <a:rPr lang="pl-PL" dirty="0"/>
              <a:t>Postanowienie</a:t>
            </a:r>
          </a:p>
          <a:p>
            <a:r>
              <a:rPr lang="pl-PL" dirty="0"/>
              <a:t>o wszczęciu</a:t>
            </a:r>
          </a:p>
          <a:p>
            <a:r>
              <a:rPr lang="pl-PL" dirty="0"/>
              <a:t>lub o odmowie </a:t>
            </a:r>
          </a:p>
          <a:p>
            <a:r>
              <a:rPr lang="pl-PL" dirty="0"/>
              <a:t>wszczęcia</a:t>
            </a:r>
          </a:p>
        </p:txBody>
      </p:sp>
      <p:sp>
        <p:nvSpPr>
          <p:cNvPr id="8" name="pole tekstowe 7"/>
          <p:cNvSpPr txBox="1"/>
          <p:nvPr/>
        </p:nvSpPr>
        <p:spPr>
          <a:xfrm>
            <a:off x="4916384" y="1516173"/>
            <a:ext cx="1816924" cy="923330"/>
          </a:xfrm>
          <a:prstGeom prst="rect">
            <a:avLst/>
          </a:prstGeom>
          <a:noFill/>
        </p:spPr>
        <p:txBody>
          <a:bodyPr wrap="square" rtlCol="0">
            <a:spAutoFit/>
          </a:bodyPr>
          <a:lstStyle/>
          <a:p>
            <a:r>
              <a:rPr lang="pl-PL" dirty="0"/>
              <a:t>Postanowienie </a:t>
            </a:r>
          </a:p>
          <a:p>
            <a:r>
              <a:rPr lang="pl-PL" dirty="0"/>
              <a:t>o przedstawieniu </a:t>
            </a:r>
          </a:p>
          <a:p>
            <a:r>
              <a:rPr lang="pl-PL" dirty="0"/>
              <a:t>zarzutów</a:t>
            </a:r>
          </a:p>
        </p:txBody>
      </p:sp>
      <p:sp>
        <p:nvSpPr>
          <p:cNvPr id="9" name="pole tekstowe 8"/>
          <p:cNvSpPr txBox="1"/>
          <p:nvPr/>
        </p:nvSpPr>
        <p:spPr>
          <a:xfrm>
            <a:off x="7374577" y="1516173"/>
            <a:ext cx="3182587" cy="923330"/>
          </a:xfrm>
          <a:prstGeom prst="rect">
            <a:avLst/>
          </a:prstGeom>
          <a:noFill/>
        </p:spPr>
        <p:txBody>
          <a:bodyPr wrap="square" rtlCol="0">
            <a:spAutoFit/>
          </a:bodyPr>
          <a:lstStyle/>
          <a:p>
            <a:r>
              <a:rPr lang="pl-PL" dirty="0"/>
              <a:t>Postanowienie</a:t>
            </a:r>
          </a:p>
          <a:p>
            <a:r>
              <a:rPr lang="pl-PL" dirty="0"/>
              <a:t>o zamknięciu</a:t>
            </a:r>
          </a:p>
          <a:p>
            <a:r>
              <a:rPr lang="pl-PL" dirty="0"/>
              <a:t>śledztwa/dochodzenia</a:t>
            </a:r>
          </a:p>
        </p:txBody>
      </p:sp>
      <p:sp>
        <p:nvSpPr>
          <p:cNvPr id="10" name="pole tekstowe 9"/>
          <p:cNvSpPr txBox="1"/>
          <p:nvPr/>
        </p:nvSpPr>
        <p:spPr>
          <a:xfrm>
            <a:off x="9971314" y="823675"/>
            <a:ext cx="1852552" cy="2031325"/>
          </a:xfrm>
          <a:prstGeom prst="rect">
            <a:avLst/>
          </a:prstGeom>
          <a:noFill/>
        </p:spPr>
        <p:txBody>
          <a:bodyPr wrap="square" rtlCol="0">
            <a:spAutoFit/>
          </a:bodyPr>
          <a:lstStyle/>
          <a:p>
            <a:r>
              <a:rPr lang="pl-PL" dirty="0"/>
              <a:t>Wniesienie AO/ wniosku z 335/wniosku o umorzenie i zastosowanie śr. </a:t>
            </a:r>
            <a:r>
              <a:rPr lang="pl-PL" dirty="0" err="1"/>
              <a:t>zabezp</a:t>
            </a:r>
            <a:r>
              <a:rPr lang="pl-PL" dirty="0"/>
              <a:t>./wniosku o war. um. post.</a:t>
            </a:r>
          </a:p>
        </p:txBody>
      </p:sp>
      <p:sp>
        <p:nvSpPr>
          <p:cNvPr id="11" name="pole tekstowe 10"/>
          <p:cNvSpPr txBox="1"/>
          <p:nvPr/>
        </p:nvSpPr>
        <p:spPr>
          <a:xfrm>
            <a:off x="3667031" y="3347647"/>
            <a:ext cx="6955448" cy="369332"/>
          </a:xfrm>
          <a:prstGeom prst="rect">
            <a:avLst/>
          </a:prstGeom>
          <a:noFill/>
        </p:spPr>
        <p:txBody>
          <a:bodyPr wrap="square" rtlCol="0">
            <a:spAutoFit/>
          </a:bodyPr>
          <a:lstStyle/>
          <a:p>
            <a:r>
              <a:rPr lang="pl-PL" i="1" dirty="0"/>
              <a:t>in rem                                    in personam</a:t>
            </a:r>
          </a:p>
        </p:txBody>
      </p:sp>
      <p:cxnSp>
        <p:nvCxnSpPr>
          <p:cNvPr id="14" name="Łącznik prosty 13"/>
          <p:cNvCxnSpPr/>
          <p:nvPr/>
        </p:nvCxnSpPr>
        <p:spPr>
          <a:xfrm>
            <a:off x="2375065" y="2716502"/>
            <a:ext cx="0" cy="815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Łącznik prosty 15"/>
          <p:cNvCxnSpPr>
            <a:cxnSpLocks/>
          </p:cNvCxnSpPr>
          <p:nvPr/>
        </p:nvCxnSpPr>
        <p:spPr>
          <a:xfrm>
            <a:off x="5523403" y="2482926"/>
            <a:ext cx="0" cy="1599495"/>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Łącznik prosty 17"/>
          <p:cNvCxnSpPr>
            <a:cxnSpLocks/>
          </p:cNvCxnSpPr>
          <p:nvPr/>
        </p:nvCxnSpPr>
        <p:spPr>
          <a:xfrm>
            <a:off x="8075221" y="2439503"/>
            <a:ext cx="0" cy="1092810"/>
          </a:xfrm>
          <a:prstGeom prst="line">
            <a:avLst/>
          </a:prstGeom>
        </p:spPr>
        <p:style>
          <a:lnRef idx="1">
            <a:schemeClr val="accent1"/>
          </a:lnRef>
          <a:fillRef idx="0">
            <a:schemeClr val="accent1"/>
          </a:fillRef>
          <a:effectRef idx="0">
            <a:schemeClr val="accent1"/>
          </a:effectRef>
          <a:fontRef idx="minor">
            <a:schemeClr val="tx1"/>
          </a:fontRef>
        </p:style>
      </p:cxnSp>
      <p:sp>
        <p:nvSpPr>
          <p:cNvPr id="25" name="Strzałka: w prawo 24"/>
          <p:cNvSpPr/>
          <p:nvPr/>
        </p:nvSpPr>
        <p:spPr>
          <a:xfrm>
            <a:off x="2375065" y="3124407"/>
            <a:ext cx="8799616" cy="307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Owal 25"/>
          <p:cNvSpPr/>
          <p:nvPr/>
        </p:nvSpPr>
        <p:spPr>
          <a:xfrm>
            <a:off x="522514" y="3193656"/>
            <a:ext cx="285008" cy="33865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trzałka: zakrzywiona w górę 26"/>
          <p:cNvSpPr/>
          <p:nvPr/>
        </p:nvSpPr>
        <p:spPr>
          <a:xfrm>
            <a:off x="807522" y="3362984"/>
            <a:ext cx="1567543" cy="35399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cxnSp>
        <p:nvCxnSpPr>
          <p:cNvPr id="29" name="Łącznik prosty ze strzałką 28"/>
          <p:cNvCxnSpPr>
            <a:cxnSpLocks/>
          </p:cNvCxnSpPr>
          <p:nvPr/>
        </p:nvCxnSpPr>
        <p:spPr>
          <a:xfrm>
            <a:off x="1659578" y="3874765"/>
            <a:ext cx="2763915" cy="684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FC2A42AE-23B8-4741-9AA3-3EE68710133C}"/>
              </a:ext>
            </a:extLst>
          </p:cNvPr>
          <p:cNvCxnSpPr>
            <a:cxnSpLocks/>
          </p:cNvCxnSpPr>
          <p:nvPr/>
        </p:nvCxnSpPr>
        <p:spPr>
          <a:xfrm>
            <a:off x="1525981" y="3902571"/>
            <a:ext cx="2947060" cy="1680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FCAE60D5-4F93-4A05-B51A-97714495DDEA}"/>
              </a:ext>
            </a:extLst>
          </p:cNvPr>
          <p:cNvCxnSpPr>
            <a:endCxn id="26" idx="0"/>
          </p:cNvCxnSpPr>
          <p:nvPr/>
        </p:nvCxnSpPr>
        <p:spPr>
          <a:xfrm>
            <a:off x="665018" y="2439503"/>
            <a:ext cx="0" cy="754153"/>
          </a:xfrm>
          <a:prstGeom prst="line">
            <a:avLst/>
          </a:prstGeom>
        </p:spPr>
        <p:style>
          <a:lnRef idx="1">
            <a:schemeClr val="accent2"/>
          </a:lnRef>
          <a:fillRef idx="0">
            <a:schemeClr val="accent2"/>
          </a:fillRef>
          <a:effectRef idx="0">
            <a:schemeClr val="accent2"/>
          </a:effectRef>
          <a:fontRef idx="minor">
            <a:schemeClr val="tx1"/>
          </a:fontRef>
        </p:style>
      </p:cxnSp>
      <p:sp>
        <p:nvSpPr>
          <p:cNvPr id="28" name="Tytuł 1">
            <a:extLst>
              <a:ext uri="{FF2B5EF4-FFF2-40B4-BE49-F238E27FC236}">
                <a16:creationId xmlns:a16="http://schemas.microsoft.com/office/drawing/2014/main" id="{D7535474-DFC4-41F4-8398-4AD05DB4F7C3}"/>
              </a:ext>
            </a:extLst>
          </p:cNvPr>
          <p:cNvSpPr txBox="1">
            <a:spLocks/>
          </p:cNvSpPr>
          <p:nvPr/>
        </p:nvSpPr>
        <p:spPr>
          <a:xfrm>
            <a:off x="709612" y="800652"/>
            <a:ext cx="10772775" cy="967757"/>
          </a:xfrm>
          <a:prstGeom prst="rect">
            <a:avLst/>
          </a:prstGeom>
        </p:spPr>
        <p:txBody>
          <a:bodyP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l-PL" sz="4000" dirty="0"/>
              <a:t>Przebieg postępowania przygotowawczego</a:t>
            </a:r>
          </a:p>
        </p:txBody>
      </p:sp>
      <p:sp>
        <p:nvSpPr>
          <p:cNvPr id="15" name="pole tekstowe 14">
            <a:extLst>
              <a:ext uri="{FF2B5EF4-FFF2-40B4-BE49-F238E27FC236}">
                <a16:creationId xmlns:a16="http://schemas.microsoft.com/office/drawing/2014/main" id="{33238E22-BFE4-4240-9EDE-74E25F24B4E0}"/>
              </a:ext>
            </a:extLst>
          </p:cNvPr>
          <p:cNvSpPr txBox="1"/>
          <p:nvPr/>
        </p:nvSpPr>
        <p:spPr>
          <a:xfrm>
            <a:off x="1251393" y="5021227"/>
            <a:ext cx="2763915" cy="954107"/>
          </a:xfrm>
          <a:prstGeom prst="rect">
            <a:avLst/>
          </a:prstGeom>
          <a:noFill/>
        </p:spPr>
        <p:txBody>
          <a:bodyPr wrap="square" rtlCol="0">
            <a:spAutoFit/>
          </a:bodyPr>
          <a:lstStyle/>
          <a:p>
            <a:r>
              <a:rPr lang="pl-PL" sz="1400" dirty="0"/>
              <a:t>odstępstwa od zasady niezwłocznego </a:t>
            </a:r>
          </a:p>
          <a:p>
            <a:r>
              <a:rPr lang="pl-PL" sz="1400" dirty="0"/>
              <a:t>wszczęcia/odmowy wszczęcia postępowania przygotowawczego</a:t>
            </a:r>
          </a:p>
        </p:txBody>
      </p:sp>
    </p:spTree>
    <p:extLst>
      <p:ext uri="{BB962C8B-B14F-4D97-AF65-F5344CB8AC3E}">
        <p14:creationId xmlns:p14="http://schemas.microsoft.com/office/powerpoint/2010/main" val="2999141966"/>
      </p:ext>
    </p:extLst>
  </p:cSld>
  <p:clrMapOvr>
    <a:masterClrMapping/>
  </p:clrMapOvr>
</p:sld>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Wielkomiejs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TM03457491[[fn=Wielkomiejski]]</Template>
  <TotalTime>2635</TotalTime>
  <Words>4959</Words>
  <Application>Microsoft Office PowerPoint</Application>
  <PresentationFormat>Panoramiczny</PresentationFormat>
  <Paragraphs>275</Paragraphs>
  <Slides>38</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38</vt:i4>
      </vt:variant>
    </vt:vector>
  </HeadingPairs>
  <TitlesOfParts>
    <vt:vector size="46" baseType="lpstr">
      <vt:lpstr>Arial</vt:lpstr>
      <vt:lpstr>Calibri</vt:lpstr>
      <vt:lpstr>Calibri Light</vt:lpstr>
      <vt:lpstr>Klavika Rg</vt:lpstr>
      <vt:lpstr>Open Sans</vt:lpstr>
      <vt:lpstr>Titillium Web</vt:lpstr>
      <vt:lpstr>Wingdings</vt:lpstr>
      <vt:lpstr>Wielkomiejski</vt:lpstr>
      <vt:lpstr>Postępowanie przygotowawcze</vt:lpstr>
      <vt:lpstr>Wprowadzenie</vt:lpstr>
      <vt:lpstr>Cele postępowania przygotowawczego</vt:lpstr>
      <vt:lpstr>Funkcje postępowania przygotowawczego</vt:lpstr>
      <vt:lpstr>Naczelne zasady procesowe charakterystyczne  dla postępowania przygotowawczego</vt:lpstr>
      <vt:lpstr>Organy postępowania przygotowawczego</vt:lpstr>
      <vt:lpstr>Organy postępowania przygotowawczego</vt:lpstr>
      <vt:lpstr>Strony postępowania przygotowawczego</vt:lpstr>
      <vt:lpstr>Prezentacja programu PowerPoint</vt:lpstr>
      <vt:lpstr>Obowiązek powiadomienia o przestępstwie</vt:lpstr>
      <vt:lpstr>Wszczęcie (odmowa wszczęcia) postępowania</vt:lpstr>
      <vt:lpstr>Czynności sprawdzające (art. 307 KPK)</vt:lpstr>
      <vt:lpstr>Dochodzenie w niezbędnym zakresie (art. 308 KPK)</vt:lpstr>
      <vt:lpstr>Formy postępowania przygotowawczego</vt:lpstr>
      <vt:lpstr>Kiedy prowadzi się śledztwo, a kiedy dochodzenie?</vt:lpstr>
      <vt:lpstr>Organy śledztwa</vt:lpstr>
      <vt:lpstr>Prezentacja programu PowerPoint</vt:lpstr>
      <vt:lpstr>Czynności zastrzeżone dla prokuratora</vt:lpstr>
      <vt:lpstr>Czas trwania śledztwa i dochodzenia</vt:lpstr>
      <vt:lpstr>Stopień formalizmu śledztwa i dochodzenia</vt:lpstr>
      <vt:lpstr>Uproszczenia proceduralne w dochodzeniu (1) </vt:lpstr>
      <vt:lpstr>Uproszczenia proceduralne w dochodzeniu (2)</vt:lpstr>
      <vt:lpstr>Udział stron w czynnościach postępowania</vt:lpstr>
      <vt:lpstr>Udział stron w czynnościach niepowtarzalnych</vt:lpstr>
      <vt:lpstr>Uprawnienia podejrzanego i pokrzywdzonego  w toku postępowania przygotowawczego</vt:lpstr>
      <vt:lpstr>Postanowienie o przedstawieniu zarzutów</vt:lpstr>
      <vt:lpstr>Zmiana i uzupełnienie zarzutów</vt:lpstr>
      <vt:lpstr>* Sędzia śledczy</vt:lpstr>
      <vt:lpstr>* Sędzia śledczy</vt:lpstr>
      <vt:lpstr>Czynności sądowe w postępowaniu przygotowawczym</vt:lpstr>
      <vt:lpstr>Zamknięcie śledztwa i dochodzenia</vt:lpstr>
      <vt:lpstr>Sposoby zakończenia postępowania przygotowawczego</vt:lpstr>
      <vt:lpstr>Umorzenie rejestrowe</vt:lpstr>
      <vt:lpstr>Zaskarżanie decyzji o zaniechaniu ścigania</vt:lpstr>
      <vt:lpstr>Zaskarżanie decyzji o zaniechaniu ścigania</vt:lpstr>
      <vt:lpstr>Zaskarżanie decyzji o zaniechaniu ścigania (od 5.10.2019)</vt:lpstr>
      <vt:lpstr>Podjęcie i wznowienie umorzonego postępowania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Artur Kowalczyk</dc:creator>
  <cp:lastModifiedBy>Artur Kowalczyk</cp:lastModifiedBy>
  <cp:revision>84</cp:revision>
  <dcterms:created xsi:type="dcterms:W3CDTF">2017-04-28T20:51:01Z</dcterms:created>
  <dcterms:modified xsi:type="dcterms:W3CDTF">2022-04-24T10:04:52Z</dcterms:modified>
</cp:coreProperties>
</file>