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grpSp>
        <p:nvGrpSpPr>
          <p:cNvPr id="16" name="Group 15"/>
          <p:cNvGrpSpPr/>
          <p:nvPr/>
        </p:nvGrpSpPr>
        <p:grpSpPr>
          <a:xfrm>
            <a:off x="0" y="-2373"/>
            <a:ext cx="12192000" cy="6867027"/>
            <a:chOff x="0" y="-2373"/>
            <a:chExt cx="12192000" cy="6867027"/>
          </a:xfrm>
        </p:grpSpPr>
        <p:sp>
          <p:nvSpPr>
            <p:cNvPr id="8" name="Rectangle 7"/>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pl-PL" smtClean="0"/>
              <a:t>Kliknij, aby edytować styl</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en-US" dirty="0"/>
          </a:p>
        </p:txBody>
      </p:sp>
      <p:sp>
        <p:nvSpPr>
          <p:cNvPr id="4" name="Date Placeholder 3"/>
          <p:cNvSpPr>
            <a:spLocks noGrp="1"/>
          </p:cNvSpPr>
          <p:nvPr>
            <p:ph type="dt" sz="half" idx="10"/>
          </p:nvPr>
        </p:nvSpPr>
        <p:spPr>
          <a:xfrm rot="5400000">
            <a:off x="10089390" y="1792223"/>
            <a:ext cx="990599" cy="304799"/>
          </a:xfrm>
        </p:spPr>
        <p:txBody>
          <a:bodyPr anchor="t"/>
          <a:lstStyle>
            <a:lvl1pPr algn="l">
              <a:defRPr b="0" i="0">
                <a:solidFill>
                  <a:schemeClr val="bg1"/>
                </a:solidFill>
              </a:defRPr>
            </a:lvl1pPr>
          </a:lstStyle>
          <a:p>
            <a:fld id="{1E700B27-DE4C-4B9E-BB11-B9027034A00F}" type="datetimeFigureOut">
              <a:rPr lang="en-US" dirty="0"/>
              <a:pPr/>
              <a:t>9/28/2015</a:t>
            </a:fld>
            <a:endParaRPr lang="en-US" dirty="0"/>
          </a:p>
        </p:txBody>
      </p:sp>
      <p:sp>
        <p:nvSpPr>
          <p:cNvPr id="5" name="Footer Placeholder 4"/>
          <p:cNvSpPr>
            <a:spLocks noGrp="1"/>
          </p:cNvSpPr>
          <p:nvPr>
            <p:ph type="ftr" sz="quarter" idx="11"/>
          </p:nvPr>
        </p:nvSpPr>
        <p:spPr>
          <a:xfrm rot="5400000">
            <a:off x="8959592" y="3226820"/>
            <a:ext cx="3859795" cy="304801"/>
          </a:xfrm>
        </p:spPr>
        <p:txBody>
          <a:bodyPr/>
          <a:lstStyle>
            <a:lvl1pPr>
              <a:defRPr b="0" i="0">
                <a:solidFill>
                  <a:schemeClr val="bg1"/>
                </a:solidFill>
              </a:defRPr>
            </a:lvl1pPr>
          </a:lstStyle>
          <a:p>
            <a:r>
              <a:rPr lang="en-US" dirty="0"/>
              <a:t>
              </a:t>
            </a:r>
          </a:p>
        </p:txBody>
      </p:sp>
      <p:sp>
        <p:nvSpPr>
          <p:cNvPr id="10" name="Rectangle 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10351008" y="292608"/>
            <a:ext cx="838199" cy="767687"/>
          </a:xfrm>
        </p:spPr>
        <p:txBody>
          <a:bodyPr/>
          <a:lstStyle>
            <a:lvl1pPr>
              <a:defRPr sz="2800" b="0" i="0">
                <a:latin typeface="+mj-lt"/>
              </a:defRPr>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Obraz panoramiczny z podpisem">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4966674"/>
            <a:ext cx="8825657" cy="566738"/>
          </a:xfrm>
        </p:spPr>
        <p:txBody>
          <a:bodyPr anchor="b">
            <a:normAutofit/>
          </a:bodyPr>
          <a:lstStyle>
            <a:lvl1pPr algn="l">
              <a:defRPr sz="2400" b="0"/>
            </a:lvl1pPr>
          </a:lstStyle>
          <a:p>
            <a:r>
              <a:rPr lang="pl-PL" smtClean="0"/>
              <a:t>Kliknij, aby edytować styl</a:t>
            </a:r>
            <a:endParaRPr lang="en-US" dirty="0"/>
          </a:p>
        </p:txBody>
      </p:sp>
      <p:sp>
        <p:nvSpPr>
          <p:cNvPr id="3" name="Picture Placeholder 2"/>
          <p:cNvSpPr>
            <a:spLocks noGrp="1" noChangeAspect="1"/>
          </p:cNvSpPr>
          <p:nvPr>
            <p:ph type="pic" idx="1"/>
          </p:nvPr>
        </p:nvSpPr>
        <p:spPr>
          <a:xfrm>
            <a:off x="1154955" y="685800"/>
            <a:ext cx="8825658"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smtClean="0"/>
              <a:t>Kliknij ikonę, aby dodać obraz</a:t>
            </a:r>
            <a:endParaRPr lang="en-US" dirty="0"/>
          </a:p>
        </p:txBody>
      </p:sp>
      <p:sp>
        <p:nvSpPr>
          <p:cNvPr id="4" name="Text Placeholder 3"/>
          <p:cNvSpPr>
            <a:spLocks noGrp="1"/>
          </p:cNvSpPr>
          <p:nvPr>
            <p:ph type="body" sz="half" idx="2"/>
          </p:nvPr>
        </p:nvSpPr>
        <p:spPr bwMode="gray">
          <a:xfrm>
            <a:off x="1154956" y="5536665"/>
            <a:ext cx="8825656" cy="493712"/>
          </a:xfrm>
        </p:spPr>
        <p:txBody>
          <a:bodyPr>
            <a:normAutofit/>
          </a:bodyPr>
          <a:lstStyle>
            <a:lvl1pPr marL="0" indent="0">
              <a:buNone/>
              <a:defRPr sz="12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Date Placeholder 4"/>
          <p:cNvSpPr>
            <a:spLocks noGrp="1"/>
          </p:cNvSpPr>
          <p:nvPr>
            <p:ph type="dt" sz="half" idx="10"/>
          </p:nvPr>
        </p:nvSpPr>
        <p:spPr/>
        <p:txBody>
          <a:bodyPr/>
          <a:lstStyle/>
          <a:p>
            <a:fld id="{C40F4739-9812-4A9F-890D-2AD6BA5F6EE8}" type="datetimeFigureOut">
              <a:rPr lang="en-US" dirty="0"/>
              <a:t>9/28/2015</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ytuł i podpis">
    <p:spTree>
      <p:nvGrpSpPr>
        <p:cNvPr id="1" name=""/>
        <p:cNvGrpSpPr/>
        <p:nvPr/>
      </p:nvGrpSpPr>
      <p:grpSpPr>
        <a:xfrm>
          <a:off x="0" y="0"/>
          <a:ext cx="0" cy="0"/>
          <a:chOff x="0" y="0"/>
          <a:chExt cx="0" cy="0"/>
        </a:xfrm>
      </p:grpSpPr>
      <p:grpSp>
        <p:nvGrpSpPr>
          <p:cNvPr id="12" name="Group 11"/>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063416"/>
            <a:ext cx="8825659" cy="1379755"/>
          </a:xfrm>
        </p:spPr>
        <p:txBody>
          <a:bodyPr/>
          <a:lstStyle>
            <a:lvl1pPr>
              <a:defRPr sz="4000"/>
            </a:lvl1pPr>
          </a:lstStyle>
          <a:p>
            <a:r>
              <a:rPr lang="pl-PL" smtClean="0"/>
              <a:t>Kliknij, aby edytować styl</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4" name="Date Placeholder 3"/>
          <p:cNvSpPr>
            <a:spLocks noGrp="1"/>
          </p:cNvSpPr>
          <p:nvPr>
            <p:ph type="dt" sz="half" idx="10"/>
          </p:nvPr>
        </p:nvSpPr>
        <p:spPr/>
        <p:txBody>
          <a:bodyPr/>
          <a:lstStyle/>
          <a:p>
            <a:fld id="{18845AC5-A3F8-44AA-BA8F-596CDCC976D3}" type="datetimeFigureOut">
              <a:rPr lang="en-US" dirty="0"/>
              <a:t>9/28/2015</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Oferta z podpisem">
    <p:spTree>
      <p:nvGrpSpPr>
        <p:cNvPr id="1" name=""/>
        <p:cNvGrpSpPr/>
        <p:nvPr/>
      </p:nvGrpSpPr>
      <p:grpSpPr>
        <a:xfrm>
          <a:off x="0" y="0"/>
          <a:ext cx="0" cy="0"/>
          <a:chOff x="0" y="0"/>
          <a:chExt cx="0" cy="0"/>
        </a:xfrm>
      </p:grpSpPr>
      <p:grpSp>
        <p:nvGrpSpPr>
          <p:cNvPr id="7" name="Group 6"/>
          <p:cNvGrpSpPr/>
          <p:nvPr/>
        </p:nvGrpSpPr>
        <p:grpSpPr>
          <a:xfrm>
            <a:off x="0" y="-2373"/>
            <a:ext cx="12192000" cy="6867027"/>
            <a:chOff x="0" y="-2373"/>
            <a:chExt cx="12192000" cy="6867027"/>
          </a:xfrm>
        </p:grpSpPr>
        <p:sp>
          <p:nvSpPr>
            <p:cNvPr id="15" name="Rectangle 14"/>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4"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6"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3" name="TextBox 12"/>
          <p:cNvSpPr txBox="1"/>
          <p:nvPr/>
        </p:nvSpPr>
        <p:spPr>
          <a:xfrm>
            <a:off x="9719438" y="2631815"/>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9" name="TextBox 8"/>
          <p:cNvSpPr txBox="1"/>
          <p:nvPr/>
        </p:nvSpPr>
        <p:spPr>
          <a:xfrm>
            <a:off x="898295" y="591093"/>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2" name="Title 1"/>
          <p:cNvSpPr>
            <a:spLocks noGrp="1"/>
          </p:cNvSpPr>
          <p:nvPr>
            <p:ph type="title"/>
          </p:nvPr>
        </p:nvSpPr>
        <p:spPr>
          <a:xfrm>
            <a:off x="1581878" y="980517"/>
            <a:ext cx="8453906" cy="2698249"/>
          </a:xfrm>
        </p:spPr>
        <p:txBody>
          <a:bodyPr/>
          <a:lstStyle>
            <a:lvl1pPr>
              <a:defRPr sz="4000"/>
            </a:lvl1pPr>
          </a:lstStyle>
          <a:p>
            <a:r>
              <a:rPr lang="pl-PL" smtClean="0"/>
              <a:t>Kliknij, aby edytować styl</a:t>
            </a:r>
            <a:endParaRPr lang="en-US" dirty="0"/>
          </a:p>
        </p:txBody>
      </p:sp>
      <p:sp>
        <p:nvSpPr>
          <p:cNvPr id="14" name="Text Placeholder 3"/>
          <p:cNvSpPr>
            <a:spLocks noGrp="1"/>
          </p:cNvSpPr>
          <p:nvPr>
            <p:ph type="body" sz="half" idx="13"/>
          </p:nvPr>
        </p:nvSpPr>
        <p:spPr bwMode="gray">
          <a:xfrm>
            <a:off x="1945945" y="3678766"/>
            <a:ext cx="7725772" cy="342174"/>
          </a:xfrm>
        </p:spPr>
        <p:txBody>
          <a:bodyPr anchor="t">
            <a:normAutofit/>
          </a:bodyPr>
          <a:lstStyle>
            <a:lvl1pPr marL="0" indent="0">
              <a:buNone/>
              <a:defRPr lang="en-US" sz="1400" b="0" i="0" kern="1200" cap="small" dirty="0">
                <a:solidFill>
                  <a:schemeClr val="accent1"/>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4" name="Date Placeholder 3"/>
          <p:cNvSpPr>
            <a:spLocks noGrp="1"/>
          </p:cNvSpPr>
          <p:nvPr>
            <p:ph type="dt" sz="half" idx="10"/>
          </p:nvPr>
        </p:nvSpPr>
        <p:spPr/>
        <p:txBody>
          <a:bodyPr/>
          <a:lstStyle/>
          <a:p>
            <a:fld id="{C873B183-A821-4095-A363-9EC968635539}" type="datetimeFigureOut">
              <a:rPr lang="en-US" dirty="0"/>
              <a:t>9/28/2015</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32" name="Rectangle 3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Karta nazwy">
    <p:spTree>
      <p:nvGrpSpPr>
        <p:cNvPr id="1" name=""/>
        <p:cNvGrpSpPr/>
        <p:nvPr/>
      </p:nvGrpSpPr>
      <p:grpSpPr>
        <a:xfrm>
          <a:off x="0" y="0"/>
          <a:ext cx="0" cy="0"/>
          <a:chOff x="0" y="0"/>
          <a:chExt cx="0" cy="0"/>
        </a:xfrm>
      </p:grpSpPr>
      <p:grpSp>
        <p:nvGrpSpPr>
          <p:cNvPr id="18" name="Group 17"/>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pl-PL" smtClean="0"/>
              <a:t>Kliknij, aby edytować styl</a:t>
            </a:r>
            <a:endParaRPr lang="en-US" dirty="0"/>
          </a:p>
        </p:txBody>
      </p:sp>
      <p:sp>
        <p:nvSpPr>
          <p:cNvPr id="3" name="Text Placeholder 2"/>
          <p:cNvSpPr>
            <a:spLocks noGrp="1"/>
          </p:cNvSpPr>
          <p:nvPr>
            <p:ph type="body" idx="1"/>
          </p:nvPr>
        </p:nvSpPr>
        <p:spPr>
          <a:xfrm>
            <a:off x="1154954" y="5033068"/>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Date Placeholder 3"/>
          <p:cNvSpPr>
            <a:spLocks noGrp="1"/>
          </p:cNvSpPr>
          <p:nvPr>
            <p:ph type="dt" sz="half" idx="10"/>
          </p:nvPr>
        </p:nvSpPr>
        <p:spPr/>
        <p:txBody>
          <a:bodyPr/>
          <a:lstStyle/>
          <a:p>
            <a:fld id="{174D01B4-0AA5-45E6-B2E6-5FA4078AEBCF}" type="datetimeFigureOut">
              <a:rPr lang="en-US" dirty="0"/>
              <a:t>9/28/2015</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2" name="Rectangle 1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kolumn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pl-PL" smtClean="0"/>
              <a:t>Kliknij, aby edytować styl</a:t>
            </a:r>
            <a:endParaRPr lang="en-US" dirty="0"/>
          </a:p>
        </p:txBody>
      </p:sp>
      <p:sp>
        <p:nvSpPr>
          <p:cNvPr id="3" name="Text Placeholder 2"/>
          <p:cNvSpPr>
            <a:spLocks noGrp="1"/>
          </p:cNvSpPr>
          <p:nvPr>
            <p:ph type="body" idx="1"/>
          </p:nvPr>
        </p:nvSpPr>
        <p:spPr>
          <a:xfrm>
            <a:off x="1154954" y="2617299"/>
            <a:ext cx="312916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16" name="Text Placeholder 3"/>
          <p:cNvSpPr>
            <a:spLocks noGrp="1"/>
          </p:cNvSpPr>
          <p:nvPr>
            <p:ph type="body" sz="half" idx="15"/>
          </p:nvPr>
        </p:nvSpPr>
        <p:spPr>
          <a:xfrm>
            <a:off x="1154954" y="3193561"/>
            <a:ext cx="3129168" cy="283349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Text Placeholder 4"/>
          <p:cNvSpPr>
            <a:spLocks noGrp="1"/>
          </p:cNvSpPr>
          <p:nvPr>
            <p:ph type="body" sz="quarter" idx="3"/>
          </p:nvPr>
        </p:nvSpPr>
        <p:spPr>
          <a:xfrm>
            <a:off x="4512721" y="2603502"/>
            <a:ext cx="314538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19" name="Text Placeholder 3"/>
          <p:cNvSpPr>
            <a:spLocks noGrp="1"/>
          </p:cNvSpPr>
          <p:nvPr>
            <p:ph type="body" sz="half" idx="16"/>
          </p:nvPr>
        </p:nvSpPr>
        <p:spPr>
          <a:xfrm>
            <a:off x="4512721" y="3193561"/>
            <a:ext cx="3145380" cy="283349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14" name="Text Placeholder 4"/>
          <p:cNvSpPr>
            <a:spLocks noGrp="1"/>
          </p:cNvSpPr>
          <p:nvPr>
            <p:ph type="body" sz="quarter" idx="13"/>
          </p:nvPr>
        </p:nvSpPr>
        <p:spPr>
          <a:xfrm>
            <a:off x="7886700" y="2617299"/>
            <a:ext cx="3161029"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20" name="Text Placeholder 3"/>
          <p:cNvSpPr>
            <a:spLocks noGrp="1"/>
          </p:cNvSpPr>
          <p:nvPr>
            <p:ph type="body" sz="half" idx="17"/>
          </p:nvPr>
        </p:nvSpPr>
        <p:spPr>
          <a:xfrm>
            <a:off x="7886700" y="3193561"/>
            <a:ext cx="3164719" cy="28334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cxnSp>
        <p:nvCxnSpPr>
          <p:cNvPr id="22" name="Straight Connector 21"/>
          <p:cNvCxnSpPr/>
          <p:nvPr/>
        </p:nvCxnSpPr>
        <p:spPr>
          <a:xfrm>
            <a:off x="440397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777240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4147335C-0450-40D7-8612-B3203BED4F28}" type="datetimeFigureOut">
              <a:rPr lang="en-US" dirty="0"/>
              <a:t>9/28/2015</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kolumna obraz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pl-PL" smtClean="0"/>
              <a:t>Kliknij, aby edytować styl</a:t>
            </a:r>
            <a:endParaRPr lang="en-US" dirty="0"/>
          </a:p>
        </p:txBody>
      </p:sp>
      <p:sp>
        <p:nvSpPr>
          <p:cNvPr id="3" name="Text Placeholder 2"/>
          <p:cNvSpPr>
            <a:spLocks noGrp="1"/>
          </p:cNvSpPr>
          <p:nvPr>
            <p:ph type="body" idx="1"/>
          </p:nvPr>
        </p:nvSpPr>
        <p:spPr>
          <a:xfrm>
            <a:off x="1154952" y="4532845"/>
            <a:ext cx="30504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29" name="Picture Placeholder 2"/>
          <p:cNvSpPr>
            <a:spLocks noGrp="1" noChangeAspect="1"/>
          </p:cNvSpPr>
          <p:nvPr>
            <p:ph type="pic" idx="15"/>
          </p:nvPr>
        </p:nvSpPr>
        <p:spPr>
          <a:xfrm>
            <a:off x="1334552"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smtClean="0"/>
              <a:t>Kliknij ikonę, aby dodać obraz</a:t>
            </a:r>
            <a:endParaRPr lang="en-US" dirty="0"/>
          </a:p>
        </p:txBody>
      </p:sp>
      <p:sp>
        <p:nvSpPr>
          <p:cNvPr id="22" name="Text Placeholder 3"/>
          <p:cNvSpPr>
            <a:spLocks noGrp="1"/>
          </p:cNvSpPr>
          <p:nvPr>
            <p:ph type="body" sz="half" idx="18"/>
          </p:nvPr>
        </p:nvSpPr>
        <p:spPr>
          <a:xfrm>
            <a:off x="1154953" y="5109107"/>
            <a:ext cx="3050437" cy="91794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Text Placeholder 4"/>
          <p:cNvSpPr>
            <a:spLocks noGrp="1"/>
          </p:cNvSpPr>
          <p:nvPr>
            <p:ph type="body" sz="quarter" idx="3"/>
          </p:nvPr>
        </p:nvSpPr>
        <p:spPr>
          <a:xfrm>
            <a:off x="4572537" y="4532846"/>
            <a:ext cx="3046766" cy="651156"/>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30" name="Picture Placeholder 2"/>
          <p:cNvSpPr>
            <a:spLocks noGrp="1" noChangeAspect="1"/>
          </p:cNvSpPr>
          <p:nvPr>
            <p:ph type="pic" idx="21"/>
          </p:nvPr>
        </p:nvSpPr>
        <p:spPr>
          <a:xfrm>
            <a:off x="4748463" y="2603500"/>
            <a:ext cx="2691241"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smtClean="0"/>
              <a:t>Kliknij ikonę, aby dodać obraz</a:t>
            </a:r>
            <a:endParaRPr lang="en-US" dirty="0"/>
          </a:p>
        </p:txBody>
      </p:sp>
      <p:sp>
        <p:nvSpPr>
          <p:cNvPr id="23" name="Text Placeholder 3"/>
          <p:cNvSpPr>
            <a:spLocks noGrp="1"/>
          </p:cNvSpPr>
          <p:nvPr>
            <p:ph type="body" sz="half" idx="19"/>
          </p:nvPr>
        </p:nvSpPr>
        <p:spPr>
          <a:xfrm>
            <a:off x="4568865" y="5184002"/>
            <a:ext cx="3050438" cy="84305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14" name="Text Placeholder 4"/>
          <p:cNvSpPr>
            <a:spLocks noGrp="1"/>
          </p:cNvSpPr>
          <p:nvPr>
            <p:ph type="body" sz="quarter" idx="13"/>
          </p:nvPr>
        </p:nvSpPr>
        <p:spPr>
          <a:xfrm>
            <a:off x="7983434" y="4532847"/>
            <a:ext cx="3050438" cy="651154"/>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31"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smtClean="0"/>
              <a:t>Kliknij ikonę, aby dodać obraz</a:t>
            </a:r>
            <a:endParaRPr lang="en-US" dirty="0"/>
          </a:p>
        </p:txBody>
      </p:sp>
      <p:sp>
        <p:nvSpPr>
          <p:cNvPr id="24" name="Text Placeholder 3"/>
          <p:cNvSpPr>
            <a:spLocks noGrp="1"/>
          </p:cNvSpPr>
          <p:nvPr>
            <p:ph type="body" sz="half" idx="20"/>
          </p:nvPr>
        </p:nvSpPr>
        <p:spPr>
          <a:xfrm>
            <a:off x="7983434" y="5184001"/>
            <a:ext cx="3050437" cy="843054"/>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cxnSp>
        <p:nvCxnSpPr>
          <p:cNvPr id="17" name="Straight Connector 16"/>
          <p:cNvCxnSpPr/>
          <p:nvPr/>
        </p:nvCxnSpPr>
        <p:spPr>
          <a:xfrm>
            <a:off x="4388153" y="2603500"/>
            <a:ext cx="0" cy="3517594"/>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801905" y="2603500"/>
            <a:ext cx="0" cy="34925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D246A105-2A1C-4284-B4EA-07CF89B1A393}" type="datetimeFigureOut">
              <a:rPr lang="en-US" dirty="0"/>
              <a:t>9/28/2015</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a:xfrm>
            <a:off x="1154953" y="973668"/>
            <a:ext cx="8825660" cy="706964"/>
          </a:xfrm>
        </p:spPr>
        <p:txBody>
          <a:bodyPr/>
          <a:lstStyle/>
          <a:p>
            <a:r>
              <a:rPr lang="pl-PL" smtClean="0"/>
              <a:t>Kliknij, aby edytować styl</a:t>
            </a:r>
            <a:endParaRPr lang="en-US" dirty="0"/>
          </a:p>
        </p:txBody>
      </p:sp>
      <p:sp>
        <p:nvSpPr>
          <p:cNvPr id="3" name="Vertical Text Placeholder 2"/>
          <p:cNvSpPr>
            <a:spLocks noGrp="1"/>
          </p:cNvSpPr>
          <p:nvPr>
            <p:ph type="body" orient="vert" idx="1"/>
          </p:nvPr>
        </p:nvSpPr>
        <p:spPr/>
        <p:txBody>
          <a:bodyPr vert="eaVert" anchor="t" anchorCtr="0"/>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fld id="{80DBE609-F3F2-45E6-BD6A-E03A8C86C1AE}" type="datetimeFigureOut">
              <a:rPr lang="en-US" dirty="0"/>
              <a:t>9/28/2015</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Tytuł pionowy i tekst">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Rectangle 7"/>
            <p:cNvSpPr/>
            <p:nvPr/>
          </p:nvSpPr>
          <p:spPr>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76756" y="1278468"/>
            <a:ext cx="1413933" cy="4748589"/>
          </a:xfrm>
        </p:spPr>
        <p:txBody>
          <a:bodyPr vert="eaVert" anchor="b" anchorCtr="0"/>
          <a:lstStyle/>
          <a:p>
            <a:r>
              <a:rPr lang="pl-PL" smtClean="0"/>
              <a:t>Kliknij, aby edytować styl</a:t>
            </a:r>
            <a:endParaRPr lang="en-US" dirty="0"/>
          </a:p>
        </p:txBody>
      </p:sp>
      <p:sp>
        <p:nvSpPr>
          <p:cNvPr id="3" name="Vertical Text Placeholder 2"/>
          <p:cNvSpPr>
            <a:spLocks noGrp="1"/>
          </p:cNvSpPr>
          <p:nvPr>
            <p:ph type="body" orient="vert" idx="1"/>
          </p:nvPr>
        </p:nvSpPr>
        <p:spPr>
          <a:xfrm>
            <a:off x="1154954" y="1278468"/>
            <a:ext cx="6247546" cy="4748590"/>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fld id="{7A24AD68-089C-4467-A8F3-EA2BBCA6B44E}" type="datetimeFigureOut">
              <a:rPr lang="en-US" dirty="0"/>
              <a:t>9/28/2015</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dirty="0"/>
          </a:p>
        </p:txBody>
      </p:sp>
      <p:sp>
        <p:nvSpPr>
          <p:cNvPr id="3" name="Content Placeholder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fld id="{75C51FCE-E4BB-4680-8E50-3C0E348D2609}" type="datetimeFigureOut">
              <a:rPr lang="en-US" dirty="0"/>
              <a:t>9/28/2015</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spTree>
      <p:nvGrpSpPr>
        <p:cNvPr id="1" name=""/>
        <p:cNvGrpSpPr/>
        <p:nvPr/>
      </p:nvGrpSpPr>
      <p:grpSpPr>
        <a:xfrm>
          <a:off x="0" y="0"/>
          <a:ext cx="0" cy="0"/>
          <a:chOff x="0" y="0"/>
          <a:chExt cx="0" cy="0"/>
        </a:xfrm>
      </p:grpSpPr>
      <p:grpSp>
        <p:nvGrpSpPr>
          <p:cNvPr id="13" name="Group 12"/>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677645"/>
            <a:ext cx="4351023" cy="2283824"/>
          </a:xfrm>
        </p:spPr>
        <p:txBody>
          <a:bodyPr anchor="ctr"/>
          <a:lstStyle>
            <a:lvl1pPr algn="l">
              <a:defRPr sz="4000" b="0" cap="none"/>
            </a:lvl1pPr>
          </a:lstStyle>
          <a:p>
            <a:r>
              <a:rPr lang="pl-PL" smtClean="0"/>
              <a:t>Kliknij, aby edytować styl</a:t>
            </a:r>
            <a:endParaRPr lang="en-US" dirty="0"/>
          </a:p>
        </p:txBody>
      </p:sp>
      <p:sp>
        <p:nvSpPr>
          <p:cNvPr id="3" name="Text Placeholder 2"/>
          <p:cNvSpPr>
            <a:spLocks noGrp="1"/>
          </p:cNvSpPr>
          <p:nvPr>
            <p:ph type="body" idx="1"/>
          </p:nvPr>
        </p:nvSpPr>
        <p:spPr>
          <a:xfrm>
            <a:off x="6895558" y="2677644"/>
            <a:ext cx="3755379" cy="2283823"/>
          </a:xfrm>
        </p:spPr>
        <p:txBody>
          <a:bodyPr anchor="ctr"/>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Date Placeholder 3"/>
          <p:cNvSpPr>
            <a:spLocks noGrp="1"/>
          </p:cNvSpPr>
          <p:nvPr>
            <p:ph type="dt" sz="half" idx="10"/>
          </p:nvPr>
        </p:nvSpPr>
        <p:spPr/>
        <p:txBody>
          <a:bodyPr/>
          <a:lstStyle/>
          <a:p>
            <a:fld id="{8AAA073D-A903-47F8-8D16-77642FB0DF1F}" type="datetimeFigureOut">
              <a:rPr lang="en-US" dirty="0"/>
              <a:t>9/28/2015</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5" name="Date Placeholder 4"/>
          <p:cNvSpPr>
            <a:spLocks noGrp="1"/>
          </p:cNvSpPr>
          <p:nvPr>
            <p:ph type="dt" sz="half" idx="10"/>
          </p:nvPr>
        </p:nvSpPr>
        <p:spPr/>
        <p:txBody>
          <a:bodyPr/>
          <a:lstStyle/>
          <a:p>
            <a:fld id="{AB91FA40-626B-4CA1-85D0-7A9016E395BA}" type="datetimeFigureOut">
              <a:rPr lang="en-US" dirty="0"/>
              <a:t>9/28/2015</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l-PL" smtClean="0"/>
              <a:t>Kliknij, aby edytować styl</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Content Placeholder 5"/>
          <p:cNvSpPr>
            <a:spLocks noGrp="1"/>
          </p:cNvSpPr>
          <p:nvPr>
            <p:ph sz="quarter" idx="4"/>
          </p:nvPr>
        </p:nvSpPr>
        <p:spPr>
          <a:xfrm>
            <a:off x="6208710" y="3179762"/>
            <a:ext cx="4825159" cy="2840039"/>
          </a:xfrm>
        </p:spPr>
        <p:txBody>
          <a:bodyPr>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7" name="Date Placeholder 6"/>
          <p:cNvSpPr>
            <a:spLocks noGrp="1"/>
          </p:cNvSpPr>
          <p:nvPr>
            <p:ph type="dt" sz="half" idx="10"/>
          </p:nvPr>
        </p:nvSpPr>
        <p:spPr/>
        <p:txBody>
          <a:bodyPr/>
          <a:lstStyle/>
          <a:p>
            <a:fld id="{C3F425EA-B9DC-48A7-991E-9A82573B1B21}" type="datetimeFigureOut">
              <a:rPr lang="en-US" dirty="0"/>
              <a:t>9/28/2015</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dirty="0"/>
          </a:p>
        </p:txBody>
      </p:sp>
      <p:sp>
        <p:nvSpPr>
          <p:cNvPr id="3" name="Date Placeholder 2"/>
          <p:cNvSpPr>
            <a:spLocks noGrp="1"/>
          </p:cNvSpPr>
          <p:nvPr>
            <p:ph type="dt" sz="half" idx="10"/>
          </p:nvPr>
        </p:nvSpPr>
        <p:spPr/>
        <p:txBody>
          <a:bodyPr/>
          <a:lstStyle/>
          <a:p>
            <a:fld id="{66CB97F8-6CEB-469B-AFCC-889F2A2B1D5A}" type="datetimeFigureOut">
              <a:rPr lang="en-US" dirty="0"/>
              <a:t>9/28/2015</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A9179F-009E-4FA5-B091-7EBB82A185BD}" type="datetimeFigureOut">
              <a:rPr lang="en-US" dirty="0"/>
              <a:t>9/28/2015</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spTree>
      <p:nvGrpSpPr>
        <p:cNvPr id="1" name=""/>
        <p:cNvGrpSpPr/>
        <p:nvPr/>
      </p:nvGrpSpPr>
      <p:grpSpPr>
        <a:xfrm>
          <a:off x="0" y="0"/>
          <a:ext cx="0" cy="0"/>
          <a:chOff x="0" y="0"/>
          <a:chExt cx="0" cy="0"/>
        </a:xfrm>
      </p:grpSpPr>
      <p:grpSp>
        <p:nvGrpSpPr>
          <p:cNvPr id="14" name="Group 13"/>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Oval 15"/>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295400"/>
            <a:ext cx="2793159" cy="1600200"/>
          </a:xfrm>
        </p:spPr>
        <p:txBody>
          <a:bodyPr anchor="b"/>
          <a:lstStyle>
            <a:lvl1pPr algn="l">
              <a:defRPr sz="2400" b="0"/>
            </a:lvl1pPr>
          </a:lstStyle>
          <a:p>
            <a:r>
              <a:rPr lang="pl-PL" smtClean="0"/>
              <a:t>Kliknij, aby edytować styl</a:t>
            </a:r>
            <a:endParaRPr lang="en-US" dirty="0"/>
          </a:p>
        </p:txBody>
      </p:sp>
      <p:sp>
        <p:nvSpPr>
          <p:cNvPr id="3" name="Content Placeholder 2"/>
          <p:cNvSpPr>
            <a:spLocks noGrp="1"/>
          </p:cNvSpPr>
          <p:nvPr>
            <p:ph idx="1"/>
          </p:nvPr>
        </p:nvSpPr>
        <p:spPr>
          <a:xfrm>
            <a:off x="5781146" y="1447800"/>
            <a:ext cx="5190065" cy="4572000"/>
          </a:xfrm>
        </p:spPr>
        <p:txBody>
          <a:bodyPr anchor="ctr">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Text Placeholder 3"/>
          <p:cNvSpPr>
            <a:spLocks noGrp="1"/>
          </p:cNvSpPr>
          <p:nvPr>
            <p:ph type="body" sz="half" idx="2"/>
          </p:nvPr>
        </p:nvSpPr>
        <p:spPr bwMode="gray">
          <a:xfrm>
            <a:off x="1154955" y="2895600"/>
            <a:ext cx="2793158" cy="3129279"/>
          </a:xfrm>
        </p:spPr>
        <p:txBody>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Date Placeholder 4"/>
          <p:cNvSpPr>
            <a:spLocks noGrp="1"/>
          </p:cNvSpPr>
          <p:nvPr>
            <p:ph type="dt" sz="half" idx="10"/>
          </p:nvPr>
        </p:nvSpPr>
        <p:spPr/>
        <p:txBody>
          <a:bodyPr/>
          <a:lstStyle/>
          <a:p>
            <a:fld id="{8E665CEB-0076-4E37-B880-BCEA9784DE0A}" type="datetimeFigureOut">
              <a:rPr lang="en-US" dirty="0"/>
              <a:t>9/28/2015</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grpSp>
        <p:nvGrpSpPr>
          <p:cNvPr id="20" name="Group 19"/>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3907" y="1693332"/>
            <a:ext cx="3860260" cy="1735668"/>
          </a:xfrm>
        </p:spPr>
        <p:txBody>
          <a:bodyPr anchor="b">
            <a:normAutofit/>
          </a:bodyPr>
          <a:lstStyle>
            <a:lvl1pPr algn="l">
              <a:defRPr sz="3600" b="0"/>
            </a:lvl1pPr>
          </a:lstStyle>
          <a:p>
            <a:r>
              <a:rPr lang="pl-PL" smtClean="0"/>
              <a:t>Kliknij, aby edytować styl</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smtClean="0"/>
              <a:t>Kliknij ikonę, aby dodać obraz</a:t>
            </a:r>
            <a:endParaRPr lang="en-US" dirty="0"/>
          </a:p>
        </p:txBody>
      </p:sp>
      <p:sp>
        <p:nvSpPr>
          <p:cNvPr id="4" name="Text Placeholder 3"/>
          <p:cNvSpPr>
            <a:spLocks noGrp="1"/>
          </p:cNvSpPr>
          <p:nvPr>
            <p:ph type="body" sz="half" idx="2"/>
          </p:nvPr>
        </p:nvSpPr>
        <p:spPr bwMode="gray">
          <a:xfrm>
            <a:off x="1154955" y="3657600"/>
            <a:ext cx="3859212" cy="1371600"/>
          </a:xfrm>
        </p:spPr>
        <p:txBody>
          <a:bodyPr>
            <a:normAutofit/>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Date Placeholder 4"/>
          <p:cNvSpPr>
            <a:spLocks noGrp="1"/>
          </p:cNvSpPr>
          <p:nvPr>
            <p:ph type="dt" sz="half" idx="10"/>
          </p:nvPr>
        </p:nvSpPr>
        <p:spPr/>
        <p:txBody>
          <a:bodyPr/>
          <a:lstStyle/>
          <a:p>
            <a:fld id="{A6149E5E-3896-4118-99A7-7B85668F1C5E}" type="datetimeFigureOut">
              <a:rPr lang="en-US" dirty="0"/>
              <a:t>9/28/2015</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9" name="Group 8"/>
          <p:cNvGrpSpPr/>
          <p:nvPr/>
        </p:nvGrpSpPr>
        <p:grpSpPr>
          <a:xfrm>
            <a:off x="0" y="-2373"/>
            <a:ext cx="12192000" cy="6867027"/>
            <a:chOff x="0" y="-2373"/>
            <a:chExt cx="12192000" cy="6867027"/>
          </a:xfrm>
        </p:grpSpPr>
        <p:sp>
          <p:nvSpPr>
            <p:cNvPr id="26" name="Rectangle 25"/>
            <p:cNvSpPr/>
            <p:nvPr/>
          </p:nvSpPr>
          <p:spPr>
            <a:xfrm>
              <a:off x="0" y="0"/>
              <a:ext cx="12192000" cy="6858000"/>
            </a:xfrm>
            <a:prstGeom prst="rect">
              <a:avLst/>
            </a:prstGeom>
            <a:blipFill>
              <a:blip r:embed="rId19">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0"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2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3" y="973668"/>
            <a:ext cx="8761413" cy="706964"/>
          </a:xfrm>
          <a:prstGeom prst="rect">
            <a:avLst/>
          </a:prstGeom>
        </p:spPr>
        <p:txBody>
          <a:bodyPr vert="horz" lIns="91440" tIns="45720" rIns="91440" bIns="45720" rtlCol="0" anchor="ctr">
            <a:noAutofit/>
          </a:bodyPr>
          <a:lstStyle/>
          <a:p>
            <a:r>
              <a:rPr lang="pl-PL" smtClean="0"/>
              <a:t>Kliknij, aby edytować styl</a:t>
            </a:r>
            <a:endParaRPr lang="en-US" dirty="0"/>
          </a:p>
        </p:txBody>
      </p:sp>
      <p:sp>
        <p:nvSpPr>
          <p:cNvPr id="3" name="Text Placeholder 2"/>
          <p:cNvSpPr>
            <a:spLocks noGrp="1"/>
          </p:cNvSpPr>
          <p:nvPr>
            <p:ph type="body" idx="1"/>
          </p:nvPr>
        </p:nvSpPr>
        <p:spPr>
          <a:xfrm>
            <a:off x="1154955" y="2603500"/>
            <a:ext cx="8761412" cy="3416300"/>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2"/>
          </p:nvPr>
        </p:nvSpPr>
        <p:spPr>
          <a:xfrm>
            <a:off x="10650938" y="6394061"/>
            <a:ext cx="990599" cy="304799"/>
          </a:xfrm>
          <a:prstGeom prst="rect">
            <a:avLst/>
          </a:prstGeom>
        </p:spPr>
        <p:txBody>
          <a:bodyPr vert="horz" lIns="91440" tIns="45720" rIns="91440" bIns="45720" rtlCol="0" anchor="t"/>
          <a:lstStyle>
            <a:lvl1pPr algn="r">
              <a:defRPr sz="1000" b="1" i="0">
                <a:solidFill>
                  <a:schemeClr val="accent1"/>
                </a:solidFill>
              </a:defRPr>
            </a:lvl1pPr>
          </a:lstStyle>
          <a:p>
            <a:fld id="{7E0D914D-B099-4142-A885-11F276715148}" type="datetimeFigureOut">
              <a:rPr lang="en-US" dirty="0"/>
              <a:t>9/28/2015</a:t>
            </a:fld>
            <a:endParaRPr lang="en-US" dirty="0"/>
          </a:p>
        </p:txBody>
      </p:sp>
      <p:sp>
        <p:nvSpPr>
          <p:cNvPr id="5" name="Footer Placeholder 4"/>
          <p:cNvSpPr>
            <a:spLocks noGrp="1"/>
          </p:cNvSpPr>
          <p:nvPr>
            <p:ph type="ftr" sz="quarter" idx="3"/>
          </p:nvPr>
        </p:nvSpPr>
        <p:spPr>
          <a:xfrm>
            <a:off x="528358" y="6391838"/>
            <a:ext cx="3859795" cy="304801"/>
          </a:xfrm>
          <a:prstGeom prst="rect">
            <a:avLst/>
          </a:prstGeom>
        </p:spPr>
        <p:txBody>
          <a:bodyPr vert="horz" lIns="91440" tIns="45720" rIns="91440" bIns="45720" rtlCol="0" anchor="b"/>
          <a:lstStyle>
            <a:lvl1pPr algn="l">
              <a:defRPr sz="1000" b="1" i="0">
                <a:solidFill>
                  <a:schemeClr val="accent1"/>
                </a:solidFill>
                <a:latin typeface="+mn-lt"/>
              </a:defRPr>
            </a:lvl1pPr>
          </a:lstStyle>
          <a:p>
            <a:r>
              <a:rPr lang="en-US" dirty="0"/>
              <a:t>
              </a:t>
            </a:r>
          </a:p>
        </p:txBody>
      </p:sp>
      <p:sp>
        <p:nvSpPr>
          <p:cNvPr id="22" name="Rectangle 2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bg1"/>
                </a:solidFill>
                <a:latin typeface="+mn-lt"/>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154955" y="2099733"/>
            <a:ext cx="8825658" cy="2343478"/>
          </a:xfrm>
        </p:spPr>
        <p:txBody>
          <a:bodyPr/>
          <a:lstStyle/>
          <a:p>
            <a:r>
              <a:rPr lang="pl-PL" dirty="0" smtClean="0"/>
              <a:t>Postępowanie sądowoadministracyjne – </a:t>
            </a:r>
            <a:r>
              <a:rPr lang="pl-PL" sz="4000" dirty="0" smtClean="0"/>
              <a:t>wybrane przepisy</a:t>
            </a:r>
            <a:endParaRPr lang="pl-PL" sz="4000" dirty="0"/>
          </a:p>
        </p:txBody>
      </p:sp>
      <p:sp>
        <p:nvSpPr>
          <p:cNvPr id="3" name="Podtytuł 2"/>
          <p:cNvSpPr>
            <a:spLocks noGrp="1"/>
          </p:cNvSpPr>
          <p:nvPr>
            <p:ph type="subTitle" idx="1"/>
          </p:nvPr>
        </p:nvSpPr>
        <p:spPr>
          <a:xfrm>
            <a:off x="1154954" y="4777380"/>
            <a:ext cx="9637541" cy="861420"/>
          </a:xfrm>
        </p:spPr>
        <p:txBody>
          <a:bodyPr>
            <a:normAutofit fontScale="92500"/>
          </a:bodyPr>
          <a:lstStyle/>
          <a:p>
            <a:pPr algn="ctr"/>
            <a:r>
              <a:rPr lang="pl-PL" dirty="0" smtClean="0"/>
              <a:t>Mgr Iga Jaworska</a:t>
            </a:r>
          </a:p>
          <a:p>
            <a:pPr algn="ctr"/>
            <a:r>
              <a:rPr lang="pl-PL" dirty="0" smtClean="0"/>
              <a:t>Zakład Postępowania Administracyjnego i sądownictwa administracyjnego</a:t>
            </a:r>
            <a:endParaRPr lang="pl-PL" dirty="0"/>
          </a:p>
        </p:txBody>
      </p:sp>
      <p:pic>
        <p:nvPicPr>
          <p:cNvPr id="4" name="Obraz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9444" y="774099"/>
            <a:ext cx="3159975" cy="1158550"/>
          </a:xfrm>
          <a:prstGeom prst="rect">
            <a:avLst/>
          </a:prstGeom>
        </p:spPr>
      </p:pic>
      <p:sp>
        <p:nvSpPr>
          <p:cNvPr id="5" name="pole tekstowe 4"/>
          <p:cNvSpPr txBox="1"/>
          <p:nvPr/>
        </p:nvSpPr>
        <p:spPr>
          <a:xfrm>
            <a:off x="4088257" y="796068"/>
            <a:ext cx="3770933" cy="969496"/>
          </a:xfrm>
          <a:prstGeom prst="rect">
            <a:avLst/>
          </a:prstGeom>
          <a:noFill/>
        </p:spPr>
        <p:txBody>
          <a:bodyPr wrap="square" rtlCol="0">
            <a:spAutoFit/>
          </a:bodyPr>
          <a:lstStyle/>
          <a:p>
            <a:endParaRPr lang="pl-PL" sz="800" dirty="0" smtClean="0">
              <a:latin typeface="Century Gothic" panose="020B0502020202020204" pitchFamily="34" charset="0"/>
            </a:endParaRPr>
          </a:p>
          <a:p>
            <a:r>
              <a:rPr lang="pl-PL" sz="2400" dirty="0" smtClean="0">
                <a:solidFill>
                  <a:srgbClr val="70330A"/>
                </a:solidFill>
                <a:latin typeface="Century Gothic" panose="020B0502020202020204" pitchFamily="34" charset="0"/>
              </a:rPr>
              <a:t>Wydział Prawa,</a:t>
            </a:r>
          </a:p>
          <a:p>
            <a:r>
              <a:rPr lang="pl-PL" sz="2400" dirty="0" smtClean="0">
                <a:solidFill>
                  <a:srgbClr val="70330A"/>
                </a:solidFill>
                <a:latin typeface="Century Gothic" panose="020B0502020202020204" pitchFamily="34" charset="0"/>
              </a:rPr>
              <a:t>Administracji i Ekonomii</a:t>
            </a:r>
          </a:p>
        </p:txBody>
      </p:sp>
    </p:spTree>
    <p:extLst>
      <p:ext uri="{BB962C8B-B14F-4D97-AF65-F5344CB8AC3E}">
        <p14:creationId xmlns:p14="http://schemas.microsoft.com/office/powerpoint/2010/main" val="19181132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Zdolność sądowa</a:t>
            </a:r>
            <a:endParaRPr lang="pl-PL" dirty="0"/>
          </a:p>
        </p:txBody>
      </p:sp>
      <p:sp>
        <p:nvSpPr>
          <p:cNvPr id="3" name="Symbol zastępczy zawartości 2"/>
          <p:cNvSpPr>
            <a:spLocks noGrp="1"/>
          </p:cNvSpPr>
          <p:nvPr>
            <p:ph idx="1"/>
          </p:nvPr>
        </p:nvSpPr>
        <p:spPr>
          <a:xfrm>
            <a:off x="1154955" y="2356834"/>
            <a:ext cx="8761412" cy="4018208"/>
          </a:xfrm>
        </p:spPr>
        <p:txBody>
          <a:bodyPr>
            <a:normAutofit lnSpcReduction="10000"/>
          </a:bodyPr>
          <a:lstStyle/>
          <a:p>
            <a:pPr marL="0" indent="0">
              <a:buNone/>
            </a:pPr>
            <a:r>
              <a:rPr lang="pl-PL" b="1" dirty="0" smtClean="0"/>
              <a:t>Art. 25. § 1. </a:t>
            </a:r>
            <a:r>
              <a:rPr lang="pl-PL" dirty="0" smtClean="0"/>
              <a:t>Osoba fizyczna i osoba prawna ma zdolność występowania przed sądem administracyjnym jako strona (zdolność sądowa).</a:t>
            </a:r>
          </a:p>
          <a:p>
            <a:pPr marL="0" indent="0">
              <a:buNone/>
            </a:pPr>
            <a:r>
              <a:rPr lang="pl-PL" b="1" dirty="0" smtClean="0"/>
              <a:t>§ 2. </a:t>
            </a:r>
            <a:r>
              <a:rPr lang="pl-PL" dirty="0" smtClean="0"/>
              <a:t>Zdolność sądową mają także państwowe i samorządowe jednostki organizacyjne nieposiadające osobowości prawnej oraz organizacje społeczne nieposiadające osobowości prawnej.</a:t>
            </a:r>
          </a:p>
          <a:p>
            <a:pPr marL="0" indent="0">
              <a:buNone/>
            </a:pPr>
            <a:r>
              <a:rPr lang="pl-PL" b="1" dirty="0" smtClean="0"/>
              <a:t>§ 3. </a:t>
            </a:r>
            <a:r>
              <a:rPr lang="pl-PL" dirty="0" smtClean="0"/>
              <a:t>Zdolność sądową mają także inne jednostki organizacyjne nieposiadające osobowości prawnej, jeżeli przepisy prawa dopuszczają możliwość nałożenia na te jednostki obowiązków lub przyznania uprawnień lub skierowania  do nich nakazów i zakazów, a także stwierdzenia albo uznania uprawnienia lub obowiązku wynikających z przepisów prawa.</a:t>
            </a:r>
          </a:p>
          <a:p>
            <a:pPr marL="0" indent="0">
              <a:buNone/>
            </a:pPr>
            <a:r>
              <a:rPr lang="pl-PL" b="1" dirty="0" smtClean="0"/>
              <a:t>§ 4. </a:t>
            </a:r>
            <a:r>
              <a:rPr lang="pl-PL" dirty="0" smtClean="0"/>
              <a:t>Zdolność sądową mają ponadto organizacje społeczne, choćby nie posiadały osobowości prawnej, w zakresie ich statutowej działalności w sprawach dotyczących interesów prawnych innych osób.</a:t>
            </a:r>
            <a:endParaRPr lang="pl-PL" b="1" dirty="0" smtClean="0"/>
          </a:p>
          <a:p>
            <a:pPr marL="0" indent="0">
              <a:buNone/>
            </a:pPr>
            <a:endParaRPr lang="pl-PL" dirty="0" smtClean="0"/>
          </a:p>
        </p:txBody>
      </p:sp>
    </p:spTree>
    <p:extLst>
      <p:ext uri="{BB962C8B-B14F-4D97-AF65-F5344CB8AC3E}">
        <p14:creationId xmlns:p14="http://schemas.microsoft.com/office/powerpoint/2010/main" val="17998604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Zdolność procesowa</a:t>
            </a:r>
            <a:endParaRPr lang="pl-PL" dirty="0"/>
          </a:p>
        </p:txBody>
      </p:sp>
      <p:sp>
        <p:nvSpPr>
          <p:cNvPr id="3" name="Symbol zastępczy zawartości 2"/>
          <p:cNvSpPr>
            <a:spLocks noGrp="1"/>
          </p:cNvSpPr>
          <p:nvPr>
            <p:ph idx="1"/>
          </p:nvPr>
        </p:nvSpPr>
        <p:spPr>
          <a:xfrm>
            <a:off x="1154955" y="2588654"/>
            <a:ext cx="8761412" cy="3431146"/>
          </a:xfrm>
        </p:spPr>
        <p:txBody>
          <a:bodyPr/>
          <a:lstStyle/>
          <a:p>
            <a:pPr marL="0" indent="0">
              <a:buNone/>
            </a:pPr>
            <a:r>
              <a:rPr lang="pl-PL" b="1" dirty="0" smtClean="0"/>
              <a:t>Art. 26. § 1. </a:t>
            </a:r>
            <a:r>
              <a:rPr lang="pl-PL" dirty="0" smtClean="0"/>
              <a:t>Zdolność do czynności w postępowaniu w sprawach sądowoadministracyjnych (zdolność procesową) mają osoby fizyczne posiadające pełną zdolność do czynności prawnych, osoby prawne oraz organizacje społeczne i jednostki organizacyjne, o których mowa w art. 25.</a:t>
            </a:r>
          </a:p>
          <a:p>
            <a:pPr marL="0" indent="0">
              <a:buNone/>
            </a:pPr>
            <a:r>
              <a:rPr lang="pl-PL" b="1" dirty="0" smtClean="0"/>
              <a:t>§ 2. </a:t>
            </a:r>
            <a:r>
              <a:rPr lang="pl-PL" dirty="0" smtClean="0"/>
              <a:t>Osoba fizyczna ograniczona w zdolności do czynności prawnych ma zdolność do czynności w postępowaniu w sprawach wynikających z czynności prawnych, których może dokonywać samodzielnie.</a:t>
            </a:r>
          </a:p>
        </p:txBody>
      </p:sp>
    </p:spTree>
    <p:extLst>
      <p:ext uri="{BB962C8B-B14F-4D97-AF65-F5344CB8AC3E}">
        <p14:creationId xmlns:p14="http://schemas.microsoft.com/office/powerpoint/2010/main" val="932607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Przedstawiciel ustawowy</a:t>
            </a:r>
            <a:endParaRPr lang="pl-PL" dirty="0"/>
          </a:p>
        </p:txBody>
      </p:sp>
      <p:sp>
        <p:nvSpPr>
          <p:cNvPr id="3" name="Symbol zastępczy zawartości 2"/>
          <p:cNvSpPr>
            <a:spLocks noGrp="1"/>
          </p:cNvSpPr>
          <p:nvPr>
            <p:ph idx="1"/>
          </p:nvPr>
        </p:nvSpPr>
        <p:spPr>
          <a:xfrm>
            <a:off x="1154955" y="2962140"/>
            <a:ext cx="8761412" cy="3057659"/>
          </a:xfrm>
        </p:spPr>
        <p:txBody>
          <a:bodyPr/>
          <a:lstStyle/>
          <a:p>
            <a:pPr marL="0" indent="0">
              <a:buNone/>
            </a:pPr>
            <a:r>
              <a:rPr lang="pl-PL" b="1" dirty="0"/>
              <a:t>A</a:t>
            </a:r>
            <a:r>
              <a:rPr lang="pl-PL" b="1" dirty="0" smtClean="0"/>
              <a:t>rt. 27. </a:t>
            </a:r>
            <a:r>
              <a:rPr lang="pl-PL" dirty="0" smtClean="0"/>
              <a:t>Osoba fizyczna niemająca zdolności do czynności w postępowaniu może je podejmować tylko przez swojego przedstawiciela ustawowego</a:t>
            </a:r>
            <a:endParaRPr lang="pl-PL" b="1" dirty="0"/>
          </a:p>
        </p:txBody>
      </p:sp>
    </p:spTree>
    <p:extLst>
      <p:ext uri="{BB962C8B-B14F-4D97-AF65-F5344CB8AC3E}">
        <p14:creationId xmlns:p14="http://schemas.microsoft.com/office/powerpoint/2010/main" val="26483116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Działanie osób prawnych</a:t>
            </a:r>
            <a:endParaRPr lang="pl-PL" dirty="0"/>
          </a:p>
        </p:txBody>
      </p:sp>
      <p:sp>
        <p:nvSpPr>
          <p:cNvPr id="3" name="Symbol zastępczy zawartości 2"/>
          <p:cNvSpPr>
            <a:spLocks noGrp="1"/>
          </p:cNvSpPr>
          <p:nvPr>
            <p:ph idx="1"/>
          </p:nvPr>
        </p:nvSpPr>
        <p:spPr/>
        <p:txBody>
          <a:bodyPr/>
          <a:lstStyle/>
          <a:p>
            <a:pPr marL="0" indent="0">
              <a:buNone/>
            </a:pPr>
            <a:r>
              <a:rPr lang="pl-PL" b="1" dirty="0" smtClean="0"/>
              <a:t>Art. 28. § 1. </a:t>
            </a:r>
            <a:r>
              <a:rPr lang="pl-PL" dirty="0" smtClean="0"/>
              <a:t>Osoby prawne oraz jednostki organizacyjne mające zdolność sądową dokonują czynności w postępowaniu przez organy albo osoby uprawnione do działania w ich imieniu.</a:t>
            </a:r>
          </a:p>
          <a:p>
            <a:pPr marL="0" indent="0">
              <a:buNone/>
            </a:pPr>
            <a:r>
              <a:rPr lang="pl-PL" b="1" dirty="0" smtClean="0"/>
              <a:t>§ 2. </a:t>
            </a:r>
            <a:r>
              <a:rPr lang="pl-PL" dirty="0" smtClean="0"/>
              <a:t>Za Skarb Państwa podejmuje czynności w postępowaniu organ jednostki organizacyjnej, z której działalnością wiąże się postępowanie, lub organ jednostki nadrzędnej.</a:t>
            </a:r>
            <a:endParaRPr lang="pl-PL" b="1" dirty="0"/>
          </a:p>
        </p:txBody>
      </p:sp>
    </p:spTree>
    <p:extLst>
      <p:ext uri="{BB962C8B-B14F-4D97-AF65-F5344CB8AC3E}">
        <p14:creationId xmlns:p14="http://schemas.microsoft.com/office/powerpoint/2010/main" val="12133856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Obowiązek udokumentowania umocowania</a:t>
            </a:r>
            <a:endParaRPr lang="pl-PL" dirty="0"/>
          </a:p>
        </p:txBody>
      </p:sp>
      <p:sp>
        <p:nvSpPr>
          <p:cNvPr id="3" name="Symbol zastępczy zawartości 2"/>
          <p:cNvSpPr>
            <a:spLocks noGrp="1"/>
          </p:cNvSpPr>
          <p:nvPr>
            <p:ph idx="1"/>
          </p:nvPr>
        </p:nvSpPr>
        <p:spPr/>
        <p:txBody>
          <a:bodyPr/>
          <a:lstStyle/>
          <a:p>
            <a:pPr marL="0" indent="0">
              <a:buNone/>
            </a:pPr>
            <a:r>
              <a:rPr lang="pl-PL" b="1" dirty="0" smtClean="0"/>
              <a:t>Art. 29. </a:t>
            </a:r>
            <a:r>
              <a:rPr lang="pl-PL" dirty="0" smtClean="0"/>
              <a:t>Przedstawiciel ustawowy lub organ albo osoby, o których mowa w art. 28, mają obowiązek wykazać swoje umocowanie dokumentem przy pierwszej czynności w postępowaniu.                                                                                                    </a:t>
            </a:r>
            <a:endParaRPr lang="pl-PL" dirty="0"/>
          </a:p>
        </p:txBody>
      </p:sp>
    </p:spTree>
    <p:extLst>
      <p:ext uri="{BB962C8B-B14F-4D97-AF65-F5344CB8AC3E}">
        <p14:creationId xmlns:p14="http://schemas.microsoft.com/office/powerpoint/2010/main" val="33784177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Sądowe ustanowienie kuratora</a:t>
            </a:r>
            <a:endParaRPr lang="pl-PL" dirty="0"/>
          </a:p>
        </p:txBody>
      </p:sp>
      <p:sp>
        <p:nvSpPr>
          <p:cNvPr id="3" name="Symbol zastępczy zawartości 2"/>
          <p:cNvSpPr>
            <a:spLocks noGrp="1"/>
          </p:cNvSpPr>
          <p:nvPr>
            <p:ph idx="1"/>
          </p:nvPr>
        </p:nvSpPr>
        <p:spPr/>
        <p:txBody>
          <a:bodyPr/>
          <a:lstStyle/>
          <a:p>
            <a:pPr marL="0" indent="0">
              <a:buNone/>
            </a:pPr>
            <a:r>
              <a:rPr lang="pl-PL" b="1" dirty="0" smtClean="0"/>
              <a:t>Art. 30. </a:t>
            </a:r>
            <a:r>
              <a:rPr lang="pl-PL" dirty="0" smtClean="0"/>
              <a:t>Dla strony niemającej zdolności procesowej, która nie ma przedstawiciela ustawowego, jak również dla strony niemającego organu powołanego do jej reprezentowania, sąd na wniosek strony przeciwnej ustanowi kuratora, jeżeli strona ta podejmuje przeciwko drugiej stronie czynność niecierpiącą zwłoki. Postanowienie sądu może zapaść na posiedzeniu niejawnym.</a:t>
            </a:r>
            <a:endParaRPr lang="pl-PL" b="1" dirty="0"/>
          </a:p>
        </p:txBody>
      </p:sp>
    </p:spTree>
    <p:extLst>
      <p:ext uri="{BB962C8B-B14F-4D97-AF65-F5344CB8AC3E}">
        <p14:creationId xmlns:p14="http://schemas.microsoft.com/office/powerpoint/2010/main" val="6888051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Strony postępowania</a:t>
            </a:r>
            <a:endParaRPr lang="pl-PL" dirty="0"/>
          </a:p>
        </p:txBody>
      </p:sp>
      <p:sp>
        <p:nvSpPr>
          <p:cNvPr id="3" name="Symbol zastępczy zawartości 2"/>
          <p:cNvSpPr>
            <a:spLocks noGrp="1"/>
          </p:cNvSpPr>
          <p:nvPr>
            <p:ph idx="1"/>
          </p:nvPr>
        </p:nvSpPr>
        <p:spPr/>
        <p:txBody>
          <a:bodyPr/>
          <a:lstStyle/>
          <a:p>
            <a:pPr marL="0" indent="0">
              <a:buNone/>
            </a:pPr>
            <a:r>
              <a:rPr lang="pl-PL" b="1" dirty="0" smtClean="0"/>
              <a:t>Art. 32. </a:t>
            </a:r>
            <a:r>
              <a:rPr lang="pl-PL" dirty="0" smtClean="0"/>
              <a:t>W postępowaniu w sprawie sądowoadministracyjnej stronami są skarżący oraz organ, którego działanie, bezczynność lub przewlekłe prowadzenie postępowania jest przedmiotem skargi.</a:t>
            </a:r>
            <a:endParaRPr lang="pl-PL" b="1" dirty="0"/>
          </a:p>
        </p:txBody>
      </p:sp>
    </p:spTree>
    <p:extLst>
      <p:ext uri="{BB962C8B-B14F-4D97-AF65-F5344CB8AC3E}">
        <p14:creationId xmlns:p14="http://schemas.microsoft.com/office/powerpoint/2010/main" val="34095444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Uczestnicy postępowania na prawach strony</a:t>
            </a:r>
            <a:endParaRPr lang="pl-PL" dirty="0"/>
          </a:p>
        </p:txBody>
      </p:sp>
      <p:sp>
        <p:nvSpPr>
          <p:cNvPr id="3" name="Symbol zastępczy zawartości 2"/>
          <p:cNvSpPr>
            <a:spLocks noGrp="1"/>
          </p:cNvSpPr>
          <p:nvPr>
            <p:ph idx="1"/>
          </p:nvPr>
        </p:nvSpPr>
        <p:spPr/>
        <p:txBody>
          <a:bodyPr/>
          <a:lstStyle/>
          <a:p>
            <a:pPr marL="0" indent="0">
              <a:buNone/>
            </a:pPr>
            <a:r>
              <a:rPr lang="pl-PL" b="1" dirty="0" smtClean="0"/>
              <a:t>Art. 33. § 1. </a:t>
            </a:r>
            <a:r>
              <a:rPr lang="pl-PL" dirty="0" smtClean="0"/>
              <a:t>Osoba, która brała udział w postępowaniu administracyjnym, a nie wniosła skargi, jeżeli wynik postępowania sądowego dotyczy jej interesu prawnego, jest uczestnikiem tego postępowania na prawach strony.</a:t>
            </a:r>
          </a:p>
          <a:p>
            <a:pPr marL="0" indent="0">
              <a:buNone/>
            </a:pPr>
            <a:r>
              <a:rPr lang="pl-PL" b="1" dirty="0" smtClean="0"/>
              <a:t>§ 2. </a:t>
            </a:r>
            <a:r>
              <a:rPr lang="pl-PL" dirty="0" smtClean="0"/>
              <a:t>Udział w charakterze uczestnika może zgłosić również osoba, która nie brała udziału w postępowaniu administracyjnym, jeżeli wynik tego postępowania dotyczy jej interesu prawnego, a także organizacja społeczna, o której mowa w art. 25 § 4, w sprawach innych osób, jeżeli sprawa dotyczy zakresu jej statutowej działalności. Na postanowienie o odmowie dopuszczenia do udziału w sprawie przysługuje zażalenie.</a:t>
            </a:r>
            <a:endParaRPr lang="pl-PL" b="1" dirty="0"/>
          </a:p>
        </p:txBody>
      </p:sp>
    </p:spTree>
    <p:extLst>
      <p:ext uri="{BB962C8B-B14F-4D97-AF65-F5344CB8AC3E}">
        <p14:creationId xmlns:p14="http://schemas.microsoft.com/office/powerpoint/2010/main" val="393987714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Jon (sala konferencyjna)">
  <a:themeElements>
    <a:clrScheme name="Ion Boardroom">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A3AB87EF-B655-4FFF-8D05-F333AD7F2789}"/>
    </a:ext>
  </a:extLst>
</a:theme>
</file>

<file path=docProps/app.xml><?xml version="1.0" encoding="utf-8"?>
<Properties xmlns="http://schemas.openxmlformats.org/officeDocument/2006/extended-properties" xmlns:vt="http://schemas.openxmlformats.org/officeDocument/2006/docPropsVTypes">
  <Template>Ion Boardroom</Template>
  <TotalTime>164</TotalTime>
  <Words>535</Words>
  <Application>Microsoft Office PowerPoint</Application>
  <PresentationFormat>Panoramiczny</PresentationFormat>
  <Paragraphs>28</Paragraphs>
  <Slides>9</Slides>
  <Notes>0</Notes>
  <HiddenSlides>0</HiddenSlides>
  <MMClips>0</MMClips>
  <ScaleCrop>false</ScaleCrop>
  <HeadingPairs>
    <vt:vector size="6" baseType="variant">
      <vt:variant>
        <vt:lpstr>Używane czcionki</vt:lpstr>
      </vt:variant>
      <vt:variant>
        <vt:i4>3</vt:i4>
      </vt:variant>
      <vt:variant>
        <vt:lpstr>Motyw</vt:lpstr>
      </vt:variant>
      <vt:variant>
        <vt:i4>1</vt:i4>
      </vt:variant>
      <vt:variant>
        <vt:lpstr>Tytuły slajdów</vt:lpstr>
      </vt:variant>
      <vt:variant>
        <vt:i4>9</vt:i4>
      </vt:variant>
    </vt:vector>
  </HeadingPairs>
  <TitlesOfParts>
    <vt:vector size="13" baseType="lpstr">
      <vt:lpstr>Arial</vt:lpstr>
      <vt:lpstr>Century Gothic</vt:lpstr>
      <vt:lpstr>Wingdings 3</vt:lpstr>
      <vt:lpstr>Jon (sala konferencyjna)</vt:lpstr>
      <vt:lpstr>Postępowanie sądowoadministracyjne – wybrane przepisy</vt:lpstr>
      <vt:lpstr>Zdolność sądowa</vt:lpstr>
      <vt:lpstr>Zdolność procesowa</vt:lpstr>
      <vt:lpstr>Przedstawiciel ustawowy</vt:lpstr>
      <vt:lpstr>Działanie osób prawnych</vt:lpstr>
      <vt:lpstr>Obowiązek udokumentowania umocowania</vt:lpstr>
      <vt:lpstr>Sądowe ustanowienie kuratora</vt:lpstr>
      <vt:lpstr>Strony postępowania</vt:lpstr>
      <vt:lpstr>Uczestnicy postępowania na prawach strony</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Postępowanie sądowoadministracyjne</dc:title>
  <dc:creator>Iga Jaworska</dc:creator>
  <cp:lastModifiedBy>Iga Jaworska</cp:lastModifiedBy>
  <cp:revision>13</cp:revision>
  <dcterms:created xsi:type="dcterms:W3CDTF">2015-09-28T10:10:28Z</dcterms:created>
  <dcterms:modified xsi:type="dcterms:W3CDTF">2015-09-28T12:55:13Z</dcterms:modified>
</cp:coreProperties>
</file>