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slides/slide142.xml" ContentType="application/vnd.openxmlformats-officedocument.presentationml.slide+xml"/>
  <Override PartName="/ppt/slides/slide143.xml" ContentType="application/vnd.openxmlformats-officedocument.presentationml.slide+xml"/>
  <Override PartName="/ppt/slides/slide144.xml" ContentType="application/vnd.openxmlformats-officedocument.presentationml.slide+xml"/>
  <Override PartName="/ppt/slides/slide145.xml" ContentType="application/vnd.openxmlformats-officedocument.presentationml.slide+xml"/>
  <Override PartName="/ppt/slides/slide146.xml" ContentType="application/vnd.openxmlformats-officedocument.presentationml.slide+xml"/>
  <Override PartName="/ppt/slides/slide147.xml" ContentType="application/vnd.openxmlformats-officedocument.presentationml.slide+xml"/>
  <Override PartName="/ppt/slides/slide148.xml" ContentType="application/vnd.openxmlformats-officedocument.presentationml.slide+xml"/>
  <Override PartName="/ppt/slides/slide149.xml" ContentType="application/vnd.openxmlformats-officedocument.presentationml.slide+xml"/>
  <Override PartName="/ppt/slides/slide150.xml" ContentType="application/vnd.openxmlformats-officedocument.presentationml.slide+xml"/>
  <Override PartName="/ppt/slides/slide151.xml" ContentType="application/vnd.openxmlformats-officedocument.presentationml.slide+xml"/>
  <Override PartName="/ppt/slides/slide152.xml" ContentType="application/vnd.openxmlformats-officedocument.presentationml.slide+xml"/>
  <Override PartName="/ppt/slides/slide153.xml" ContentType="application/vnd.openxmlformats-officedocument.presentationml.slide+xml"/>
  <Override PartName="/ppt/slides/slide154.xml" ContentType="application/vnd.openxmlformats-officedocument.presentationml.slide+xml"/>
  <Override PartName="/ppt/slides/slide155.xml" ContentType="application/vnd.openxmlformats-officedocument.presentationml.slide+xml"/>
  <Override PartName="/ppt/slides/slide156.xml" ContentType="application/vnd.openxmlformats-officedocument.presentationml.slide+xml"/>
  <Override PartName="/ppt/slides/slide157.xml" ContentType="application/vnd.openxmlformats-officedocument.presentationml.slide+xml"/>
  <Override PartName="/ppt/slides/slide158.xml" ContentType="application/vnd.openxmlformats-officedocument.presentationml.slide+xml"/>
  <Override PartName="/ppt/slides/slide159.xml" ContentType="application/vnd.openxmlformats-officedocument.presentationml.slide+xml"/>
  <Override PartName="/ppt/slides/slide160.xml" ContentType="application/vnd.openxmlformats-officedocument.presentationml.slide+xml"/>
  <Override PartName="/ppt/slides/slide161.xml" ContentType="application/vnd.openxmlformats-officedocument.presentationml.slide+xml"/>
  <Override PartName="/ppt/slides/slide162.xml" ContentType="application/vnd.openxmlformats-officedocument.presentationml.slide+xml"/>
  <Override PartName="/ppt/slides/slide163.xml" ContentType="application/vnd.openxmlformats-officedocument.presentationml.slide+xml"/>
  <Override PartName="/ppt/slides/slide164.xml" ContentType="application/vnd.openxmlformats-officedocument.presentationml.slide+xml"/>
  <Override PartName="/ppt/slides/slide165.xml" ContentType="application/vnd.openxmlformats-officedocument.presentationml.slide+xml"/>
  <Override PartName="/ppt/slides/slide166.xml" ContentType="application/vnd.openxmlformats-officedocument.presentationml.slide+xml"/>
  <Override PartName="/ppt/slides/slide167.xml" ContentType="application/vnd.openxmlformats-officedocument.presentationml.slide+xml"/>
  <Override PartName="/ppt/slides/slide168.xml" ContentType="application/vnd.openxmlformats-officedocument.presentationml.slide+xml"/>
  <Override PartName="/ppt/slides/slide169.xml" ContentType="application/vnd.openxmlformats-officedocument.presentationml.slide+xml"/>
  <Override PartName="/ppt/slides/slide170.xml" ContentType="application/vnd.openxmlformats-officedocument.presentationml.slide+xml"/>
  <Override PartName="/ppt/slides/slide171.xml" ContentType="application/vnd.openxmlformats-officedocument.presentationml.slide+xml"/>
  <Override PartName="/ppt/slides/slide172.xml" ContentType="application/vnd.openxmlformats-officedocument.presentationml.slide+xml"/>
  <Override PartName="/ppt/slides/slide17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75"/>
  </p:notesMasterIdLst>
  <p:sldIdLst>
    <p:sldId id="256" r:id="rId2"/>
    <p:sldId id="332" r:id="rId3"/>
    <p:sldId id="334" r:id="rId4"/>
    <p:sldId id="343" r:id="rId5"/>
    <p:sldId id="345" r:id="rId6"/>
    <p:sldId id="346" r:id="rId7"/>
    <p:sldId id="257" r:id="rId8"/>
    <p:sldId id="258" r:id="rId9"/>
    <p:sldId id="267" r:id="rId10"/>
    <p:sldId id="268" r:id="rId11"/>
    <p:sldId id="259" r:id="rId12"/>
    <p:sldId id="270" r:id="rId13"/>
    <p:sldId id="271" r:id="rId14"/>
    <p:sldId id="272" r:id="rId15"/>
    <p:sldId id="277" r:id="rId16"/>
    <p:sldId id="274" r:id="rId17"/>
    <p:sldId id="275" r:id="rId18"/>
    <p:sldId id="276" r:id="rId19"/>
    <p:sldId id="278" r:id="rId20"/>
    <p:sldId id="262" r:id="rId21"/>
    <p:sldId id="279" r:id="rId22"/>
    <p:sldId id="263" r:id="rId23"/>
    <p:sldId id="280" r:id="rId24"/>
    <p:sldId id="282" r:id="rId25"/>
    <p:sldId id="283" r:id="rId26"/>
    <p:sldId id="285" r:id="rId27"/>
    <p:sldId id="286" r:id="rId28"/>
    <p:sldId id="299" r:id="rId29"/>
    <p:sldId id="300" r:id="rId30"/>
    <p:sldId id="313" r:id="rId31"/>
    <p:sldId id="287" r:id="rId32"/>
    <p:sldId id="288" r:id="rId33"/>
    <p:sldId id="303" r:id="rId34"/>
    <p:sldId id="305" r:id="rId35"/>
    <p:sldId id="304" r:id="rId36"/>
    <p:sldId id="328" r:id="rId37"/>
    <p:sldId id="301" r:id="rId38"/>
    <p:sldId id="302" r:id="rId39"/>
    <p:sldId id="289" r:id="rId40"/>
    <p:sldId id="327" r:id="rId41"/>
    <p:sldId id="306" r:id="rId42"/>
    <p:sldId id="307" r:id="rId43"/>
    <p:sldId id="290" r:id="rId44"/>
    <p:sldId id="291" r:id="rId45"/>
    <p:sldId id="292" r:id="rId46"/>
    <p:sldId id="308" r:id="rId47"/>
    <p:sldId id="293" r:id="rId48"/>
    <p:sldId id="294" r:id="rId49"/>
    <p:sldId id="309" r:id="rId50"/>
    <p:sldId id="310" r:id="rId51"/>
    <p:sldId id="311" r:id="rId52"/>
    <p:sldId id="295" r:id="rId53"/>
    <p:sldId id="312" r:id="rId54"/>
    <p:sldId id="296" r:id="rId55"/>
    <p:sldId id="297" r:id="rId56"/>
    <p:sldId id="298" r:id="rId57"/>
    <p:sldId id="320" r:id="rId58"/>
    <p:sldId id="322" r:id="rId59"/>
    <p:sldId id="323" r:id="rId60"/>
    <p:sldId id="315" r:id="rId61"/>
    <p:sldId id="326" r:id="rId62"/>
    <p:sldId id="264" r:id="rId63"/>
    <p:sldId id="324" r:id="rId64"/>
    <p:sldId id="316" r:id="rId65"/>
    <p:sldId id="317" r:id="rId66"/>
    <p:sldId id="318" r:id="rId67"/>
    <p:sldId id="348" r:id="rId68"/>
    <p:sldId id="349" r:id="rId69"/>
    <p:sldId id="350" r:id="rId70"/>
    <p:sldId id="314" r:id="rId71"/>
    <p:sldId id="351" r:id="rId72"/>
    <p:sldId id="352" r:id="rId73"/>
    <p:sldId id="353" r:id="rId74"/>
    <p:sldId id="319" r:id="rId75"/>
    <p:sldId id="354" r:id="rId76"/>
    <p:sldId id="321" r:id="rId77"/>
    <p:sldId id="359" r:id="rId78"/>
    <p:sldId id="360" r:id="rId79"/>
    <p:sldId id="361" r:id="rId80"/>
    <p:sldId id="362" r:id="rId81"/>
    <p:sldId id="363" r:id="rId82"/>
    <p:sldId id="329" r:id="rId83"/>
    <p:sldId id="330" r:id="rId84"/>
    <p:sldId id="365" r:id="rId85"/>
    <p:sldId id="366" r:id="rId86"/>
    <p:sldId id="367" r:id="rId87"/>
    <p:sldId id="260" r:id="rId88"/>
    <p:sldId id="261" r:id="rId89"/>
    <p:sldId id="368" r:id="rId90"/>
    <p:sldId id="369" r:id="rId91"/>
    <p:sldId id="370" r:id="rId92"/>
    <p:sldId id="265" r:id="rId93"/>
    <p:sldId id="266" r:id="rId94"/>
    <p:sldId id="371" r:id="rId95"/>
    <p:sldId id="372" r:id="rId96"/>
    <p:sldId id="269" r:id="rId97"/>
    <p:sldId id="373" r:id="rId98"/>
    <p:sldId id="374" r:id="rId99"/>
    <p:sldId id="375" r:id="rId100"/>
    <p:sldId id="273" r:id="rId101"/>
    <p:sldId id="376" r:id="rId102"/>
    <p:sldId id="377" r:id="rId103"/>
    <p:sldId id="378" r:id="rId104"/>
    <p:sldId id="379" r:id="rId105"/>
    <p:sldId id="380" r:id="rId106"/>
    <p:sldId id="381" r:id="rId107"/>
    <p:sldId id="281" r:id="rId108"/>
    <p:sldId id="382" r:id="rId109"/>
    <p:sldId id="383" r:id="rId110"/>
    <p:sldId id="284" r:id="rId111"/>
    <p:sldId id="384" r:id="rId112"/>
    <p:sldId id="385" r:id="rId113"/>
    <p:sldId id="386" r:id="rId114"/>
    <p:sldId id="387" r:id="rId115"/>
    <p:sldId id="388" r:id="rId116"/>
    <p:sldId id="389" r:id="rId117"/>
    <p:sldId id="390" r:id="rId118"/>
    <p:sldId id="391" r:id="rId119"/>
    <p:sldId id="392" r:id="rId120"/>
    <p:sldId id="393" r:id="rId121"/>
    <p:sldId id="394" r:id="rId122"/>
    <p:sldId id="395" r:id="rId123"/>
    <p:sldId id="396" r:id="rId124"/>
    <p:sldId id="397" r:id="rId125"/>
    <p:sldId id="398" r:id="rId126"/>
    <p:sldId id="399" r:id="rId127"/>
    <p:sldId id="400" r:id="rId128"/>
    <p:sldId id="401" r:id="rId129"/>
    <p:sldId id="402" r:id="rId130"/>
    <p:sldId id="403" r:id="rId131"/>
    <p:sldId id="404" r:id="rId132"/>
    <p:sldId id="405" r:id="rId133"/>
    <p:sldId id="406" r:id="rId134"/>
    <p:sldId id="407" r:id="rId135"/>
    <p:sldId id="408" r:id="rId136"/>
    <p:sldId id="409" r:id="rId137"/>
    <p:sldId id="410" r:id="rId138"/>
    <p:sldId id="411" r:id="rId139"/>
    <p:sldId id="412" r:id="rId140"/>
    <p:sldId id="413" r:id="rId141"/>
    <p:sldId id="414" r:id="rId142"/>
    <p:sldId id="415" r:id="rId143"/>
    <p:sldId id="416" r:id="rId144"/>
    <p:sldId id="417" r:id="rId145"/>
    <p:sldId id="418" r:id="rId146"/>
    <p:sldId id="419" r:id="rId147"/>
    <p:sldId id="420" r:id="rId148"/>
    <p:sldId id="421" r:id="rId149"/>
    <p:sldId id="422" r:id="rId150"/>
    <p:sldId id="423" r:id="rId151"/>
    <p:sldId id="325" r:id="rId152"/>
    <p:sldId id="424" r:id="rId153"/>
    <p:sldId id="425" r:id="rId154"/>
    <p:sldId id="426" r:id="rId155"/>
    <p:sldId id="331" r:id="rId156"/>
    <p:sldId id="427" r:id="rId157"/>
    <p:sldId id="333" r:id="rId158"/>
    <p:sldId id="428" r:id="rId159"/>
    <p:sldId id="335" r:id="rId160"/>
    <p:sldId id="336" r:id="rId161"/>
    <p:sldId id="337" r:id="rId162"/>
    <p:sldId id="338" r:id="rId163"/>
    <p:sldId id="339" r:id="rId164"/>
    <p:sldId id="340" r:id="rId165"/>
    <p:sldId id="341" r:id="rId166"/>
    <p:sldId id="342" r:id="rId167"/>
    <p:sldId id="429" r:id="rId168"/>
    <p:sldId id="344" r:id="rId169"/>
    <p:sldId id="430" r:id="rId170"/>
    <p:sldId id="431" r:id="rId171"/>
    <p:sldId id="347" r:id="rId172"/>
    <p:sldId id="432" r:id="rId173"/>
    <p:sldId id="433" r:id="rId174"/>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029" autoAdjust="0"/>
    <p:restoredTop sz="94660"/>
  </p:normalViewPr>
  <p:slideViewPr>
    <p:cSldViewPr snapToGrid="0">
      <p:cViewPr varScale="1">
        <p:scale>
          <a:sx n="83" d="100"/>
          <a:sy n="83" d="100"/>
        </p:scale>
        <p:origin x="216" y="6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63" Type="http://schemas.openxmlformats.org/officeDocument/2006/relationships/slide" Target="slides/slide62.xml"/><Relationship Id="rId84" Type="http://schemas.openxmlformats.org/officeDocument/2006/relationships/slide" Target="slides/slide83.xml"/><Relationship Id="rId138" Type="http://schemas.openxmlformats.org/officeDocument/2006/relationships/slide" Target="slides/slide137.xml"/><Relationship Id="rId159" Type="http://schemas.openxmlformats.org/officeDocument/2006/relationships/slide" Target="slides/slide158.xml"/><Relationship Id="rId170" Type="http://schemas.openxmlformats.org/officeDocument/2006/relationships/slide" Target="slides/slide169.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53" Type="http://schemas.openxmlformats.org/officeDocument/2006/relationships/slide" Target="slides/slide52.xml"/><Relationship Id="rId74" Type="http://schemas.openxmlformats.org/officeDocument/2006/relationships/slide" Target="slides/slide73.xml"/><Relationship Id="rId128" Type="http://schemas.openxmlformats.org/officeDocument/2006/relationships/slide" Target="slides/slide127.xml"/><Relationship Id="rId149" Type="http://schemas.openxmlformats.org/officeDocument/2006/relationships/slide" Target="slides/slide148.xml"/><Relationship Id="rId5" Type="http://schemas.openxmlformats.org/officeDocument/2006/relationships/slide" Target="slides/slide4.xml"/><Relationship Id="rId95" Type="http://schemas.openxmlformats.org/officeDocument/2006/relationships/slide" Target="slides/slide94.xml"/><Relationship Id="rId160" Type="http://schemas.openxmlformats.org/officeDocument/2006/relationships/slide" Target="slides/slide159.xml"/><Relationship Id="rId22" Type="http://schemas.openxmlformats.org/officeDocument/2006/relationships/slide" Target="slides/slide21.xml"/><Relationship Id="rId43" Type="http://schemas.openxmlformats.org/officeDocument/2006/relationships/slide" Target="slides/slide42.xml"/><Relationship Id="rId64" Type="http://schemas.openxmlformats.org/officeDocument/2006/relationships/slide" Target="slides/slide63.xml"/><Relationship Id="rId118" Type="http://schemas.openxmlformats.org/officeDocument/2006/relationships/slide" Target="slides/slide117.xml"/><Relationship Id="rId139" Type="http://schemas.openxmlformats.org/officeDocument/2006/relationships/slide" Target="slides/slide138.xml"/><Relationship Id="rId85" Type="http://schemas.openxmlformats.org/officeDocument/2006/relationships/slide" Target="slides/slide84.xml"/><Relationship Id="rId150" Type="http://schemas.openxmlformats.org/officeDocument/2006/relationships/slide" Target="slides/slide149.xml"/><Relationship Id="rId171" Type="http://schemas.openxmlformats.org/officeDocument/2006/relationships/slide" Target="slides/slide170.xml"/><Relationship Id="rId12" Type="http://schemas.openxmlformats.org/officeDocument/2006/relationships/slide" Target="slides/slide11.xml"/><Relationship Id="rId33" Type="http://schemas.openxmlformats.org/officeDocument/2006/relationships/slide" Target="slides/slide32.xml"/><Relationship Id="rId108" Type="http://schemas.openxmlformats.org/officeDocument/2006/relationships/slide" Target="slides/slide107.xml"/><Relationship Id="rId129" Type="http://schemas.openxmlformats.org/officeDocument/2006/relationships/slide" Target="slides/slide128.xml"/><Relationship Id="rId54" Type="http://schemas.openxmlformats.org/officeDocument/2006/relationships/slide" Target="slides/slide53.xml"/><Relationship Id="rId75" Type="http://schemas.openxmlformats.org/officeDocument/2006/relationships/slide" Target="slides/slide74.xml"/><Relationship Id="rId96" Type="http://schemas.openxmlformats.org/officeDocument/2006/relationships/slide" Target="slides/slide95.xml"/><Relationship Id="rId140" Type="http://schemas.openxmlformats.org/officeDocument/2006/relationships/slide" Target="slides/slide139.xml"/><Relationship Id="rId161" Type="http://schemas.openxmlformats.org/officeDocument/2006/relationships/slide" Target="slides/slide160.xml"/><Relationship Id="rId6" Type="http://schemas.openxmlformats.org/officeDocument/2006/relationships/slide" Target="slides/slide5.xml"/><Relationship Id="rId23" Type="http://schemas.openxmlformats.org/officeDocument/2006/relationships/slide" Target="slides/slide22.xml"/><Relationship Id="rId28" Type="http://schemas.openxmlformats.org/officeDocument/2006/relationships/slide" Target="slides/slide27.xml"/><Relationship Id="rId49" Type="http://schemas.openxmlformats.org/officeDocument/2006/relationships/slide" Target="slides/slide48.xml"/><Relationship Id="rId114" Type="http://schemas.openxmlformats.org/officeDocument/2006/relationships/slide" Target="slides/slide113.xml"/><Relationship Id="rId119" Type="http://schemas.openxmlformats.org/officeDocument/2006/relationships/slide" Target="slides/slide118.xml"/><Relationship Id="rId44" Type="http://schemas.openxmlformats.org/officeDocument/2006/relationships/slide" Target="slides/slide43.xml"/><Relationship Id="rId60" Type="http://schemas.openxmlformats.org/officeDocument/2006/relationships/slide" Target="slides/slide59.xml"/><Relationship Id="rId65" Type="http://schemas.openxmlformats.org/officeDocument/2006/relationships/slide" Target="slides/slide64.xml"/><Relationship Id="rId81" Type="http://schemas.openxmlformats.org/officeDocument/2006/relationships/slide" Target="slides/slide80.xml"/><Relationship Id="rId86" Type="http://schemas.openxmlformats.org/officeDocument/2006/relationships/slide" Target="slides/slide85.xml"/><Relationship Id="rId130" Type="http://schemas.openxmlformats.org/officeDocument/2006/relationships/slide" Target="slides/slide129.xml"/><Relationship Id="rId135" Type="http://schemas.openxmlformats.org/officeDocument/2006/relationships/slide" Target="slides/slide134.xml"/><Relationship Id="rId151" Type="http://schemas.openxmlformats.org/officeDocument/2006/relationships/slide" Target="slides/slide150.xml"/><Relationship Id="rId156" Type="http://schemas.openxmlformats.org/officeDocument/2006/relationships/slide" Target="slides/slide155.xml"/><Relationship Id="rId177" Type="http://schemas.openxmlformats.org/officeDocument/2006/relationships/viewProps" Target="viewProps.xml"/><Relationship Id="rId172" Type="http://schemas.openxmlformats.org/officeDocument/2006/relationships/slide" Target="slides/slide171.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slide" Target="slides/slide119.xml"/><Relationship Id="rId125" Type="http://schemas.openxmlformats.org/officeDocument/2006/relationships/slide" Target="slides/slide124.xml"/><Relationship Id="rId141" Type="http://schemas.openxmlformats.org/officeDocument/2006/relationships/slide" Target="slides/slide140.xml"/><Relationship Id="rId146" Type="http://schemas.openxmlformats.org/officeDocument/2006/relationships/slide" Target="slides/slide145.xml"/><Relationship Id="rId167" Type="http://schemas.openxmlformats.org/officeDocument/2006/relationships/slide" Target="slides/slide166.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162" Type="http://schemas.openxmlformats.org/officeDocument/2006/relationships/slide" Target="slides/slide16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 Id="rId131" Type="http://schemas.openxmlformats.org/officeDocument/2006/relationships/slide" Target="slides/slide130.xml"/><Relationship Id="rId136" Type="http://schemas.openxmlformats.org/officeDocument/2006/relationships/slide" Target="slides/slide135.xml"/><Relationship Id="rId157" Type="http://schemas.openxmlformats.org/officeDocument/2006/relationships/slide" Target="slides/slide156.xml"/><Relationship Id="rId178" Type="http://schemas.openxmlformats.org/officeDocument/2006/relationships/theme" Target="theme/theme1.xml"/><Relationship Id="rId61" Type="http://schemas.openxmlformats.org/officeDocument/2006/relationships/slide" Target="slides/slide60.xml"/><Relationship Id="rId82" Type="http://schemas.openxmlformats.org/officeDocument/2006/relationships/slide" Target="slides/slide81.xml"/><Relationship Id="rId152" Type="http://schemas.openxmlformats.org/officeDocument/2006/relationships/slide" Target="slides/slide151.xml"/><Relationship Id="rId173" Type="http://schemas.openxmlformats.org/officeDocument/2006/relationships/slide" Target="slides/slide172.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26" Type="http://schemas.openxmlformats.org/officeDocument/2006/relationships/slide" Target="slides/slide125.xml"/><Relationship Id="rId147" Type="http://schemas.openxmlformats.org/officeDocument/2006/relationships/slide" Target="slides/slide146.xml"/><Relationship Id="rId168" Type="http://schemas.openxmlformats.org/officeDocument/2006/relationships/slide" Target="slides/slide167.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slide" Target="slides/slide120.xml"/><Relationship Id="rId142" Type="http://schemas.openxmlformats.org/officeDocument/2006/relationships/slide" Target="slides/slide141.xml"/><Relationship Id="rId163" Type="http://schemas.openxmlformats.org/officeDocument/2006/relationships/slide" Target="slides/slide162.xml"/><Relationship Id="rId3" Type="http://schemas.openxmlformats.org/officeDocument/2006/relationships/slide" Target="slides/slide2.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116" Type="http://schemas.openxmlformats.org/officeDocument/2006/relationships/slide" Target="slides/slide115.xml"/><Relationship Id="rId137" Type="http://schemas.openxmlformats.org/officeDocument/2006/relationships/slide" Target="slides/slide136.xml"/><Relationship Id="rId158" Type="http://schemas.openxmlformats.org/officeDocument/2006/relationships/slide" Target="slides/slide157.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88" Type="http://schemas.openxmlformats.org/officeDocument/2006/relationships/slide" Target="slides/slide87.xml"/><Relationship Id="rId111" Type="http://schemas.openxmlformats.org/officeDocument/2006/relationships/slide" Target="slides/slide110.xml"/><Relationship Id="rId132" Type="http://schemas.openxmlformats.org/officeDocument/2006/relationships/slide" Target="slides/slide131.xml"/><Relationship Id="rId153" Type="http://schemas.openxmlformats.org/officeDocument/2006/relationships/slide" Target="slides/slide152.xml"/><Relationship Id="rId174" Type="http://schemas.openxmlformats.org/officeDocument/2006/relationships/slide" Target="slides/slide173.xml"/><Relationship Id="rId179" Type="http://schemas.openxmlformats.org/officeDocument/2006/relationships/tableStyles" Target="tableStyles.xml"/><Relationship Id="rId15" Type="http://schemas.openxmlformats.org/officeDocument/2006/relationships/slide" Target="slides/slide14.xml"/><Relationship Id="rId36" Type="http://schemas.openxmlformats.org/officeDocument/2006/relationships/slide" Target="slides/slide35.xml"/><Relationship Id="rId57" Type="http://schemas.openxmlformats.org/officeDocument/2006/relationships/slide" Target="slides/slide56.xml"/><Relationship Id="rId106" Type="http://schemas.openxmlformats.org/officeDocument/2006/relationships/slide" Target="slides/slide105.xml"/><Relationship Id="rId127" Type="http://schemas.openxmlformats.org/officeDocument/2006/relationships/slide" Target="slides/slide126.xml"/><Relationship Id="rId10" Type="http://schemas.openxmlformats.org/officeDocument/2006/relationships/slide" Target="slides/slide9.xml"/><Relationship Id="rId31" Type="http://schemas.openxmlformats.org/officeDocument/2006/relationships/slide" Target="slides/slide30.xml"/><Relationship Id="rId52" Type="http://schemas.openxmlformats.org/officeDocument/2006/relationships/slide" Target="slides/slide51.xml"/><Relationship Id="rId73" Type="http://schemas.openxmlformats.org/officeDocument/2006/relationships/slide" Target="slides/slide72.xml"/><Relationship Id="rId78" Type="http://schemas.openxmlformats.org/officeDocument/2006/relationships/slide" Target="slides/slide77.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143" Type="http://schemas.openxmlformats.org/officeDocument/2006/relationships/slide" Target="slides/slide142.xml"/><Relationship Id="rId148" Type="http://schemas.openxmlformats.org/officeDocument/2006/relationships/slide" Target="slides/slide147.xml"/><Relationship Id="rId164" Type="http://schemas.openxmlformats.org/officeDocument/2006/relationships/slide" Target="slides/slide163.xml"/><Relationship Id="rId169" Type="http://schemas.openxmlformats.org/officeDocument/2006/relationships/slide" Target="slides/slide168.xml"/><Relationship Id="rId4" Type="http://schemas.openxmlformats.org/officeDocument/2006/relationships/slide" Target="slides/slide3.xml"/><Relationship Id="rId9" Type="http://schemas.openxmlformats.org/officeDocument/2006/relationships/slide" Target="slides/slide8.xml"/><Relationship Id="rId26" Type="http://schemas.openxmlformats.org/officeDocument/2006/relationships/slide" Target="slides/slide25.xml"/><Relationship Id="rId47" Type="http://schemas.openxmlformats.org/officeDocument/2006/relationships/slide" Target="slides/slide46.xml"/><Relationship Id="rId68" Type="http://schemas.openxmlformats.org/officeDocument/2006/relationships/slide" Target="slides/slide67.xml"/><Relationship Id="rId89" Type="http://schemas.openxmlformats.org/officeDocument/2006/relationships/slide" Target="slides/slide88.xml"/><Relationship Id="rId112" Type="http://schemas.openxmlformats.org/officeDocument/2006/relationships/slide" Target="slides/slide111.xml"/><Relationship Id="rId133" Type="http://schemas.openxmlformats.org/officeDocument/2006/relationships/slide" Target="slides/slide132.xml"/><Relationship Id="rId154" Type="http://schemas.openxmlformats.org/officeDocument/2006/relationships/slide" Target="slides/slide153.xml"/><Relationship Id="rId175" Type="http://schemas.openxmlformats.org/officeDocument/2006/relationships/notesMaster" Target="notesMasters/notesMaster1.xml"/><Relationship Id="rId16" Type="http://schemas.openxmlformats.org/officeDocument/2006/relationships/slide" Target="slides/slide15.xml"/><Relationship Id="rId37" Type="http://schemas.openxmlformats.org/officeDocument/2006/relationships/slide" Target="slides/slide36.xml"/><Relationship Id="rId58" Type="http://schemas.openxmlformats.org/officeDocument/2006/relationships/slide" Target="slides/slide57.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44" Type="http://schemas.openxmlformats.org/officeDocument/2006/relationships/slide" Target="slides/slide143.xml"/><Relationship Id="rId90" Type="http://schemas.openxmlformats.org/officeDocument/2006/relationships/slide" Target="slides/slide89.xml"/><Relationship Id="rId165" Type="http://schemas.openxmlformats.org/officeDocument/2006/relationships/slide" Target="slides/slide164.xml"/><Relationship Id="rId27" Type="http://schemas.openxmlformats.org/officeDocument/2006/relationships/slide" Target="slides/slide26.xml"/><Relationship Id="rId48" Type="http://schemas.openxmlformats.org/officeDocument/2006/relationships/slide" Target="slides/slide47.xml"/><Relationship Id="rId69" Type="http://schemas.openxmlformats.org/officeDocument/2006/relationships/slide" Target="slides/slide68.xml"/><Relationship Id="rId113" Type="http://schemas.openxmlformats.org/officeDocument/2006/relationships/slide" Target="slides/slide112.xml"/><Relationship Id="rId134" Type="http://schemas.openxmlformats.org/officeDocument/2006/relationships/slide" Target="slides/slide133.xml"/><Relationship Id="rId80" Type="http://schemas.openxmlformats.org/officeDocument/2006/relationships/slide" Target="slides/slide79.xml"/><Relationship Id="rId155" Type="http://schemas.openxmlformats.org/officeDocument/2006/relationships/slide" Target="slides/slide154.xml"/><Relationship Id="rId176" Type="http://schemas.openxmlformats.org/officeDocument/2006/relationships/presProps" Target="presProps.xml"/><Relationship Id="rId17" Type="http://schemas.openxmlformats.org/officeDocument/2006/relationships/slide" Target="slides/slide16.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24" Type="http://schemas.openxmlformats.org/officeDocument/2006/relationships/slide" Target="slides/slide123.xml"/><Relationship Id="rId70" Type="http://schemas.openxmlformats.org/officeDocument/2006/relationships/slide" Target="slides/slide69.xml"/><Relationship Id="rId91" Type="http://schemas.openxmlformats.org/officeDocument/2006/relationships/slide" Target="slides/slide90.xml"/><Relationship Id="rId145" Type="http://schemas.openxmlformats.org/officeDocument/2006/relationships/slide" Target="slides/slide144.xml"/><Relationship Id="rId166" Type="http://schemas.openxmlformats.org/officeDocument/2006/relationships/slide" Target="slides/slide165.xml"/><Relationship Id="rId1" Type="http://schemas.openxmlformats.org/officeDocument/2006/relationships/slideMaster" Target="slideMasters/slideMaster1.xml"/></Relationships>
</file>

<file path=ppt/diagrams/colors1.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EE69248-BF54-404F-9291-CCB1D93528DE}" type="doc">
      <dgm:prSet loTypeId="urn:microsoft.com/office/officeart/2005/8/layout/target1" loCatId="relationship" qsTypeId="urn:microsoft.com/office/officeart/2005/8/quickstyle/simple2" qsCatId="simple" csTypeId="urn:microsoft.com/office/officeart/2005/8/colors/colorful3" csCatId="colorful" phldr="1"/>
      <dgm:spPr/>
      <dgm:t>
        <a:bodyPr/>
        <a:lstStyle/>
        <a:p>
          <a:endParaRPr lang="pl-PL"/>
        </a:p>
      </dgm:t>
    </dgm:pt>
    <dgm:pt modelId="{676703D7-DAC2-44C5-9AA3-1C66042B3192}">
      <dgm:prSet phldrT="[Tekst]" custT="1"/>
      <dgm:spPr/>
      <dgm:t>
        <a:bodyPr/>
        <a:lstStyle/>
        <a:p>
          <a:r>
            <a:rPr lang="pl-PL" sz="2000" dirty="0"/>
            <a:t>dowody nielegalne (naruszenie zakazu dowodowego)</a:t>
          </a:r>
        </a:p>
      </dgm:t>
    </dgm:pt>
    <dgm:pt modelId="{6E81BEF9-B343-4928-9FA8-8FCE8459D760}" type="parTrans" cxnId="{24F565FE-1248-42C9-847D-F905384BCF63}">
      <dgm:prSet/>
      <dgm:spPr/>
      <dgm:t>
        <a:bodyPr/>
        <a:lstStyle/>
        <a:p>
          <a:endParaRPr lang="pl-PL"/>
        </a:p>
      </dgm:t>
    </dgm:pt>
    <dgm:pt modelId="{07057C64-1972-4315-AAE4-3D1B01B8DB58}" type="sibTrans" cxnId="{24F565FE-1248-42C9-847D-F905384BCF63}">
      <dgm:prSet/>
      <dgm:spPr/>
      <dgm:t>
        <a:bodyPr/>
        <a:lstStyle/>
        <a:p>
          <a:endParaRPr lang="pl-PL"/>
        </a:p>
      </dgm:t>
    </dgm:pt>
    <dgm:pt modelId="{703217BF-F486-48EE-B1EC-C24BA8EE979C}">
      <dgm:prSet phldrT="[Tekst]" custT="1"/>
      <dgm:spPr/>
      <dgm:t>
        <a:bodyPr/>
        <a:lstStyle/>
        <a:p>
          <a:r>
            <a:rPr lang="pl-PL" sz="2000" dirty="0"/>
            <a:t>dowody uzyskane w sposób sprzeczny z ustawą </a:t>
          </a:r>
        </a:p>
      </dgm:t>
    </dgm:pt>
    <dgm:pt modelId="{3F5FC62C-77FC-44AE-AA12-10895890AA2D}" type="parTrans" cxnId="{FAD40658-666F-45D7-B3DA-704F0E2BEEA3}">
      <dgm:prSet/>
      <dgm:spPr/>
      <dgm:t>
        <a:bodyPr/>
        <a:lstStyle/>
        <a:p>
          <a:endParaRPr lang="pl-PL"/>
        </a:p>
      </dgm:t>
    </dgm:pt>
    <dgm:pt modelId="{C5D600DC-52C1-4446-8A0A-E4B795FEC009}" type="sibTrans" cxnId="{FAD40658-666F-45D7-B3DA-704F0E2BEEA3}">
      <dgm:prSet/>
      <dgm:spPr/>
      <dgm:t>
        <a:bodyPr/>
        <a:lstStyle/>
        <a:p>
          <a:endParaRPr lang="pl-PL"/>
        </a:p>
      </dgm:t>
    </dgm:pt>
    <dgm:pt modelId="{2C644B82-4B51-4195-896E-B87E254E1F12}" type="pres">
      <dgm:prSet presAssocID="{2EE69248-BF54-404F-9291-CCB1D93528DE}" presName="composite" presStyleCnt="0">
        <dgm:presLayoutVars>
          <dgm:chMax val="5"/>
          <dgm:dir/>
          <dgm:resizeHandles val="exact"/>
        </dgm:presLayoutVars>
      </dgm:prSet>
      <dgm:spPr/>
    </dgm:pt>
    <dgm:pt modelId="{F871F85F-0B48-4A42-A72E-4C6F3EDCA22C}" type="pres">
      <dgm:prSet presAssocID="{676703D7-DAC2-44C5-9AA3-1C66042B3192}" presName="circle1" presStyleLbl="lnNode1" presStyleIdx="0" presStyleCnt="2"/>
      <dgm:spPr/>
    </dgm:pt>
    <dgm:pt modelId="{D8832BDD-58B5-4BF5-9038-904537971FDA}" type="pres">
      <dgm:prSet presAssocID="{676703D7-DAC2-44C5-9AA3-1C66042B3192}" presName="text1" presStyleLbl="revTx" presStyleIdx="0" presStyleCnt="2" custScaleX="284786" custLinFactNeighborX="29938">
        <dgm:presLayoutVars>
          <dgm:bulletEnabled val="1"/>
        </dgm:presLayoutVars>
      </dgm:prSet>
      <dgm:spPr/>
    </dgm:pt>
    <dgm:pt modelId="{9CBEDFFF-441A-45FE-947B-0FDC553E6079}" type="pres">
      <dgm:prSet presAssocID="{676703D7-DAC2-44C5-9AA3-1C66042B3192}" presName="line1" presStyleLbl="callout" presStyleIdx="0" presStyleCnt="4"/>
      <dgm:spPr/>
    </dgm:pt>
    <dgm:pt modelId="{8FD51995-AA3D-4F70-BE5B-691B7A6CA2F9}" type="pres">
      <dgm:prSet presAssocID="{676703D7-DAC2-44C5-9AA3-1C66042B3192}" presName="d1" presStyleLbl="callout" presStyleIdx="1" presStyleCnt="4"/>
      <dgm:spPr/>
    </dgm:pt>
    <dgm:pt modelId="{B1DEBC33-60A6-4D82-BD19-093BC13CDF48}" type="pres">
      <dgm:prSet presAssocID="{703217BF-F486-48EE-B1EC-C24BA8EE979C}" presName="circle2" presStyleLbl="lnNode1" presStyleIdx="1" presStyleCnt="2"/>
      <dgm:spPr/>
    </dgm:pt>
    <dgm:pt modelId="{AC2D052B-7612-49F0-9A4D-28E64926EEB5}" type="pres">
      <dgm:prSet presAssocID="{703217BF-F486-48EE-B1EC-C24BA8EE979C}" presName="text2" presStyleLbl="revTx" presStyleIdx="1" presStyleCnt="2" custScaleX="272587" custLinFactNeighborX="47670" custLinFactNeighborY="-6187">
        <dgm:presLayoutVars>
          <dgm:bulletEnabled val="1"/>
        </dgm:presLayoutVars>
      </dgm:prSet>
      <dgm:spPr/>
    </dgm:pt>
    <dgm:pt modelId="{462BCD69-59FE-46AB-82AA-0E2367DC513D}" type="pres">
      <dgm:prSet presAssocID="{703217BF-F486-48EE-B1EC-C24BA8EE979C}" presName="line2" presStyleLbl="callout" presStyleIdx="2" presStyleCnt="4"/>
      <dgm:spPr/>
    </dgm:pt>
    <dgm:pt modelId="{B849FBB1-7BCE-4F5A-8228-E114399FC566}" type="pres">
      <dgm:prSet presAssocID="{703217BF-F486-48EE-B1EC-C24BA8EE979C}" presName="d2" presStyleLbl="callout" presStyleIdx="3" presStyleCnt="4"/>
      <dgm:spPr/>
    </dgm:pt>
  </dgm:ptLst>
  <dgm:cxnLst>
    <dgm:cxn modelId="{4AFA084B-9134-463D-AE72-E296EF8768F2}" type="presOf" srcId="{2EE69248-BF54-404F-9291-CCB1D93528DE}" destId="{2C644B82-4B51-4195-896E-B87E254E1F12}" srcOrd="0" destOrd="0" presId="urn:microsoft.com/office/officeart/2005/8/layout/target1"/>
    <dgm:cxn modelId="{95177A4F-7C70-4DE0-98E6-8C20B27209C0}" type="presOf" srcId="{676703D7-DAC2-44C5-9AA3-1C66042B3192}" destId="{D8832BDD-58B5-4BF5-9038-904537971FDA}" srcOrd="0" destOrd="0" presId="urn:microsoft.com/office/officeart/2005/8/layout/target1"/>
    <dgm:cxn modelId="{02F65252-5904-4162-A87E-2EFEC0EEB244}" type="presOf" srcId="{703217BF-F486-48EE-B1EC-C24BA8EE979C}" destId="{AC2D052B-7612-49F0-9A4D-28E64926EEB5}" srcOrd="0" destOrd="0" presId="urn:microsoft.com/office/officeart/2005/8/layout/target1"/>
    <dgm:cxn modelId="{FAD40658-666F-45D7-B3DA-704F0E2BEEA3}" srcId="{2EE69248-BF54-404F-9291-CCB1D93528DE}" destId="{703217BF-F486-48EE-B1EC-C24BA8EE979C}" srcOrd="1" destOrd="0" parTransId="{3F5FC62C-77FC-44AE-AA12-10895890AA2D}" sibTransId="{C5D600DC-52C1-4446-8A0A-E4B795FEC009}"/>
    <dgm:cxn modelId="{24F565FE-1248-42C9-847D-F905384BCF63}" srcId="{2EE69248-BF54-404F-9291-CCB1D93528DE}" destId="{676703D7-DAC2-44C5-9AA3-1C66042B3192}" srcOrd="0" destOrd="0" parTransId="{6E81BEF9-B343-4928-9FA8-8FCE8459D760}" sibTransId="{07057C64-1972-4315-AAE4-3D1B01B8DB58}"/>
    <dgm:cxn modelId="{09531C40-3DD4-4565-A85F-F9AE006FEC16}" type="presParOf" srcId="{2C644B82-4B51-4195-896E-B87E254E1F12}" destId="{F871F85F-0B48-4A42-A72E-4C6F3EDCA22C}" srcOrd="0" destOrd="0" presId="urn:microsoft.com/office/officeart/2005/8/layout/target1"/>
    <dgm:cxn modelId="{79BDBC65-4151-444F-80EA-C263AF800612}" type="presParOf" srcId="{2C644B82-4B51-4195-896E-B87E254E1F12}" destId="{D8832BDD-58B5-4BF5-9038-904537971FDA}" srcOrd="1" destOrd="0" presId="urn:microsoft.com/office/officeart/2005/8/layout/target1"/>
    <dgm:cxn modelId="{7B7BF186-75ED-41BC-9BCB-7517A066A13D}" type="presParOf" srcId="{2C644B82-4B51-4195-896E-B87E254E1F12}" destId="{9CBEDFFF-441A-45FE-947B-0FDC553E6079}" srcOrd="2" destOrd="0" presId="urn:microsoft.com/office/officeart/2005/8/layout/target1"/>
    <dgm:cxn modelId="{4A4A3442-5242-4BCB-A221-655FAEA2D00F}" type="presParOf" srcId="{2C644B82-4B51-4195-896E-B87E254E1F12}" destId="{8FD51995-AA3D-4F70-BE5B-691B7A6CA2F9}" srcOrd="3" destOrd="0" presId="urn:microsoft.com/office/officeart/2005/8/layout/target1"/>
    <dgm:cxn modelId="{5907DCB8-A67E-4EFF-BC1B-17BB44A2A31C}" type="presParOf" srcId="{2C644B82-4B51-4195-896E-B87E254E1F12}" destId="{B1DEBC33-60A6-4D82-BD19-093BC13CDF48}" srcOrd="4" destOrd="0" presId="urn:microsoft.com/office/officeart/2005/8/layout/target1"/>
    <dgm:cxn modelId="{3F200278-A933-4B71-B963-C4F69AF648C4}" type="presParOf" srcId="{2C644B82-4B51-4195-896E-B87E254E1F12}" destId="{AC2D052B-7612-49F0-9A4D-28E64926EEB5}" srcOrd="5" destOrd="0" presId="urn:microsoft.com/office/officeart/2005/8/layout/target1"/>
    <dgm:cxn modelId="{30D4F7A4-5BB0-4B9B-8F01-B189A8371BC0}" type="presParOf" srcId="{2C644B82-4B51-4195-896E-B87E254E1F12}" destId="{462BCD69-59FE-46AB-82AA-0E2367DC513D}" srcOrd="6" destOrd="0" presId="urn:microsoft.com/office/officeart/2005/8/layout/target1"/>
    <dgm:cxn modelId="{11118319-0972-420C-B6BE-CC9C801F5A46}" type="presParOf" srcId="{2C644B82-4B51-4195-896E-B87E254E1F12}" destId="{B849FBB1-7BCE-4F5A-8228-E114399FC566}" srcOrd="7" destOrd="0" presId="urn:microsoft.com/office/officeart/2005/8/layout/targe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3EC6DC6E-29FE-4DA9-AE8B-3F351AE3E3F6}" type="doc">
      <dgm:prSet loTypeId="urn:microsoft.com/office/officeart/2005/8/layout/radial2" loCatId="relationship" qsTypeId="urn:microsoft.com/office/officeart/2005/8/quickstyle/simple1" qsCatId="simple" csTypeId="urn:microsoft.com/office/officeart/2005/8/colors/colorful3" csCatId="colorful" phldr="1"/>
      <dgm:spPr/>
      <dgm:t>
        <a:bodyPr/>
        <a:lstStyle/>
        <a:p>
          <a:endParaRPr lang="pl-PL"/>
        </a:p>
      </dgm:t>
    </dgm:pt>
    <dgm:pt modelId="{A6E3F8DC-655B-47F7-B3C1-8357BF37E0AE}">
      <dgm:prSet phldrT="[Tekst]" custT="1"/>
      <dgm:spPr/>
      <dgm:t>
        <a:bodyPr/>
        <a:lstStyle/>
        <a:p>
          <a:r>
            <a:rPr lang="pl-PL" sz="1800" dirty="0"/>
            <a:t>gromadzenia dowodów </a:t>
          </a:r>
        </a:p>
      </dgm:t>
    </dgm:pt>
    <dgm:pt modelId="{E023CFF2-803A-4920-8F52-AF247DE7D68E}" type="parTrans" cxnId="{5D5C8A89-2D58-40B2-9984-0F3D1E735E9B}">
      <dgm:prSet/>
      <dgm:spPr/>
      <dgm:t>
        <a:bodyPr/>
        <a:lstStyle/>
        <a:p>
          <a:endParaRPr lang="pl-PL"/>
        </a:p>
      </dgm:t>
    </dgm:pt>
    <dgm:pt modelId="{1C6667D6-9AFA-4AAC-83B7-6F1BC36CCEFD}" type="sibTrans" cxnId="{5D5C8A89-2D58-40B2-9984-0F3D1E735E9B}">
      <dgm:prSet/>
      <dgm:spPr/>
      <dgm:t>
        <a:bodyPr/>
        <a:lstStyle/>
        <a:p>
          <a:endParaRPr lang="pl-PL"/>
        </a:p>
      </dgm:t>
    </dgm:pt>
    <dgm:pt modelId="{D800556F-EA79-4B1B-A7D0-E1F24290A577}">
      <dgm:prSet phldrT="[Tekst]" custT="1"/>
      <dgm:spPr/>
      <dgm:t>
        <a:bodyPr/>
        <a:lstStyle/>
        <a:p>
          <a:r>
            <a:rPr lang="pl-PL" sz="1800" dirty="0"/>
            <a:t>naruszenie zakazu dowodowego</a:t>
          </a:r>
        </a:p>
      </dgm:t>
    </dgm:pt>
    <dgm:pt modelId="{450C7D07-C09C-4F48-853A-42E815CF4703}" type="parTrans" cxnId="{D4DB0E20-2BCD-426E-802A-992553785D0A}">
      <dgm:prSet/>
      <dgm:spPr/>
      <dgm:t>
        <a:bodyPr/>
        <a:lstStyle/>
        <a:p>
          <a:endParaRPr lang="pl-PL"/>
        </a:p>
      </dgm:t>
    </dgm:pt>
    <dgm:pt modelId="{136A2176-5A51-4C09-A2CA-148607E2FA7F}" type="sibTrans" cxnId="{D4DB0E20-2BCD-426E-802A-992553785D0A}">
      <dgm:prSet/>
      <dgm:spPr/>
      <dgm:t>
        <a:bodyPr/>
        <a:lstStyle/>
        <a:p>
          <a:endParaRPr lang="pl-PL"/>
        </a:p>
      </dgm:t>
    </dgm:pt>
    <dgm:pt modelId="{48E06196-0471-4904-B2BA-FF4753F69FB3}">
      <dgm:prSet phldrT="[Tekst]" custT="1"/>
      <dgm:spPr/>
      <dgm:t>
        <a:bodyPr/>
        <a:lstStyle/>
        <a:p>
          <a:r>
            <a:rPr lang="pl-PL" sz="1800" dirty="0"/>
            <a:t>naruszenie innych niż KPK przepisów </a:t>
          </a:r>
        </a:p>
      </dgm:t>
    </dgm:pt>
    <dgm:pt modelId="{6EAF933B-364E-46BD-88E0-C4F93354F0A9}" type="parTrans" cxnId="{49CB9472-52E1-412C-BDD9-F8769E676C97}">
      <dgm:prSet/>
      <dgm:spPr/>
      <dgm:t>
        <a:bodyPr/>
        <a:lstStyle/>
        <a:p>
          <a:endParaRPr lang="pl-PL"/>
        </a:p>
      </dgm:t>
    </dgm:pt>
    <dgm:pt modelId="{0BE04C9B-8C31-441F-AF2D-FCBE57ACE840}" type="sibTrans" cxnId="{49CB9472-52E1-412C-BDD9-F8769E676C97}">
      <dgm:prSet/>
      <dgm:spPr/>
      <dgm:t>
        <a:bodyPr/>
        <a:lstStyle/>
        <a:p>
          <a:endParaRPr lang="pl-PL"/>
        </a:p>
      </dgm:t>
    </dgm:pt>
    <dgm:pt modelId="{73A2FA1E-943B-47CF-8610-417BF5747F64}">
      <dgm:prSet phldrT="[Tekst]" custT="1"/>
      <dgm:spPr/>
      <dgm:t>
        <a:bodyPr/>
        <a:lstStyle/>
        <a:p>
          <a:r>
            <a:rPr lang="pl-PL" sz="1800" dirty="0"/>
            <a:t>przeprowadzenia dowodu </a:t>
          </a:r>
        </a:p>
      </dgm:t>
    </dgm:pt>
    <dgm:pt modelId="{4DEDFAE8-40F4-49BA-AF7C-7A4654E83B43}" type="parTrans" cxnId="{658113FD-2017-42D3-A7DF-269BB088FA3B}">
      <dgm:prSet/>
      <dgm:spPr/>
      <dgm:t>
        <a:bodyPr/>
        <a:lstStyle/>
        <a:p>
          <a:endParaRPr lang="pl-PL"/>
        </a:p>
      </dgm:t>
    </dgm:pt>
    <dgm:pt modelId="{E2B8CDB5-AE6D-41B6-BEA4-C2E6AFF03A7D}" type="sibTrans" cxnId="{658113FD-2017-42D3-A7DF-269BB088FA3B}">
      <dgm:prSet/>
      <dgm:spPr/>
      <dgm:t>
        <a:bodyPr/>
        <a:lstStyle/>
        <a:p>
          <a:endParaRPr lang="pl-PL"/>
        </a:p>
      </dgm:t>
    </dgm:pt>
    <dgm:pt modelId="{D305B93D-D227-4FA2-9138-BAD67DE7E037}">
      <dgm:prSet phldrT="[Tekst]" custT="1"/>
      <dgm:spPr/>
      <dgm:t>
        <a:bodyPr/>
        <a:lstStyle/>
        <a:p>
          <a:r>
            <a:rPr lang="pl-PL" sz="1800" dirty="0"/>
            <a:t>naruszenie przepisów o sposobie przeprowadzenia dowodu</a:t>
          </a:r>
        </a:p>
      </dgm:t>
    </dgm:pt>
    <dgm:pt modelId="{A91EAF07-05A1-4CB4-AC12-8C101AA38603}" type="parTrans" cxnId="{228E001C-E9F7-43E1-9EC5-143FDDDCE1C9}">
      <dgm:prSet/>
      <dgm:spPr/>
      <dgm:t>
        <a:bodyPr/>
        <a:lstStyle/>
        <a:p>
          <a:endParaRPr lang="pl-PL"/>
        </a:p>
      </dgm:t>
    </dgm:pt>
    <dgm:pt modelId="{CA9A4267-80D6-4AA5-9F02-909C269FEAB2}" type="sibTrans" cxnId="{228E001C-E9F7-43E1-9EC5-143FDDDCE1C9}">
      <dgm:prSet/>
      <dgm:spPr/>
      <dgm:t>
        <a:bodyPr/>
        <a:lstStyle/>
        <a:p>
          <a:endParaRPr lang="pl-PL"/>
        </a:p>
      </dgm:t>
    </dgm:pt>
    <dgm:pt modelId="{4A4D1560-9045-4442-A9B7-B52F08FAFD45}" type="pres">
      <dgm:prSet presAssocID="{3EC6DC6E-29FE-4DA9-AE8B-3F351AE3E3F6}" presName="composite" presStyleCnt="0">
        <dgm:presLayoutVars>
          <dgm:chMax val="5"/>
          <dgm:dir/>
          <dgm:animLvl val="ctr"/>
          <dgm:resizeHandles val="exact"/>
        </dgm:presLayoutVars>
      </dgm:prSet>
      <dgm:spPr/>
    </dgm:pt>
    <dgm:pt modelId="{D446C970-1582-4F10-8B46-019B7B534E28}" type="pres">
      <dgm:prSet presAssocID="{3EC6DC6E-29FE-4DA9-AE8B-3F351AE3E3F6}" presName="cycle" presStyleCnt="0"/>
      <dgm:spPr/>
    </dgm:pt>
    <dgm:pt modelId="{FE1632F4-6DD2-446D-8D52-F53734D3D014}" type="pres">
      <dgm:prSet presAssocID="{3EC6DC6E-29FE-4DA9-AE8B-3F351AE3E3F6}" presName="centerShape" presStyleCnt="0"/>
      <dgm:spPr/>
    </dgm:pt>
    <dgm:pt modelId="{E66D37F7-DB60-497D-A050-1F03C82AF80D}" type="pres">
      <dgm:prSet presAssocID="{3EC6DC6E-29FE-4DA9-AE8B-3F351AE3E3F6}" presName="connSite" presStyleLbl="node1" presStyleIdx="0" presStyleCnt="3"/>
      <dgm:spPr/>
    </dgm:pt>
    <dgm:pt modelId="{8D2D5154-AAE0-4B22-8F67-354040A1C4DA}" type="pres">
      <dgm:prSet presAssocID="{3EC6DC6E-29FE-4DA9-AE8B-3F351AE3E3F6}" presName="visible" presStyleLbl="node1" presStyleIdx="0" presStyleCnt="3" custLinFactNeighborX="-3320" custLinFactNeighborY="0"/>
      <dgm:spPr/>
    </dgm:pt>
    <dgm:pt modelId="{2CCD304A-82A3-4B81-94E3-FC1A3D1BA612}" type="pres">
      <dgm:prSet presAssocID="{E023CFF2-803A-4920-8F52-AF247DE7D68E}" presName="Name25" presStyleLbl="parChTrans1D1" presStyleIdx="0" presStyleCnt="2"/>
      <dgm:spPr/>
    </dgm:pt>
    <dgm:pt modelId="{72B818BC-223E-4796-8968-3C73C4CB7626}" type="pres">
      <dgm:prSet presAssocID="{A6E3F8DC-655B-47F7-B3C1-8357BF37E0AE}" presName="node" presStyleCnt="0"/>
      <dgm:spPr/>
    </dgm:pt>
    <dgm:pt modelId="{2A793BC8-6590-4289-A3E6-2A00C36C55F7}" type="pres">
      <dgm:prSet presAssocID="{A6E3F8DC-655B-47F7-B3C1-8357BF37E0AE}" presName="parentNode" presStyleLbl="node1" presStyleIdx="1" presStyleCnt="3">
        <dgm:presLayoutVars>
          <dgm:chMax val="1"/>
          <dgm:bulletEnabled val="1"/>
        </dgm:presLayoutVars>
      </dgm:prSet>
      <dgm:spPr/>
    </dgm:pt>
    <dgm:pt modelId="{76BB16F2-3ADA-475B-9889-0142F66CC13A}" type="pres">
      <dgm:prSet presAssocID="{A6E3F8DC-655B-47F7-B3C1-8357BF37E0AE}" presName="childNode" presStyleLbl="revTx" presStyleIdx="0" presStyleCnt="1">
        <dgm:presLayoutVars>
          <dgm:bulletEnabled val="1"/>
        </dgm:presLayoutVars>
      </dgm:prSet>
      <dgm:spPr/>
    </dgm:pt>
    <dgm:pt modelId="{1EBE729E-42B6-41EF-BCF4-A10BF41D7B0A}" type="pres">
      <dgm:prSet presAssocID="{4DEDFAE8-40F4-49BA-AF7C-7A4654E83B43}" presName="Name25" presStyleLbl="parChTrans1D1" presStyleIdx="1" presStyleCnt="2"/>
      <dgm:spPr/>
    </dgm:pt>
    <dgm:pt modelId="{19D09B40-6C15-4178-9A7A-C93CB64038A8}" type="pres">
      <dgm:prSet presAssocID="{73A2FA1E-943B-47CF-8610-417BF5747F64}" presName="node" presStyleCnt="0"/>
      <dgm:spPr/>
    </dgm:pt>
    <dgm:pt modelId="{062F82E3-DFED-44AD-8E37-EB2D6A33627B}" type="pres">
      <dgm:prSet presAssocID="{73A2FA1E-943B-47CF-8610-417BF5747F64}" presName="parentNode" presStyleLbl="node1" presStyleIdx="2" presStyleCnt="3">
        <dgm:presLayoutVars>
          <dgm:chMax val="1"/>
          <dgm:bulletEnabled val="1"/>
        </dgm:presLayoutVars>
      </dgm:prSet>
      <dgm:spPr/>
    </dgm:pt>
    <dgm:pt modelId="{FAD547EB-0F31-43D1-A75F-81C43159C8B7}" type="pres">
      <dgm:prSet presAssocID="{73A2FA1E-943B-47CF-8610-417BF5747F64}" presName="childNode" presStyleLbl="revTx" presStyleIdx="0" presStyleCnt="1">
        <dgm:presLayoutVars>
          <dgm:bulletEnabled val="1"/>
        </dgm:presLayoutVars>
      </dgm:prSet>
      <dgm:spPr/>
    </dgm:pt>
  </dgm:ptLst>
  <dgm:cxnLst>
    <dgm:cxn modelId="{38FB6605-2284-42EE-99A1-A6379D0EAAD0}" type="presOf" srcId="{4DEDFAE8-40F4-49BA-AF7C-7A4654E83B43}" destId="{1EBE729E-42B6-41EF-BCF4-A10BF41D7B0A}" srcOrd="0" destOrd="0" presId="urn:microsoft.com/office/officeart/2005/8/layout/radial2"/>
    <dgm:cxn modelId="{228E001C-E9F7-43E1-9EC5-143FDDDCE1C9}" srcId="{A6E3F8DC-655B-47F7-B3C1-8357BF37E0AE}" destId="{D305B93D-D227-4FA2-9138-BAD67DE7E037}" srcOrd="1" destOrd="0" parTransId="{A91EAF07-05A1-4CB4-AC12-8C101AA38603}" sibTransId="{CA9A4267-80D6-4AA5-9F02-909C269FEAB2}"/>
    <dgm:cxn modelId="{D4DB0E20-2BCD-426E-802A-992553785D0A}" srcId="{A6E3F8DC-655B-47F7-B3C1-8357BF37E0AE}" destId="{D800556F-EA79-4B1B-A7D0-E1F24290A577}" srcOrd="0" destOrd="0" parTransId="{450C7D07-C09C-4F48-853A-42E815CF4703}" sibTransId="{136A2176-5A51-4C09-A2CA-148607E2FA7F}"/>
    <dgm:cxn modelId="{765C4C22-043C-4B78-83C5-B8FC59829F44}" type="presOf" srcId="{D305B93D-D227-4FA2-9138-BAD67DE7E037}" destId="{76BB16F2-3ADA-475B-9889-0142F66CC13A}" srcOrd="0" destOrd="1" presId="urn:microsoft.com/office/officeart/2005/8/layout/radial2"/>
    <dgm:cxn modelId="{BA00DB45-3141-455D-B676-55124C592BA3}" type="presOf" srcId="{73A2FA1E-943B-47CF-8610-417BF5747F64}" destId="{062F82E3-DFED-44AD-8E37-EB2D6A33627B}" srcOrd="0" destOrd="0" presId="urn:microsoft.com/office/officeart/2005/8/layout/radial2"/>
    <dgm:cxn modelId="{49CB9472-52E1-412C-BDD9-F8769E676C97}" srcId="{A6E3F8DC-655B-47F7-B3C1-8357BF37E0AE}" destId="{48E06196-0471-4904-B2BA-FF4753F69FB3}" srcOrd="2" destOrd="0" parTransId="{6EAF933B-364E-46BD-88E0-C4F93354F0A9}" sibTransId="{0BE04C9B-8C31-441F-AF2D-FCBE57ACE840}"/>
    <dgm:cxn modelId="{5D5C8A89-2D58-40B2-9984-0F3D1E735E9B}" srcId="{3EC6DC6E-29FE-4DA9-AE8B-3F351AE3E3F6}" destId="{A6E3F8DC-655B-47F7-B3C1-8357BF37E0AE}" srcOrd="0" destOrd="0" parTransId="{E023CFF2-803A-4920-8F52-AF247DE7D68E}" sibTransId="{1C6667D6-9AFA-4AAC-83B7-6F1BC36CCEFD}"/>
    <dgm:cxn modelId="{96E2D09F-7FE2-4E3C-8659-7D3F9A2C75FF}" type="presOf" srcId="{48E06196-0471-4904-B2BA-FF4753F69FB3}" destId="{76BB16F2-3ADA-475B-9889-0142F66CC13A}" srcOrd="0" destOrd="2" presId="urn:microsoft.com/office/officeart/2005/8/layout/radial2"/>
    <dgm:cxn modelId="{85BB25B7-E07E-4108-B1B9-EBAB747660A1}" type="presOf" srcId="{E023CFF2-803A-4920-8F52-AF247DE7D68E}" destId="{2CCD304A-82A3-4B81-94E3-FC1A3D1BA612}" srcOrd="0" destOrd="0" presId="urn:microsoft.com/office/officeart/2005/8/layout/radial2"/>
    <dgm:cxn modelId="{BCF0EBB7-69B9-4850-B806-4B0DB12189B0}" type="presOf" srcId="{3EC6DC6E-29FE-4DA9-AE8B-3F351AE3E3F6}" destId="{4A4D1560-9045-4442-A9B7-B52F08FAFD45}" srcOrd="0" destOrd="0" presId="urn:microsoft.com/office/officeart/2005/8/layout/radial2"/>
    <dgm:cxn modelId="{59211BB8-6A15-4FF9-A48A-17886058ABEC}" type="presOf" srcId="{A6E3F8DC-655B-47F7-B3C1-8357BF37E0AE}" destId="{2A793BC8-6590-4289-A3E6-2A00C36C55F7}" srcOrd="0" destOrd="0" presId="urn:microsoft.com/office/officeart/2005/8/layout/radial2"/>
    <dgm:cxn modelId="{5929A9D4-9026-4EA8-9D24-7C8F2B25F24D}" type="presOf" srcId="{D800556F-EA79-4B1B-A7D0-E1F24290A577}" destId="{76BB16F2-3ADA-475B-9889-0142F66CC13A}" srcOrd="0" destOrd="0" presId="urn:microsoft.com/office/officeart/2005/8/layout/radial2"/>
    <dgm:cxn modelId="{658113FD-2017-42D3-A7DF-269BB088FA3B}" srcId="{3EC6DC6E-29FE-4DA9-AE8B-3F351AE3E3F6}" destId="{73A2FA1E-943B-47CF-8610-417BF5747F64}" srcOrd="1" destOrd="0" parTransId="{4DEDFAE8-40F4-49BA-AF7C-7A4654E83B43}" sibTransId="{E2B8CDB5-AE6D-41B6-BEA4-C2E6AFF03A7D}"/>
    <dgm:cxn modelId="{D79ED3B8-56DA-4813-93ED-A46E50799CA3}" type="presParOf" srcId="{4A4D1560-9045-4442-A9B7-B52F08FAFD45}" destId="{D446C970-1582-4F10-8B46-019B7B534E28}" srcOrd="0" destOrd="0" presId="urn:microsoft.com/office/officeart/2005/8/layout/radial2"/>
    <dgm:cxn modelId="{F6502A7F-AC63-4345-9DD2-09D979EF81E4}" type="presParOf" srcId="{D446C970-1582-4F10-8B46-019B7B534E28}" destId="{FE1632F4-6DD2-446D-8D52-F53734D3D014}" srcOrd="0" destOrd="0" presId="urn:microsoft.com/office/officeart/2005/8/layout/radial2"/>
    <dgm:cxn modelId="{B04AAD31-468C-4DBE-97ED-E0EEEFDF24C9}" type="presParOf" srcId="{FE1632F4-6DD2-446D-8D52-F53734D3D014}" destId="{E66D37F7-DB60-497D-A050-1F03C82AF80D}" srcOrd="0" destOrd="0" presId="urn:microsoft.com/office/officeart/2005/8/layout/radial2"/>
    <dgm:cxn modelId="{613A26C3-92F7-445A-B9DC-DF7C7A992112}" type="presParOf" srcId="{FE1632F4-6DD2-446D-8D52-F53734D3D014}" destId="{8D2D5154-AAE0-4B22-8F67-354040A1C4DA}" srcOrd="1" destOrd="0" presId="urn:microsoft.com/office/officeart/2005/8/layout/radial2"/>
    <dgm:cxn modelId="{FE0C88AA-88D2-4093-A1BD-EDAF6D8A92C0}" type="presParOf" srcId="{D446C970-1582-4F10-8B46-019B7B534E28}" destId="{2CCD304A-82A3-4B81-94E3-FC1A3D1BA612}" srcOrd="1" destOrd="0" presId="urn:microsoft.com/office/officeart/2005/8/layout/radial2"/>
    <dgm:cxn modelId="{67F54063-12E3-40C6-8F4B-1E83E9355171}" type="presParOf" srcId="{D446C970-1582-4F10-8B46-019B7B534E28}" destId="{72B818BC-223E-4796-8968-3C73C4CB7626}" srcOrd="2" destOrd="0" presId="urn:microsoft.com/office/officeart/2005/8/layout/radial2"/>
    <dgm:cxn modelId="{5F93F3D0-E040-453D-AE8D-B3500E552FB0}" type="presParOf" srcId="{72B818BC-223E-4796-8968-3C73C4CB7626}" destId="{2A793BC8-6590-4289-A3E6-2A00C36C55F7}" srcOrd="0" destOrd="0" presId="urn:microsoft.com/office/officeart/2005/8/layout/radial2"/>
    <dgm:cxn modelId="{781EB902-7D54-4236-80F4-47D28F45918C}" type="presParOf" srcId="{72B818BC-223E-4796-8968-3C73C4CB7626}" destId="{76BB16F2-3ADA-475B-9889-0142F66CC13A}" srcOrd="1" destOrd="0" presId="urn:microsoft.com/office/officeart/2005/8/layout/radial2"/>
    <dgm:cxn modelId="{D6D83C04-B420-42C3-BE1D-1BD1E6234F35}" type="presParOf" srcId="{D446C970-1582-4F10-8B46-019B7B534E28}" destId="{1EBE729E-42B6-41EF-BCF4-A10BF41D7B0A}" srcOrd="3" destOrd="0" presId="urn:microsoft.com/office/officeart/2005/8/layout/radial2"/>
    <dgm:cxn modelId="{4D166AB7-F2BF-4A22-8705-07A238DBFF51}" type="presParOf" srcId="{D446C970-1582-4F10-8B46-019B7B534E28}" destId="{19D09B40-6C15-4178-9A7A-C93CB64038A8}" srcOrd="4" destOrd="0" presId="urn:microsoft.com/office/officeart/2005/8/layout/radial2"/>
    <dgm:cxn modelId="{A0F3956B-FD6F-4D8A-AB2C-C07BFBFB94E2}" type="presParOf" srcId="{19D09B40-6C15-4178-9A7A-C93CB64038A8}" destId="{062F82E3-DFED-44AD-8E37-EB2D6A33627B}" srcOrd="0" destOrd="0" presId="urn:microsoft.com/office/officeart/2005/8/layout/radial2"/>
    <dgm:cxn modelId="{E32D0959-0C97-4A4F-A72A-78C346297F28}" type="presParOf" srcId="{19D09B40-6C15-4178-9A7A-C93CB64038A8}" destId="{FAD547EB-0F31-43D1-A75F-81C43159C8B7}" srcOrd="1" destOrd="0" presId="urn:microsoft.com/office/officeart/2005/8/layout/radial2"/>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AC02C802-97FE-45CA-9464-82EF7AF21A3D}" type="doc">
      <dgm:prSet loTypeId="urn:microsoft.com/office/officeart/2005/8/layout/arrow5" loCatId="relationship" qsTypeId="urn:microsoft.com/office/officeart/2005/8/quickstyle/simple1" qsCatId="simple" csTypeId="urn:microsoft.com/office/officeart/2005/8/colors/colorful2" csCatId="colorful" phldr="1"/>
      <dgm:spPr/>
      <dgm:t>
        <a:bodyPr/>
        <a:lstStyle/>
        <a:p>
          <a:endParaRPr lang="pl-PL"/>
        </a:p>
      </dgm:t>
    </dgm:pt>
    <dgm:pt modelId="{8A0CE764-4078-4487-B7AF-6E28D774DB58}">
      <dgm:prSet phldrT="[Tekst]" custT="1"/>
      <dgm:spPr/>
      <dgm:t>
        <a:bodyPr/>
        <a:lstStyle/>
        <a:p>
          <a:r>
            <a:rPr lang="pl-PL" sz="1600" dirty="0"/>
            <a:t>prawda materialna</a:t>
          </a:r>
        </a:p>
      </dgm:t>
    </dgm:pt>
    <dgm:pt modelId="{1400044B-BD5C-4F46-BB70-2825B076EB51}" type="parTrans" cxnId="{9DDD02DF-8EB1-43E1-A90A-27AB11D0A2AD}">
      <dgm:prSet/>
      <dgm:spPr/>
      <dgm:t>
        <a:bodyPr/>
        <a:lstStyle/>
        <a:p>
          <a:endParaRPr lang="pl-PL"/>
        </a:p>
      </dgm:t>
    </dgm:pt>
    <dgm:pt modelId="{886F15A9-0F07-42B8-814C-60A89683DDFC}" type="sibTrans" cxnId="{9DDD02DF-8EB1-43E1-A90A-27AB11D0A2AD}">
      <dgm:prSet/>
      <dgm:spPr/>
      <dgm:t>
        <a:bodyPr/>
        <a:lstStyle/>
        <a:p>
          <a:endParaRPr lang="pl-PL"/>
        </a:p>
      </dgm:t>
    </dgm:pt>
    <dgm:pt modelId="{1FEE0F76-BB0F-44CA-A4B1-0DCE46BAA5D2}">
      <dgm:prSet phldrT="[Tekst]" custT="1"/>
      <dgm:spPr/>
      <dgm:t>
        <a:bodyPr/>
        <a:lstStyle/>
        <a:p>
          <a:r>
            <a:rPr lang="pl-PL" sz="1600" dirty="0"/>
            <a:t>konstytucyjne prawa i wolności jednostki</a:t>
          </a:r>
        </a:p>
      </dgm:t>
    </dgm:pt>
    <dgm:pt modelId="{30475CC6-A38D-4F9A-985A-D184ACFB2EB2}" type="parTrans" cxnId="{074E5782-19C8-4646-9746-E917D172D1E6}">
      <dgm:prSet/>
      <dgm:spPr/>
      <dgm:t>
        <a:bodyPr/>
        <a:lstStyle/>
        <a:p>
          <a:endParaRPr lang="pl-PL"/>
        </a:p>
      </dgm:t>
    </dgm:pt>
    <dgm:pt modelId="{32ED4A67-B883-4E9F-9F77-CA9896594DD7}" type="sibTrans" cxnId="{074E5782-19C8-4646-9746-E917D172D1E6}">
      <dgm:prSet/>
      <dgm:spPr/>
      <dgm:t>
        <a:bodyPr/>
        <a:lstStyle/>
        <a:p>
          <a:endParaRPr lang="pl-PL"/>
        </a:p>
      </dgm:t>
    </dgm:pt>
    <dgm:pt modelId="{6B8E0078-A517-4DFD-BB0C-A95A587ADF2E}">
      <dgm:prSet phldrT="[Tekst]" custT="1"/>
      <dgm:spPr/>
      <dgm:t>
        <a:bodyPr/>
        <a:lstStyle/>
        <a:p>
          <a:r>
            <a:rPr lang="pl-PL" sz="1600" dirty="0"/>
            <a:t>ochrona interesów państwa </a:t>
          </a:r>
        </a:p>
      </dgm:t>
    </dgm:pt>
    <dgm:pt modelId="{5F8367F1-33C4-4927-9063-4115BF4F161C}" type="parTrans" cxnId="{33C13245-91FC-4A67-ACCC-4758E799F6AE}">
      <dgm:prSet/>
      <dgm:spPr/>
      <dgm:t>
        <a:bodyPr/>
        <a:lstStyle/>
        <a:p>
          <a:endParaRPr lang="pl-PL"/>
        </a:p>
      </dgm:t>
    </dgm:pt>
    <dgm:pt modelId="{653880FB-476B-4FA9-B3EA-873D741EA236}" type="sibTrans" cxnId="{33C13245-91FC-4A67-ACCC-4758E799F6AE}">
      <dgm:prSet/>
      <dgm:spPr/>
      <dgm:t>
        <a:bodyPr/>
        <a:lstStyle/>
        <a:p>
          <a:endParaRPr lang="pl-PL"/>
        </a:p>
      </dgm:t>
    </dgm:pt>
    <dgm:pt modelId="{D3F32A05-B3EC-41F8-AF6D-2D3FB16B7F0A}">
      <dgm:prSet phldrT="[Tekst]" custT="1"/>
      <dgm:spPr/>
      <dgm:t>
        <a:bodyPr/>
        <a:lstStyle/>
        <a:p>
          <a:r>
            <a:rPr lang="pl-PL" sz="1400" dirty="0"/>
            <a:t>tajemnice zawodowe i tajemnice niejawne </a:t>
          </a:r>
        </a:p>
      </dgm:t>
    </dgm:pt>
    <dgm:pt modelId="{1F44D10F-DC76-45EB-B505-FAD3D8174F50}" type="parTrans" cxnId="{BF21B616-4152-49B9-85AB-3CE01F7C2DFD}">
      <dgm:prSet/>
      <dgm:spPr/>
      <dgm:t>
        <a:bodyPr/>
        <a:lstStyle/>
        <a:p>
          <a:endParaRPr lang="pl-PL"/>
        </a:p>
      </dgm:t>
    </dgm:pt>
    <dgm:pt modelId="{E830F663-0562-4318-9158-CF031A0EFCE2}" type="sibTrans" cxnId="{BF21B616-4152-49B9-85AB-3CE01F7C2DFD}">
      <dgm:prSet/>
      <dgm:spPr/>
      <dgm:t>
        <a:bodyPr/>
        <a:lstStyle/>
        <a:p>
          <a:endParaRPr lang="pl-PL"/>
        </a:p>
      </dgm:t>
    </dgm:pt>
    <dgm:pt modelId="{C70DE07B-30B2-439A-8F5F-938D8C6EDFF6}">
      <dgm:prSet phldrT="[Tekst]" custT="1"/>
      <dgm:spPr/>
      <dgm:t>
        <a:bodyPr/>
        <a:lstStyle/>
        <a:p>
          <a:r>
            <a:rPr lang="pl-PL" sz="1600" dirty="0"/>
            <a:t>ochrona wartości rodzinnych </a:t>
          </a:r>
        </a:p>
      </dgm:t>
    </dgm:pt>
    <dgm:pt modelId="{53F3DCE0-1CE6-4315-A9BB-B7C322DBBE6E}" type="parTrans" cxnId="{DFA88E23-12EB-4245-94FA-1BD4AC670178}">
      <dgm:prSet/>
      <dgm:spPr/>
      <dgm:t>
        <a:bodyPr/>
        <a:lstStyle/>
        <a:p>
          <a:endParaRPr lang="pl-PL"/>
        </a:p>
      </dgm:t>
    </dgm:pt>
    <dgm:pt modelId="{08D28F76-4432-48F1-A341-67EF5618590B}" type="sibTrans" cxnId="{DFA88E23-12EB-4245-94FA-1BD4AC670178}">
      <dgm:prSet/>
      <dgm:spPr/>
      <dgm:t>
        <a:bodyPr/>
        <a:lstStyle/>
        <a:p>
          <a:endParaRPr lang="pl-PL"/>
        </a:p>
      </dgm:t>
    </dgm:pt>
    <dgm:pt modelId="{A32E87CC-4711-4E2D-9CC8-5DB93041ED41}">
      <dgm:prSet phldrT="[Tekst]" custT="1"/>
      <dgm:spPr/>
      <dgm:t>
        <a:bodyPr/>
        <a:lstStyle/>
        <a:p>
          <a:r>
            <a:rPr lang="pl-PL" sz="1400" dirty="0"/>
            <a:t>stosunki międzynarodowe </a:t>
          </a:r>
        </a:p>
      </dgm:t>
    </dgm:pt>
    <dgm:pt modelId="{6FD35220-3FFE-4E99-A7B1-C76217496F9B}" type="parTrans" cxnId="{99812752-9809-4C85-B7A0-D0957E1497DA}">
      <dgm:prSet/>
      <dgm:spPr/>
      <dgm:t>
        <a:bodyPr/>
        <a:lstStyle/>
        <a:p>
          <a:endParaRPr lang="pl-PL"/>
        </a:p>
      </dgm:t>
    </dgm:pt>
    <dgm:pt modelId="{EE0E4843-CB37-4DE1-A57E-B80E0D673344}" type="sibTrans" cxnId="{99812752-9809-4C85-B7A0-D0957E1497DA}">
      <dgm:prSet/>
      <dgm:spPr/>
      <dgm:t>
        <a:bodyPr/>
        <a:lstStyle/>
        <a:p>
          <a:endParaRPr lang="pl-PL"/>
        </a:p>
      </dgm:t>
    </dgm:pt>
    <dgm:pt modelId="{4F247D25-F281-4229-88B7-FAF1E6BDB9B4}" type="pres">
      <dgm:prSet presAssocID="{AC02C802-97FE-45CA-9464-82EF7AF21A3D}" presName="diagram" presStyleCnt="0">
        <dgm:presLayoutVars>
          <dgm:dir/>
          <dgm:resizeHandles val="exact"/>
        </dgm:presLayoutVars>
      </dgm:prSet>
      <dgm:spPr/>
    </dgm:pt>
    <dgm:pt modelId="{EA26A3DC-A1F8-4B75-AF4A-5496C6F1182E}" type="pres">
      <dgm:prSet presAssocID="{8A0CE764-4078-4487-B7AF-6E28D774DB58}" presName="arrow" presStyleLbl="node1" presStyleIdx="0" presStyleCnt="6">
        <dgm:presLayoutVars>
          <dgm:bulletEnabled val="1"/>
        </dgm:presLayoutVars>
      </dgm:prSet>
      <dgm:spPr/>
    </dgm:pt>
    <dgm:pt modelId="{C4E4EBE4-0E9A-4E44-9618-C813F04D2CD5}" type="pres">
      <dgm:prSet presAssocID="{1FEE0F76-BB0F-44CA-A4B1-0DCE46BAA5D2}" presName="arrow" presStyleLbl="node1" presStyleIdx="1" presStyleCnt="6">
        <dgm:presLayoutVars>
          <dgm:bulletEnabled val="1"/>
        </dgm:presLayoutVars>
      </dgm:prSet>
      <dgm:spPr/>
    </dgm:pt>
    <dgm:pt modelId="{EF57BB26-F894-4AAB-B68A-EB3EEF267057}" type="pres">
      <dgm:prSet presAssocID="{6B8E0078-A517-4DFD-BB0C-A95A587ADF2E}" presName="arrow" presStyleLbl="node1" presStyleIdx="2" presStyleCnt="6">
        <dgm:presLayoutVars>
          <dgm:bulletEnabled val="1"/>
        </dgm:presLayoutVars>
      </dgm:prSet>
      <dgm:spPr/>
    </dgm:pt>
    <dgm:pt modelId="{34218676-321E-48AF-9C21-625316970FCC}" type="pres">
      <dgm:prSet presAssocID="{A32E87CC-4711-4E2D-9CC8-5DB93041ED41}" presName="arrow" presStyleLbl="node1" presStyleIdx="3" presStyleCnt="6">
        <dgm:presLayoutVars>
          <dgm:bulletEnabled val="1"/>
        </dgm:presLayoutVars>
      </dgm:prSet>
      <dgm:spPr/>
    </dgm:pt>
    <dgm:pt modelId="{893FE1A5-2E9B-4752-88EA-C00A640FDBBA}" type="pres">
      <dgm:prSet presAssocID="{D3F32A05-B3EC-41F8-AF6D-2D3FB16B7F0A}" presName="arrow" presStyleLbl="node1" presStyleIdx="4" presStyleCnt="6">
        <dgm:presLayoutVars>
          <dgm:bulletEnabled val="1"/>
        </dgm:presLayoutVars>
      </dgm:prSet>
      <dgm:spPr/>
    </dgm:pt>
    <dgm:pt modelId="{9B1633E9-4EE9-458E-A978-0F6CFB12F13E}" type="pres">
      <dgm:prSet presAssocID="{C70DE07B-30B2-439A-8F5F-938D8C6EDFF6}" presName="arrow" presStyleLbl="node1" presStyleIdx="5" presStyleCnt="6">
        <dgm:presLayoutVars>
          <dgm:bulletEnabled val="1"/>
        </dgm:presLayoutVars>
      </dgm:prSet>
      <dgm:spPr/>
    </dgm:pt>
  </dgm:ptLst>
  <dgm:cxnLst>
    <dgm:cxn modelId="{CDD04D0A-B732-451B-BB91-5E3B6F6DE248}" type="presOf" srcId="{8A0CE764-4078-4487-B7AF-6E28D774DB58}" destId="{EA26A3DC-A1F8-4B75-AF4A-5496C6F1182E}" srcOrd="0" destOrd="0" presId="urn:microsoft.com/office/officeart/2005/8/layout/arrow5"/>
    <dgm:cxn modelId="{4A096514-1576-4298-A67D-807A36365312}" type="presOf" srcId="{A32E87CC-4711-4E2D-9CC8-5DB93041ED41}" destId="{34218676-321E-48AF-9C21-625316970FCC}" srcOrd="0" destOrd="0" presId="urn:microsoft.com/office/officeart/2005/8/layout/arrow5"/>
    <dgm:cxn modelId="{BF21B616-4152-49B9-85AB-3CE01F7C2DFD}" srcId="{AC02C802-97FE-45CA-9464-82EF7AF21A3D}" destId="{D3F32A05-B3EC-41F8-AF6D-2D3FB16B7F0A}" srcOrd="4" destOrd="0" parTransId="{1F44D10F-DC76-45EB-B505-FAD3D8174F50}" sibTransId="{E830F663-0562-4318-9158-CF031A0EFCE2}"/>
    <dgm:cxn modelId="{C4E5C617-B33F-49E7-A34A-676F06BAD7F5}" type="presOf" srcId="{6B8E0078-A517-4DFD-BB0C-A95A587ADF2E}" destId="{EF57BB26-F894-4AAB-B68A-EB3EEF267057}" srcOrd="0" destOrd="0" presId="urn:microsoft.com/office/officeart/2005/8/layout/arrow5"/>
    <dgm:cxn modelId="{DFA88E23-12EB-4245-94FA-1BD4AC670178}" srcId="{AC02C802-97FE-45CA-9464-82EF7AF21A3D}" destId="{C70DE07B-30B2-439A-8F5F-938D8C6EDFF6}" srcOrd="5" destOrd="0" parTransId="{53F3DCE0-1CE6-4315-A9BB-B7C322DBBE6E}" sibTransId="{08D28F76-4432-48F1-A341-67EF5618590B}"/>
    <dgm:cxn modelId="{33C13245-91FC-4A67-ACCC-4758E799F6AE}" srcId="{AC02C802-97FE-45CA-9464-82EF7AF21A3D}" destId="{6B8E0078-A517-4DFD-BB0C-A95A587ADF2E}" srcOrd="2" destOrd="0" parTransId="{5F8367F1-33C4-4927-9063-4115BF4F161C}" sibTransId="{653880FB-476B-4FA9-B3EA-873D741EA236}"/>
    <dgm:cxn modelId="{99812752-9809-4C85-B7A0-D0957E1497DA}" srcId="{AC02C802-97FE-45CA-9464-82EF7AF21A3D}" destId="{A32E87CC-4711-4E2D-9CC8-5DB93041ED41}" srcOrd="3" destOrd="0" parTransId="{6FD35220-3FFE-4E99-A7B1-C76217496F9B}" sibTransId="{EE0E4843-CB37-4DE1-A57E-B80E0D673344}"/>
    <dgm:cxn modelId="{074E5782-19C8-4646-9746-E917D172D1E6}" srcId="{AC02C802-97FE-45CA-9464-82EF7AF21A3D}" destId="{1FEE0F76-BB0F-44CA-A4B1-0DCE46BAA5D2}" srcOrd="1" destOrd="0" parTransId="{30475CC6-A38D-4F9A-985A-D184ACFB2EB2}" sibTransId="{32ED4A67-B883-4E9F-9F77-CA9896594DD7}"/>
    <dgm:cxn modelId="{FB5C9889-1073-4A2C-B7A7-1DE4AD3D3FD5}" type="presOf" srcId="{1FEE0F76-BB0F-44CA-A4B1-0DCE46BAA5D2}" destId="{C4E4EBE4-0E9A-4E44-9618-C813F04D2CD5}" srcOrd="0" destOrd="0" presId="urn:microsoft.com/office/officeart/2005/8/layout/arrow5"/>
    <dgm:cxn modelId="{76A6E7AF-86EC-44C9-881D-16825078236C}" type="presOf" srcId="{D3F32A05-B3EC-41F8-AF6D-2D3FB16B7F0A}" destId="{893FE1A5-2E9B-4752-88EA-C00A640FDBBA}" srcOrd="0" destOrd="0" presId="urn:microsoft.com/office/officeart/2005/8/layout/arrow5"/>
    <dgm:cxn modelId="{466735CE-D3A6-4111-9AE3-91AC6BF43D41}" type="presOf" srcId="{AC02C802-97FE-45CA-9464-82EF7AF21A3D}" destId="{4F247D25-F281-4229-88B7-FAF1E6BDB9B4}" srcOrd="0" destOrd="0" presId="urn:microsoft.com/office/officeart/2005/8/layout/arrow5"/>
    <dgm:cxn modelId="{9DDD02DF-8EB1-43E1-A90A-27AB11D0A2AD}" srcId="{AC02C802-97FE-45CA-9464-82EF7AF21A3D}" destId="{8A0CE764-4078-4487-B7AF-6E28D774DB58}" srcOrd="0" destOrd="0" parTransId="{1400044B-BD5C-4F46-BB70-2825B076EB51}" sibTransId="{886F15A9-0F07-42B8-814C-60A89683DDFC}"/>
    <dgm:cxn modelId="{2F0D4CDF-AD47-48C9-A3AD-DF09AC288E70}" type="presOf" srcId="{C70DE07B-30B2-439A-8F5F-938D8C6EDFF6}" destId="{9B1633E9-4EE9-458E-A978-0F6CFB12F13E}" srcOrd="0" destOrd="0" presId="urn:microsoft.com/office/officeart/2005/8/layout/arrow5"/>
    <dgm:cxn modelId="{130819B4-667B-4E7A-AEAC-BE3ED17D1C26}" type="presParOf" srcId="{4F247D25-F281-4229-88B7-FAF1E6BDB9B4}" destId="{EA26A3DC-A1F8-4B75-AF4A-5496C6F1182E}" srcOrd="0" destOrd="0" presId="urn:microsoft.com/office/officeart/2005/8/layout/arrow5"/>
    <dgm:cxn modelId="{12092061-32DF-4FB8-83A1-4C3BAFB61FEE}" type="presParOf" srcId="{4F247D25-F281-4229-88B7-FAF1E6BDB9B4}" destId="{C4E4EBE4-0E9A-4E44-9618-C813F04D2CD5}" srcOrd="1" destOrd="0" presId="urn:microsoft.com/office/officeart/2005/8/layout/arrow5"/>
    <dgm:cxn modelId="{D9CFF10B-CFAB-419C-A49E-5F0382472B39}" type="presParOf" srcId="{4F247D25-F281-4229-88B7-FAF1E6BDB9B4}" destId="{EF57BB26-F894-4AAB-B68A-EB3EEF267057}" srcOrd="2" destOrd="0" presId="urn:microsoft.com/office/officeart/2005/8/layout/arrow5"/>
    <dgm:cxn modelId="{5DFADE0C-6A67-43E3-ACF3-49039DADC739}" type="presParOf" srcId="{4F247D25-F281-4229-88B7-FAF1E6BDB9B4}" destId="{34218676-321E-48AF-9C21-625316970FCC}" srcOrd="3" destOrd="0" presId="urn:microsoft.com/office/officeart/2005/8/layout/arrow5"/>
    <dgm:cxn modelId="{DD9E9593-7D0E-447B-B5B6-BDCE3700E283}" type="presParOf" srcId="{4F247D25-F281-4229-88B7-FAF1E6BDB9B4}" destId="{893FE1A5-2E9B-4752-88EA-C00A640FDBBA}" srcOrd="4" destOrd="0" presId="urn:microsoft.com/office/officeart/2005/8/layout/arrow5"/>
    <dgm:cxn modelId="{9DAA2BBD-4D29-4C11-B8E7-BCAF5730E870}" type="presParOf" srcId="{4F247D25-F281-4229-88B7-FAF1E6BDB9B4}" destId="{9B1633E9-4EE9-458E-A978-0F6CFB12F13E}" srcOrd="5" destOrd="0" presId="urn:microsoft.com/office/officeart/2005/8/layout/arrow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FCE52064-0576-4AE7-A921-590473A3A549}" type="doc">
      <dgm:prSet loTypeId="urn:microsoft.com/office/officeart/2005/8/layout/pyramid1" loCatId="pyramid" qsTypeId="urn:microsoft.com/office/officeart/2005/8/quickstyle/simple1" qsCatId="simple" csTypeId="urn:microsoft.com/office/officeart/2005/8/colors/colorful3" csCatId="colorful" phldr="1"/>
      <dgm:spPr/>
    </dgm:pt>
    <dgm:pt modelId="{22F72E39-F102-4860-AD1B-5165F264E3CA}">
      <dgm:prSet phldrT="[Tekst]"/>
      <dgm:spPr/>
      <dgm:t>
        <a:bodyPr/>
        <a:lstStyle/>
        <a:p>
          <a:r>
            <a:rPr lang="pl-PL" dirty="0"/>
            <a:t>Tajemnica niejawna tajne i ściśle tajne (art. 179)</a:t>
          </a:r>
        </a:p>
      </dgm:t>
    </dgm:pt>
    <dgm:pt modelId="{F2D07474-7C1C-4061-ABE0-CFEBBC3E0627}" type="parTrans" cxnId="{C7514F58-0A39-45A3-8948-1C978527C656}">
      <dgm:prSet/>
      <dgm:spPr/>
      <dgm:t>
        <a:bodyPr/>
        <a:lstStyle/>
        <a:p>
          <a:endParaRPr lang="pl-PL"/>
        </a:p>
      </dgm:t>
    </dgm:pt>
    <dgm:pt modelId="{C4B44CCF-5AC5-4DA0-8BAF-4D4AB8347A7E}" type="sibTrans" cxnId="{C7514F58-0A39-45A3-8948-1C978527C656}">
      <dgm:prSet/>
      <dgm:spPr/>
      <dgm:t>
        <a:bodyPr/>
        <a:lstStyle/>
        <a:p>
          <a:endParaRPr lang="pl-PL"/>
        </a:p>
      </dgm:t>
    </dgm:pt>
    <dgm:pt modelId="{84276D73-791A-434D-8DF0-F3C1BA4A6030}">
      <dgm:prSet phldrT="[Tekst]"/>
      <dgm:spPr/>
      <dgm:t>
        <a:bodyPr/>
        <a:lstStyle/>
        <a:p>
          <a:r>
            <a:rPr lang="pl-PL" dirty="0"/>
            <a:t>tajemnica dziennikarska (art. 180 § 3 – 5)</a:t>
          </a:r>
        </a:p>
      </dgm:t>
    </dgm:pt>
    <dgm:pt modelId="{8210E39B-EA71-4FC4-BA4C-402663E8905B}" type="parTrans" cxnId="{086AA947-E049-479E-83A1-B414CD78E4FE}">
      <dgm:prSet/>
      <dgm:spPr/>
      <dgm:t>
        <a:bodyPr/>
        <a:lstStyle/>
        <a:p>
          <a:endParaRPr lang="pl-PL"/>
        </a:p>
      </dgm:t>
    </dgm:pt>
    <dgm:pt modelId="{A6ED6615-62CA-41F2-81B0-B26989813818}" type="sibTrans" cxnId="{086AA947-E049-479E-83A1-B414CD78E4FE}">
      <dgm:prSet/>
      <dgm:spPr/>
      <dgm:t>
        <a:bodyPr/>
        <a:lstStyle/>
        <a:p>
          <a:endParaRPr lang="pl-PL"/>
        </a:p>
      </dgm:t>
    </dgm:pt>
    <dgm:pt modelId="{67A000D9-5B6A-4F4D-AB96-94D2E452A89A}">
      <dgm:prSet phldrT="[Tekst]"/>
      <dgm:spPr/>
      <dgm:t>
        <a:bodyPr/>
        <a:lstStyle/>
        <a:p>
          <a:r>
            <a:rPr lang="pl-PL" dirty="0"/>
            <a:t>tajemnica adwokacka, radcowska, notarialna, lekarska (art. 180 § 2)</a:t>
          </a:r>
        </a:p>
      </dgm:t>
    </dgm:pt>
    <dgm:pt modelId="{E94BDD56-9A1F-41C1-B737-BD55E406AB3E}" type="parTrans" cxnId="{AB77DDFA-A5AA-405E-8577-B0DADBB678FE}">
      <dgm:prSet/>
      <dgm:spPr/>
      <dgm:t>
        <a:bodyPr/>
        <a:lstStyle/>
        <a:p>
          <a:endParaRPr lang="pl-PL"/>
        </a:p>
      </dgm:t>
    </dgm:pt>
    <dgm:pt modelId="{2376EA71-D793-4A9D-801A-06C1746940C7}" type="sibTrans" cxnId="{AB77DDFA-A5AA-405E-8577-B0DADBB678FE}">
      <dgm:prSet/>
      <dgm:spPr/>
      <dgm:t>
        <a:bodyPr/>
        <a:lstStyle/>
        <a:p>
          <a:endParaRPr lang="pl-PL"/>
        </a:p>
      </dgm:t>
    </dgm:pt>
    <dgm:pt modelId="{CE47B1D5-CC90-4325-B95F-AB09B3B7A59A}">
      <dgm:prSet phldrT="[Tekst]"/>
      <dgm:spPr/>
      <dgm:t>
        <a:bodyPr/>
        <a:lstStyle/>
        <a:p>
          <a:r>
            <a:rPr lang="pl-PL" dirty="0"/>
            <a:t>tajemnica o klauzuli zastrzeżone i poufne oraz związana z wykonywaniem zawodu lub funkcji (art. 180 § 1) </a:t>
          </a:r>
        </a:p>
      </dgm:t>
    </dgm:pt>
    <dgm:pt modelId="{2E788198-C5A3-45C8-A22C-5E88127AC6F7}" type="parTrans" cxnId="{BD4FAECD-BE33-4C96-9FE6-C7BB946D4C23}">
      <dgm:prSet/>
      <dgm:spPr/>
      <dgm:t>
        <a:bodyPr/>
        <a:lstStyle/>
        <a:p>
          <a:endParaRPr lang="pl-PL"/>
        </a:p>
      </dgm:t>
    </dgm:pt>
    <dgm:pt modelId="{6E22EF57-4A60-4BC9-B770-9EA0EE0D0C01}" type="sibTrans" cxnId="{BD4FAECD-BE33-4C96-9FE6-C7BB946D4C23}">
      <dgm:prSet/>
      <dgm:spPr/>
      <dgm:t>
        <a:bodyPr/>
        <a:lstStyle/>
        <a:p>
          <a:endParaRPr lang="pl-PL"/>
        </a:p>
      </dgm:t>
    </dgm:pt>
    <dgm:pt modelId="{E5A688F7-8AB4-46E1-9B73-52023212F1F7}" type="pres">
      <dgm:prSet presAssocID="{FCE52064-0576-4AE7-A921-590473A3A549}" presName="Name0" presStyleCnt="0">
        <dgm:presLayoutVars>
          <dgm:dir/>
          <dgm:animLvl val="lvl"/>
          <dgm:resizeHandles val="exact"/>
        </dgm:presLayoutVars>
      </dgm:prSet>
      <dgm:spPr/>
    </dgm:pt>
    <dgm:pt modelId="{5976C59E-0023-4105-920B-8A8C9EE35336}" type="pres">
      <dgm:prSet presAssocID="{22F72E39-F102-4860-AD1B-5165F264E3CA}" presName="Name8" presStyleCnt="0"/>
      <dgm:spPr/>
    </dgm:pt>
    <dgm:pt modelId="{9A8D2007-00A3-46F2-AA86-EAEDA532D8D6}" type="pres">
      <dgm:prSet presAssocID="{22F72E39-F102-4860-AD1B-5165F264E3CA}" presName="level" presStyleLbl="node1" presStyleIdx="0" presStyleCnt="4" custLinFactNeighborX="1287" custLinFactNeighborY="2408">
        <dgm:presLayoutVars>
          <dgm:chMax val="1"/>
          <dgm:bulletEnabled val="1"/>
        </dgm:presLayoutVars>
      </dgm:prSet>
      <dgm:spPr/>
    </dgm:pt>
    <dgm:pt modelId="{28095DE0-6474-4E70-9656-3E8ED4A3362B}" type="pres">
      <dgm:prSet presAssocID="{22F72E39-F102-4860-AD1B-5165F264E3CA}" presName="levelTx" presStyleLbl="revTx" presStyleIdx="0" presStyleCnt="0">
        <dgm:presLayoutVars>
          <dgm:chMax val="1"/>
          <dgm:bulletEnabled val="1"/>
        </dgm:presLayoutVars>
      </dgm:prSet>
      <dgm:spPr/>
    </dgm:pt>
    <dgm:pt modelId="{EF736867-5C2F-422C-925C-78EE9735C58F}" type="pres">
      <dgm:prSet presAssocID="{84276D73-791A-434D-8DF0-F3C1BA4A6030}" presName="Name8" presStyleCnt="0"/>
      <dgm:spPr/>
    </dgm:pt>
    <dgm:pt modelId="{386F5295-24DA-4462-904E-38E11BA3783E}" type="pres">
      <dgm:prSet presAssocID="{84276D73-791A-434D-8DF0-F3C1BA4A6030}" presName="level" presStyleLbl="node1" presStyleIdx="1" presStyleCnt="4">
        <dgm:presLayoutVars>
          <dgm:chMax val="1"/>
          <dgm:bulletEnabled val="1"/>
        </dgm:presLayoutVars>
      </dgm:prSet>
      <dgm:spPr/>
    </dgm:pt>
    <dgm:pt modelId="{770C0EED-490C-490B-9429-DD074CB7A8FB}" type="pres">
      <dgm:prSet presAssocID="{84276D73-791A-434D-8DF0-F3C1BA4A6030}" presName="levelTx" presStyleLbl="revTx" presStyleIdx="0" presStyleCnt="0">
        <dgm:presLayoutVars>
          <dgm:chMax val="1"/>
          <dgm:bulletEnabled val="1"/>
        </dgm:presLayoutVars>
      </dgm:prSet>
      <dgm:spPr/>
    </dgm:pt>
    <dgm:pt modelId="{528BA422-8349-487B-B2BA-1093B881F734}" type="pres">
      <dgm:prSet presAssocID="{67A000D9-5B6A-4F4D-AB96-94D2E452A89A}" presName="Name8" presStyleCnt="0"/>
      <dgm:spPr/>
    </dgm:pt>
    <dgm:pt modelId="{3718EE9E-B94A-4E19-87E7-6B714CFB5108}" type="pres">
      <dgm:prSet presAssocID="{67A000D9-5B6A-4F4D-AB96-94D2E452A89A}" presName="level" presStyleLbl="node1" presStyleIdx="2" presStyleCnt="4">
        <dgm:presLayoutVars>
          <dgm:chMax val="1"/>
          <dgm:bulletEnabled val="1"/>
        </dgm:presLayoutVars>
      </dgm:prSet>
      <dgm:spPr/>
    </dgm:pt>
    <dgm:pt modelId="{F9CAC58D-4D3A-4863-8A75-9F5BECA3A823}" type="pres">
      <dgm:prSet presAssocID="{67A000D9-5B6A-4F4D-AB96-94D2E452A89A}" presName="levelTx" presStyleLbl="revTx" presStyleIdx="0" presStyleCnt="0">
        <dgm:presLayoutVars>
          <dgm:chMax val="1"/>
          <dgm:bulletEnabled val="1"/>
        </dgm:presLayoutVars>
      </dgm:prSet>
      <dgm:spPr/>
    </dgm:pt>
    <dgm:pt modelId="{DB460506-0DBD-4DFA-A4A5-7D1101938487}" type="pres">
      <dgm:prSet presAssocID="{CE47B1D5-CC90-4325-B95F-AB09B3B7A59A}" presName="Name8" presStyleCnt="0"/>
      <dgm:spPr/>
    </dgm:pt>
    <dgm:pt modelId="{74D30743-B938-451D-93CC-B579EB1A082C}" type="pres">
      <dgm:prSet presAssocID="{CE47B1D5-CC90-4325-B95F-AB09B3B7A59A}" presName="level" presStyleLbl="node1" presStyleIdx="3" presStyleCnt="4">
        <dgm:presLayoutVars>
          <dgm:chMax val="1"/>
          <dgm:bulletEnabled val="1"/>
        </dgm:presLayoutVars>
      </dgm:prSet>
      <dgm:spPr/>
    </dgm:pt>
    <dgm:pt modelId="{7A42C25E-2B9F-430F-AF31-5C93980F4518}" type="pres">
      <dgm:prSet presAssocID="{CE47B1D5-CC90-4325-B95F-AB09B3B7A59A}" presName="levelTx" presStyleLbl="revTx" presStyleIdx="0" presStyleCnt="0">
        <dgm:presLayoutVars>
          <dgm:chMax val="1"/>
          <dgm:bulletEnabled val="1"/>
        </dgm:presLayoutVars>
      </dgm:prSet>
      <dgm:spPr/>
    </dgm:pt>
  </dgm:ptLst>
  <dgm:cxnLst>
    <dgm:cxn modelId="{086AA947-E049-479E-83A1-B414CD78E4FE}" srcId="{FCE52064-0576-4AE7-A921-590473A3A549}" destId="{84276D73-791A-434D-8DF0-F3C1BA4A6030}" srcOrd="1" destOrd="0" parTransId="{8210E39B-EA71-4FC4-BA4C-402663E8905B}" sibTransId="{A6ED6615-62CA-41F2-81B0-B26989813818}"/>
    <dgm:cxn modelId="{ACB6C276-095D-4B12-BB68-63370A63289C}" type="presOf" srcId="{22F72E39-F102-4860-AD1B-5165F264E3CA}" destId="{28095DE0-6474-4E70-9656-3E8ED4A3362B}" srcOrd="1" destOrd="0" presId="urn:microsoft.com/office/officeart/2005/8/layout/pyramid1"/>
    <dgm:cxn modelId="{C7514F58-0A39-45A3-8948-1C978527C656}" srcId="{FCE52064-0576-4AE7-A921-590473A3A549}" destId="{22F72E39-F102-4860-AD1B-5165F264E3CA}" srcOrd="0" destOrd="0" parTransId="{F2D07474-7C1C-4061-ABE0-CFEBBC3E0627}" sibTransId="{C4B44CCF-5AC5-4DA0-8BAF-4D4AB8347A7E}"/>
    <dgm:cxn modelId="{FF3D667C-C0FA-445B-B4C7-E9EB7717B45D}" type="presOf" srcId="{84276D73-791A-434D-8DF0-F3C1BA4A6030}" destId="{386F5295-24DA-4462-904E-38E11BA3783E}" srcOrd="0" destOrd="0" presId="urn:microsoft.com/office/officeart/2005/8/layout/pyramid1"/>
    <dgm:cxn modelId="{6D775086-E38B-48F4-BC8C-22B4361BD94A}" type="presOf" srcId="{CE47B1D5-CC90-4325-B95F-AB09B3B7A59A}" destId="{74D30743-B938-451D-93CC-B579EB1A082C}" srcOrd="0" destOrd="0" presId="urn:microsoft.com/office/officeart/2005/8/layout/pyramid1"/>
    <dgm:cxn modelId="{84A1C795-580E-471D-BD84-E71FF1AC6FFB}" type="presOf" srcId="{CE47B1D5-CC90-4325-B95F-AB09B3B7A59A}" destId="{7A42C25E-2B9F-430F-AF31-5C93980F4518}" srcOrd="1" destOrd="0" presId="urn:microsoft.com/office/officeart/2005/8/layout/pyramid1"/>
    <dgm:cxn modelId="{8710BDB6-1EB0-4391-981E-60D2B4A3163F}" type="presOf" srcId="{67A000D9-5B6A-4F4D-AB96-94D2E452A89A}" destId="{F9CAC58D-4D3A-4863-8A75-9F5BECA3A823}" srcOrd="1" destOrd="0" presId="urn:microsoft.com/office/officeart/2005/8/layout/pyramid1"/>
    <dgm:cxn modelId="{93C16EB7-487D-446E-A14F-0A2465A3CE67}" type="presOf" srcId="{22F72E39-F102-4860-AD1B-5165F264E3CA}" destId="{9A8D2007-00A3-46F2-AA86-EAEDA532D8D6}" srcOrd="0" destOrd="0" presId="urn:microsoft.com/office/officeart/2005/8/layout/pyramid1"/>
    <dgm:cxn modelId="{89E13EBD-E0B5-40B5-8BD1-24C8D4D1D636}" type="presOf" srcId="{FCE52064-0576-4AE7-A921-590473A3A549}" destId="{E5A688F7-8AB4-46E1-9B73-52023212F1F7}" srcOrd="0" destOrd="0" presId="urn:microsoft.com/office/officeart/2005/8/layout/pyramid1"/>
    <dgm:cxn modelId="{BD4FAECD-BE33-4C96-9FE6-C7BB946D4C23}" srcId="{FCE52064-0576-4AE7-A921-590473A3A549}" destId="{CE47B1D5-CC90-4325-B95F-AB09B3B7A59A}" srcOrd="3" destOrd="0" parTransId="{2E788198-C5A3-45C8-A22C-5E88127AC6F7}" sibTransId="{6E22EF57-4A60-4BC9-B770-9EA0EE0D0C01}"/>
    <dgm:cxn modelId="{D045DCCF-4429-4E2A-AF32-9AA0E1E1054E}" type="presOf" srcId="{84276D73-791A-434D-8DF0-F3C1BA4A6030}" destId="{770C0EED-490C-490B-9429-DD074CB7A8FB}" srcOrd="1" destOrd="0" presId="urn:microsoft.com/office/officeart/2005/8/layout/pyramid1"/>
    <dgm:cxn modelId="{6B3B55E2-0120-41BB-9B8A-C8E21A4715C3}" type="presOf" srcId="{67A000D9-5B6A-4F4D-AB96-94D2E452A89A}" destId="{3718EE9E-B94A-4E19-87E7-6B714CFB5108}" srcOrd="0" destOrd="0" presId="urn:microsoft.com/office/officeart/2005/8/layout/pyramid1"/>
    <dgm:cxn modelId="{AB77DDFA-A5AA-405E-8577-B0DADBB678FE}" srcId="{FCE52064-0576-4AE7-A921-590473A3A549}" destId="{67A000D9-5B6A-4F4D-AB96-94D2E452A89A}" srcOrd="2" destOrd="0" parTransId="{E94BDD56-9A1F-41C1-B737-BD55E406AB3E}" sibTransId="{2376EA71-D793-4A9D-801A-06C1746940C7}"/>
    <dgm:cxn modelId="{23A6F0FB-4421-4325-BBBE-0A0E1CAB9387}" type="presParOf" srcId="{E5A688F7-8AB4-46E1-9B73-52023212F1F7}" destId="{5976C59E-0023-4105-920B-8A8C9EE35336}" srcOrd="0" destOrd="0" presId="urn:microsoft.com/office/officeart/2005/8/layout/pyramid1"/>
    <dgm:cxn modelId="{6EAD5C7E-4346-4125-AD9A-400B15BC0B9C}" type="presParOf" srcId="{5976C59E-0023-4105-920B-8A8C9EE35336}" destId="{9A8D2007-00A3-46F2-AA86-EAEDA532D8D6}" srcOrd="0" destOrd="0" presId="urn:microsoft.com/office/officeart/2005/8/layout/pyramid1"/>
    <dgm:cxn modelId="{83F16450-2144-43BA-B26D-AB3855CFB229}" type="presParOf" srcId="{5976C59E-0023-4105-920B-8A8C9EE35336}" destId="{28095DE0-6474-4E70-9656-3E8ED4A3362B}" srcOrd="1" destOrd="0" presId="urn:microsoft.com/office/officeart/2005/8/layout/pyramid1"/>
    <dgm:cxn modelId="{8774060F-58F3-4C62-AF01-25BC965FB767}" type="presParOf" srcId="{E5A688F7-8AB4-46E1-9B73-52023212F1F7}" destId="{EF736867-5C2F-422C-925C-78EE9735C58F}" srcOrd="1" destOrd="0" presId="urn:microsoft.com/office/officeart/2005/8/layout/pyramid1"/>
    <dgm:cxn modelId="{026CDEDF-74D5-4CBB-A8D2-AA3B2B0EB248}" type="presParOf" srcId="{EF736867-5C2F-422C-925C-78EE9735C58F}" destId="{386F5295-24DA-4462-904E-38E11BA3783E}" srcOrd="0" destOrd="0" presId="urn:microsoft.com/office/officeart/2005/8/layout/pyramid1"/>
    <dgm:cxn modelId="{B8A76CC1-EF5C-454D-BAE3-B12018150826}" type="presParOf" srcId="{EF736867-5C2F-422C-925C-78EE9735C58F}" destId="{770C0EED-490C-490B-9429-DD074CB7A8FB}" srcOrd="1" destOrd="0" presId="urn:microsoft.com/office/officeart/2005/8/layout/pyramid1"/>
    <dgm:cxn modelId="{B93F1A37-DC43-4A2C-9FD3-C25047D54386}" type="presParOf" srcId="{E5A688F7-8AB4-46E1-9B73-52023212F1F7}" destId="{528BA422-8349-487B-B2BA-1093B881F734}" srcOrd="2" destOrd="0" presId="urn:microsoft.com/office/officeart/2005/8/layout/pyramid1"/>
    <dgm:cxn modelId="{F8876615-1DC4-4083-A739-1C6C0EC7F6A7}" type="presParOf" srcId="{528BA422-8349-487B-B2BA-1093B881F734}" destId="{3718EE9E-B94A-4E19-87E7-6B714CFB5108}" srcOrd="0" destOrd="0" presId="urn:microsoft.com/office/officeart/2005/8/layout/pyramid1"/>
    <dgm:cxn modelId="{4589F0AD-31DC-403E-882C-2E18741B05D3}" type="presParOf" srcId="{528BA422-8349-487B-B2BA-1093B881F734}" destId="{F9CAC58D-4D3A-4863-8A75-9F5BECA3A823}" srcOrd="1" destOrd="0" presId="urn:microsoft.com/office/officeart/2005/8/layout/pyramid1"/>
    <dgm:cxn modelId="{B601C01F-400C-41CA-869E-F097B34DECD3}" type="presParOf" srcId="{E5A688F7-8AB4-46E1-9B73-52023212F1F7}" destId="{DB460506-0DBD-4DFA-A4A5-7D1101938487}" srcOrd="3" destOrd="0" presId="urn:microsoft.com/office/officeart/2005/8/layout/pyramid1"/>
    <dgm:cxn modelId="{16556D04-E012-43D0-8D99-6E309BD95DB0}" type="presParOf" srcId="{DB460506-0DBD-4DFA-A4A5-7D1101938487}" destId="{74D30743-B938-451D-93CC-B579EB1A082C}" srcOrd="0" destOrd="0" presId="urn:microsoft.com/office/officeart/2005/8/layout/pyramid1"/>
    <dgm:cxn modelId="{8906567D-CC7E-4B22-BE69-ED8218E5B778}" type="presParOf" srcId="{DB460506-0DBD-4DFA-A4A5-7D1101938487}" destId="{7A42C25E-2B9F-430F-AF31-5C93980F4518}" srcOrd="1" destOrd="0" presId="urn:microsoft.com/office/officeart/2005/8/layout/pyramid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71A1B9F8-F950-4BF1-B522-812702E311CE}" type="doc">
      <dgm:prSet loTypeId="urn:microsoft.com/office/officeart/2008/layout/HalfCircleOrganizationChart" loCatId="hierarchy" qsTypeId="urn:microsoft.com/office/officeart/2005/8/quickstyle/simple1" qsCatId="simple" csTypeId="urn:microsoft.com/office/officeart/2005/8/colors/accent1_2" csCatId="accent1" phldr="1"/>
      <dgm:spPr/>
      <dgm:t>
        <a:bodyPr/>
        <a:lstStyle/>
        <a:p>
          <a:endParaRPr lang="pl-PL"/>
        </a:p>
      </dgm:t>
    </dgm:pt>
    <dgm:pt modelId="{C39FD22E-0550-4850-93B3-2B647E218AD6}">
      <dgm:prSet custT="1"/>
      <dgm:spPr/>
      <dgm:t>
        <a:bodyPr/>
        <a:lstStyle/>
        <a:p>
          <a:pPr rtl="0"/>
          <a:r>
            <a:rPr lang="pl-PL" sz="1900" dirty="0"/>
            <a:t>Zatrzymanie</a:t>
          </a:r>
        </a:p>
      </dgm:t>
    </dgm:pt>
    <dgm:pt modelId="{1A21F4BC-7B1B-4170-8AA9-72E2EA936611}" type="parTrans" cxnId="{50311FF8-5606-49BC-97B2-F07519CFF4D7}">
      <dgm:prSet/>
      <dgm:spPr/>
      <dgm:t>
        <a:bodyPr/>
        <a:lstStyle/>
        <a:p>
          <a:endParaRPr lang="pl-PL"/>
        </a:p>
      </dgm:t>
    </dgm:pt>
    <dgm:pt modelId="{1C8DCA50-9EE0-484B-AB28-D9663575001C}" type="sibTrans" cxnId="{50311FF8-5606-49BC-97B2-F07519CFF4D7}">
      <dgm:prSet/>
      <dgm:spPr/>
      <dgm:t>
        <a:bodyPr/>
        <a:lstStyle/>
        <a:p>
          <a:endParaRPr lang="pl-PL"/>
        </a:p>
      </dgm:t>
    </dgm:pt>
    <dgm:pt modelId="{8023F990-6D80-4D3D-B626-C13883E0219A}">
      <dgm:prSet custT="1"/>
      <dgm:spPr/>
      <dgm:t>
        <a:bodyPr/>
        <a:lstStyle/>
        <a:p>
          <a:pPr rtl="0"/>
          <a:r>
            <a:rPr lang="pl-PL" sz="1900" dirty="0"/>
            <a:t>Środki zapobiegawcze </a:t>
          </a:r>
        </a:p>
      </dgm:t>
    </dgm:pt>
    <dgm:pt modelId="{875768A1-AF5E-4FA0-9560-AD82C5014A55}" type="parTrans" cxnId="{79C39789-EB1C-4BC9-96CD-29687C8C844D}">
      <dgm:prSet/>
      <dgm:spPr/>
      <dgm:t>
        <a:bodyPr/>
        <a:lstStyle/>
        <a:p>
          <a:endParaRPr lang="pl-PL"/>
        </a:p>
      </dgm:t>
    </dgm:pt>
    <dgm:pt modelId="{0C43C633-5E87-4235-8BFB-8A77570D8646}" type="sibTrans" cxnId="{79C39789-EB1C-4BC9-96CD-29687C8C844D}">
      <dgm:prSet/>
      <dgm:spPr/>
      <dgm:t>
        <a:bodyPr/>
        <a:lstStyle/>
        <a:p>
          <a:endParaRPr lang="pl-PL"/>
        </a:p>
      </dgm:t>
    </dgm:pt>
    <dgm:pt modelId="{D5AC1588-FF52-4CEF-A91D-8CC1298A21DD}">
      <dgm:prSet custT="1"/>
      <dgm:spPr/>
      <dgm:t>
        <a:bodyPr/>
        <a:lstStyle/>
        <a:p>
          <a:pPr rtl="0"/>
          <a:r>
            <a:rPr lang="pl-PL" sz="1800" dirty="0"/>
            <a:t>izolacyjne:</a:t>
          </a:r>
        </a:p>
      </dgm:t>
    </dgm:pt>
    <dgm:pt modelId="{90262EDD-25C3-4530-A546-022880729073}" type="parTrans" cxnId="{C6EAF561-40D1-4879-B986-C3D59E01ECE2}">
      <dgm:prSet/>
      <dgm:spPr/>
      <dgm:t>
        <a:bodyPr/>
        <a:lstStyle/>
        <a:p>
          <a:endParaRPr lang="pl-PL"/>
        </a:p>
      </dgm:t>
    </dgm:pt>
    <dgm:pt modelId="{DA717C2B-8011-453F-84A5-8FBDAD2F7AD9}" type="sibTrans" cxnId="{C6EAF561-40D1-4879-B986-C3D59E01ECE2}">
      <dgm:prSet/>
      <dgm:spPr/>
      <dgm:t>
        <a:bodyPr/>
        <a:lstStyle/>
        <a:p>
          <a:endParaRPr lang="pl-PL"/>
        </a:p>
      </dgm:t>
    </dgm:pt>
    <dgm:pt modelId="{4BA496F0-9903-43A0-B6E2-B1291F24D32D}">
      <dgm:prSet custT="1"/>
      <dgm:spPr/>
      <dgm:t>
        <a:bodyPr/>
        <a:lstStyle/>
        <a:p>
          <a:pPr rtl="0"/>
          <a:r>
            <a:rPr lang="pl-PL" sz="1800" dirty="0" err="1"/>
            <a:t>nieizolacyjne</a:t>
          </a:r>
          <a:r>
            <a:rPr lang="pl-PL" sz="1800" dirty="0"/>
            <a:t>:</a:t>
          </a:r>
        </a:p>
      </dgm:t>
    </dgm:pt>
    <dgm:pt modelId="{0829EF20-3DBE-4F1D-8C5F-2F63D6C41C2B}" type="parTrans" cxnId="{68DAB24E-43C9-41E5-9F38-A729B9BD79CC}">
      <dgm:prSet/>
      <dgm:spPr/>
      <dgm:t>
        <a:bodyPr/>
        <a:lstStyle/>
        <a:p>
          <a:endParaRPr lang="pl-PL"/>
        </a:p>
      </dgm:t>
    </dgm:pt>
    <dgm:pt modelId="{45D9EA6C-BDDA-488D-B5D6-2A831E655633}" type="sibTrans" cxnId="{68DAB24E-43C9-41E5-9F38-A729B9BD79CC}">
      <dgm:prSet/>
      <dgm:spPr/>
      <dgm:t>
        <a:bodyPr/>
        <a:lstStyle/>
        <a:p>
          <a:endParaRPr lang="pl-PL"/>
        </a:p>
      </dgm:t>
    </dgm:pt>
    <dgm:pt modelId="{AB00E760-0AD9-4E2C-B15F-7D1269BB6A86}">
      <dgm:prSet custT="1"/>
      <dgm:spPr/>
      <dgm:t>
        <a:bodyPr/>
        <a:lstStyle/>
        <a:p>
          <a:pPr rtl="0"/>
          <a:r>
            <a:rPr lang="pl-PL" sz="1900" dirty="0"/>
            <a:t>Poszukiwanie oskarżonego i list gończy</a:t>
          </a:r>
        </a:p>
      </dgm:t>
    </dgm:pt>
    <dgm:pt modelId="{261871A9-D71B-4805-80A8-2C859995CA74}" type="parTrans" cxnId="{BC5007CF-6CC8-4F84-A4F3-B3E77ABD84A7}">
      <dgm:prSet/>
      <dgm:spPr/>
      <dgm:t>
        <a:bodyPr/>
        <a:lstStyle/>
        <a:p>
          <a:endParaRPr lang="pl-PL"/>
        </a:p>
      </dgm:t>
    </dgm:pt>
    <dgm:pt modelId="{F9A93597-853F-462D-8812-A90B71A9FF31}" type="sibTrans" cxnId="{BC5007CF-6CC8-4F84-A4F3-B3E77ABD84A7}">
      <dgm:prSet/>
      <dgm:spPr/>
      <dgm:t>
        <a:bodyPr/>
        <a:lstStyle/>
        <a:p>
          <a:endParaRPr lang="pl-PL"/>
        </a:p>
      </dgm:t>
    </dgm:pt>
    <dgm:pt modelId="{0F4671E0-868F-4545-9552-4D89010166CA}">
      <dgm:prSet custT="1"/>
      <dgm:spPr/>
      <dgm:t>
        <a:bodyPr/>
        <a:lstStyle/>
        <a:p>
          <a:pPr rtl="0"/>
          <a:r>
            <a:rPr lang="pl-PL" sz="1900" dirty="0"/>
            <a:t>List żelazny </a:t>
          </a:r>
        </a:p>
      </dgm:t>
    </dgm:pt>
    <dgm:pt modelId="{456B0E74-163B-4E46-B2DB-5C8841DF7FF0}" type="parTrans" cxnId="{01F67925-D08A-43D4-B78A-C7E59C7CB1D4}">
      <dgm:prSet/>
      <dgm:spPr/>
      <dgm:t>
        <a:bodyPr/>
        <a:lstStyle/>
        <a:p>
          <a:endParaRPr lang="pl-PL"/>
        </a:p>
      </dgm:t>
    </dgm:pt>
    <dgm:pt modelId="{DFF5B4F5-B675-4B3E-8E59-2006E09EBF1F}" type="sibTrans" cxnId="{01F67925-D08A-43D4-B78A-C7E59C7CB1D4}">
      <dgm:prSet/>
      <dgm:spPr/>
      <dgm:t>
        <a:bodyPr/>
        <a:lstStyle/>
        <a:p>
          <a:endParaRPr lang="pl-PL"/>
        </a:p>
      </dgm:t>
    </dgm:pt>
    <dgm:pt modelId="{E69256D0-A105-4346-BDBC-10CA89E73AAD}">
      <dgm:prSet custT="1"/>
      <dgm:spPr/>
      <dgm:t>
        <a:bodyPr/>
        <a:lstStyle/>
        <a:p>
          <a:pPr rtl="0"/>
          <a:r>
            <a:rPr lang="pl-PL" sz="1900" dirty="0"/>
            <a:t>Kary porządkowe</a:t>
          </a:r>
        </a:p>
      </dgm:t>
    </dgm:pt>
    <dgm:pt modelId="{110A0397-B7E4-40D7-9C1C-9D6C007BABC9}" type="parTrans" cxnId="{AE4AA8A6-9899-4EFA-8283-7A0DFA762FC5}">
      <dgm:prSet/>
      <dgm:spPr/>
      <dgm:t>
        <a:bodyPr/>
        <a:lstStyle/>
        <a:p>
          <a:endParaRPr lang="pl-PL"/>
        </a:p>
      </dgm:t>
    </dgm:pt>
    <dgm:pt modelId="{5BE300B3-53C0-400C-9A11-9A3786CB4E1F}" type="sibTrans" cxnId="{AE4AA8A6-9899-4EFA-8283-7A0DFA762FC5}">
      <dgm:prSet/>
      <dgm:spPr/>
      <dgm:t>
        <a:bodyPr/>
        <a:lstStyle/>
        <a:p>
          <a:endParaRPr lang="pl-PL"/>
        </a:p>
      </dgm:t>
    </dgm:pt>
    <dgm:pt modelId="{1466E01C-E4C6-46C7-8F4C-10A461B12B71}">
      <dgm:prSet custT="1"/>
      <dgm:spPr/>
      <dgm:t>
        <a:bodyPr/>
        <a:lstStyle/>
        <a:p>
          <a:pPr rtl="0"/>
          <a:r>
            <a:rPr lang="pl-PL" sz="1800" dirty="0"/>
            <a:t>Zabezpieczenie majątkowe </a:t>
          </a:r>
        </a:p>
      </dgm:t>
    </dgm:pt>
    <dgm:pt modelId="{7D235366-2F18-4CC7-8BDB-FFFE10853F17}" type="parTrans" cxnId="{24F1584C-C562-4227-A470-F2723A30BC02}">
      <dgm:prSet/>
      <dgm:spPr/>
      <dgm:t>
        <a:bodyPr/>
        <a:lstStyle/>
        <a:p>
          <a:endParaRPr lang="pl-PL"/>
        </a:p>
      </dgm:t>
    </dgm:pt>
    <dgm:pt modelId="{1B5A13B5-DAC6-4614-B424-DED2E6046977}" type="sibTrans" cxnId="{24F1584C-C562-4227-A470-F2723A30BC02}">
      <dgm:prSet/>
      <dgm:spPr/>
      <dgm:t>
        <a:bodyPr/>
        <a:lstStyle/>
        <a:p>
          <a:endParaRPr lang="pl-PL"/>
        </a:p>
      </dgm:t>
    </dgm:pt>
    <dgm:pt modelId="{90054A3A-6CE2-4FC5-9025-5FCB735A335C}" type="pres">
      <dgm:prSet presAssocID="{71A1B9F8-F950-4BF1-B522-812702E311CE}" presName="Name0" presStyleCnt="0">
        <dgm:presLayoutVars>
          <dgm:orgChart val="1"/>
          <dgm:chPref val="1"/>
          <dgm:dir/>
          <dgm:animOne val="branch"/>
          <dgm:animLvl val="lvl"/>
          <dgm:resizeHandles/>
        </dgm:presLayoutVars>
      </dgm:prSet>
      <dgm:spPr/>
    </dgm:pt>
    <dgm:pt modelId="{81C98C7D-4F92-4CC8-A216-89ED0FF6CB95}" type="pres">
      <dgm:prSet presAssocID="{C39FD22E-0550-4850-93B3-2B647E218AD6}" presName="hierRoot1" presStyleCnt="0">
        <dgm:presLayoutVars>
          <dgm:hierBranch val="init"/>
        </dgm:presLayoutVars>
      </dgm:prSet>
      <dgm:spPr/>
    </dgm:pt>
    <dgm:pt modelId="{37EE95D9-7AD7-4E0F-87A6-2FBA1C5B0C45}" type="pres">
      <dgm:prSet presAssocID="{C39FD22E-0550-4850-93B3-2B647E218AD6}" presName="rootComposite1" presStyleCnt="0"/>
      <dgm:spPr/>
    </dgm:pt>
    <dgm:pt modelId="{C5B9BF68-A8DD-4393-9B44-F11E28CE55E8}" type="pres">
      <dgm:prSet presAssocID="{C39FD22E-0550-4850-93B3-2B647E218AD6}" presName="rootText1" presStyleLbl="alignAcc1" presStyleIdx="0" presStyleCnt="0" custLinFactNeighborX="8138" custLinFactNeighborY="-1956">
        <dgm:presLayoutVars>
          <dgm:chPref val="3"/>
        </dgm:presLayoutVars>
      </dgm:prSet>
      <dgm:spPr/>
    </dgm:pt>
    <dgm:pt modelId="{0FE41245-A9AE-4D15-99B0-31EDD7BCA4CD}" type="pres">
      <dgm:prSet presAssocID="{C39FD22E-0550-4850-93B3-2B647E218AD6}" presName="topArc1" presStyleLbl="parChTrans1D1" presStyleIdx="0" presStyleCnt="16"/>
      <dgm:spPr/>
    </dgm:pt>
    <dgm:pt modelId="{E6DB9936-B64E-40FC-9635-00BE16C26016}" type="pres">
      <dgm:prSet presAssocID="{C39FD22E-0550-4850-93B3-2B647E218AD6}" presName="bottomArc1" presStyleLbl="parChTrans1D1" presStyleIdx="1" presStyleCnt="16"/>
      <dgm:spPr/>
    </dgm:pt>
    <dgm:pt modelId="{490AADB2-B953-4400-B09D-67DCA871A6E8}" type="pres">
      <dgm:prSet presAssocID="{C39FD22E-0550-4850-93B3-2B647E218AD6}" presName="topConnNode1" presStyleLbl="node1" presStyleIdx="0" presStyleCnt="0"/>
      <dgm:spPr/>
    </dgm:pt>
    <dgm:pt modelId="{BA51D956-9674-4E47-8D65-1A69313F8245}" type="pres">
      <dgm:prSet presAssocID="{C39FD22E-0550-4850-93B3-2B647E218AD6}" presName="hierChild2" presStyleCnt="0"/>
      <dgm:spPr/>
    </dgm:pt>
    <dgm:pt modelId="{B7D2DC64-213D-42D4-9C5D-68D7F57DEF13}" type="pres">
      <dgm:prSet presAssocID="{C39FD22E-0550-4850-93B3-2B647E218AD6}" presName="hierChild3" presStyleCnt="0"/>
      <dgm:spPr/>
    </dgm:pt>
    <dgm:pt modelId="{2E26FBF0-4F02-4C9C-A37A-505E327D6374}" type="pres">
      <dgm:prSet presAssocID="{8023F990-6D80-4D3D-B626-C13883E0219A}" presName="hierRoot1" presStyleCnt="0">
        <dgm:presLayoutVars>
          <dgm:hierBranch val="init"/>
        </dgm:presLayoutVars>
      </dgm:prSet>
      <dgm:spPr/>
    </dgm:pt>
    <dgm:pt modelId="{7A9D9A1A-97F4-4595-BE24-58594148E081}" type="pres">
      <dgm:prSet presAssocID="{8023F990-6D80-4D3D-B626-C13883E0219A}" presName="rootComposite1" presStyleCnt="0"/>
      <dgm:spPr/>
    </dgm:pt>
    <dgm:pt modelId="{764DBED0-92FD-445A-B184-6E9C08ECF7C3}" type="pres">
      <dgm:prSet presAssocID="{8023F990-6D80-4D3D-B626-C13883E0219A}" presName="rootText1" presStyleLbl="alignAcc1" presStyleIdx="0" presStyleCnt="0">
        <dgm:presLayoutVars>
          <dgm:chPref val="3"/>
        </dgm:presLayoutVars>
      </dgm:prSet>
      <dgm:spPr/>
    </dgm:pt>
    <dgm:pt modelId="{A14E67D6-ED14-46CC-AF1D-B1C49DD63A2E}" type="pres">
      <dgm:prSet presAssocID="{8023F990-6D80-4D3D-B626-C13883E0219A}" presName="topArc1" presStyleLbl="parChTrans1D1" presStyleIdx="2" presStyleCnt="16"/>
      <dgm:spPr/>
    </dgm:pt>
    <dgm:pt modelId="{B19BE06B-CBE1-4CAD-8D8D-8AD3BEAF48C0}" type="pres">
      <dgm:prSet presAssocID="{8023F990-6D80-4D3D-B626-C13883E0219A}" presName="bottomArc1" presStyleLbl="parChTrans1D1" presStyleIdx="3" presStyleCnt="16"/>
      <dgm:spPr/>
    </dgm:pt>
    <dgm:pt modelId="{1EDEFB0F-3A07-4225-A4C9-9BEFB64BC26B}" type="pres">
      <dgm:prSet presAssocID="{8023F990-6D80-4D3D-B626-C13883E0219A}" presName="topConnNode1" presStyleLbl="node1" presStyleIdx="0" presStyleCnt="0"/>
      <dgm:spPr/>
    </dgm:pt>
    <dgm:pt modelId="{D23F3223-F749-4EAD-9A74-E5F9F6042FE4}" type="pres">
      <dgm:prSet presAssocID="{8023F990-6D80-4D3D-B626-C13883E0219A}" presName="hierChild2" presStyleCnt="0"/>
      <dgm:spPr/>
    </dgm:pt>
    <dgm:pt modelId="{994B03CF-96F4-4D41-A214-6606C588AEBC}" type="pres">
      <dgm:prSet presAssocID="{90262EDD-25C3-4530-A546-022880729073}" presName="Name28" presStyleLbl="parChTrans1D2" presStyleIdx="0" presStyleCnt="2"/>
      <dgm:spPr/>
    </dgm:pt>
    <dgm:pt modelId="{3FBEFA85-9FA6-4B53-89A0-81F802FFEA78}" type="pres">
      <dgm:prSet presAssocID="{D5AC1588-FF52-4CEF-A91D-8CC1298A21DD}" presName="hierRoot2" presStyleCnt="0">
        <dgm:presLayoutVars>
          <dgm:hierBranch val="init"/>
        </dgm:presLayoutVars>
      </dgm:prSet>
      <dgm:spPr/>
    </dgm:pt>
    <dgm:pt modelId="{CF016F5C-9834-4CBC-B7FA-78E3AE972A45}" type="pres">
      <dgm:prSet presAssocID="{D5AC1588-FF52-4CEF-A91D-8CC1298A21DD}" presName="rootComposite2" presStyleCnt="0"/>
      <dgm:spPr/>
    </dgm:pt>
    <dgm:pt modelId="{8B75A423-96FA-482C-B9F8-BF84023563DD}" type="pres">
      <dgm:prSet presAssocID="{D5AC1588-FF52-4CEF-A91D-8CC1298A21DD}" presName="rootText2" presStyleLbl="alignAcc1" presStyleIdx="0" presStyleCnt="0">
        <dgm:presLayoutVars>
          <dgm:chPref val="3"/>
        </dgm:presLayoutVars>
      </dgm:prSet>
      <dgm:spPr/>
    </dgm:pt>
    <dgm:pt modelId="{C73790A5-BBC2-484B-BBB2-F400B214377C}" type="pres">
      <dgm:prSet presAssocID="{D5AC1588-FF52-4CEF-A91D-8CC1298A21DD}" presName="topArc2" presStyleLbl="parChTrans1D1" presStyleIdx="4" presStyleCnt="16"/>
      <dgm:spPr/>
    </dgm:pt>
    <dgm:pt modelId="{B8CA6331-F634-4D61-BDAA-632E921FE2CD}" type="pres">
      <dgm:prSet presAssocID="{D5AC1588-FF52-4CEF-A91D-8CC1298A21DD}" presName="bottomArc2" presStyleLbl="parChTrans1D1" presStyleIdx="5" presStyleCnt="16"/>
      <dgm:spPr/>
    </dgm:pt>
    <dgm:pt modelId="{92661918-419D-4787-925B-8FC321F0EC39}" type="pres">
      <dgm:prSet presAssocID="{D5AC1588-FF52-4CEF-A91D-8CC1298A21DD}" presName="topConnNode2" presStyleLbl="node2" presStyleIdx="0" presStyleCnt="0"/>
      <dgm:spPr/>
    </dgm:pt>
    <dgm:pt modelId="{78F094C1-3CC8-46EB-A16F-5A78793E3F3D}" type="pres">
      <dgm:prSet presAssocID="{D5AC1588-FF52-4CEF-A91D-8CC1298A21DD}" presName="hierChild4" presStyleCnt="0"/>
      <dgm:spPr/>
    </dgm:pt>
    <dgm:pt modelId="{5A013A47-5D2D-4396-8ED9-7C77F4D93BDD}" type="pres">
      <dgm:prSet presAssocID="{D5AC1588-FF52-4CEF-A91D-8CC1298A21DD}" presName="hierChild5" presStyleCnt="0"/>
      <dgm:spPr/>
    </dgm:pt>
    <dgm:pt modelId="{0EBCCFB3-FE9C-4BA4-A778-23A8F1084DBD}" type="pres">
      <dgm:prSet presAssocID="{0829EF20-3DBE-4F1D-8C5F-2F63D6C41C2B}" presName="Name28" presStyleLbl="parChTrans1D2" presStyleIdx="1" presStyleCnt="2"/>
      <dgm:spPr/>
    </dgm:pt>
    <dgm:pt modelId="{FBC40101-4316-4B1D-8C69-D718C5163A87}" type="pres">
      <dgm:prSet presAssocID="{4BA496F0-9903-43A0-B6E2-B1291F24D32D}" presName="hierRoot2" presStyleCnt="0">
        <dgm:presLayoutVars>
          <dgm:hierBranch val="init"/>
        </dgm:presLayoutVars>
      </dgm:prSet>
      <dgm:spPr/>
    </dgm:pt>
    <dgm:pt modelId="{610DF4F4-5CB2-4D92-9B36-8F299997F3ED}" type="pres">
      <dgm:prSet presAssocID="{4BA496F0-9903-43A0-B6E2-B1291F24D32D}" presName="rootComposite2" presStyleCnt="0"/>
      <dgm:spPr/>
    </dgm:pt>
    <dgm:pt modelId="{02D6603E-FF19-4324-A58C-A301699C89B9}" type="pres">
      <dgm:prSet presAssocID="{4BA496F0-9903-43A0-B6E2-B1291F24D32D}" presName="rootText2" presStyleLbl="alignAcc1" presStyleIdx="0" presStyleCnt="0">
        <dgm:presLayoutVars>
          <dgm:chPref val="3"/>
        </dgm:presLayoutVars>
      </dgm:prSet>
      <dgm:spPr/>
    </dgm:pt>
    <dgm:pt modelId="{3EA2CCB1-090E-4FAE-B0A8-B129F971B416}" type="pres">
      <dgm:prSet presAssocID="{4BA496F0-9903-43A0-B6E2-B1291F24D32D}" presName="topArc2" presStyleLbl="parChTrans1D1" presStyleIdx="6" presStyleCnt="16"/>
      <dgm:spPr/>
    </dgm:pt>
    <dgm:pt modelId="{9CF9D58D-9B29-4529-8CB8-557D1675F72C}" type="pres">
      <dgm:prSet presAssocID="{4BA496F0-9903-43A0-B6E2-B1291F24D32D}" presName="bottomArc2" presStyleLbl="parChTrans1D1" presStyleIdx="7" presStyleCnt="16"/>
      <dgm:spPr/>
    </dgm:pt>
    <dgm:pt modelId="{4409FB61-9520-4101-AA56-F480E0DAD052}" type="pres">
      <dgm:prSet presAssocID="{4BA496F0-9903-43A0-B6E2-B1291F24D32D}" presName="topConnNode2" presStyleLbl="node2" presStyleIdx="0" presStyleCnt="0"/>
      <dgm:spPr/>
    </dgm:pt>
    <dgm:pt modelId="{B17E89E4-D074-476F-9F96-600A3EB0455F}" type="pres">
      <dgm:prSet presAssocID="{4BA496F0-9903-43A0-B6E2-B1291F24D32D}" presName="hierChild4" presStyleCnt="0"/>
      <dgm:spPr/>
    </dgm:pt>
    <dgm:pt modelId="{4D359EE3-9E1D-4E30-A18C-F7A05725FC91}" type="pres">
      <dgm:prSet presAssocID="{4BA496F0-9903-43A0-B6E2-B1291F24D32D}" presName="hierChild5" presStyleCnt="0"/>
      <dgm:spPr/>
    </dgm:pt>
    <dgm:pt modelId="{E1DC5C1B-6843-4F14-AA3A-892AF5DE8F8A}" type="pres">
      <dgm:prSet presAssocID="{8023F990-6D80-4D3D-B626-C13883E0219A}" presName="hierChild3" presStyleCnt="0"/>
      <dgm:spPr/>
    </dgm:pt>
    <dgm:pt modelId="{63404EBF-B01E-443C-9E26-C9A05D7E4D7A}" type="pres">
      <dgm:prSet presAssocID="{AB00E760-0AD9-4E2C-B15F-7D1269BB6A86}" presName="hierRoot1" presStyleCnt="0">
        <dgm:presLayoutVars>
          <dgm:hierBranch val="init"/>
        </dgm:presLayoutVars>
      </dgm:prSet>
      <dgm:spPr/>
    </dgm:pt>
    <dgm:pt modelId="{8BEB2F1C-8599-4002-AE04-E6B566A214C9}" type="pres">
      <dgm:prSet presAssocID="{AB00E760-0AD9-4E2C-B15F-7D1269BB6A86}" presName="rootComposite1" presStyleCnt="0"/>
      <dgm:spPr/>
    </dgm:pt>
    <dgm:pt modelId="{FFC7C04F-BC73-410B-807F-F57651EB216E}" type="pres">
      <dgm:prSet presAssocID="{AB00E760-0AD9-4E2C-B15F-7D1269BB6A86}" presName="rootText1" presStyleLbl="alignAcc1" presStyleIdx="0" presStyleCnt="0">
        <dgm:presLayoutVars>
          <dgm:chPref val="3"/>
        </dgm:presLayoutVars>
      </dgm:prSet>
      <dgm:spPr/>
    </dgm:pt>
    <dgm:pt modelId="{0EDB433E-D297-446E-9D54-C72D5194B5D3}" type="pres">
      <dgm:prSet presAssocID="{AB00E760-0AD9-4E2C-B15F-7D1269BB6A86}" presName="topArc1" presStyleLbl="parChTrans1D1" presStyleIdx="8" presStyleCnt="16"/>
      <dgm:spPr/>
    </dgm:pt>
    <dgm:pt modelId="{2DD2573A-CCEC-4892-ADF6-027309052903}" type="pres">
      <dgm:prSet presAssocID="{AB00E760-0AD9-4E2C-B15F-7D1269BB6A86}" presName="bottomArc1" presStyleLbl="parChTrans1D1" presStyleIdx="9" presStyleCnt="16"/>
      <dgm:spPr/>
    </dgm:pt>
    <dgm:pt modelId="{5EF9EF6B-A019-4F8C-B5E3-E9C459B0097E}" type="pres">
      <dgm:prSet presAssocID="{AB00E760-0AD9-4E2C-B15F-7D1269BB6A86}" presName="topConnNode1" presStyleLbl="node1" presStyleIdx="0" presStyleCnt="0"/>
      <dgm:spPr/>
    </dgm:pt>
    <dgm:pt modelId="{430A66A7-8401-445A-9DB3-C024C8B4F006}" type="pres">
      <dgm:prSet presAssocID="{AB00E760-0AD9-4E2C-B15F-7D1269BB6A86}" presName="hierChild2" presStyleCnt="0"/>
      <dgm:spPr/>
    </dgm:pt>
    <dgm:pt modelId="{8ACCC628-1774-4831-B9A9-FF7E0886B986}" type="pres">
      <dgm:prSet presAssocID="{AB00E760-0AD9-4E2C-B15F-7D1269BB6A86}" presName="hierChild3" presStyleCnt="0"/>
      <dgm:spPr/>
    </dgm:pt>
    <dgm:pt modelId="{EB16203D-30DC-4EA8-8E8D-85827F75AD69}" type="pres">
      <dgm:prSet presAssocID="{0F4671E0-868F-4545-9552-4D89010166CA}" presName="hierRoot1" presStyleCnt="0">
        <dgm:presLayoutVars>
          <dgm:hierBranch val="init"/>
        </dgm:presLayoutVars>
      </dgm:prSet>
      <dgm:spPr/>
    </dgm:pt>
    <dgm:pt modelId="{BA0D197E-D32E-43D7-A974-E2A35C292B94}" type="pres">
      <dgm:prSet presAssocID="{0F4671E0-868F-4545-9552-4D89010166CA}" presName="rootComposite1" presStyleCnt="0"/>
      <dgm:spPr/>
    </dgm:pt>
    <dgm:pt modelId="{BCB06A4C-DAC1-4D1C-9EC5-94D819E549F7}" type="pres">
      <dgm:prSet presAssocID="{0F4671E0-868F-4545-9552-4D89010166CA}" presName="rootText1" presStyleLbl="alignAcc1" presStyleIdx="0" presStyleCnt="0">
        <dgm:presLayoutVars>
          <dgm:chPref val="3"/>
        </dgm:presLayoutVars>
      </dgm:prSet>
      <dgm:spPr/>
    </dgm:pt>
    <dgm:pt modelId="{A3AFC3AC-6CE5-45D9-ADBC-314C7E204588}" type="pres">
      <dgm:prSet presAssocID="{0F4671E0-868F-4545-9552-4D89010166CA}" presName="topArc1" presStyleLbl="parChTrans1D1" presStyleIdx="10" presStyleCnt="16"/>
      <dgm:spPr/>
    </dgm:pt>
    <dgm:pt modelId="{89AA52BB-59C6-4706-888B-EC8E37B920A2}" type="pres">
      <dgm:prSet presAssocID="{0F4671E0-868F-4545-9552-4D89010166CA}" presName="bottomArc1" presStyleLbl="parChTrans1D1" presStyleIdx="11" presStyleCnt="16"/>
      <dgm:spPr/>
    </dgm:pt>
    <dgm:pt modelId="{51B5862A-03D2-4EBF-AAF8-7AE43CE7970B}" type="pres">
      <dgm:prSet presAssocID="{0F4671E0-868F-4545-9552-4D89010166CA}" presName="topConnNode1" presStyleLbl="node1" presStyleIdx="0" presStyleCnt="0"/>
      <dgm:spPr/>
    </dgm:pt>
    <dgm:pt modelId="{0F3DFAF5-B9FA-4455-98C0-D1DB080C043C}" type="pres">
      <dgm:prSet presAssocID="{0F4671E0-868F-4545-9552-4D89010166CA}" presName="hierChild2" presStyleCnt="0"/>
      <dgm:spPr/>
    </dgm:pt>
    <dgm:pt modelId="{D65732FD-4502-43B3-988E-6B61E0134AE5}" type="pres">
      <dgm:prSet presAssocID="{0F4671E0-868F-4545-9552-4D89010166CA}" presName="hierChild3" presStyleCnt="0"/>
      <dgm:spPr/>
    </dgm:pt>
    <dgm:pt modelId="{F949B00F-6692-4D19-BDEC-D66AAE8557B6}" type="pres">
      <dgm:prSet presAssocID="{E69256D0-A105-4346-BDBC-10CA89E73AAD}" presName="hierRoot1" presStyleCnt="0">
        <dgm:presLayoutVars>
          <dgm:hierBranch val="init"/>
        </dgm:presLayoutVars>
      </dgm:prSet>
      <dgm:spPr/>
    </dgm:pt>
    <dgm:pt modelId="{BC095135-D52A-4606-8778-A5BDFAA0BAE2}" type="pres">
      <dgm:prSet presAssocID="{E69256D0-A105-4346-BDBC-10CA89E73AAD}" presName="rootComposite1" presStyleCnt="0"/>
      <dgm:spPr/>
    </dgm:pt>
    <dgm:pt modelId="{B1CD0ED3-B5DD-4A8B-B0A9-82F9E87F3013}" type="pres">
      <dgm:prSet presAssocID="{E69256D0-A105-4346-BDBC-10CA89E73AAD}" presName="rootText1" presStyleLbl="alignAcc1" presStyleIdx="0" presStyleCnt="0">
        <dgm:presLayoutVars>
          <dgm:chPref val="3"/>
        </dgm:presLayoutVars>
      </dgm:prSet>
      <dgm:spPr/>
    </dgm:pt>
    <dgm:pt modelId="{5C7206B1-B676-4F91-8357-09A51CA2AAF5}" type="pres">
      <dgm:prSet presAssocID="{E69256D0-A105-4346-BDBC-10CA89E73AAD}" presName="topArc1" presStyleLbl="parChTrans1D1" presStyleIdx="12" presStyleCnt="16"/>
      <dgm:spPr/>
    </dgm:pt>
    <dgm:pt modelId="{7388CF8E-A384-40D0-A1BD-A69CD585BD94}" type="pres">
      <dgm:prSet presAssocID="{E69256D0-A105-4346-BDBC-10CA89E73AAD}" presName="bottomArc1" presStyleLbl="parChTrans1D1" presStyleIdx="13" presStyleCnt="16"/>
      <dgm:spPr/>
    </dgm:pt>
    <dgm:pt modelId="{0DB1743B-0595-48A1-87D0-5405AA089B64}" type="pres">
      <dgm:prSet presAssocID="{E69256D0-A105-4346-BDBC-10CA89E73AAD}" presName="topConnNode1" presStyleLbl="node1" presStyleIdx="0" presStyleCnt="0"/>
      <dgm:spPr/>
    </dgm:pt>
    <dgm:pt modelId="{F36390E0-D294-4D7B-B311-C2C7EBF2DB7B}" type="pres">
      <dgm:prSet presAssocID="{E69256D0-A105-4346-BDBC-10CA89E73AAD}" presName="hierChild2" presStyleCnt="0"/>
      <dgm:spPr/>
    </dgm:pt>
    <dgm:pt modelId="{DBDF874A-77E8-4C02-AF75-DD3FA8619476}" type="pres">
      <dgm:prSet presAssocID="{E69256D0-A105-4346-BDBC-10CA89E73AAD}" presName="hierChild3" presStyleCnt="0"/>
      <dgm:spPr/>
    </dgm:pt>
    <dgm:pt modelId="{8C270755-0C58-453F-9B0F-12DEF4CC1F72}" type="pres">
      <dgm:prSet presAssocID="{1466E01C-E4C6-46C7-8F4C-10A461B12B71}" presName="hierRoot1" presStyleCnt="0">
        <dgm:presLayoutVars>
          <dgm:hierBranch val="init"/>
        </dgm:presLayoutVars>
      </dgm:prSet>
      <dgm:spPr/>
    </dgm:pt>
    <dgm:pt modelId="{5181ABEA-C609-447F-9133-34BE8EB5625B}" type="pres">
      <dgm:prSet presAssocID="{1466E01C-E4C6-46C7-8F4C-10A461B12B71}" presName="rootComposite1" presStyleCnt="0"/>
      <dgm:spPr/>
    </dgm:pt>
    <dgm:pt modelId="{5CF718E5-879C-4FE8-85E3-7AEBFB926D65}" type="pres">
      <dgm:prSet presAssocID="{1466E01C-E4C6-46C7-8F4C-10A461B12B71}" presName="rootText1" presStyleLbl="alignAcc1" presStyleIdx="0" presStyleCnt="0" custLinFactNeighborX="-11866">
        <dgm:presLayoutVars>
          <dgm:chPref val="3"/>
        </dgm:presLayoutVars>
      </dgm:prSet>
      <dgm:spPr/>
    </dgm:pt>
    <dgm:pt modelId="{4CDAE915-F720-4B08-A5BC-92ED1E7F22B6}" type="pres">
      <dgm:prSet presAssocID="{1466E01C-E4C6-46C7-8F4C-10A461B12B71}" presName="topArc1" presStyleLbl="parChTrans1D1" presStyleIdx="14" presStyleCnt="16"/>
      <dgm:spPr/>
    </dgm:pt>
    <dgm:pt modelId="{3B1A204C-21C9-4752-BBBB-0A09C601C5F1}" type="pres">
      <dgm:prSet presAssocID="{1466E01C-E4C6-46C7-8F4C-10A461B12B71}" presName="bottomArc1" presStyleLbl="parChTrans1D1" presStyleIdx="15" presStyleCnt="16"/>
      <dgm:spPr/>
    </dgm:pt>
    <dgm:pt modelId="{0F8E60A3-FF87-4482-8FF7-4B583BF08684}" type="pres">
      <dgm:prSet presAssocID="{1466E01C-E4C6-46C7-8F4C-10A461B12B71}" presName="topConnNode1" presStyleLbl="node1" presStyleIdx="0" presStyleCnt="0"/>
      <dgm:spPr/>
    </dgm:pt>
    <dgm:pt modelId="{C1A7F8A4-568A-42E0-8D1D-7DAEAFD2F4FE}" type="pres">
      <dgm:prSet presAssocID="{1466E01C-E4C6-46C7-8F4C-10A461B12B71}" presName="hierChild2" presStyleCnt="0"/>
      <dgm:spPr/>
    </dgm:pt>
    <dgm:pt modelId="{39149E5F-521E-4B23-9B9F-28EB338AE99B}" type="pres">
      <dgm:prSet presAssocID="{1466E01C-E4C6-46C7-8F4C-10A461B12B71}" presName="hierChild3" presStyleCnt="0"/>
      <dgm:spPr/>
    </dgm:pt>
  </dgm:ptLst>
  <dgm:cxnLst>
    <dgm:cxn modelId="{9A588221-892F-43EE-9DE1-FCDE54483D67}" type="presOf" srcId="{4BA496F0-9903-43A0-B6E2-B1291F24D32D}" destId="{4409FB61-9520-4101-AA56-F480E0DAD052}" srcOrd="1" destOrd="0" presId="urn:microsoft.com/office/officeart/2008/layout/HalfCircleOrganizationChart"/>
    <dgm:cxn modelId="{01F67925-D08A-43D4-B78A-C7E59C7CB1D4}" srcId="{71A1B9F8-F950-4BF1-B522-812702E311CE}" destId="{0F4671E0-868F-4545-9552-4D89010166CA}" srcOrd="3" destOrd="0" parTransId="{456B0E74-163B-4E46-B2DB-5C8841DF7FF0}" sibTransId="{DFF5B4F5-B675-4B3E-8E59-2006E09EBF1F}"/>
    <dgm:cxn modelId="{453FD225-7801-48AC-96DF-7B392227119C}" type="presOf" srcId="{0F4671E0-868F-4545-9552-4D89010166CA}" destId="{BCB06A4C-DAC1-4D1C-9EC5-94D819E549F7}" srcOrd="0" destOrd="0" presId="urn:microsoft.com/office/officeart/2008/layout/HalfCircleOrganizationChart"/>
    <dgm:cxn modelId="{50B99526-89F7-43D1-B69F-59B30DBA7569}" type="presOf" srcId="{1466E01C-E4C6-46C7-8F4C-10A461B12B71}" destId="{5CF718E5-879C-4FE8-85E3-7AEBFB926D65}" srcOrd="0" destOrd="0" presId="urn:microsoft.com/office/officeart/2008/layout/HalfCircleOrganizationChart"/>
    <dgm:cxn modelId="{2F44FD30-D78C-4C6D-922A-E8CA4DFE5E4E}" type="presOf" srcId="{AB00E760-0AD9-4E2C-B15F-7D1269BB6A86}" destId="{FFC7C04F-BC73-410B-807F-F57651EB216E}" srcOrd="0" destOrd="0" presId="urn:microsoft.com/office/officeart/2008/layout/HalfCircleOrganizationChart"/>
    <dgm:cxn modelId="{AB195233-8FF0-4DC7-B6E5-88842EC027D9}" type="presOf" srcId="{8023F990-6D80-4D3D-B626-C13883E0219A}" destId="{1EDEFB0F-3A07-4225-A4C9-9BEFB64BC26B}" srcOrd="1" destOrd="0" presId="urn:microsoft.com/office/officeart/2008/layout/HalfCircleOrganizationChart"/>
    <dgm:cxn modelId="{3B77C734-1098-44C8-831D-F99049466CA4}" type="presOf" srcId="{0829EF20-3DBE-4F1D-8C5F-2F63D6C41C2B}" destId="{0EBCCFB3-FE9C-4BA4-A778-23A8F1084DBD}" srcOrd="0" destOrd="0" presId="urn:microsoft.com/office/officeart/2008/layout/HalfCircleOrganizationChart"/>
    <dgm:cxn modelId="{CDC91C5E-E77D-4C50-BF11-9227A6845EBE}" type="presOf" srcId="{C39FD22E-0550-4850-93B3-2B647E218AD6}" destId="{490AADB2-B953-4400-B09D-67DCA871A6E8}" srcOrd="1" destOrd="0" presId="urn:microsoft.com/office/officeart/2008/layout/HalfCircleOrganizationChart"/>
    <dgm:cxn modelId="{1AD60F61-A01D-4E4E-B00C-8267CD360422}" type="presOf" srcId="{0F4671E0-868F-4545-9552-4D89010166CA}" destId="{51B5862A-03D2-4EBF-AAF8-7AE43CE7970B}" srcOrd="1" destOrd="0" presId="urn:microsoft.com/office/officeart/2008/layout/HalfCircleOrganizationChart"/>
    <dgm:cxn modelId="{C6EAF561-40D1-4879-B986-C3D59E01ECE2}" srcId="{8023F990-6D80-4D3D-B626-C13883E0219A}" destId="{D5AC1588-FF52-4CEF-A91D-8CC1298A21DD}" srcOrd="0" destOrd="0" parTransId="{90262EDD-25C3-4530-A546-022880729073}" sibTransId="{DA717C2B-8011-453F-84A5-8FBDAD2F7AD9}"/>
    <dgm:cxn modelId="{37D29647-1D89-49C3-90C5-EB62EBEB15AE}" type="presOf" srcId="{8023F990-6D80-4D3D-B626-C13883E0219A}" destId="{764DBED0-92FD-445A-B184-6E9C08ECF7C3}" srcOrd="0" destOrd="0" presId="urn:microsoft.com/office/officeart/2008/layout/HalfCircleOrganizationChart"/>
    <dgm:cxn modelId="{E9969E4B-DF71-4A6B-9610-CA26E1489D76}" type="presOf" srcId="{90262EDD-25C3-4530-A546-022880729073}" destId="{994B03CF-96F4-4D41-A214-6606C588AEBC}" srcOrd="0" destOrd="0" presId="urn:microsoft.com/office/officeart/2008/layout/HalfCircleOrganizationChart"/>
    <dgm:cxn modelId="{24F1584C-C562-4227-A470-F2723A30BC02}" srcId="{71A1B9F8-F950-4BF1-B522-812702E311CE}" destId="{1466E01C-E4C6-46C7-8F4C-10A461B12B71}" srcOrd="5" destOrd="0" parTransId="{7D235366-2F18-4CC7-8BDB-FFFE10853F17}" sibTransId="{1B5A13B5-DAC6-4614-B424-DED2E6046977}"/>
    <dgm:cxn modelId="{68DAB24E-43C9-41E5-9F38-A729B9BD79CC}" srcId="{8023F990-6D80-4D3D-B626-C13883E0219A}" destId="{4BA496F0-9903-43A0-B6E2-B1291F24D32D}" srcOrd="1" destOrd="0" parTransId="{0829EF20-3DBE-4F1D-8C5F-2F63D6C41C2B}" sibTransId="{45D9EA6C-BDDA-488D-B5D6-2A831E655633}"/>
    <dgm:cxn modelId="{38AB5A53-9CD2-4A8C-98C1-560A24690E8B}" type="presOf" srcId="{E69256D0-A105-4346-BDBC-10CA89E73AAD}" destId="{0DB1743B-0595-48A1-87D0-5405AA089B64}" srcOrd="1" destOrd="0" presId="urn:microsoft.com/office/officeart/2008/layout/HalfCircleOrganizationChart"/>
    <dgm:cxn modelId="{1EB40154-17EE-445E-8AB9-300FC7B213FA}" type="presOf" srcId="{E69256D0-A105-4346-BDBC-10CA89E73AAD}" destId="{B1CD0ED3-B5DD-4A8B-B0A9-82F9E87F3013}" srcOrd="0" destOrd="0" presId="urn:microsoft.com/office/officeart/2008/layout/HalfCircleOrganizationChart"/>
    <dgm:cxn modelId="{ADB8C783-FBF6-4534-B185-1E298356A0B5}" type="presOf" srcId="{71A1B9F8-F950-4BF1-B522-812702E311CE}" destId="{90054A3A-6CE2-4FC5-9025-5FCB735A335C}" srcOrd="0" destOrd="0" presId="urn:microsoft.com/office/officeart/2008/layout/HalfCircleOrganizationChart"/>
    <dgm:cxn modelId="{F657D683-B31F-45FD-A4B4-8F07E1B96220}" type="presOf" srcId="{1466E01C-E4C6-46C7-8F4C-10A461B12B71}" destId="{0F8E60A3-FF87-4482-8FF7-4B583BF08684}" srcOrd="1" destOrd="0" presId="urn:microsoft.com/office/officeart/2008/layout/HalfCircleOrganizationChart"/>
    <dgm:cxn modelId="{79C39789-EB1C-4BC9-96CD-29687C8C844D}" srcId="{71A1B9F8-F950-4BF1-B522-812702E311CE}" destId="{8023F990-6D80-4D3D-B626-C13883E0219A}" srcOrd="1" destOrd="0" parTransId="{875768A1-AF5E-4FA0-9560-AD82C5014A55}" sibTransId="{0C43C633-5E87-4235-8BFB-8A77570D8646}"/>
    <dgm:cxn modelId="{F5BFFE8B-B101-44F2-95EC-47D8ADAEA94C}" type="presOf" srcId="{C39FD22E-0550-4850-93B3-2B647E218AD6}" destId="{C5B9BF68-A8DD-4393-9B44-F11E28CE55E8}" srcOrd="0" destOrd="0" presId="urn:microsoft.com/office/officeart/2008/layout/HalfCircleOrganizationChart"/>
    <dgm:cxn modelId="{3B8355A0-F9A6-43B1-9CD9-72560CBE89AA}" type="presOf" srcId="{D5AC1588-FF52-4CEF-A91D-8CC1298A21DD}" destId="{8B75A423-96FA-482C-B9F8-BF84023563DD}" srcOrd="0" destOrd="0" presId="urn:microsoft.com/office/officeart/2008/layout/HalfCircleOrganizationChart"/>
    <dgm:cxn modelId="{AE4AA8A6-9899-4EFA-8283-7A0DFA762FC5}" srcId="{71A1B9F8-F950-4BF1-B522-812702E311CE}" destId="{E69256D0-A105-4346-BDBC-10CA89E73AAD}" srcOrd="4" destOrd="0" parTransId="{110A0397-B7E4-40D7-9C1C-9D6C007BABC9}" sibTransId="{5BE300B3-53C0-400C-9A11-9A3786CB4E1F}"/>
    <dgm:cxn modelId="{E9B7B6AC-EF40-44D2-BAB1-04CF1B976720}" type="presOf" srcId="{AB00E760-0AD9-4E2C-B15F-7D1269BB6A86}" destId="{5EF9EF6B-A019-4F8C-B5E3-E9C459B0097E}" srcOrd="1" destOrd="0" presId="urn:microsoft.com/office/officeart/2008/layout/HalfCircleOrganizationChart"/>
    <dgm:cxn modelId="{E267D9C6-00B8-473C-B906-9FF4F2971955}" type="presOf" srcId="{D5AC1588-FF52-4CEF-A91D-8CC1298A21DD}" destId="{92661918-419D-4787-925B-8FC321F0EC39}" srcOrd="1" destOrd="0" presId="urn:microsoft.com/office/officeart/2008/layout/HalfCircleOrganizationChart"/>
    <dgm:cxn modelId="{BC5007CF-6CC8-4F84-A4F3-B3E77ABD84A7}" srcId="{71A1B9F8-F950-4BF1-B522-812702E311CE}" destId="{AB00E760-0AD9-4E2C-B15F-7D1269BB6A86}" srcOrd="2" destOrd="0" parTransId="{261871A9-D71B-4805-80A8-2C859995CA74}" sibTransId="{F9A93597-853F-462D-8812-A90B71A9FF31}"/>
    <dgm:cxn modelId="{EF9ECFF0-83D9-4143-AB9E-E64F9B712C04}" type="presOf" srcId="{4BA496F0-9903-43A0-B6E2-B1291F24D32D}" destId="{02D6603E-FF19-4324-A58C-A301699C89B9}" srcOrd="0" destOrd="0" presId="urn:microsoft.com/office/officeart/2008/layout/HalfCircleOrganizationChart"/>
    <dgm:cxn modelId="{50311FF8-5606-49BC-97B2-F07519CFF4D7}" srcId="{71A1B9F8-F950-4BF1-B522-812702E311CE}" destId="{C39FD22E-0550-4850-93B3-2B647E218AD6}" srcOrd="0" destOrd="0" parTransId="{1A21F4BC-7B1B-4170-8AA9-72E2EA936611}" sibTransId="{1C8DCA50-9EE0-484B-AB28-D9663575001C}"/>
    <dgm:cxn modelId="{00A0DD24-D484-4E42-AEBE-28012A17021D}" type="presParOf" srcId="{90054A3A-6CE2-4FC5-9025-5FCB735A335C}" destId="{81C98C7D-4F92-4CC8-A216-89ED0FF6CB95}" srcOrd="0" destOrd="0" presId="urn:microsoft.com/office/officeart/2008/layout/HalfCircleOrganizationChart"/>
    <dgm:cxn modelId="{EC0D5BB7-C361-402F-9BB5-5F027DDB9371}" type="presParOf" srcId="{81C98C7D-4F92-4CC8-A216-89ED0FF6CB95}" destId="{37EE95D9-7AD7-4E0F-87A6-2FBA1C5B0C45}" srcOrd="0" destOrd="0" presId="urn:microsoft.com/office/officeart/2008/layout/HalfCircleOrganizationChart"/>
    <dgm:cxn modelId="{29C72971-431B-444E-82A1-702B0CF375A4}" type="presParOf" srcId="{37EE95D9-7AD7-4E0F-87A6-2FBA1C5B0C45}" destId="{C5B9BF68-A8DD-4393-9B44-F11E28CE55E8}" srcOrd="0" destOrd="0" presId="urn:microsoft.com/office/officeart/2008/layout/HalfCircleOrganizationChart"/>
    <dgm:cxn modelId="{F41E69E0-909C-4958-BE34-0BA765E9304B}" type="presParOf" srcId="{37EE95D9-7AD7-4E0F-87A6-2FBA1C5B0C45}" destId="{0FE41245-A9AE-4D15-99B0-31EDD7BCA4CD}" srcOrd="1" destOrd="0" presId="urn:microsoft.com/office/officeart/2008/layout/HalfCircleOrganizationChart"/>
    <dgm:cxn modelId="{F5B96979-6A6B-4085-8CEB-9B1645148959}" type="presParOf" srcId="{37EE95D9-7AD7-4E0F-87A6-2FBA1C5B0C45}" destId="{E6DB9936-B64E-40FC-9635-00BE16C26016}" srcOrd="2" destOrd="0" presId="urn:microsoft.com/office/officeart/2008/layout/HalfCircleOrganizationChart"/>
    <dgm:cxn modelId="{68574F12-9275-446B-B08F-AFC57758A7C1}" type="presParOf" srcId="{37EE95D9-7AD7-4E0F-87A6-2FBA1C5B0C45}" destId="{490AADB2-B953-4400-B09D-67DCA871A6E8}" srcOrd="3" destOrd="0" presId="urn:microsoft.com/office/officeart/2008/layout/HalfCircleOrganizationChart"/>
    <dgm:cxn modelId="{7B167B1C-C949-4789-9B20-ED4F9F8D9E8E}" type="presParOf" srcId="{81C98C7D-4F92-4CC8-A216-89ED0FF6CB95}" destId="{BA51D956-9674-4E47-8D65-1A69313F8245}" srcOrd="1" destOrd="0" presId="urn:microsoft.com/office/officeart/2008/layout/HalfCircleOrganizationChart"/>
    <dgm:cxn modelId="{135D9D31-9E17-4B33-A216-8EF7B5A09875}" type="presParOf" srcId="{81C98C7D-4F92-4CC8-A216-89ED0FF6CB95}" destId="{B7D2DC64-213D-42D4-9C5D-68D7F57DEF13}" srcOrd="2" destOrd="0" presId="urn:microsoft.com/office/officeart/2008/layout/HalfCircleOrganizationChart"/>
    <dgm:cxn modelId="{4B5BFCC8-E774-4606-89C1-5F53D1CAD62B}" type="presParOf" srcId="{90054A3A-6CE2-4FC5-9025-5FCB735A335C}" destId="{2E26FBF0-4F02-4C9C-A37A-505E327D6374}" srcOrd="1" destOrd="0" presId="urn:microsoft.com/office/officeart/2008/layout/HalfCircleOrganizationChart"/>
    <dgm:cxn modelId="{3A1624EB-04B8-48A6-A461-20CFBB2861C3}" type="presParOf" srcId="{2E26FBF0-4F02-4C9C-A37A-505E327D6374}" destId="{7A9D9A1A-97F4-4595-BE24-58594148E081}" srcOrd="0" destOrd="0" presId="urn:microsoft.com/office/officeart/2008/layout/HalfCircleOrganizationChart"/>
    <dgm:cxn modelId="{30AE8A8A-E9B6-4E6E-B7B5-A5B24CFF740F}" type="presParOf" srcId="{7A9D9A1A-97F4-4595-BE24-58594148E081}" destId="{764DBED0-92FD-445A-B184-6E9C08ECF7C3}" srcOrd="0" destOrd="0" presId="urn:microsoft.com/office/officeart/2008/layout/HalfCircleOrganizationChart"/>
    <dgm:cxn modelId="{11F82D39-D29F-4171-AB55-CACC7F04ECBC}" type="presParOf" srcId="{7A9D9A1A-97F4-4595-BE24-58594148E081}" destId="{A14E67D6-ED14-46CC-AF1D-B1C49DD63A2E}" srcOrd="1" destOrd="0" presId="urn:microsoft.com/office/officeart/2008/layout/HalfCircleOrganizationChart"/>
    <dgm:cxn modelId="{7CDF9C13-AB5E-4042-A0F6-B3494D2379C5}" type="presParOf" srcId="{7A9D9A1A-97F4-4595-BE24-58594148E081}" destId="{B19BE06B-CBE1-4CAD-8D8D-8AD3BEAF48C0}" srcOrd="2" destOrd="0" presId="urn:microsoft.com/office/officeart/2008/layout/HalfCircleOrganizationChart"/>
    <dgm:cxn modelId="{37D29CD4-ECF1-454A-AF58-3151D658F162}" type="presParOf" srcId="{7A9D9A1A-97F4-4595-BE24-58594148E081}" destId="{1EDEFB0F-3A07-4225-A4C9-9BEFB64BC26B}" srcOrd="3" destOrd="0" presId="urn:microsoft.com/office/officeart/2008/layout/HalfCircleOrganizationChart"/>
    <dgm:cxn modelId="{420006E3-46D3-4E65-825E-ED2DA558E467}" type="presParOf" srcId="{2E26FBF0-4F02-4C9C-A37A-505E327D6374}" destId="{D23F3223-F749-4EAD-9A74-E5F9F6042FE4}" srcOrd="1" destOrd="0" presId="urn:microsoft.com/office/officeart/2008/layout/HalfCircleOrganizationChart"/>
    <dgm:cxn modelId="{8ACAA694-C977-4D8F-9E12-A74773B20062}" type="presParOf" srcId="{D23F3223-F749-4EAD-9A74-E5F9F6042FE4}" destId="{994B03CF-96F4-4D41-A214-6606C588AEBC}" srcOrd="0" destOrd="0" presId="urn:microsoft.com/office/officeart/2008/layout/HalfCircleOrganizationChart"/>
    <dgm:cxn modelId="{36364A5D-1D57-40F0-9BA2-CB7FC2C6E618}" type="presParOf" srcId="{D23F3223-F749-4EAD-9A74-E5F9F6042FE4}" destId="{3FBEFA85-9FA6-4B53-89A0-81F802FFEA78}" srcOrd="1" destOrd="0" presId="urn:microsoft.com/office/officeart/2008/layout/HalfCircleOrganizationChart"/>
    <dgm:cxn modelId="{97EB3568-42D1-432D-B938-839534F57E73}" type="presParOf" srcId="{3FBEFA85-9FA6-4B53-89A0-81F802FFEA78}" destId="{CF016F5C-9834-4CBC-B7FA-78E3AE972A45}" srcOrd="0" destOrd="0" presId="urn:microsoft.com/office/officeart/2008/layout/HalfCircleOrganizationChart"/>
    <dgm:cxn modelId="{3FCA7179-4C74-4E34-BBA4-DA80E6F07981}" type="presParOf" srcId="{CF016F5C-9834-4CBC-B7FA-78E3AE972A45}" destId="{8B75A423-96FA-482C-B9F8-BF84023563DD}" srcOrd="0" destOrd="0" presId="urn:microsoft.com/office/officeart/2008/layout/HalfCircleOrganizationChart"/>
    <dgm:cxn modelId="{4570B22B-9F8E-459D-A864-D19CB6185F11}" type="presParOf" srcId="{CF016F5C-9834-4CBC-B7FA-78E3AE972A45}" destId="{C73790A5-BBC2-484B-BBB2-F400B214377C}" srcOrd="1" destOrd="0" presId="urn:microsoft.com/office/officeart/2008/layout/HalfCircleOrganizationChart"/>
    <dgm:cxn modelId="{99F810B1-F925-455B-9EEB-3F8BBA719038}" type="presParOf" srcId="{CF016F5C-9834-4CBC-B7FA-78E3AE972A45}" destId="{B8CA6331-F634-4D61-BDAA-632E921FE2CD}" srcOrd="2" destOrd="0" presId="urn:microsoft.com/office/officeart/2008/layout/HalfCircleOrganizationChart"/>
    <dgm:cxn modelId="{6F5FB79E-46C2-4D14-AF7C-8A2872F84D41}" type="presParOf" srcId="{CF016F5C-9834-4CBC-B7FA-78E3AE972A45}" destId="{92661918-419D-4787-925B-8FC321F0EC39}" srcOrd="3" destOrd="0" presId="urn:microsoft.com/office/officeart/2008/layout/HalfCircleOrganizationChart"/>
    <dgm:cxn modelId="{DC16E071-3E8C-4C86-BDBA-04C54AB6DD3A}" type="presParOf" srcId="{3FBEFA85-9FA6-4B53-89A0-81F802FFEA78}" destId="{78F094C1-3CC8-46EB-A16F-5A78793E3F3D}" srcOrd="1" destOrd="0" presId="urn:microsoft.com/office/officeart/2008/layout/HalfCircleOrganizationChart"/>
    <dgm:cxn modelId="{527FEB0F-4386-4CF1-BEA6-345E87A490CF}" type="presParOf" srcId="{3FBEFA85-9FA6-4B53-89A0-81F802FFEA78}" destId="{5A013A47-5D2D-4396-8ED9-7C77F4D93BDD}" srcOrd="2" destOrd="0" presId="urn:microsoft.com/office/officeart/2008/layout/HalfCircleOrganizationChart"/>
    <dgm:cxn modelId="{25EE2F3E-4048-432F-BDCF-DB7ABA54EA3F}" type="presParOf" srcId="{D23F3223-F749-4EAD-9A74-E5F9F6042FE4}" destId="{0EBCCFB3-FE9C-4BA4-A778-23A8F1084DBD}" srcOrd="2" destOrd="0" presId="urn:microsoft.com/office/officeart/2008/layout/HalfCircleOrganizationChart"/>
    <dgm:cxn modelId="{C82204DD-600E-485E-B4F1-6BEC58F8F3B6}" type="presParOf" srcId="{D23F3223-F749-4EAD-9A74-E5F9F6042FE4}" destId="{FBC40101-4316-4B1D-8C69-D718C5163A87}" srcOrd="3" destOrd="0" presId="urn:microsoft.com/office/officeart/2008/layout/HalfCircleOrganizationChart"/>
    <dgm:cxn modelId="{5B1CB1A5-A2FD-45F3-8F98-B38D924E44A5}" type="presParOf" srcId="{FBC40101-4316-4B1D-8C69-D718C5163A87}" destId="{610DF4F4-5CB2-4D92-9B36-8F299997F3ED}" srcOrd="0" destOrd="0" presId="urn:microsoft.com/office/officeart/2008/layout/HalfCircleOrganizationChart"/>
    <dgm:cxn modelId="{A39050E2-A4F7-4E6A-916B-9238CC0B0063}" type="presParOf" srcId="{610DF4F4-5CB2-4D92-9B36-8F299997F3ED}" destId="{02D6603E-FF19-4324-A58C-A301699C89B9}" srcOrd="0" destOrd="0" presId="urn:microsoft.com/office/officeart/2008/layout/HalfCircleOrganizationChart"/>
    <dgm:cxn modelId="{C1B11B71-ED95-4281-A00A-D8317A0F2C64}" type="presParOf" srcId="{610DF4F4-5CB2-4D92-9B36-8F299997F3ED}" destId="{3EA2CCB1-090E-4FAE-B0A8-B129F971B416}" srcOrd="1" destOrd="0" presId="urn:microsoft.com/office/officeart/2008/layout/HalfCircleOrganizationChart"/>
    <dgm:cxn modelId="{6E66FB49-0333-4E3A-9655-2EACCD7DADEA}" type="presParOf" srcId="{610DF4F4-5CB2-4D92-9B36-8F299997F3ED}" destId="{9CF9D58D-9B29-4529-8CB8-557D1675F72C}" srcOrd="2" destOrd="0" presId="urn:microsoft.com/office/officeart/2008/layout/HalfCircleOrganizationChart"/>
    <dgm:cxn modelId="{D67A98FC-78F4-4D28-BEA4-38578391F5E2}" type="presParOf" srcId="{610DF4F4-5CB2-4D92-9B36-8F299997F3ED}" destId="{4409FB61-9520-4101-AA56-F480E0DAD052}" srcOrd="3" destOrd="0" presId="urn:microsoft.com/office/officeart/2008/layout/HalfCircleOrganizationChart"/>
    <dgm:cxn modelId="{FA7D5E27-78E5-4E55-B4DE-9000241951A7}" type="presParOf" srcId="{FBC40101-4316-4B1D-8C69-D718C5163A87}" destId="{B17E89E4-D074-476F-9F96-600A3EB0455F}" srcOrd="1" destOrd="0" presId="urn:microsoft.com/office/officeart/2008/layout/HalfCircleOrganizationChart"/>
    <dgm:cxn modelId="{6E4E4D20-D18B-4A79-B4BF-1CE957FF9EC9}" type="presParOf" srcId="{FBC40101-4316-4B1D-8C69-D718C5163A87}" destId="{4D359EE3-9E1D-4E30-A18C-F7A05725FC91}" srcOrd="2" destOrd="0" presId="urn:microsoft.com/office/officeart/2008/layout/HalfCircleOrganizationChart"/>
    <dgm:cxn modelId="{9A0D0AAE-2966-4ACA-9C4B-A284E9EA7FB7}" type="presParOf" srcId="{2E26FBF0-4F02-4C9C-A37A-505E327D6374}" destId="{E1DC5C1B-6843-4F14-AA3A-892AF5DE8F8A}" srcOrd="2" destOrd="0" presId="urn:microsoft.com/office/officeart/2008/layout/HalfCircleOrganizationChart"/>
    <dgm:cxn modelId="{BFD4A782-DBBB-4411-A939-60BA87CFEC4D}" type="presParOf" srcId="{90054A3A-6CE2-4FC5-9025-5FCB735A335C}" destId="{63404EBF-B01E-443C-9E26-C9A05D7E4D7A}" srcOrd="2" destOrd="0" presId="urn:microsoft.com/office/officeart/2008/layout/HalfCircleOrganizationChart"/>
    <dgm:cxn modelId="{DCD8C952-92CF-4890-9151-8C096522D976}" type="presParOf" srcId="{63404EBF-B01E-443C-9E26-C9A05D7E4D7A}" destId="{8BEB2F1C-8599-4002-AE04-E6B566A214C9}" srcOrd="0" destOrd="0" presId="urn:microsoft.com/office/officeart/2008/layout/HalfCircleOrganizationChart"/>
    <dgm:cxn modelId="{C2C950F9-A286-4AF4-B754-02D5A6AAA778}" type="presParOf" srcId="{8BEB2F1C-8599-4002-AE04-E6B566A214C9}" destId="{FFC7C04F-BC73-410B-807F-F57651EB216E}" srcOrd="0" destOrd="0" presId="urn:microsoft.com/office/officeart/2008/layout/HalfCircleOrganizationChart"/>
    <dgm:cxn modelId="{8C961CE8-B5D2-4017-B061-0CCE5614D181}" type="presParOf" srcId="{8BEB2F1C-8599-4002-AE04-E6B566A214C9}" destId="{0EDB433E-D297-446E-9D54-C72D5194B5D3}" srcOrd="1" destOrd="0" presId="urn:microsoft.com/office/officeart/2008/layout/HalfCircleOrganizationChart"/>
    <dgm:cxn modelId="{AD3E4597-FFEC-4F15-B11A-C4A0DA110B21}" type="presParOf" srcId="{8BEB2F1C-8599-4002-AE04-E6B566A214C9}" destId="{2DD2573A-CCEC-4892-ADF6-027309052903}" srcOrd="2" destOrd="0" presId="urn:microsoft.com/office/officeart/2008/layout/HalfCircleOrganizationChart"/>
    <dgm:cxn modelId="{47868D6B-B15C-4DA4-966F-495B737C3213}" type="presParOf" srcId="{8BEB2F1C-8599-4002-AE04-E6B566A214C9}" destId="{5EF9EF6B-A019-4F8C-B5E3-E9C459B0097E}" srcOrd="3" destOrd="0" presId="urn:microsoft.com/office/officeart/2008/layout/HalfCircleOrganizationChart"/>
    <dgm:cxn modelId="{F73C1F74-ACA9-49B9-BB2C-4CC087094975}" type="presParOf" srcId="{63404EBF-B01E-443C-9E26-C9A05D7E4D7A}" destId="{430A66A7-8401-445A-9DB3-C024C8B4F006}" srcOrd="1" destOrd="0" presId="urn:microsoft.com/office/officeart/2008/layout/HalfCircleOrganizationChart"/>
    <dgm:cxn modelId="{64F1C09B-1CC6-45A9-AB98-0DBC7DFE975F}" type="presParOf" srcId="{63404EBF-B01E-443C-9E26-C9A05D7E4D7A}" destId="{8ACCC628-1774-4831-B9A9-FF7E0886B986}" srcOrd="2" destOrd="0" presId="urn:microsoft.com/office/officeart/2008/layout/HalfCircleOrganizationChart"/>
    <dgm:cxn modelId="{80AF8D20-B63D-45DF-876E-1158A63AB28C}" type="presParOf" srcId="{90054A3A-6CE2-4FC5-9025-5FCB735A335C}" destId="{EB16203D-30DC-4EA8-8E8D-85827F75AD69}" srcOrd="3" destOrd="0" presId="urn:microsoft.com/office/officeart/2008/layout/HalfCircleOrganizationChart"/>
    <dgm:cxn modelId="{DCBA02E9-9377-4556-8F62-0BB33564D962}" type="presParOf" srcId="{EB16203D-30DC-4EA8-8E8D-85827F75AD69}" destId="{BA0D197E-D32E-43D7-A974-E2A35C292B94}" srcOrd="0" destOrd="0" presId="urn:microsoft.com/office/officeart/2008/layout/HalfCircleOrganizationChart"/>
    <dgm:cxn modelId="{846E77AF-420B-4249-8296-4CFB800949C7}" type="presParOf" srcId="{BA0D197E-D32E-43D7-A974-E2A35C292B94}" destId="{BCB06A4C-DAC1-4D1C-9EC5-94D819E549F7}" srcOrd="0" destOrd="0" presId="urn:microsoft.com/office/officeart/2008/layout/HalfCircleOrganizationChart"/>
    <dgm:cxn modelId="{0C7FFBA4-E70D-49B9-95F3-4C496415908F}" type="presParOf" srcId="{BA0D197E-D32E-43D7-A974-E2A35C292B94}" destId="{A3AFC3AC-6CE5-45D9-ADBC-314C7E204588}" srcOrd="1" destOrd="0" presId="urn:microsoft.com/office/officeart/2008/layout/HalfCircleOrganizationChart"/>
    <dgm:cxn modelId="{CC51AD9E-A365-4D43-9C74-F39E3A2E0F7A}" type="presParOf" srcId="{BA0D197E-D32E-43D7-A974-E2A35C292B94}" destId="{89AA52BB-59C6-4706-888B-EC8E37B920A2}" srcOrd="2" destOrd="0" presId="urn:microsoft.com/office/officeart/2008/layout/HalfCircleOrganizationChart"/>
    <dgm:cxn modelId="{8905F7ED-083F-4CBD-8344-C8C4A6F6EF55}" type="presParOf" srcId="{BA0D197E-D32E-43D7-A974-E2A35C292B94}" destId="{51B5862A-03D2-4EBF-AAF8-7AE43CE7970B}" srcOrd="3" destOrd="0" presId="urn:microsoft.com/office/officeart/2008/layout/HalfCircleOrganizationChart"/>
    <dgm:cxn modelId="{9BF197D7-2F48-4470-A4B2-98714972DF9A}" type="presParOf" srcId="{EB16203D-30DC-4EA8-8E8D-85827F75AD69}" destId="{0F3DFAF5-B9FA-4455-98C0-D1DB080C043C}" srcOrd="1" destOrd="0" presId="urn:microsoft.com/office/officeart/2008/layout/HalfCircleOrganizationChart"/>
    <dgm:cxn modelId="{F90B2213-3940-4669-BE68-4888C16B88CD}" type="presParOf" srcId="{EB16203D-30DC-4EA8-8E8D-85827F75AD69}" destId="{D65732FD-4502-43B3-988E-6B61E0134AE5}" srcOrd="2" destOrd="0" presId="urn:microsoft.com/office/officeart/2008/layout/HalfCircleOrganizationChart"/>
    <dgm:cxn modelId="{C5C32135-DFBB-4B53-80EF-A12D25920DDC}" type="presParOf" srcId="{90054A3A-6CE2-4FC5-9025-5FCB735A335C}" destId="{F949B00F-6692-4D19-BDEC-D66AAE8557B6}" srcOrd="4" destOrd="0" presId="urn:microsoft.com/office/officeart/2008/layout/HalfCircleOrganizationChart"/>
    <dgm:cxn modelId="{65FF3329-5633-4D84-9FB6-9C160C330A13}" type="presParOf" srcId="{F949B00F-6692-4D19-BDEC-D66AAE8557B6}" destId="{BC095135-D52A-4606-8778-A5BDFAA0BAE2}" srcOrd="0" destOrd="0" presId="urn:microsoft.com/office/officeart/2008/layout/HalfCircleOrganizationChart"/>
    <dgm:cxn modelId="{E2FBCECB-0341-4DDF-97EF-C728BE7A0FCA}" type="presParOf" srcId="{BC095135-D52A-4606-8778-A5BDFAA0BAE2}" destId="{B1CD0ED3-B5DD-4A8B-B0A9-82F9E87F3013}" srcOrd="0" destOrd="0" presId="urn:microsoft.com/office/officeart/2008/layout/HalfCircleOrganizationChart"/>
    <dgm:cxn modelId="{F4440541-C2EA-46EB-8853-E67E48875308}" type="presParOf" srcId="{BC095135-D52A-4606-8778-A5BDFAA0BAE2}" destId="{5C7206B1-B676-4F91-8357-09A51CA2AAF5}" srcOrd="1" destOrd="0" presId="urn:microsoft.com/office/officeart/2008/layout/HalfCircleOrganizationChart"/>
    <dgm:cxn modelId="{40037411-0193-47C6-909F-F3F41CFB5AC3}" type="presParOf" srcId="{BC095135-D52A-4606-8778-A5BDFAA0BAE2}" destId="{7388CF8E-A384-40D0-A1BD-A69CD585BD94}" srcOrd="2" destOrd="0" presId="urn:microsoft.com/office/officeart/2008/layout/HalfCircleOrganizationChart"/>
    <dgm:cxn modelId="{BDA612C5-C9D4-4234-B7DE-E3A0D9A4D0EE}" type="presParOf" srcId="{BC095135-D52A-4606-8778-A5BDFAA0BAE2}" destId="{0DB1743B-0595-48A1-87D0-5405AA089B64}" srcOrd="3" destOrd="0" presId="urn:microsoft.com/office/officeart/2008/layout/HalfCircleOrganizationChart"/>
    <dgm:cxn modelId="{96D15D8E-36E1-4FDC-8487-B2D3148FCE73}" type="presParOf" srcId="{F949B00F-6692-4D19-BDEC-D66AAE8557B6}" destId="{F36390E0-D294-4D7B-B311-C2C7EBF2DB7B}" srcOrd="1" destOrd="0" presId="urn:microsoft.com/office/officeart/2008/layout/HalfCircleOrganizationChart"/>
    <dgm:cxn modelId="{6173657E-A635-4B5A-894C-984175510D5E}" type="presParOf" srcId="{F949B00F-6692-4D19-BDEC-D66AAE8557B6}" destId="{DBDF874A-77E8-4C02-AF75-DD3FA8619476}" srcOrd="2" destOrd="0" presId="urn:microsoft.com/office/officeart/2008/layout/HalfCircleOrganizationChart"/>
    <dgm:cxn modelId="{D9A7C9C6-0249-4355-A80C-180F4D437BBA}" type="presParOf" srcId="{90054A3A-6CE2-4FC5-9025-5FCB735A335C}" destId="{8C270755-0C58-453F-9B0F-12DEF4CC1F72}" srcOrd="5" destOrd="0" presId="urn:microsoft.com/office/officeart/2008/layout/HalfCircleOrganizationChart"/>
    <dgm:cxn modelId="{D41A01F3-81D7-467C-A3F5-B3C369819253}" type="presParOf" srcId="{8C270755-0C58-453F-9B0F-12DEF4CC1F72}" destId="{5181ABEA-C609-447F-9133-34BE8EB5625B}" srcOrd="0" destOrd="0" presId="urn:microsoft.com/office/officeart/2008/layout/HalfCircleOrganizationChart"/>
    <dgm:cxn modelId="{7D818AA5-F5C0-4346-8CAA-C7196841F1DF}" type="presParOf" srcId="{5181ABEA-C609-447F-9133-34BE8EB5625B}" destId="{5CF718E5-879C-4FE8-85E3-7AEBFB926D65}" srcOrd="0" destOrd="0" presId="urn:microsoft.com/office/officeart/2008/layout/HalfCircleOrganizationChart"/>
    <dgm:cxn modelId="{A36D2D71-5CF7-4C4B-8672-B7B4673A7B0C}" type="presParOf" srcId="{5181ABEA-C609-447F-9133-34BE8EB5625B}" destId="{4CDAE915-F720-4B08-A5BC-92ED1E7F22B6}" srcOrd="1" destOrd="0" presId="urn:microsoft.com/office/officeart/2008/layout/HalfCircleOrganizationChart"/>
    <dgm:cxn modelId="{7C85BF38-7E2F-4143-8AF6-9821B26B1B32}" type="presParOf" srcId="{5181ABEA-C609-447F-9133-34BE8EB5625B}" destId="{3B1A204C-21C9-4752-BBBB-0A09C601C5F1}" srcOrd="2" destOrd="0" presId="urn:microsoft.com/office/officeart/2008/layout/HalfCircleOrganizationChart"/>
    <dgm:cxn modelId="{56AB348A-E237-4595-9C7C-1FB996BBD1AA}" type="presParOf" srcId="{5181ABEA-C609-447F-9133-34BE8EB5625B}" destId="{0F8E60A3-FF87-4482-8FF7-4B583BF08684}" srcOrd="3" destOrd="0" presId="urn:microsoft.com/office/officeart/2008/layout/HalfCircleOrganizationChart"/>
    <dgm:cxn modelId="{F5C4379F-6A7C-4156-9938-D3B61147ADE3}" type="presParOf" srcId="{8C270755-0C58-453F-9B0F-12DEF4CC1F72}" destId="{C1A7F8A4-568A-42E0-8D1D-7DAEAFD2F4FE}" srcOrd="1" destOrd="0" presId="urn:microsoft.com/office/officeart/2008/layout/HalfCircleOrganizationChart"/>
    <dgm:cxn modelId="{3DC338B2-A951-4F3F-A805-09D941063CA9}" type="presParOf" srcId="{8C270755-0C58-453F-9B0F-12DEF4CC1F72}" destId="{39149E5F-521E-4B23-9B9F-28EB338AE99B}" srcOrd="2" destOrd="0" presId="urn:microsoft.com/office/officeart/2008/layout/HalfCircleOrganizationChar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B367E20C-2B41-4F77-A2BA-FF9721E4DF17}" type="doc">
      <dgm:prSet loTypeId="urn:microsoft.com/office/officeart/2005/8/layout/hList1" loCatId="list" qsTypeId="urn:microsoft.com/office/officeart/2005/8/quickstyle/simple1" qsCatId="simple" csTypeId="urn:microsoft.com/office/officeart/2005/8/colors/accent3_2" csCatId="accent3" phldr="1"/>
      <dgm:spPr/>
      <dgm:t>
        <a:bodyPr/>
        <a:lstStyle/>
        <a:p>
          <a:endParaRPr lang="pl-PL"/>
        </a:p>
      </dgm:t>
    </dgm:pt>
    <dgm:pt modelId="{C80990AE-0CC0-4736-8F7A-EAE286DD170A}">
      <dgm:prSet/>
      <dgm:spPr/>
      <dgm:t>
        <a:bodyPr/>
        <a:lstStyle/>
        <a:p>
          <a:pPr rtl="0"/>
          <a:r>
            <a:rPr lang="pl-PL"/>
            <a:t>Izolacyjne </a:t>
          </a:r>
        </a:p>
      </dgm:t>
    </dgm:pt>
    <dgm:pt modelId="{C3C761F4-8350-4D0C-B51C-91882DC03B88}" type="parTrans" cxnId="{6BC96908-6CCE-4624-996A-AA45EE16EA8C}">
      <dgm:prSet/>
      <dgm:spPr/>
      <dgm:t>
        <a:bodyPr/>
        <a:lstStyle/>
        <a:p>
          <a:endParaRPr lang="pl-PL"/>
        </a:p>
      </dgm:t>
    </dgm:pt>
    <dgm:pt modelId="{00F30D4E-68BD-4FF2-BE72-274A653890A8}" type="sibTrans" cxnId="{6BC96908-6CCE-4624-996A-AA45EE16EA8C}">
      <dgm:prSet/>
      <dgm:spPr/>
      <dgm:t>
        <a:bodyPr/>
        <a:lstStyle/>
        <a:p>
          <a:endParaRPr lang="pl-PL"/>
        </a:p>
      </dgm:t>
    </dgm:pt>
    <dgm:pt modelId="{B252236D-8E4A-4CC0-AED1-123118CF0855}">
      <dgm:prSet/>
      <dgm:spPr/>
      <dgm:t>
        <a:bodyPr/>
        <a:lstStyle/>
        <a:p>
          <a:pPr rtl="0"/>
          <a:r>
            <a:rPr lang="pl-PL"/>
            <a:t>Tymczasowe aresztowanie </a:t>
          </a:r>
        </a:p>
      </dgm:t>
    </dgm:pt>
    <dgm:pt modelId="{7DFCD42A-3351-4708-9C35-4B345C7FBF88}" type="parTrans" cxnId="{6FF2CC8C-6844-48EF-89E9-22B65F910455}">
      <dgm:prSet/>
      <dgm:spPr/>
      <dgm:t>
        <a:bodyPr/>
        <a:lstStyle/>
        <a:p>
          <a:endParaRPr lang="pl-PL"/>
        </a:p>
      </dgm:t>
    </dgm:pt>
    <dgm:pt modelId="{AAF8CFDE-906E-4369-BA58-9D195C8C76D2}" type="sibTrans" cxnId="{6FF2CC8C-6844-48EF-89E9-22B65F910455}">
      <dgm:prSet/>
      <dgm:spPr/>
      <dgm:t>
        <a:bodyPr/>
        <a:lstStyle/>
        <a:p>
          <a:endParaRPr lang="pl-PL"/>
        </a:p>
      </dgm:t>
    </dgm:pt>
    <dgm:pt modelId="{E401F05E-902E-4721-AC84-28C689AF5865}">
      <dgm:prSet/>
      <dgm:spPr/>
      <dgm:t>
        <a:bodyPr/>
        <a:lstStyle/>
        <a:p>
          <a:pPr rtl="0"/>
          <a:r>
            <a:rPr lang="pl-PL" dirty="0" err="1"/>
            <a:t>Nieizolacyjne</a:t>
          </a:r>
          <a:r>
            <a:rPr lang="pl-PL" dirty="0"/>
            <a:t> </a:t>
          </a:r>
        </a:p>
      </dgm:t>
    </dgm:pt>
    <dgm:pt modelId="{613DFA59-AA32-48B2-87B9-36EA27C73F80}" type="parTrans" cxnId="{AECAFA67-F8FA-44E4-A791-3585A92E8E01}">
      <dgm:prSet/>
      <dgm:spPr/>
      <dgm:t>
        <a:bodyPr/>
        <a:lstStyle/>
        <a:p>
          <a:endParaRPr lang="pl-PL"/>
        </a:p>
      </dgm:t>
    </dgm:pt>
    <dgm:pt modelId="{D64098CD-8299-4AB3-9854-CC0EB388223C}" type="sibTrans" cxnId="{AECAFA67-F8FA-44E4-A791-3585A92E8E01}">
      <dgm:prSet/>
      <dgm:spPr/>
      <dgm:t>
        <a:bodyPr/>
        <a:lstStyle/>
        <a:p>
          <a:endParaRPr lang="pl-PL"/>
        </a:p>
      </dgm:t>
    </dgm:pt>
    <dgm:pt modelId="{A35D0753-8B5B-4D96-B64F-9F9024ECA3B0}">
      <dgm:prSet/>
      <dgm:spPr/>
      <dgm:t>
        <a:bodyPr/>
        <a:lstStyle/>
        <a:p>
          <a:pPr algn="just" rtl="0"/>
          <a:r>
            <a:rPr lang="pl-PL" dirty="0"/>
            <a:t>poręczenie majątkowe</a:t>
          </a:r>
        </a:p>
      </dgm:t>
    </dgm:pt>
    <dgm:pt modelId="{30C60C01-D563-46F8-907A-A7C64830B10B}" type="parTrans" cxnId="{A0A0C6DC-7B3F-4D90-A84D-B5EEA6232EEF}">
      <dgm:prSet/>
      <dgm:spPr/>
      <dgm:t>
        <a:bodyPr/>
        <a:lstStyle/>
        <a:p>
          <a:endParaRPr lang="pl-PL"/>
        </a:p>
      </dgm:t>
    </dgm:pt>
    <dgm:pt modelId="{6A0961E6-AD04-4968-AA7B-0F113E5722CA}" type="sibTrans" cxnId="{A0A0C6DC-7B3F-4D90-A84D-B5EEA6232EEF}">
      <dgm:prSet/>
      <dgm:spPr/>
      <dgm:t>
        <a:bodyPr/>
        <a:lstStyle/>
        <a:p>
          <a:endParaRPr lang="pl-PL"/>
        </a:p>
      </dgm:t>
    </dgm:pt>
    <dgm:pt modelId="{660E320F-C1A2-4D7D-B84D-4529DE2D8E30}">
      <dgm:prSet/>
      <dgm:spPr/>
      <dgm:t>
        <a:bodyPr/>
        <a:lstStyle/>
        <a:p>
          <a:pPr algn="just" rtl="0"/>
          <a:r>
            <a:rPr lang="pl-PL" dirty="0"/>
            <a:t>poręczenie społeczne </a:t>
          </a:r>
        </a:p>
      </dgm:t>
    </dgm:pt>
    <dgm:pt modelId="{7A31B3B2-8BCF-4B64-AA67-F3361CB0F67C}" type="parTrans" cxnId="{4DA2889B-0299-4F3D-93F7-FA79FC525A52}">
      <dgm:prSet/>
      <dgm:spPr/>
      <dgm:t>
        <a:bodyPr/>
        <a:lstStyle/>
        <a:p>
          <a:endParaRPr lang="pl-PL"/>
        </a:p>
      </dgm:t>
    </dgm:pt>
    <dgm:pt modelId="{B2946DBA-8CF8-4D1C-BC67-9EF1C9C6E846}" type="sibTrans" cxnId="{4DA2889B-0299-4F3D-93F7-FA79FC525A52}">
      <dgm:prSet/>
      <dgm:spPr/>
      <dgm:t>
        <a:bodyPr/>
        <a:lstStyle/>
        <a:p>
          <a:endParaRPr lang="pl-PL"/>
        </a:p>
      </dgm:t>
    </dgm:pt>
    <dgm:pt modelId="{B37E5F64-D21E-45F2-BB10-BDED02007858}">
      <dgm:prSet/>
      <dgm:spPr/>
      <dgm:t>
        <a:bodyPr/>
        <a:lstStyle/>
        <a:p>
          <a:pPr algn="just" rtl="0"/>
          <a:r>
            <a:rPr lang="pl-PL" dirty="0"/>
            <a:t>poręczenie osoby godnej zaufania</a:t>
          </a:r>
        </a:p>
      </dgm:t>
    </dgm:pt>
    <dgm:pt modelId="{555374C4-A834-4AD4-ACDC-B0C239E08A90}" type="parTrans" cxnId="{3ED6750E-00EA-453B-9A11-94C3AC62ABD3}">
      <dgm:prSet/>
      <dgm:spPr/>
      <dgm:t>
        <a:bodyPr/>
        <a:lstStyle/>
        <a:p>
          <a:endParaRPr lang="pl-PL"/>
        </a:p>
      </dgm:t>
    </dgm:pt>
    <dgm:pt modelId="{12AF8142-0B92-49EF-9719-6FD9D1253DC6}" type="sibTrans" cxnId="{3ED6750E-00EA-453B-9A11-94C3AC62ABD3}">
      <dgm:prSet/>
      <dgm:spPr/>
      <dgm:t>
        <a:bodyPr/>
        <a:lstStyle/>
        <a:p>
          <a:endParaRPr lang="pl-PL"/>
        </a:p>
      </dgm:t>
    </dgm:pt>
    <dgm:pt modelId="{A5AD569A-1C4A-4DD1-B488-C342BA2A997C}">
      <dgm:prSet/>
      <dgm:spPr/>
      <dgm:t>
        <a:bodyPr/>
        <a:lstStyle/>
        <a:p>
          <a:pPr algn="just" rtl="0"/>
          <a:r>
            <a:rPr lang="pl-PL" dirty="0"/>
            <a:t>dozór policji</a:t>
          </a:r>
        </a:p>
      </dgm:t>
    </dgm:pt>
    <dgm:pt modelId="{9CC5CED8-E35C-4908-BB69-A69190B75990}" type="parTrans" cxnId="{58107CFB-A826-492D-A468-CC29545AB927}">
      <dgm:prSet/>
      <dgm:spPr/>
      <dgm:t>
        <a:bodyPr/>
        <a:lstStyle/>
        <a:p>
          <a:endParaRPr lang="pl-PL"/>
        </a:p>
      </dgm:t>
    </dgm:pt>
    <dgm:pt modelId="{2A9F8DD1-4707-420D-8FE1-39DAF5E766F7}" type="sibTrans" cxnId="{58107CFB-A826-492D-A468-CC29545AB927}">
      <dgm:prSet/>
      <dgm:spPr/>
      <dgm:t>
        <a:bodyPr/>
        <a:lstStyle/>
        <a:p>
          <a:endParaRPr lang="pl-PL"/>
        </a:p>
      </dgm:t>
    </dgm:pt>
    <dgm:pt modelId="{2CAEAC2D-7F3F-4826-B5AE-FE01AA7468C4}">
      <dgm:prSet/>
      <dgm:spPr/>
      <dgm:t>
        <a:bodyPr/>
        <a:lstStyle/>
        <a:p>
          <a:pPr algn="just" rtl="0"/>
          <a:r>
            <a:rPr lang="pl-PL" dirty="0"/>
            <a:t>dozór warunkowy policji </a:t>
          </a:r>
        </a:p>
      </dgm:t>
    </dgm:pt>
    <dgm:pt modelId="{30B74C83-30EC-4F38-9413-BDF67B4E1EDE}" type="parTrans" cxnId="{0E8E9709-C3C4-41AB-A6D2-EE3C53C3A831}">
      <dgm:prSet/>
      <dgm:spPr/>
      <dgm:t>
        <a:bodyPr/>
        <a:lstStyle/>
        <a:p>
          <a:endParaRPr lang="pl-PL"/>
        </a:p>
      </dgm:t>
    </dgm:pt>
    <dgm:pt modelId="{6DE429F1-414A-43D1-9FE8-760E5E13A648}" type="sibTrans" cxnId="{0E8E9709-C3C4-41AB-A6D2-EE3C53C3A831}">
      <dgm:prSet/>
      <dgm:spPr/>
      <dgm:t>
        <a:bodyPr/>
        <a:lstStyle/>
        <a:p>
          <a:endParaRPr lang="pl-PL"/>
        </a:p>
      </dgm:t>
    </dgm:pt>
    <dgm:pt modelId="{CFC55ADE-BA5C-40C6-BFC8-B0C2A43183AA}">
      <dgm:prSet/>
      <dgm:spPr/>
      <dgm:t>
        <a:bodyPr/>
        <a:lstStyle/>
        <a:p>
          <a:pPr algn="just" rtl="0"/>
          <a:r>
            <a:rPr lang="pl-PL" dirty="0"/>
            <a:t>nakaz opuszczenia lokalu zajmowanego wspólnie z pokrzywdzonym </a:t>
          </a:r>
        </a:p>
      </dgm:t>
    </dgm:pt>
    <dgm:pt modelId="{F7C75C1B-5979-4AC5-9E36-C61FFB84B6FC}" type="parTrans" cxnId="{C8BD1917-D032-4803-A199-C313466F867E}">
      <dgm:prSet/>
      <dgm:spPr/>
      <dgm:t>
        <a:bodyPr/>
        <a:lstStyle/>
        <a:p>
          <a:endParaRPr lang="pl-PL"/>
        </a:p>
      </dgm:t>
    </dgm:pt>
    <dgm:pt modelId="{43335E9D-DB54-4573-BE8D-6CE7D036C2AA}" type="sibTrans" cxnId="{C8BD1917-D032-4803-A199-C313466F867E}">
      <dgm:prSet/>
      <dgm:spPr/>
      <dgm:t>
        <a:bodyPr/>
        <a:lstStyle/>
        <a:p>
          <a:endParaRPr lang="pl-PL"/>
        </a:p>
      </dgm:t>
    </dgm:pt>
    <dgm:pt modelId="{BE0C401F-818C-4B89-AF26-9123AA53CD13}">
      <dgm:prSet/>
      <dgm:spPr/>
      <dgm:t>
        <a:bodyPr/>
        <a:lstStyle/>
        <a:p>
          <a:pPr algn="just" rtl="0"/>
          <a:r>
            <a:rPr lang="pl-PL" dirty="0"/>
            <a:t>zawieszenie w wykonywaniu czynności służbowych lub wykonywaniu zawodu lub ubiegania się o zamówienia publiczne </a:t>
          </a:r>
        </a:p>
      </dgm:t>
    </dgm:pt>
    <dgm:pt modelId="{9B78C7EA-1B6F-484D-BFE8-40524D62C590}" type="parTrans" cxnId="{9BE207B6-BF73-4E86-835C-718F3B855415}">
      <dgm:prSet/>
      <dgm:spPr/>
      <dgm:t>
        <a:bodyPr/>
        <a:lstStyle/>
        <a:p>
          <a:endParaRPr lang="pl-PL"/>
        </a:p>
      </dgm:t>
    </dgm:pt>
    <dgm:pt modelId="{DB2FBED2-9E81-4564-8503-C0100D37A6A3}" type="sibTrans" cxnId="{9BE207B6-BF73-4E86-835C-718F3B855415}">
      <dgm:prSet/>
      <dgm:spPr/>
      <dgm:t>
        <a:bodyPr/>
        <a:lstStyle/>
        <a:p>
          <a:endParaRPr lang="pl-PL"/>
        </a:p>
      </dgm:t>
    </dgm:pt>
    <dgm:pt modelId="{183B9603-EE11-4A67-B749-5FD8F61D5A4E}">
      <dgm:prSet/>
      <dgm:spPr/>
      <dgm:t>
        <a:bodyPr/>
        <a:lstStyle/>
        <a:p>
          <a:pPr algn="just" rtl="0"/>
          <a:r>
            <a:rPr lang="pl-PL" dirty="0"/>
            <a:t>zakaz opuszczania kraju</a:t>
          </a:r>
        </a:p>
      </dgm:t>
    </dgm:pt>
    <dgm:pt modelId="{187D7BB5-779D-426F-9A50-075B69F0DAF5}" type="parTrans" cxnId="{5DD0A28A-5C52-48C9-9860-CD1C4FD6B711}">
      <dgm:prSet/>
      <dgm:spPr/>
      <dgm:t>
        <a:bodyPr/>
        <a:lstStyle/>
        <a:p>
          <a:endParaRPr lang="pl-PL"/>
        </a:p>
      </dgm:t>
    </dgm:pt>
    <dgm:pt modelId="{121AC0B3-A9D8-4A79-89D8-2244E20A32BD}" type="sibTrans" cxnId="{5DD0A28A-5C52-48C9-9860-CD1C4FD6B711}">
      <dgm:prSet/>
      <dgm:spPr/>
      <dgm:t>
        <a:bodyPr/>
        <a:lstStyle/>
        <a:p>
          <a:endParaRPr lang="pl-PL"/>
        </a:p>
      </dgm:t>
    </dgm:pt>
    <dgm:pt modelId="{22EDBB58-3F9B-40C7-B7A3-428451AC8E2B}" type="pres">
      <dgm:prSet presAssocID="{B367E20C-2B41-4F77-A2BA-FF9721E4DF17}" presName="Name0" presStyleCnt="0">
        <dgm:presLayoutVars>
          <dgm:dir/>
          <dgm:animLvl val="lvl"/>
          <dgm:resizeHandles val="exact"/>
        </dgm:presLayoutVars>
      </dgm:prSet>
      <dgm:spPr/>
    </dgm:pt>
    <dgm:pt modelId="{2F2AC9ED-4592-4244-AD73-71DEBA140D1D}" type="pres">
      <dgm:prSet presAssocID="{C80990AE-0CC0-4736-8F7A-EAE286DD170A}" presName="composite" presStyleCnt="0"/>
      <dgm:spPr/>
    </dgm:pt>
    <dgm:pt modelId="{E9B621B1-E1B5-43CE-858B-E5B395778420}" type="pres">
      <dgm:prSet presAssocID="{C80990AE-0CC0-4736-8F7A-EAE286DD170A}" presName="parTx" presStyleLbl="alignNode1" presStyleIdx="0" presStyleCnt="2" custScaleX="84550">
        <dgm:presLayoutVars>
          <dgm:chMax val="0"/>
          <dgm:chPref val="0"/>
          <dgm:bulletEnabled val="1"/>
        </dgm:presLayoutVars>
      </dgm:prSet>
      <dgm:spPr/>
    </dgm:pt>
    <dgm:pt modelId="{10CD5762-16BE-4D1C-83E0-197E775C8687}" type="pres">
      <dgm:prSet presAssocID="{C80990AE-0CC0-4736-8F7A-EAE286DD170A}" presName="desTx" presStyleLbl="alignAccFollowNode1" presStyleIdx="0" presStyleCnt="2" custScaleX="83241" custLinFactNeighborX="884" custLinFactNeighborY="-266">
        <dgm:presLayoutVars>
          <dgm:bulletEnabled val="1"/>
        </dgm:presLayoutVars>
      </dgm:prSet>
      <dgm:spPr/>
    </dgm:pt>
    <dgm:pt modelId="{346AA9F3-5936-47C3-99F8-61542812BA80}" type="pres">
      <dgm:prSet presAssocID="{00F30D4E-68BD-4FF2-BE72-274A653890A8}" presName="space" presStyleCnt="0"/>
      <dgm:spPr/>
    </dgm:pt>
    <dgm:pt modelId="{4E7E85DA-8D42-45F4-9148-51FFA5DCF6F7}" type="pres">
      <dgm:prSet presAssocID="{E401F05E-902E-4721-AC84-28C689AF5865}" presName="composite" presStyleCnt="0"/>
      <dgm:spPr/>
    </dgm:pt>
    <dgm:pt modelId="{53EF6203-EA59-4043-8F3C-CDCA394C312B}" type="pres">
      <dgm:prSet presAssocID="{E401F05E-902E-4721-AC84-28C689AF5865}" presName="parTx" presStyleLbl="alignNode1" presStyleIdx="1" presStyleCnt="2">
        <dgm:presLayoutVars>
          <dgm:chMax val="0"/>
          <dgm:chPref val="0"/>
          <dgm:bulletEnabled val="1"/>
        </dgm:presLayoutVars>
      </dgm:prSet>
      <dgm:spPr/>
    </dgm:pt>
    <dgm:pt modelId="{7CD2D1C6-227D-47F7-B4F5-AF42275203FA}" type="pres">
      <dgm:prSet presAssocID="{E401F05E-902E-4721-AC84-28C689AF5865}" presName="desTx" presStyleLbl="alignAccFollowNode1" presStyleIdx="1" presStyleCnt="2">
        <dgm:presLayoutVars>
          <dgm:bulletEnabled val="1"/>
        </dgm:presLayoutVars>
      </dgm:prSet>
      <dgm:spPr/>
    </dgm:pt>
  </dgm:ptLst>
  <dgm:cxnLst>
    <dgm:cxn modelId="{8C577400-5ED8-4EEA-9452-46A6EC05DB34}" type="presOf" srcId="{660E320F-C1A2-4D7D-B84D-4529DE2D8E30}" destId="{7CD2D1C6-227D-47F7-B4F5-AF42275203FA}" srcOrd="0" destOrd="1" presId="urn:microsoft.com/office/officeart/2005/8/layout/hList1"/>
    <dgm:cxn modelId="{6BC96908-6CCE-4624-996A-AA45EE16EA8C}" srcId="{B367E20C-2B41-4F77-A2BA-FF9721E4DF17}" destId="{C80990AE-0CC0-4736-8F7A-EAE286DD170A}" srcOrd="0" destOrd="0" parTransId="{C3C761F4-8350-4D0C-B51C-91882DC03B88}" sibTransId="{00F30D4E-68BD-4FF2-BE72-274A653890A8}"/>
    <dgm:cxn modelId="{0E8E9709-C3C4-41AB-A6D2-EE3C53C3A831}" srcId="{E401F05E-902E-4721-AC84-28C689AF5865}" destId="{2CAEAC2D-7F3F-4826-B5AE-FE01AA7468C4}" srcOrd="4" destOrd="0" parTransId="{30B74C83-30EC-4F38-9413-BDF67B4E1EDE}" sibTransId="{6DE429F1-414A-43D1-9FE8-760E5E13A648}"/>
    <dgm:cxn modelId="{6F7A3B0B-302A-4D9C-82F3-3183161BD22B}" type="presOf" srcId="{C80990AE-0CC0-4736-8F7A-EAE286DD170A}" destId="{E9B621B1-E1B5-43CE-858B-E5B395778420}" srcOrd="0" destOrd="0" presId="urn:microsoft.com/office/officeart/2005/8/layout/hList1"/>
    <dgm:cxn modelId="{3ED6750E-00EA-453B-9A11-94C3AC62ABD3}" srcId="{E401F05E-902E-4721-AC84-28C689AF5865}" destId="{B37E5F64-D21E-45F2-BB10-BDED02007858}" srcOrd="2" destOrd="0" parTransId="{555374C4-A834-4AD4-ACDC-B0C239E08A90}" sibTransId="{12AF8142-0B92-49EF-9719-6FD9D1253DC6}"/>
    <dgm:cxn modelId="{C8BD1917-D032-4803-A199-C313466F867E}" srcId="{E401F05E-902E-4721-AC84-28C689AF5865}" destId="{CFC55ADE-BA5C-40C6-BFC8-B0C2A43183AA}" srcOrd="5" destOrd="0" parTransId="{F7C75C1B-5979-4AC5-9E36-C61FFB84B6FC}" sibTransId="{43335E9D-DB54-4573-BE8D-6CE7D036C2AA}"/>
    <dgm:cxn modelId="{4D05B91D-19DD-4A1C-9A38-BD6C3522FFAB}" type="presOf" srcId="{183B9603-EE11-4A67-B749-5FD8F61D5A4E}" destId="{7CD2D1C6-227D-47F7-B4F5-AF42275203FA}" srcOrd="0" destOrd="7" presId="urn:microsoft.com/office/officeart/2005/8/layout/hList1"/>
    <dgm:cxn modelId="{5529C644-F8B2-40DB-BF90-9CB4EDA0BF96}" type="presOf" srcId="{B252236D-8E4A-4CC0-AED1-123118CF0855}" destId="{10CD5762-16BE-4D1C-83E0-197E775C8687}" srcOrd="0" destOrd="0" presId="urn:microsoft.com/office/officeart/2005/8/layout/hList1"/>
    <dgm:cxn modelId="{AECAFA67-F8FA-44E4-A791-3585A92E8E01}" srcId="{B367E20C-2B41-4F77-A2BA-FF9721E4DF17}" destId="{E401F05E-902E-4721-AC84-28C689AF5865}" srcOrd="1" destOrd="0" parTransId="{613DFA59-AA32-48B2-87B9-36EA27C73F80}" sibTransId="{D64098CD-8299-4AB3-9854-CC0EB388223C}"/>
    <dgm:cxn modelId="{73FA0F56-6B52-4DF7-8E70-20C41479B817}" type="presOf" srcId="{CFC55ADE-BA5C-40C6-BFC8-B0C2A43183AA}" destId="{7CD2D1C6-227D-47F7-B4F5-AF42275203FA}" srcOrd="0" destOrd="5" presId="urn:microsoft.com/office/officeart/2005/8/layout/hList1"/>
    <dgm:cxn modelId="{5DD0A28A-5C52-48C9-9860-CD1C4FD6B711}" srcId="{E401F05E-902E-4721-AC84-28C689AF5865}" destId="{183B9603-EE11-4A67-B749-5FD8F61D5A4E}" srcOrd="7" destOrd="0" parTransId="{187D7BB5-779D-426F-9A50-075B69F0DAF5}" sibTransId="{121AC0B3-A9D8-4A79-89D8-2244E20A32BD}"/>
    <dgm:cxn modelId="{6FF2CC8C-6844-48EF-89E9-22B65F910455}" srcId="{C80990AE-0CC0-4736-8F7A-EAE286DD170A}" destId="{B252236D-8E4A-4CC0-AED1-123118CF0855}" srcOrd="0" destOrd="0" parTransId="{7DFCD42A-3351-4708-9C35-4B345C7FBF88}" sibTransId="{AAF8CFDE-906E-4369-BA58-9D195C8C76D2}"/>
    <dgm:cxn modelId="{4DA2889B-0299-4F3D-93F7-FA79FC525A52}" srcId="{E401F05E-902E-4721-AC84-28C689AF5865}" destId="{660E320F-C1A2-4D7D-B84D-4529DE2D8E30}" srcOrd="1" destOrd="0" parTransId="{7A31B3B2-8BCF-4B64-AA67-F3361CB0F67C}" sibTransId="{B2946DBA-8CF8-4D1C-BC67-9EF1C9C6E846}"/>
    <dgm:cxn modelId="{913F61A2-578E-4081-AFD8-86DF80E5B73C}" type="presOf" srcId="{2CAEAC2D-7F3F-4826-B5AE-FE01AA7468C4}" destId="{7CD2D1C6-227D-47F7-B4F5-AF42275203FA}" srcOrd="0" destOrd="4" presId="urn:microsoft.com/office/officeart/2005/8/layout/hList1"/>
    <dgm:cxn modelId="{BCD927B3-54C0-42E6-B14A-85AA13F5A7D4}" type="presOf" srcId="{E401F05E-902E-4721-AC84-28C689AF5865}" destId="{53EF6203-EA59-4043-8F3C-CDCA394C312B}" srcOrd="0" destOrd="0" presId="urn:microsoft.com/office/officeart/2005/8/layout/hList1"/>
    <dgm:cxn modelId="{9BE207B6-BF73-4E86-835C-718F3B855415}" srcId="{E401F05E-902E-4721-AC84-28C689AF5865}" destId="{BE0C401F-818C-4B89-AF26-9123AA53CD13}" srcOrd="6" destOrd="0" parTransId="{9B78C7EA-1B6F-484D-BFE8-40524D62C590}" sibTransId="{DB2FBED2-9E81-4564-8503-C0100D37A6A3}"/>
    <dgm:cxn modelId="{9B838CC1-1D05-4990-AE8E-FFD6FF375F1A}" type="presOf" srcId="{B367E20C-2B41-4F77-A2BA-FF9721E4DF17}" destId="{22EDBB58-3F9B-40C7-B7A3-428451AC8E2B}" srcOrd="0" destOrd="0" presId="urn:microsoft.com/office/officeart/2005/8/layout/hList1"/>
    <dgm:cxn modelId="{7088EBC4-2F25-4432-A955-1458C9FA0803}" type="presOf" srcId="{A5AD569A-1C4A-4DD1-B488-C342BA2A997C}" destId="{7CD2D1C6-227D-47F7-B4F5-AF42275203FA}" srcOrd="0" destOrd="3" presId="urn:microsoft.com/office/officeart/2005/8/layout/hList1"/>
    <dgm:cxn modelId="{B4C359D0-5D40-47EB-8180-EC1E98D22B83}" type="presOf" srcId="{B37E5F64-D21E-45F2-BB10-BDED02007858}" destId="{7CD2D1C6-227D-47F7-B4F5-AF42275203FA}" srcOrd="0" destOrd="2" presId="urn:microsoft.com/office/officeart/2005/8/layout/hList1"/>
    <dgm:cxn modelId="{A0A0C6DC-7B3F-4D90-A84D-B5EEA6232EEF}" srcId="{E401F05E-902E-4721-AC84-28C689AF5865}" destId="{A35D0753-8B5B-4D96-B64F-9F9024ECA3B0}" srcOrd="0" destOrd="0" parTransId="{30C60C01-D563-46F8-907A-A7C64830B10B}" sibTransId="{6A0961E6-AD04-4968-AA7B-0F113E5722CA}"/>
    <dgm:cxn modelId="{F41ECDF8-323C-49A8-8168-594EC3B246CE}" type="presOf" srcId="{BE0C401F-818C-4B89-AF26-9123AA53CD13}" destId="{7CD2D1C6-227D-47F7-B4F5-AF42275203FA}" srcOrd="0" destOrd="6" presId="urn:microsoft.com/office/officeart/2005/8/layout/hList1"/>
    <dgm:cxn modelId="{E6A773FA-0794-4AE8-856D-70C1E0370046}" type="presOf" srcId="{A35D0753-8B5B-4D96-B64F-9F9024ECA3B0}" destId="{7CD2D1C6-227D-47F7-B4F5-AF42275203FA}" srcOrd="0" destOrd="0" presId="urn:microsoft.com/office/officeart/2005/8/layout/hList1"/>
    <dgm:cxn modelId="{58107CFB-A826-492D-A468-CC29545AB927}" srcId="{E401F05E-902E-4721-AC84-28C689AF5865}" destId="{A5AD569A-1C4A-4DD1-B488-C342BA2A997C}" srcOrd="3" destOrd="0" parTransId="{9CC5CED8-E35C-4908-BB69-A69190B75990}" sibTransId="{2A9F8DD1-4707-420D-8FE1-39DAF5E766F7}"/>
    <dgm:cxn modelId="{3950B613-FDDC-4C15-BE7D-627A160B2E10}" type="presParOf" srcId="{22EDBB58-3F9B-40C7-B7A3-428451AC8E2B}" destId="{2F2AC9ED-4592-4244-AD73-71DEBA140D1D}" srcOrd="0" destOrd="0" presId="urn:microsoft.com/office/officeart/2005/8/layout/hList1"/>
    <dgm:cxn modelId="{22E406B3-E021-47B3-A16B-152D91F94040}" type="presParOf" srcId="{2F2AC9ED-4592-4244-AD73-71DEBA140D1D}" destId="{E9B621B1-E1B5-43CE-858B-E5B395778420}" srcOrd="0" destOrd="0" presId="urn:microsoft.com/office/officeart/2005/8/layout/hList1"/>
    <dgm:cxn modelId="{1D5889E7-BC92-4A2D-9E83-5C8EB566F17A}" type="presParOf" srcId="{2F2AC9ED-4592-4244-AD73-71DEBA140D1D}" destId="{10CD5762-16BE-4D1C-83E0-197E775C8687}" srcOrd="1" destOrd="0" presId="urn:microsoft.com/office/officeart/2005/8/layout/hList1"/>
    <dgm:cxn modelId="{1A0733DC-7395-4747-88DA-895055461149}" type="presParOf" srcId="{22EDBB58-3F9B-40C7-B7A3-428451AC8E2B}" destId="{346AA9F3-5936-47C3-99F8-61542812BA80}" srcOrd="1" destOrd="0" presId="urn:microsoft.com/office/officeart/2005/8/layout/hList1"/>
    <dgm:cxn modelId="{4E25D81C-42BF-4E11-AA68-ED4A1AF167EF}" type="presParOf" srcId="{22EDBB58-3F9B-40C7-B7A3-428451AC8E2B}" destId="{4E7E85DA-8D42-45F4-9148-51FFA5DCF6F7}" srcOrd="2" destOrd="0" presId="urn:microsoft.com/office/officeart/2005/8/layout/hList1"/>
    <dgm:cxn modelId="{51028CF5-C40F-45CF-956F-CB09067ECFE3}" type="presParOf" srcId="{4E7E85DA-8D42-45F4-9148-51FFA5DCF6F7}" destId="{53EF6203-EA59-4043-8F3C-CDCA394C312B}" srcOrd="0" destOrd="0" presId="urn:microsoft.com/office/officeart/2005/8/layout/hList1"/>
    <dgm:cxn modelId="{46456AF2-9BBA-4085-9D47-1E1D56B35E4B}" type="presParOf" srcId="{4E7E85DA-8D42-45F4-9148-51FFA5DCF6F7}" destId="{7CD2D1C6-227D-47F7-B4F5-AF42275203FA}" srcOrd="1" destOrd="0" presId="urn:microsoft.com/office/officeart/2005/8/layout/h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0D0D1388-D946-4B81-B97E-BB67CA242995}" type="doc">
      <dgm:prSet loTypeId="urn:microsoft.com/office/officeart/2005/8/layout/arrow5" loCatId="process" qsTypeId="urn:microsoft.com/office/officeart/2005/8/quickstyle/simple1" qsCatId="simple" csTypeId="urn:microsoft.com/office/officeart/2005/8/colors/colorful3" csCatId="colorful" phldr="1"/>
      <dgm:spPr/>
    </dgm:pt>
    <dgm:pt modelId="{CBC9792F-CF97-4A35-8888-AFA2DF95CE59}">
      <dgm:prSet phldrT="[Tekst]"/>
      <dgm:spPr/>
      <dgm:t>
        <a:bodyPr/>
        <a:lstStyle/>
        <a:p>
          <a:r>
            <a:rPr lang="pl-PL" dirty="0"/>
            <a:t>adaptacji (253 § 1)</a:t>
          </a:r>
        </a:p>
      </dgm:t>
    </dgm:pt>
    <dgm:pt modelId="{9BD1D5C0-D553-4FFE-A8DA-27ED889F7C39}" type="parTrans" cxnId="{6B95E2E4-8AFE-4C59-B7CB-A6EB8F0D9409}">
      <dgm:prSet/>
      <dgm:spPr/>
      <dgm:t>
        <a:bodyPr/>
        <a:lstStyle/>
        <a:p>
          <a:endParaRPr lang="pl-PL"/>
        </a:p>
      </dgm:t>
    </dgm:pt>
    <dgm:pt modelId="{7833E769-6BB9-4C9E-B96C-743ED3232ABE}" type="sibTrans" cxnId="{6B95E2E4-8AFE-4C59-B7CB-A6EB8F0D9409}">
      <dgm:prSet/>
      <dgm:spPr/>
      <dgm:t>
        <a:bodyPr/>
        <a:lstStyle/>
        <a:p>
          <a:endParaRPr lang="pl-PL"/>
        </a:p>
      </dgm:t>
    </dgm:pt>
    <dgm:pt modelId="{A0D95142-898C-4590-A9A9-D227F4845EC6}">
      <dgm:prSet phldrT="[Tekst]"/>
      <dgm:spPr/>
      <dgm:t>
        <a:bodyPr/>
        <a:lstStyle/>
        <a:p>
          <a:r>
            <a:rPr lang="pl-PL" dirty="0"/>
            <a:t>minimalizacji (257 § 1)</a:t>
          </a:r>
        </a:p>
      </dgm:t>
    </dgm:pt>
    <dgm:pt modelId="{2DE47169-A04E-472B-B30F-5148771B1EAE}" type="parTrans" cxnId="{CD965158-06B4-4DEC-B5EB-A3019D1B78A4}">
      <dgm:prSet/>
      <dgm:spPr/>
      <dgm:t>
        <a:bodyPr/>
        <a:lstStyle/>
        <a:p>
          <a:endParaRPr lang="pl-PL"/>
        </a:p>
      </dgm:t>
    </dgm:pt>
    <dgm:pt modelId="{0A023FD1-2B37-4894-8309-6CAEDE721F13}" type="sibTrans" cxnId="{CD965158-06B4-4DEC-B5EB-A3019D1B78A4}">
      <dgm:prSet/>
      <dgm:spPr/>
      <dgm:t>
        <a:bodyPr/>
        <a:lstStyle/>
        <a:p>
          <a:endParaRPr lang="pl-PL"/>
        </a:p>
      </dgm:t>
    </dgm:pt>
    <dgm:pt modelId="{EE01510F-E3EA-41EE-8346-84CAE7D44C0E}">
      <dgm:prSet phldrT="[Tekst]"/>
      <dgm:spPr/>
      <dgm:t>
        <a:bodyPr/>
        <a:lstStyle/>
        <a:p>
          <a:r>
            <a:rPr lang="pl-PL" dirty="0"/>
            <a:t>adekwatności </a:t>
          </a:r>
        </a:p>
      </dgm:t>
    </dgm:pt>
    <dgm:pt modelId="{D9AFF523-56B3-42BB-A8FC-46E5793D32E1}" type="parTrans" cxnId="{159B95DE-8F3E-410D-8766-DD3A0E7F8608}">
      <dgm:prSet/>
      <dgm:spPr/>
      <dgm:t>
        <a:bodyPr/>
        <a:lstStyle/>
        <a:p>
          <a:endParaRPr lang="pl-PL"/>
        </a:p>
      </dgm:t>
    </dgm:pt>
    <dgm:pt modelId="{517F0EA7-1CB0-4F9B-83DC-74B7DE0EEE8B}" type="sibTrans" cxnId="{159B95DE-8F3E-410D-8766-DD3A0E7F8608}">
      <dgm:prSet/>
      <dgm:spPr/>
      <dgm:t>
        <a:bodyPr/>
        <a:lstStyle/>
        <a:p>
          <a:endParaRPr lang="pl-PL"/>
        </a:p>
      </dgm:t>
    </dgm:pt>
    <dgm:pt modelId="{E1EC068E-E65E-4AAB-AA5A-0CF1E752460E}" type="pres">
      <dgm:prSet presAssocID="{0D0D1388-D946-4B81-B97E-BB67CA242995}" presName="diagram" presStyleCnt="0">
        <dgm:presLayoutVars>
          <dgm:dir/>
          <dgm:resizeHandles val="exact"/>
        </dgm:presLayoutVars>
      </dgm:prSet>
      <dgm:spPr/>
    </dgm:pt>
    <dgm:pt modelId="{3C4467E4-D6E4-4E28-A730-67910DF06CBA}" type="pres">
      <dgm:prSet presAssocID="{CBC9792F-CF97-4A35-8888-AFA2DF95CE59}" presName="arrow" presStyleLbl="node1" presStyleIdx="0" presStyleCnt="3">
        <dgm:presLayoutVars>
          <dgm:bulletEnabled val="1"/>
        </dgm:presLayoutVars>
      </dgm:prSet>
      <dgm:spPr/>
    </dgm:pt>
    <dgm:pt modelId="{8EB9EA2F-DA85-43F1-983A-56312DC053FC}" type="pres">
      <dgm:prSet presAssocID="{A0D95142-898C-4590-A9A9-D227F4845EC6}" presName="arrow" presStyleLbl="node1" presStyleIdx="1" presStyleCnt="3">
        <dgm:presLayoutVars>
          <dgm:bulletEnabled val="1"/>
        </dgm:presLayoutVars>
      </dgm:prSet>
      <dgm:spPr/>
    </dgm:pt>
    <dgm:pt modelId="{81099B47-621E-48B4-A956-1B869BD934F1}" type="pres">
      <dgm:prSet presAssocID="{EE01510F-E3EA-41EE-8346-84CAE7D44C0E}" presName="arrow" presStyleLbl="node1" presStyleIdx="2" presStyleCnt="3">
        <dgm:presLayoutVars>
          <dgm:bulletEnabled val="1"/>
        </dgm:presLayoutVars>
      </dgm:prSet>
      <dgm:spPr/>
    </dgm:pt>
  </dgm:ptLst>
  <dgm:cxnLst>
    <dgm:cxn modelId="{B3518408-5150-4BC8-9CF1-A34755DD1E32}" type="presOf" srcId="{CBC9792F-CF97-4A35-8888-AFA2DF95CE59}" destId="{3C4467E4-D6E4-4E28-A730-67910DF06CBA}" srcOrd="0" destOrd="0" presId="urn:microsoft.com/office/officeart/2005/8/layout/arrow5"/>
    <dgm:cxn modelId="{CD965158-06B4-4DEC-B5EB-A3019D1B78A4}" srcId="{0D0D1388-D946-4B81-B97E-BB67CA242995}" destId="{A0D95142-898C-4590-A9A9-D227F4845EC6}" srcOrd="1" destOrd="0" parTransId="{2DE47169-A04E-472B-B30F-5148771B1EAE}" sibTransId="{0A023FD1-2B37-4894-8309-6CAEDE721F13}"/>
    <dgm:cxn modelId="{530F37AE-A764-4028-914F-D4648EDBE7CF}" type="presOf" srcId="{0D0D1388-D946-4B81-B97E-BB67CA242995}" destId="{E1EC068E-E65E-4AAB-AA5A-0CF1E752460E}" srcOrd="0" destOrd="0" presId="urn:microsoft.com/office/officeart/2005/8/layout/arrow5"/>
    <dgm:cxn modelId="{5AEB2DB2-1B6C-41FD-AE82-784659A061CE}" type="presOf" srcId="{A0D95142-898C-4590-A9A9-D227F4845EC6}" destId="{8EB9EA2F-DA85-43F1-983A-56312DC053FC}" srcOrd="0" destOrd="0" presId="urn:microsoft.com/office/officeart/2005/8/layout/arrow5"/>
    <dgm:cxn modelId="{159B95DE-8F3E-410D-8766-DD3A0E7F8608}" srcId="{0D0D1388-D946-4B81-B97E-BB67CA242995}" destId="{EE01510F-E3EA-41EE-8346-84CAE7D44C0E}" srcOrd="2" destOrd="0" parTransId="{D9AFF523-56B3-42BB-A8FC-46E5793D32E1}" sibTransId="{517F0EA7-1CB0-4F9B-83DC-74B7DE0EEE8B}"/>
    <dgm:cxn modelId="{6B95E2E4-8AFE-4C59-B7CB-A6EB8F0D9409}" srcId="{0D0D1388-D946-4B81-B97E-BB67CA242995}" destId="{CBC9792F-CF97-4A35-8888-AFA2DF95CE59}" srcOrd="0" destOrd="0" parTransId="{9BD1D5C0-D553-4FFE-A8DA-27ED889F7C39}" sibTransId="{7833E769-6BB9-4C9E-B96C-743ED3232ABE}"/>
    <dgm:cxn modelId="{626134F9-01CA-4604-951B-B26388D97C60}" type="presOf" srcId="{EE01510F-E3EA-41EE-8346-84CAE7D44C0E}" destId="{81099B47-621E-48B4-A956-1B869BD934F1}" srcOrd="0" destOrd="0" presId="urn:microsoft.com/office/officeart/2005/8/layout/arrow5"/>
    <dgm:cxn modelId="{3CC01333-1EDC-4AE1-8541-71ACBDEA24BC}" type="presParOf" srcId="{E1EC068E-E65E-4AAB-AA5A-0CF1E752460E}" destId="{3C4467E4-D6E4-4E28-A730-67910DF06CBA}" srcOrd="0" destOrd="0" presId="urn:microsoft.com/office/officeart/2005/8/layout/arrow5"/>
    <dgm:cxn modelId="{C9BB1038-1572-4E24-8C28-99C7E927C7FB}" type="presParOf" srcId="{E1EC068E-E65E-4AAB-AA5A-0CF1E752460E}" destId="{8EB9EA2F-DA85-43F1-983A-56312DC053FC}" srcOrd="1" destOrd="0" presId="urn:microsoft.com/office/officeart/2005/8/layout/arrow5"/>
    <dgm:cxn modelId="{84D6CCBB-C0FD-48D8-89DF-48506BD36F40}" type="presParOf" srcId="{E1EC068E-E65E-4AAB-AA5A-0CF1E752460E}" destId="{81099B47-621E-48B4-A956-1B869BD934F1}" srcOrd="2" destOrd="0" presId="urn:microsoft.com/office/officeart/2005/8/layout/arrow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63D2AFC3-CB66-41FF-B567-0C027B94BCC3}" type="doc">
      <dgm:prSet loTypeId="urn:microsoft.com/office/officeart/2005/8/layout/process5" loCatId="process" qsTypeId="urn:microsoft.com/office/officeart/2005/8/quickstyle/simple1" qsCatId="simple" csTypeId="urn:microsoft.com/office/officeart/2005/8/colors/accent3_2" csCatId="accent3" phldr="1"/>
      <dgm:spPr/>
      <dgm:t>
        <a:bodyPr/>
        <a:lstStyle/>
        <a:p>
          <a:endParaRPr lang="pl-PL"/>
        </a:p>
      </dgm:t>
    </dgm:pt>
    <dgm:pt modelId="{5E48C6FC-4F6C-4D98-9625-6B6D3DE71A7B}">
      <dgm:prSet/>
      <dgm:spPr/>
      <dgm:t>
        <a:bodyPr/>
        <a:lstStyle/>
        <a:p>
          <a:pPr rtl="0"/>
          <a:r>
            <a:rPr lang="pl-PL" b="1" dirty="0"/>
            <a:t>wydanie postanowienia o przedstawieniu zarzutów</a:t>
          </a:r>
        </a:p>
      </dgm:t>
    </dgm:pt>
    <dgm:pt modelId="{A4D17E5F-5910-4ADB-A6E4-BD97DC76E668}" type="parTrans" cxnId="{3FD94EB5-3D92-41BC-BB1C-3AC582E5145E}">
      <dgm:prSet/>
      <dgm:spPr/>
      <dgm:t>
        <a:bodyPr/>
        <a:lstStyle/>
        <a:p>
          <a:endParaRPr lang="pl-PL"/>
        </a:p>
      </dgm:t>
    </dgm:pt>
    <dgm:pt modelId="{606C5662-CE86-440B-B469-FA1F23187A58}" type="sibTrans" cxnId="{3FD94EB5-3D92-41BC-BB1C-3AC582E5145E}">
      <dgm:prSet/>
      <dgm:spPr/>
      <dgm:t>
        <a:bodyPr/>
        <a:lstStyle/>
        <a:p>
          <a:endParaRPr lang="pl-PL"/>
        </a:p>
      </dgm:t>
    </dgm:pt>
    <dgm:pt modelId="{2E952287-92F2-42CA-A82A-8AF12CEECEEE}">
      <dgm:prSet/>
      <dgm:spPr/>
      <dgm:t>
        <a:bodyPr/>
        <a:lstStyle/>
        <a:p>
          <a:pPr rtl="0"/>
          <a:r>
            <a:rPr lang="pl-PL" b="1" dirty="0"/>
            <a:t>przesłuchanie podejrzanego przez prokuratora</a:t>
          </a:r>
        </a:p>
        <a:p>
          <a:pPr rtl="0"/>
          <a:r>
            <a:rPr lang="pl-PL" b="1" dirty="0"/>
            <a:t>(art. 249 § 3)</a:t>
          </a:r>
        </a:p>
      </dgm:t>
    </dgm:pt>
    <dgm:pt modelId="{B7936205-B192-4419-96F0-B9862ADD4AE3}" type="parTrans" cxnId="{D29F7041-FB99-4D68-8DD4-4A93E1DAE3A4}">
      <dgm:prSet/>
      <dgm:spPr/>
      <dgm:t>
        <a:bodyPr/>
        <a:lstStyle/>
        <a:p>
          <a:endParaRPr lang="pl-PL"/>
        </a:p>
      </dgm:t>
    </dgm:pt>
    <dgm:pt modelId="{72260FC5-AB34-4DDE-A8C2-3942CC86181B}" type="sibTrans" cxnId="{D29F7041-FB99-4D68-8DD4-4A93E1DAE3A4}">
      <dgm:prSet/>
      <dgm:spPr/>
      <dgm:t>
        <a:bodyPr/>
        <a:lstStyle/>
        <a:p>
          <a:endParaRPr lang="pl-PL"/>
        </a:p>
      </dgm:t>
    </dgm:pt>
    <dgm:pt modelId="{453A988E-2EEC-4931-8500-A4E3E32D5F4C}">
      <dgm:prSet/>
      <dgm:spPr/>
      <dgm:t>
        <a:bodyPr/>
        <a:lstStyle/>
        <a:p>
          <a:pPr rtl="0"/>
          <a:r>
            <a:rPr lang="pl-PL" b="1" dirty="0"/>
            <a:t>skierowanie wniosku o zastosowanie środka zapobiegawczego w postaci tymczasowego aresztowania do właściwego sądu wraz z dowodami na poparcie tego wniosku (art. 250 § 2 i 2a)</a:t>
          </a:r>
        </a:p>
      </dgm:t>
    </dgm:pt>
    <dgm:pt modelId="{2653F362-3911-4AFA-8062-4CC2817B717C}" type="parTrans" cxnId="{0B4BA6DB-A09D-4B2F-8665-9FA7FB9FD7F5}">
      <dgm:prSet/>
      <dgm:spPr/>
      <dgm:t>
        <a:bodyPr/>
        <a:lstStyle/>
        <a:p>
          <a:endParaRPr lang="pl-PL"/>
        </a:p>
      </dgm:t>
    </dgm:pt>
    <dgm:pt modelId="{5BF1834A-1D2F-4D84-A1ED-F91338FC1076}" type="sibTrans" cxnId="{0B4BA6DB-A09D-4B2F-8665-9FA7FB9FD7F5}">
      <dgm:prSet/>
      <dgm:spPr/>
      <dgm:t>
        <a:bodyPr/>
        <a:lstStyle/>
        <a:p>
          <a:endParaRPr lang="pl-PL"/>
        </a:p>
      </dgm:t>
    </dgm:pt>
    <dgm:pt modelId="{7D0B8B39-6B09-4D01-970E-54B7C395DD03}">
      <dgm:prSet/>
      <dgm:spPr/>
      <dgm:t>
        <a:bodyPr/>
        <a:lstStyle/>
        <a:p>
          <a:pPr rtl="0"/>
          <a:r>
            <a:rPr lang="pl-PL" b="1" dirty="0"/>
            <a:t>Prokurator jednocześnie z wnioskiem o zastosowanie tymczasowego aresztowania wydaje zarządzenie o doprowadzeniu podejrzanego do sądu i poucza go o jego prawach i obowiązkach (art. 250 § 3 i 3a)</a:t>
          </a:r>
        </a:p>
      </dgm:t>
    </dgm:pt>
    <dgm:pt modelId="{F3F85EBA-FE28-4F82-B108-FBC0B977F67A}" type="parTrans" cxnId="{73ABF340-1853-4C75-80AE-C030D6757F88}">
      <dgm:prSet/>
      <dgm:spPr/>
      <dgm:t>
        <a:bodyPr/>
        <a:lstStyle/>
        <a:p>
          <a:endParaRPr lang="pl-PL"/>
        </a:p>
      </dgm:t>
    </dgm:pt>
    <dgm:pt modelId="{CBF32630-02CD-46DA-AEBE-1C50D48881FB}" type="sibTrans" cxnId="{73ABF340-1853-4C75-80AE-C030D6757F88}">
      <dgm:prSet/>
      <dgm:spPr/>
      <dgm:t>
        <a:bodyPr/>
        <a:lstStyle/>
        <a:p>
          <a:endParaRPr lang="pl-PL"/>
        </a:p>
      </dgm:t>
    </dgm:pt>
    <dgm:pt modelId="{234E185D-C302-430A-9086-EBAD14C90002}">
      <dgm:prSet/>
      <dgm:spPr/>
      <dgm:t>
        <a:bodyPr/>
        <a:lstStyle/>
        <a:p>
          <a:pPr rtl="0"/>
          <a:r>
            <a:rPr lang="pl-PL" b="1" dirty="0"/>
            <a:t>posiedzenie sądu w przedmiocie tymczasowego aresztowania – sąd przesłuchuje podejrzanego </a:t>
          </a:r>
        </a:p>
      </dgm:t>
    </dgm:pt>
    <dgm:pt modelId="{CDD64DED-48AD-4D1F-881C-455384CA4CF0}" type="parTrans" cxnId="{CBEB51B1-A74A-406B-938B-9A9948386895}">
      <dgm:prSet/>
      <dgm:spPr/>
      <dgm:t>
        <a:bodyPr/>
        <a:lstStyle/>
        <a:p>
          <a:endParaRPr lang="pl-PL"/>
        </a:p>
      </dgm:t>
    </dgm:pt>
    <dgm:pt modelId="{AB413B60-A379-4CAD-B82E-537F7BCC3430}" type="sibTrans" cxnId="{CBEB51B1-A74A-406B-938B-9A9948386895}">
      <dgm:prSet/>
      <dgm:spPr/>
      <dgm:t>
        <a:bodyPr/>
        <a:lstStyle/>
        <a:p>
          <a:endParaRPr lang="pl-PL"/>
        </a:p>
      </dgm:t>
    </dgm:pt>
    <dgm:pt modelId="{0B761D17-C105-44A2-BD8E-837AC9F595BF}">
      <dgm:prSet/>
      <dgm:spPr/>
      <dgm:t>
        <a:bodyPr/>
        <a:lstStyle/>
        <a:p>
          <a:pPr rtl="0"/>
          <a:r>
            <a:rPr lang="pl-PL" b="1" dirty="0"/>
            <a:t>Wydanie postanowienia o zastosowaniu tymczasowego aresztowania</a:t>
          </a:r>
        </a:p>
      </dgm:t>
    </dgm:pt>
    <dgm:pt modelId="{84B05E8A-FDC9-41E7-B493-F3EA93E3B5AC}" type="parTrans" cxnId="{983DFB5E-CF65-4578-A57F-4973D7CEA826}">
      <dgm:prSet/>
      <dgm:spPr/>
      <dgm:t>
        <a:bodyPr/>
        <a:lstStyle/>
        <a:p>
          <a:endParaRPr lang="pl-PL"/>
        </a:p>
      </dgm:t>
    </dgm:pt>
    <dgm:pt modelId="{A2E171B9-7476-4DA0-983F-9E1777F2784B}" type="sibTrans" cxnId="{983DFB5E-CF65-4578-A57F-4973D7CEA826}">
      <dgm:prSet/>
      <dgm:spPr/>
      <dgm:t>
        <a:bodyPr/>
        <a:lstStyle/>
        <a:p>
          <a:endParaRPr lang="pl-PL"/>
        </a:p>
      </dgm:t>
    </dgm:pt>
    <dgm:pt modelId="{EB70901E-3A95-471A-9E24-F363174F050E}" type="pres">
      <dgm:prSet presAssocID="{63D2AFC3-CB66-41FF-B567-0C027B94BCC3}" presName="diagram" presStyleCnt="0">
        <dgm:presLayoutVars>
          <dgm:dir/>
          <dgm:resizeHandles val="exact"/>
        </dgm:presLayoutVars>
      </dgm:prSet>
      <dgm:spPr/>
    </dgm:pt>
    <dgm:pt modelId="{B989FBDF-A91B-488E-A8D7-051ED2A982C6}" type="pres">
      <dgm:prSet presAssocID="{5E48C6FC-4F6C-4D98-9625-6B6D3DE71A7B}" presName="node" presStyleLbl="node1" presStyleIdx="0" presStyleCnt="6">
        <dgm:presLayoutVars>
          <dgm:bulletEnabled val="1"/>
        </dgm:presLayoutVars>
      </dgm:prSet>
      <dgm:spPr/>
    </dgm:pt>
    <dgm:pt modelId="{DFA3BBF1-8F6A-47E1-A977-17212B975878}" type="pres">
      <dgm:prSet presAssocID="{606C5662-CE86-440B-B469-FA1F23187A58}" presName="sibTrans" presStyleLbl="sibTrans2D1" presStyleIdx="0" presStyleCnt="5"/>
      <dgm:spPr/>
    </dgm:pt>
    <dgm:pt modelId="{E12BF738-7B67-4D2B-92CB-BDD72185DF4E}" type="pres">
      <dgm:prSet presAssocID="{606C5662-CE86-440B-B469-FA1F23187A58}" presName="connectorText" presStyleLbl="sibTrans2D1" presStyleIdx="0" presStyleCnt="5"/>
      <dgm:spPr/>
    </dgm:pt>
    <dgm:pt modelId="{4D268209-024B-4505-8E1D-BF60D19F61CE}" type="pres">
      <dgm:prSet presAssocID="{2E952287-92F2-42CA-A82A-8AF12CEECEEE}" presName="node" presStyleLbl="node1" presStyleIdx="1" presStyleCnt="6">
        <dgm:presLayoutVars>
          <dgm:bulletEnabled val="1"/>
        </dgm:presLayoutVars>
      </dgm:prSet>
      <dgm:spPr/>
    </dgm:pt>
    <dgm:pt modelId="{70E5B116-66EE-481E-9B88-F65F9E368BCD}" type="pres">
      <dgm:prSet presAssocID="{72260FC5-AB34-4DDE-A8C2-3942CC86181B}" presName="sibTrans" presStyleLbl="sibTrans2D1" presStyleIdx="1" presStyleCnt="5"/>
      <dgm:spPr/>
    </dgm:pt>
    <dgm:pt modelId="{C32B1920-A8FB-4759-BEE1-67C47CC1B58E}" type="pres">
      <dgm:prSet presAssocID="{72260FC5-AB34-4DDE-A8C2-3942CC86181B}" presName="connectorText" presStyleLbl="sibTrans2D1" presStyleIdx="1" presStyleCnt="5"/>
      <dgm:spPr/>
    </dgm:pt>
    <dgm:pt modelId="{0F9F3E5A-E878-4AD6-AB37-C8AF7EA14D49}" type="pres">
      <dgm:prSet presAssocID="{453A988E-2EEC-4931-8500-A4E3E32D5F4C}" presName="node" presStyleLbl="node1" presStyleIdx="2" presStyleCnt="6">
        <dgm:presLayoutVars>
          <dgm:bulletEnabled val="1"/>
        </dgm:presLayoutVars>
      </dgm:prSet>
      <dgm:spPr/>
    </dgm:pt>
    <dgm:pt modelId="{E4E54FC6-48A3-45B3-8A79-479F571C8D86}" type="pres">
      <dgm:prSet presAssocID="{5BF1834A-1D2F-4D84-A1ED-F91338FC1076}" presName="sibTrans" presStyleLbl="sibTrans2D1" presStyleIdx="2" presStyleCnt="5"/>
      <dgm:spPr/>
    </dgm:pt>
    <dgm:pt modelId="{1F5C9171-93E8-44AF-9D01-6DFCB9533C50}" type="pres">
      <dgm:prSet presAssocID="{5BF1834A-1D2F-4D84-A1ED-F91338FC1076}" presName="connectorText" presStyleLbl="sibTrans2D1" presStyleIdx="2" presStyleCnt="5"/>
      <dgm:spPr/>
    </dgm:pt>
    <dgm:pt modelId="{9AEBA3A0-FFB1-4EB5-8BF3-5B4B4BB85573}" type="pres">
      <dgm:prSet presAssocID="{7D0B8B39-6B09-4D01-970E-54B7C395DD03}" presName="node" presStyleLbl="node1" presStyleIdx="3" presStyleCnt="6">
        <dgm:presLayoutVars>
          <dgm:bulletEnabled val="1"/>
        </dgm:presLayoutVars>
      </dgm:prSet>
      <dgm:spPr/>
    </dgm:pt>
    <dgm:pt modelId="{453723D8-D4E8-4C5B-A1AC-BFA366CF1D99}" type="pres">
      <dgm:prSet presAssocID="{CBF32630-02CD-46DA-AEBE-1C50D48881FB}" presName="sibTrans" presStyleLbl="sibTrans2D1" presStyleIdx="3" presStyleCnt="5"/>
      <dgm:spPr/>
    </dgm:pt>
    <dgm:pt modelId="{7D786D79-9C73-4999-8A98-7FA6E581FB8C}" type="pres">
      <dgm:prSet presAssocID="{CBF32630-02CD-46DA-AEBE-1C50D48881FB}" presName="connectorText" presStyleLbl="sibTrans2D1" presStyleIdx="3" presStyleCnt="5"/>
      <dgm:spPr/>
    </dgm:pt>
    <dgm:pt modelId="{ABA5A460-8025-4802-A222-691B006570A4}" type="pres">
      <dgm:prSet presAssocID="{234E185D-C302-430A-9086-EBAD14C90002}" presName="node" presStyleLbl="node1" presStyleIdx="4" presStyleCnt="6">
        <dgm:presLayoutVars>
          <dgm:bulletEnabled val="1"/>
        </dgm:presLayoutVars>
      </dgm:prSet>
      <dgm:spPr/>
    </dgm:pt>
    <dgm:pt modelId="{3E5D059D-A0A9-465A-BD9D-02613501B14F}" type="pres">
      <dgm:prSet presAssocID="{AB413B60-A379-4CAD-B82E-537F7BCC3430}" presName="sibTrans" presStyleLbl="sibTrans2D1" presStyleIdx="4" presStyleCnt="5"/>
      <dgm:spPr/>
    </dgm:pt>
    <dgm:pt modelId="{B678081D-9E0E-4C1C-8F08-5253814F7107}" type="pres">
      <dgm:prSet presAssocID="{AB413B60-A379-4CAD-B82E-537F7BCC3430}" presName="connectorText" presStyleLbl="sibTrans2D1" presStyleIdx="4" presStyleCnt="5"/>
      <dgm:spPr/>
    </dgm:pt>
    <dgm:pt modelId="{E2B149F8-7EBE-4C8E-9289-77442A6B6E51}" type="pres">
      <dgm:prSet presAssocID="{0B761D17-C105-44A2-BD8E-837AC9F595BF}" presName="node" presStyleLbl="node1" presStyleIdx="5" presStyleCnt="6">
        <dgm:presLayoutVars>
          <dgm:bulletEnabled val="1"/>
        </dgm:presLayoutVars>
      </dgm:prSet>
      <dgm:spPr/>
    </dgm:pt>
  </dgm:ptLst>
  <dgm:cxnLst>
    <dgm:cxn modelId="{DDCC0C08-358F-4418-AD66-75E992AE7D1A}" type="presOf" srcId="{63D2AFC3-CB66-41FF-B567-0C027B94BCC3}" destId="{EB70901E-3A95-471A-9E24-F363174F050E}" srcOrd="0" destOrd="0" presId="urn:microsoft.com/office/officeart/2005/8/layout/process5"/>
    <dgm:cxn modelId="{D5C01912-C0CC-42BD-920A-ED4C1AC4C309}" type="presOf" srcId="{5E48C6FC-4F6C-4D98-9625-6B6D3DE71A7B}" destId="{B989FBDF-A91B-488E-A8D7-051ED2A982C6}" srcOrd="0" destOrd="0" presId="urn:microsoft.com/office/officeart/2005/8/layout/process5"/>
    <dgm:cxn modelId="{D9F08D1B-7423-4B2C-B183-F4D09751115B}" type="presOf" srcId="{AB413B60-A379-4CAD-B82E-537F7BCC3430}" destId="{3E5D059D-A0A9-465A-BD9D-02613501B14F}" srcOrd="0" destOrd="0" presId="urn:microsoft.com/office/officeart/2005/8/layout/process5"/>
    <dgm:cxn modelId="{79EB8037-7E9B-48E9-A29A-987D66C8E4C8}" type="presOf" srcId="{72260FC5-AB34-4DDE-A8C2-3942CC86181B}" destId="{70E5B116-66EE-481E-9B88-F65F9E368BCD}" srcOrd="0" destOrd="0" presId="urn:microsoft.com/office/officeart/2005/8/layout/process5"/>
    <dgm:cxn modelId="{8358CA37-66F9-4F2D-BC7B-9BE71C59E62C}" type="presOf" srcId="{CBF32630-02CD-46DA-AEBE-1C50D48881FB}" destId="{453723D8-D4E8-4C5B-A1AC-BFA366CF1D99}" srcOrd="0" destOrd="0" presId="urn:microsoft.com/office/officeart/2005/8/layout/process5"/>
    <dgm:cxn modelId="{73ABF340-1853-4C75-80AE-C030D6757F88}" srcId="{63D2AFC3-CB66-41FF-B567-0C027B94BCC3}" destId="{7D0B8B39-6B09-4D01-970E-54B7C395DD03}" srcOrd="3" destOrd="0" parTransId="{F3F85EBA-FE28-4F82-B108-FBC0B977F67A}" sibTransId="{CBF32630-02CD-46DA-AEBE-1C50D48881FB}"/>
    <dgm:cxn modelId="{983DFB5E-CF65-4578-A57F-4973D7CEA826}" srcId="{63D2AFC3-CB66-41FF-B567-0C027B94BCC3}" destId="{0B761D17-C105-44A2-BD8E-837AC9F595BF}" srcOrd="5" destOrd="0" parTransId="{84B05E8A-FDC9-41E7-B493-F3EA93E3B5AC}" sibTransId="{A2E171B9-7476-4DA0-983F-9E1777F2784B}"/>
    <dgm:cxn modelId="{D29F7041-FB99-4D68-8DD4-4A93E1DAE3A4}" srcId="{63D2AFC3-CB66-41FF-B567-0C027B94BCC3}" destId="{2E952287-92F2-42CA-A82A-8AF12CEECEEE}" srcOrd="1" destOrd="0" parTransId="{B7936205-B192-4419-96F0-B9862ADD4AE3}" sibTransId="{72260FC5-AB34-4DDE-A8C2-3942CC86181B}"/>
    <dgm:cxn modelId="{33E80162-EAA9-4D13-BDC6-80CD5B33AC51}" type="presOf" srcId="{72260FC5-AB34-4DDE-A8C2-3942CC86181B}" destId="{C32B1920-A8FB-4759-BEE1-67C47CC1B58E}" srcOrd="1" destOrd="0" presId="urn:microsoft.com/office/officeart/2005/8/layout/process5"/>
    <dgm:cxn modelId="{E4192D47-92AC-41FF-AFC8-CB5256E88D25}" type="presOf" srcId="{5BF1834A-1D2F-4D84-A1ED-F91338FC1076}" destId="{1F5C9171-93E8-44AF-9D01-6DFCB9533C50}" srcOrd="1" destOrd="0" presId="urn:microsoft.com/office/officeart/2005/8/layout/process5"/>
    <dgm:cxn modelId="{22D2EC67-D56B-492C-8BB8-CB35053AB753}" type="presOf" srcId="{2E952287-92F2-42CA-A82A-8AF12CEECEEE}" destId="{4D268209-024B-4505-8E1D-BF60D19F61CE}" srcOrd="0" destOrd="0" presId="urn:microsoft.com/office/officeart/2005/8/layout/process5"/>
    <dgm:cxn modelId="{B86D0A50-579E-4B8A-938D-87224D1F9C42}" type="presOf" srcId="{234E185D-C302-430A-9086-EBAD14C90002}" destId="{ABA5A460-8025-4802-A222-691B006570A4}" srcOrd="0" destOrd="0" presId="urn:microsoft.com/office/officeart/2005/8/layout/process5"/>
    <dgm:cxn modelId="{E1993772-C51B-4610-AA24-51697EFD3E83}" type="presOf" srcId="{453A988E-2EEC-4931-8500-A4E3E32D5F4C}" destId="{0F9F3E5A-E878-4AD6-AB37-C8AF7EA14D49}" srcOrd="0" destOrd="0" presId="urn:microsoft.com/office/officeart/2005/8/layout/process5"/>
    <dgm:cxn modelId="{CE276580-561A-414D-92B1-8C19C9380D3B}" type="presOf" srcId="{606C5662-CE86-440B-B469-FA1F23187A58}" destId="{DFA3BBF1-8F6A-47E1-A977-17212B975878}" srcOrd="0" destOrd="0" presId="urn:microsoft.com/office/officeart/2005/8/layout/process5"/>
    <dgm:cxn modelId="{988F6A8D-AF0F-44B2-BE00-5AF13E3E3549}" type="presOf" srcId="{5BF1834A-1D2F-4D84-A1ED-F91338FC1076}" destId="{E4E54FC6-48A3-45B3-8A79-479F571C8D86}" srcOrd="0" destOrd="0" presId="urn:microsoft.com/office/officeart/2005/8/layout/process5"/>
    <dgm:cxn modelId="{0B038790-CB97-46D1-92B6-D9BC587A3494}" type="presOf" srcId="{606C5662-CE86-440B-B469-FA1F23187A58}" destId="{E12BF738-7B67-4D2B-92CB-BDD72185DF4E}" srcOrd="1" destOrd="0" presId="urn:microsoft.com/office/officeart/2005/8/layout/process5"/>
    <dgm:cxn modelId="{060E7995-98F8-4DF7-970C-744E47A12E44}" type="presOf" srcId="{7D0B8B39-6B09-4D01-970E-54B7C395DD03}" destId="{9AEBA3A0-FFB1-4EB5-8BF3-5B4B4BB85573}" srcOrd="0" destOrd="0" presId="urn:microsoft.com/office/officeart/2005/8/layout/process5"/>
    <dgm:cxn modelId="{A9488DA5-1FE7-4A1E-901E-F5BA72DB0A0A}" type="presOf" srcId="{AB413B60-A379-4CAD-B82E-537F7BCC3430}" destId="{B678081D-9E0E-4C1C-8F08-5253814F7107}" srcOrd="1" destOrd="0" presId="urn:microsoft.com/office/officeart/2005/8/layout/process5"/>
    <dgm:cxn modelId="{CBEB51B1-A74A-406B-938B-9A9948386895}" srcId="{63D2AFC3-CB66-41FF-B567-0C027B94BCC3}" destId="{234E185D-C302-430A-9086-EBAD14C90002}" srcOrd="4" destOrd="0" parTransId="{CDD64DED-48AD-4D1F-881C-455384CA4CF0}" sibTransId="{AB413B60-A379-4CAD-B82E-537F7BCC3430}"/>
    <dgm:cxn modelId="{3FD94EB5-3D92-41BC-BB1C-3AC582E5145E}" srcId="{63D2AFC3-CB66-41FF-B567-0C027B94BCC3}" destId="{5E48C6FC-4F6C-4D98-9625-6B6D3DE71A7B}" srcOrd="0" destOrd="0" parTransId="{A4D17E5F-5910-4ADB-A6E4-BD97DC76E668}" sibTransId="{606C5662-CE86-440B-B469-FA1F23187A58}"/>
    <dgm:cxn modelId="{ECCA42C0-0615-49F8-AE5E-FBEBA70AC7F1}" type="presOf" srcId="{CBF32630-02CD-46DA-AEBE-1C50D48881FB}" destId="{7D786D79-9C73-4999-8A98-7FA6E581FB8C}" srcOrd="1" destOrd="0" presId="urn:microsoft.com/office/officeart/2005/8/layout/process5"/>
    <dgm:cxn modelId="{F5878BC2-9C45-42EA-AB2E-F7AA8AE65C4A}" type="presOf" srcId="{0B761D17-C105-44A2-BD8E-837AC9F595BF}" destId="{E2B149F8-7EBE-4C8E-9289-77442A6B6E51}" srcOrd="0" destOrd="0" presId="urn:microsoft.com/office/officeart/2005/8/layout/process5"/>
    <dgm:cxn modelId="{0B4BA6DB-A09D-4B2F-8665-9FA7FB9FD7F5}" srcId="{63D2AFC3-CB66-41FF-B567-0C027B94BCC3}" destId="{453A988E-2EEC-4931-8500-A4E3E32D5F4C}" srcOrd="2" destOrd="0" parTransId="{2653F362-3911-4AFA-8062-4CC2817B717C}" sibTransId="{5BF1834A-1D2F-4D84-A1ED-F91338FC1076}"/>
    <dgm:cxn modelId="{B783C1AC-E027-4A89-9D41-6A69AF39A836}" type="presParOf" srcId="{EB70901E-3A95-471A-9E24-F363174F050E}" destId="{B989FBDF-A91B-488E-A8D7-051ED2A982C6}" srcOrd="0" destOrd="0" presId="urn:microsoft.com/office/officeart/2005/8/layout/process5"/>
    <dgm:cxn modelId="{55403FCB-3416-485F-A404-1A0953A79DE3}" type="presParOf" srcId="{EB70901E-3A95-471A-9E24-F363174F050E}" destId="{DFA3BBF1-8F6A-47E1-A977-17212B975878}" srcOrd="1" destOrd="0" presId="urn:microsoft.com/office/officeart/2005/8/layout/process5"/>
    <dgm:cxn modelId="{CC04CAE3-53D2-400F-B9A1-4B29728366A1}" type="presParOf" srcId="{DFA3BBF1-8F6A-47E1-A977-17212B975878}" destId="{E12BF738-7B67-4D2B-92CB-BDD72185DF4E}" srcOrd="0" destOrd="0" presId="urn:microsoft.com/office/officeart/2005/8/layout/process5"/>
    <dgm:cxn modelId="{048D4049-C565-4A54-81BE-931D26375AF3}" type="presParOf" srcId="{EB70901E-3A95-471A-9E24-F363174F050E}" destId="{4D268209-024B-4505-8E1D-BF60D19F61CE}" srcOrd="2" destOrd="0" presId="urn:microsoft.com/office/officeart/2005/8/layout/process5"/>
    <dgm:cxn modelId="{80680DDF-E3CB-46CD-8314-516EC93CF41A}" type="presParOf" srcId="{EB70901E-3A95-471A-9E24-F363174F050E}" destId="{70E5B116-66EE-481E-9B88-F65F9E368BCD}" srcOrd="3" destOrd="0" presId="urn:microsoft.com/office/officeart/2005/8/layout/process5"/>
    <dgm:cxn modelId="{7F6A8F97-0D4F-46D7-9724-59031B989727}" type="presParOf" srcId="{70E5B116-66EE-481E-9B88-F65F9E368BCD}" destId="{C32B1920-A8FB-4759-BEE1-67C47CC1B58E}" srcOrd="0" destOrd="0" presId="urn:microsoft.com/office/officeart/2005/8/layout/process5"/>
    <dgm:cxn modelId="{AD13318D-D681-4F89-96AD-01839F3B41B1}" type="presParOf" srcId="{EB70901E-3A95-471A-9E24-F363174F050E}" destId="{0F9F3E5A-E878-4AD6-AB37-C8AF7EA14D49}" srcOrd="4" destOrd="0" presId="urn:microsoft.com/office/officeart/2005/8/layout/process5"/>
    <dgm:cxn modelId="{D0DD2C2F-AFDF-488C-A732-484D0D5FE5E4}" type="presParOf" srcId="{EB70901E-3A95-471A-9E24-F363174F050E}" destId="{E4E54FC6-48A3-45B3-8A79-479F571C8D86}" srcOrd="5" destOrd="0" presId="urn:microsoft.com/office/officeart/2005/8/layout/process5"/>
    <dgm:cxn modelId="{84E22C82-366E-429B-AF8E-069F352CB246}" type="presParOf" srcId="{E4E54FC6-48A3-45B3-8A79-479F571C8D86}" destId="{1F5C9171-93E8-44AF-9D01-6DFCB9533C50}" srcOrd="0" destOrd="0" presId="urn:microsoft.com/office/officeart/2005/8/layout/process5"/>
    <dgm:cxn modelId="{7E5E14C0-5F18-4E27-959B-7A913970D914}" type="presParOf" srcId="{EB70901E-3A95-471A-9E24-F363174F050E}" destId="{9AEBA3A0-FFB1-4EB5-8BF3-5B4B4BB85573}" srcOrd="6" destOrd="0" presId="urn:microsoft.com/office/officeart/2005/8/layout/process5"/>
    <dgm:cxn modelId="{7842D5F8-55FF-4C12-842A-B1D83A8EF444}" type="presParOf" srcId="{EB70901E-3A95-471A-9E24-F363174F050E}" destId="{453723D8-D4E8-4C5B-A1AC-BFA366CF1D99}" srcOrd="7" destOrd="0" presId="urn:microsoft.com/office/officeart/2005/8/layout/process5"/>
    <dgm:cxn modelId="{1C91F9CD-3625-43DE-BEE0-48796EA80FFC}" type="presParOf" srcId="{453723D8-D4E8-4C5B-A1AC-BFA366CF1D99}" destId="{7D786D79-9C73-4999-8A98-7FA6E581FB8C}" srcOrd="0" destOrd="0" presId="urn:microsoft.com/office/officeart/2005/8/layout/process5"/>
    <dgm:cxn modelId="{E4F026FE-7871-4D41-8FC3-FA08C76A9A28}" type="presParOf" srcId="{EB70901E-3A95-471A-9E24-F363174F050E}" destId="{ABA5A460-8025-4802-A222-691B006570A4}" srcOrd="8" destOrd="0" presId="urn:microsoft.com/office/officeart/2005/8/layout/process5"/>
    <dgm:cxn modelId="{9F6F5FA5-BAA9-4B67-967E-315814B35F27}" type="presParOf" srcId="{EB70901E-3A95-471A-9E24-F363174F050E}" destId="{3E5D059D-A0A9-465A-BD9D-02613501B14F}" srcOrd="9" destOrd="0" presId="urn:microsoft.com/office/officeart/2005/8/layout/process5"/>
    <dgm:cxn modelId="{696A4D8D-35CB-4D23-B248-098B8F985217}" type="presParOf" srcId="{3E5D059D-A0A9-465A-BD9D-02613501B14F}" destId="{B678081D-9E0E-4C1C-8F08-5253814F7107}" srcOrd="0" destOrd="0" presId="urn:microsoft.com/office/officeart/2005/8/layout/process5"/>
    <dgm:cxn modelId="{4A205C06-EA68-467E-8D16-04327D99EFD8}" type="presParOf" srcId="{EB70901E-3A95-471A-9E24-F363174F050E}" destId="{E2B149F8-7EBE-4C8E-9289-77442A6B6E51}" srcOrd="10" destOrd="0" presId="urn:microsoft.com/office/officeart/2005/8/layout/process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67E9152F-0BCA-45FF-82F3-40EC14D8BA0A}" type="doc">
      <dgm:prSet loTypeId="urn:microsoft.com/office/officeart/2005/8/layout/vList2" loCatId="list" qsTypeId="urn:microsoft.com/office/officeart/2005/8/quickstyle/simple2" qsCatId="simple" csTypeId="urn:microsoft.com/office/officeart/2005/8/colors/colorful5" csCatId="colorful" phldr="1"/>
      <dgm:spPr/>
      <dgm:t>
        <a:bodyPr/>
        <a:lstStyle/>
        <a:p>
          <a:endParaRPr lang="pl-PL"/>
        </a:p>
      </dgm:t>
    </dgm:pt>
    <dgm:pt modelId="{A529596A-DB7E-4434-9249-022B9559DBE6}">
      <dgm:prSet/>
      <dgm:spPr/>
      <dgm:t>
        <a:bodyPr/>
        <a:lstStyle/>
        <a:p>
          <a:pPr rtl="0"/>
          <a:r>
            <a:rPr lang="pl-PL"/>
            <a:t>poręczenie majątkowe</a:t>
          </a:r>
        </a:p>
      </dgm:t>
    </dgm:pt>
    <dgm:pt modelId="{E8EBE83E-780B-468C-8796-7B59EABDC96F}" type="parTrans" cxnId="{0EAD2632-DB5D-4FAA-A17E-EDE8B97015B5}">
      <dgm:prSet/>
      <dgm:spPr/>
      <dgm:t>
        <a:bodyPr/>
        <a:lstStyle/>
        <a:p>
          <a:endParaRPr lang="pl-PL"/>
        </a:p>
      </dgm:t>
    </dgm:pt>
    <dgm:pt modelId="{C5AA2691-609B-4039-91DD-B92DAB531569}" type="sibTrans" cxnId="{0EAD2632-DB5D-4FAA-A17E-EDE8B97015B5}">
      <dgm:prSet/>
      <dgm:spPr/>
      <dgm:t>
        <a:bodyPr/>
        <a:lstStyle/>
        <a:p>
          <a:endParaRPr lang="pl-PL"/>
        </a:p>
      </dgm:t>
    </dgm:pt>
    <dgm:pt modelId="{75920DF6-9C8C-4F6F-823B-F1F4C52BBFCF}">
      <dgm:prSet/>
      <dgm:spPr/>
      <dgm:t>
        <a:bodyPr/>
        <a:lstStyle/>
        <a:p>
          <a:pPr rtl="0"/>
          <a:r>
            <a:rPr lang="pl-PL"/>
            <a:t>poręczenie społeczne </a:t>
          </a:r>
        </a:p>
      </dgm:t>
    </dgm:pt>
    <dgm:pt modelId="{AA0D2DBD-7260-4919-A8DA-180690A63160}" type="parTrans" cxnId="{EE3FCC7F-7409-40A3-B772-F985EBC82849}">
      <dgm:prSet/>
      <dgm:spPr/>
      <dgm:t>
        <a:bodyPr/>
        <a:lstStyle/>
        <a:p>
          <a:endParaRPr lang="pl-PL"/>
        </a:p>
      </dgm:t>
    </dgm:pt>
    <dgm:pt modelId="{7AA22E96-3BCD-4904-A090-7AE1930B0DEE}" type="sibTrans" cxnId="{EE3FCC7F-7409-40A3-B772-F985EBC82849}">
      <dgm:prSet/>
      <dgm:spPr/>
      <dgm:t>
        <a:bodyPr/>
        <a:lstStyle/>
        <a:p>
          <a:endParaRPr lang="pl-PL"/>
        </a:p>
      </dgm:t>
    </dgm:pt>
    <dgm:pt modelId="{CFAFCA1E-62ED-42F0-9955-14F5063E8C2D}">
      <dgm:prSet/>
      <dgm:spPr/>
      <dgm:t>
        <a:bodyPr/>
        <a:lstStyle/>
        <a:p>
          <a:pPr rtl="0"/>
          <a:r>
            <a:rPr lang="pl-PL" dirty="0"/>
            <a:t>poręczenie osoby godnej zaufania</a:t>
          </a:r>
        </a:p>
      </dgm:t>
    </dgm:pt>
    <dgm:pt modelId="{BB7691ED-6D9A-4672-B1C4-18134B55C799}" type="parTrans" cxnId="{F2CAE1BF-0E98-44BD-B05D-552DDDD78C5B}">
      <dgm:prSet/>
      <dgm:spPr/>
      <dgm:t>
        <a:bodyPr/>
        <a:lstStyle/>
        <a:p>
          <a:endParaRPr lang="pl-PL"/>
        </a:p>
      </dgm:t>
    </dgm:pt>
    <dgm:pt modelId="{5A2885D5-5DA7-4F79-BBEC-2FDFCF5DD784}" type="sibTrans" cxnId="{F2CAE1BF-0E98-44BD-B05D-552DDDD78C5B}">
      <dgm:prSet/>
      <dgm:spPr/>
      <dgm:t>
        <a:bodyPr/>
        <a:lstStyle/>
        <a:p>
          <a:endParaRPr lang="pl-PL"/>
        </a:p>
      </dgm:t>
    </dgm:pt>
    <dgm:pt modelId="{978A06B6-43EE-4255-B8DD-1974786F6311}">
      <dgm:prSet/>
      <dgm:spPr/>
      <dgm:t>
        <a:bodyPr/>
        <a:lstStyle/>
        <a:p>
          <a:pPr rtl="0"/>
          <a:r>
            <a:rPr lang="pl-PL"/>
            <a:t>dozór policji</a:t>
          </a:r>
        </a:p>
      </dgm:t>
    </dgm:pt>
    <dgm:pt modelId="{770FBAD7-5299-417F-84E4-A675C5F58D35}" type="parTrans" cxnId="{2F716122-F0CE-4DE9-9CF8-6E2F16258F49}">
      <dgm:prSet/>
      <dgm:spPr/>
      <dgm:t>
        <a:bodyPr/>
        <a:lstStyle/>
        <a:p>
          <a:endParaRPr lang="pl-PL"/>
        </a:p>
      </dgm:t>
    </dgm:pt>
    <dgm:pt modelId="{9B93EC1E-B0E7-401B-8725-CFDF49B110EA}" type="sibTrans" cxnId="{2F716122-F0CE-4DE9-9CF8-6E2F16258F49}">
      <dgm:prSet/>
      <dgm:spPr/>
      <dgm:t>
        <a:bodyPr/>
        <a:lstStyle/>
        <a:p>
          <a:endParaRPr lang="pl-PL"/>
        </a:p>
      </dgm:t>
    </dgm:pt>
    <dgm:pt modelId="{7438A799-9F3D-4728-893E-9388AD4876DB}">
      <dgm:prSet/>
      <dgm:spPr/>
      <dgm:t>
        <a:bodyPr/>
        <a:lstStyle/>
        <a:p>
          <a:pPr rtl="0"/>
          <a:r>
            <a:rPr lang="pl-PL"/>
            <a:t>dozór warunkowy policji </a:t>
          </a:r>
        </a:p>
      </dgm:t>
    </dgm:pt>
    <dgm:pt modelId="{72A65F38-88A1-48CB-A879-EEF11491358E}" type="parTrans" cxnId="{43E31DB0-2F09-4891-9D7C-2A6963A94902}">
      <dgm:prSet/>
      <dgm:spPr/>
      <dgm:t>
        <a:bodyPr/>
        <a:lstStyle/>
        <a:p>
          <a:endParaRPr lang="pl-PL"/>
        </a:p>
      </dgm:t>
    </dgm:pt>
    <dgm:pt modelId="{AE23BB24-58B7-482E-AD2A-D32D15EBD479}" type="sibTrans" cxnId="{43E31DB0-2F09-4891-9D7C-2A6963A94902}">
      <dgm:prSet/>
      <dgm:spPr/>
      <dgm:t>
        <a:bodyPr/>
        <a:lstStyle/>
        <a:p>
          <a:endParaRPr lang="pl-PL"/>
        </a:p>
      </dgm:t>
    </dgm:pt>
    <dgm:pt modelId="{70185655-7284-45C2-9C40-7E94E51DE058}">
      <dgm:prSet/>
      <dgm:spPr/>
      <dgm:t>
        <a:bodyPr/>
        <a:lstStyle/>
        <a:p>
          <a:pPr rtl="0"/>
          <a:r>
            <a:rPr lang="pl-PL" dirty="0"/>
            <a:t>nakaz opuszczenia lokalu zajmowanego wspólnie z pokrzywdzonym </a:t>
          </a:r>
        </a:p>
      </dgm:t>
    </dgm:pt>
    <dgm:pt modelId="{F5017794-E4C6-4829-825F-50D04E3808B5}" type="parTrans" cxnId="{228079CF-46C9-4E17-ACCE-02063CEE8F88}">
      <dgm:prSet/>
      <dgm:spPr/>
      <dgm:t>
        <a:bodyPr/>
        <a:lstStyle/>
        <a:p>
          <a:endParaRPr lang="pl-PL"/>
        </a:p>
      </dgm:t>
    </dgm:pt>
    <dgm:pt modelId="{19D7EEFD-5393-4578-A183-7E2B6221A63E}" type="sibTrans" cxnId="{228079CF-46C9-4E17-ACCE-02063CEE8F88}">
      <dgm:prSet/>
      <dgm:spPr/>
      <dgm:t>
        <a:bodyPr/>
        <a:lstStyle/>
        <a:p>
          <a:endParaRPr lang="pl-PL"/>
        </a:p>
      </dgm:t>
    </dgm:pt>
    <dgm:pt modelId="{AFE94778-60AF-4BCB-92DF-AB73A292F2B5}">
      <dgm:prSet/>
      <dgm:spPr/>
      <dgm:t>
        <a:bodyPr/>
        <a:lstStyle/>
        <a:p>
          <a:pPr rtl="0"/>
          <a:r>
            <a:rPr lang="pl-PL" dirty="0"/>
            <a:t>zawieszenie w wykonywaniu czynności służbowych lub wykonywaniu zawodu, </a:t>
          </a:r>
        </a:p>
      </dgm:t>
    </dgm:pt>
    <dgm:pt modelId="{1B8E3064-7107-4A5E-B0B7-EDC82C4820B6}" type="parTrans" cxnId="{D4F9D56A-3673-4EE0-8A8A-4025433DC5BC}">
      <dgm:prSet/>
      <dgm:spPr/>
      <dgm:t>
        <a:bodyPr/>
        <a:lstStyle/>
        <a:p>
          <a:endParaRPr lang="pl-PL"/>
        </a:p>
      </dgm:t>
    </dgm:pt>
    <dgm:pt modelId="{E606B1C3-BA37-4BC8-A56A-21A6ABB4492C}" type="sibTrans" cxnId="{D4F9D56A-3673-4EE0-8A8A-4025433DC5BC}">
      <dgm:prSet/>
      <dgm:spPr/>
      <dgm:t>
        <a:bodyPr/>
        <a:lstStyle/>
        <a:p>
          <a:endParaRPr lang="pl-PL"/>
        </a:p>
      </dgm:t>
    </dgm:pt>
    <dgm:pt modelId="{1ABD13EE-4B94-4781-A77F-5BD68D6D2DA2}">
      <dgm:prSet/>
      <dgm:spPr/>
      <dgm:t>
        <a:bodyPr/>
        <a:lstStyle/>
        <a:p>
          <a:pPr rtl="0"/>
          <a:r>
            <a:rPr lang="pl-PL"/>
            <a:t>zakaz opuszczania kraju</a:t>
          </a:r>
        </a:p>
      </dgm:t>
    </dgm:pt>
    <dgm:pt modelId="{9CFD851B-F1A6-4735-B89B-39B29B85F17B}" type="parTrans" cxnId="{753CB105-D01C-4BDE-9614-AE4AAC7673A0}">
      <dgm:prSet/>
      <dgm:spPr/>
      <dgm:t>
        <a:bodyPr/>
        <a:lstStyle/>
        <a:p>
          <a:endParaRPr lang="pl-PL"/>
        </a:p>
      </dgm:t>
    </dgm:pt>
    <dgm:pt modelId="{A41ECD75-734C-43F7-AAEF-935E1358395A}" type="sibTrans" cxnId="{753CB105-D01C-4BDE-9614-AE4AAC7673A0}">
      <dgm:prSet/>
      <dgm:spPr/>
      <dgm:t>
        <a:bodyPr/>
        <a:lstStyle/>
        <a:p>
          <a:endParaRPr lang="pl-PL"/>
        </a:p>
      </dgm:t>
    </dgm:pt>
    <dgm:pt modelId="{A93BDEDB-0E86-43A7-AA5A-638A98D360FE}">
      <dgm:prSet/>
      <dgm:spPr/>
      <dgm:t>
        <a:bodyPr/>
        <a:lstStyle/>
        <a:p>
          <a:r>
            <a:rPr lang="pl-PL" dirty="0"/>
            <a:t>zakaz  ubiegania się o zamówienia publiczne na czas trwania postępowania</a:t>
          </a:r>
        </a:p>
      </dgm:t>
    </dgm:pt>
    <dgm:pt modelId="{0F536668-31BA-4692-883C-E36A5C382F91}" type="parTrans" cxnId="{FD64B961-50A8-490D-99D0-462E8C3663E9}">
      <dgm:prSet/>
      <dgm:spPr/>
      <dgm:t>
        <a:bodyPr/>
        <a:lstStyle/>
        <a:p>
          <a:endParaRPr lang="pl-PL"/>
        </a:p>
      </dgm:t>
    </dgm:pt>
    <dgm:pt modelId="{991F92D2-AEA7-4EF9-9D6D-F038C3A54F78}" type="sibTrans" cxnId="{FD64B961-50A8-490D-99D0-462E8C3663E9}">
      <dgm:prSet/>
      <dgm:spPr/>
      <dgm:t>
        <a:bodyPr/>
        <a:lstStyle/>
        <a:p>
          <a:endParaRPr lang="pl-PL"/>
        </a:p>
      </dgm:t>
    </dgm:pt>
    <dgm:pt modelId="{389476B1-3327-496E-8B25-FE49E41DBCAF}" type="pres">
      <dgm:prSet presAssocID="{67E9152F-0BCA-45FF-82F3-40EC14D8BA0A}" presName="linear" presStyleCnt="0">
        <dgm:presLayoutVars>
          <dgm:animLvl val="lvl"/>
          <dgm:resizeHandles val="exact"/>
        </dgm:presLayoutVars>
      </dgm:prSet>
      <dgm:spPr/>
    </dgm:pt>
    <dgm:pt modelId="{7EF3BA4A-C7DE-4821-B848-19C7C5055F98}" type="pres">
      <dgm:prSet presAssocID="{A529596A-DB7E-4434-9249-022B9559DBE6}" presName="parentText" presStyleLbl="node1" presStyleIdx="0" presStyleCnt="9">
        <dgm:presLayoutVars>
          <dgm:chMax val="0"/>
          <dgm:bulletEnabled val="1"/>
        </dgm:presLayoutVars>
      </dgm:prSet>
      <dgm:spPr/>
    </dgm:pt>
    <dgm:pt modelId="{9D0463F2-7D5E-4E25-98AF-9611752D3CCB}" type="pres">
      <dgm:prSet presAssocID="{C5AA2691-609B-4039-91DD-B92DAB531569}" presName="spacer" presStyleCnt="0"/>
      <dgm:spPr/>
    </dgm:pt>
    <dgm:pt modelId="{B5E49C9E-D2B7-4F0A-94FC-31EA98C2228C}" type="pres">
      <dgm:prSet presAssocID="{75920DF6-9C8C-4F6F-823B-F1F4C52BBFCF}" presName="parentText" presStyleLbl="node1" presStyleIdx="1" presStyleCnt="9">
        <dgm:presLayoutVars>
          <dgm:chMax val="0"/>
          <dgm:bulletEnabled val="1"/>
        </dgm:presLayoutVars>
      </dgm:prSet>
      <dgm:spPr/>
    </dgm:pt>
    <dgm:pt modelId="{79E1F428-A9EC-4AED-AFB9-B0968F1B4C1D}" type="pres">
      <dgm:prSet presAssocID="{7AA22E96-3BCD-4904-A090-7AE1930B0DEE}" presName="spacer" presStyleCnt="0"/>
      <dgm:spPr/>
    </dgm:pt>
    <dgm:pt modelId="{89B9CE1F-1A7A-46E5-82A7-FABD40FB496D}" type="pres">
      <dgm:prSet presAssocID="{CFAFCA1E-62ED-42F0-9955-14F5063E8C2D}" presName="parentText" presStyleLbl="node1" presStyleIdx="2" presStyleCnt="9">
        <dgm:presLayoutVars>
          <dgm:chMax val="0"/>
          <dgm:bulletEnabled val="1"/>
        </dgm:presLayoutVars>
      </dgm:prSet>
      <dgm:spPr/>
    </dgm:pt>
    <dgm:pt modelId="{7950E340-815C-4246-A595-1ADB067F91E5}" type="pres">
      <dgm:prSet presAssocID="{5A2885D5-5DA7-4F79-BBEC-2FDFCF5DD784}" presName="spacer" presStyleCnt="0"/>
      <dgm:spPr/>
    </dgm:pt>
    <dgm:pt modelId="{F715AF8C-271B-4FE8-90AA-03196569E38A}" type="pres">
      <dgm:prSet presAssocID="{978A06B6-43EE-4255-B8DD-1974786F6311}" presName="parentText" presStyleLbl="node1" presStyleIdx="3" presStyleCnt="9">
        <dgm:presLayoutVars>
          <dgm:chMax val="0"/>
          <dgm:bulletEnabled val="1"/>
        </dgm:presLayoutVars>
      </dgm:prSet>
      <dgm:spPr/>
    </dgm:pt>
    <dgm:pt modelId="{BB288BF9-7F88-49E7-93D8-20B36DC34B45}" type="pres">
      <dgm:prSet presAssocID="{9B93EC1E-B0E7-401B-8725-CFDF49B110EA}" presName="spacer" presStyleCnt="0"/>
      <dgm:spPr/>
    </dgm:pt>
    <dgm:pt modelId="{209C00CD-090E-42F2-A777-66758473285B}" type="pres">
      <dgm:prSet presAssocID="{7438A799-9F3D-4728-893E-9388AD4876DB}" presName="parentText" presStyleLbl="node1" presStyleIdx="4" presStyleCnt="9">
        <dgm:presLayoutVars>
          <dgm:chMax val="0"/>
          <dgm:bulletEnabled val="1"/>
        </dgm:presLayoutVars>
      </dgm:prSet>
      <dgm:spPr/>
    </dgm:pt>
    <dgm:pt modelId="{AC26B425-1290-4899-8B4D-456308BC3AF2}" type="pres">
      <dgm:prSet presAssocID="{AE23BB24-58B7-482E-AD2A-D32D15EBD479}" presName="spacer" presStyleCnt="0"/>
      <dgm:spPr/>
    </dgm:pt>
    <dgm:pt modelId="{17327C01-C003-4C73-884B-108C169EEA6B}" type="pres">
      <dgm:prSet presAssocID="{70185655-7284-45C2-9C40-7E94E51DE058}" presName="parentText" presStyleLbl="node1" presStyleIdx="5" presStyleCnt="9">
        <dgm:presLayoutVars>
          <dgm:chMax val="0"/>
          <dgm:bulletEnabled val="1"/>
        </dgm:presLayoutVars>
      </dgm:prSet>
      <dgm:spPr/>
    </dgm:pt>
    <dgm:pt modelId="{A1096E23-9582-4D2B-8A8A-D53C2073483D}" type="pres">
      <dgm:prSet presAssocID="{19D7EEFD-5393-4578-A183-7E2B6221A63E}" presName="spacer" presStyleCnt="0"/>
      <dgm:spPr/>
    </dgm:pt>
    <dgm:pt modelId="{8D738E24-FC68-4536-8FB8-D6CF54A43C85}" type="pres">
      <dgm:prSet presAssocID="{AFE94778-60AF-4BCB-92DF-AB73A292F2B5}" presName="parentText" presStyleLbl="node1" presStyleIdx="6" presStyleCnt="9">
        <dgm:presLayoutVars>
          <dgm:chMax val="0"/>
          <dgm:bulletEnabled val="1"/>
        </dgm:presLayoutVars>
      </dgm:prSet>
      <dgm:spPr/>
    </dgm:pt>
    <dgm:pt modelId="{650E87F9-2642-48F3-BE31-E40B7BB44A13}" type="pres">
      <dgm:prSet presAssocID="{E606B1C3-BA37-4BC8-A56A-21A6ABB4492C}" presName="spacer" presStyleCnt="0"/>
      <dgm:spPr/>
    </dgm:pt>
    <dgm:pt modelId="{D2D3BAFB-4866-4B97-99FB-EB459E8D425E}" type="pres">
      <dgm:prSet presAssocID="{A93BDEDB-0E86-43A7-AA5A-638A98D360FE}" presName="parentText" presStyleLbl="node1" presStyleIdx="7" presStyleCnt="9">
        <dgm:presLayoutVars>
          <dgm:chMax val="0"/>
          <dgm:bulletEnabled val="1"/>
        </dgm:presLayoutVars>
      </dgm:prSet>
      <dgm:spPr/>
    </dgm:pt>
    <dgm:pt modelId="{B81653F5-4F72-4DC8-9C87-66375B172B1A}" type="pres">
      <dgm:prSet presAssocID="{991F92D2-AEA7-4EF9-9D6D-F038C3A54F78}" presName="spacer" presStyleCnt="0"/>
      <dgm:spPr/>
    </dgm:pt>
    <dgm:pt modelId="{7CD419D5-CA3C-46D9-A1B8-511DDADD5FCD}" type="pres">
      <dgm:prSet presAssocID="{1ABD13EE-4B94-4781-A77F-5BD68D6D2DA2}" presName="parentText" presStyleLbl="node1" presStyleIdx="8" presStyleCnt="9">
        <dgm:presLayoutVars>
          <dgm:chMax val="0"/>
          <dgm:bulletEnabled val="1"/>
        </dgm:presLayoutVars>
      </dgm:prSet>
      <dgm:spPr/>
    </dgm:pt>
  </dgm:ptLst>
  <dgm:cxnLst>
    <dgm:cxn modelId="{753CB105-D01C-4BDE-9614-AE4AAC7673A0}" srcId="{67E9152F-0BCA-45FF-82F3-40EC14D8BA0A}" destId="{1ABD13EE-4B94-4781-A77F-5BD68D6D2DA2}" srcOrd="8" destOrd="0" parTransId="{9CFD851B-F1A6-4735-B89B-39B29B85F17B}" sibTransId="{A41ECD75-734C-43F7-AAEF-935E1358395A}"/>
    <dgm:cxn modelId="{779DD607-D4B3-4D5B-B0AB-6730D71AA5A2}" type="presOf" srcId="{CFAFCA1E-62ED-42F0-9955-14F5063E8C2D}" destId="{89B9CE1F-1A7A-46E5-82A7-FABD40FB496D}" srcOrd="0" destOrd="0" presId="urn:microsoft.com/office/officeart/2005/8/layout/vList2"/>
    <dgm:cxn modelId="{2F716122-F0CE-4DE9-9CF8-6E2F16258F49}" srcId="{67E9152F-0BCA-45FF-82F3-40EC14D8BA0A}" destId="{978A06B6-43EE-4255-B8DD-1974786F6311}" srcOrd="3" destOrd="0" parTransId="{770FBAD7-5299-417F-84E4-A675C5F58D35}" sibTransId="{9B93EC1E-B0E7-401B-8725-CFDF49B110EA}"/>
    <dgm:cxn modelId="{0EAD2632-DB5D-4FAA-A17E-EDE8B97015B5}" srcId="{67E9152F-0BCA-45FF-82F3-40EC14D8BA0A}" destId="{A529596A-DB7E-4434-9249-022B9559DBE6}" srcOrd="0" destOrd="0" parTransId="{E8EBE83E-780B-468C-8796-7B59EABDC96F}" sibTransId="{C5AA2691-609B-4039-91DD-B92DAB531569}"/>
    <dgm:cxn modelId="{3949B43A-4D5C-47B8-BF75-12755720B4DC}" type="presOf" srcId="{70185655-7284-45C2-9C40-7E94E51DE058}" destId="{17327C01-C003-4C73-884B-108C169EEA6B}" srcOrd="0" destOrd="0" presId="urn:microsoft.com/office/officeart/2005/8/layout/vList2"/>
    <dgm:cxn modelId="{FD64B961-50A8-490D-99D0-462E8C3663E9}" srcId="{67E9152F-0BCA-45FF-82F3-40EC14D8BA0A}" destId="{A93BDEDB-0E86-43A7-AA5A-638A98D360FE}" srcOrd="7" destOrd="0" parTransId="{0F536668-31BA-4692-883C-E36A5C382F91}" sibTransId="{991F92D2-AEA7-4EF9-9D6D-F038C3A54F78}"/>
    <dgm:cxn modelId="{B5DF5E44-C7F8-454B-850E-55839442CE71}" type="presOf" srcId="{75920DF6-9C8C-4F6F-823B-F1F4C52BBFCF}" destId="{B5E49C9E-D2B7-4F0A-94FC-31EA98C2228C}" srcOrd="0" destOrd="0" presId="urn:microsoft.com/office/officeart/2005/8/layout/vList2"/>
    <dgm:cxn modelId="{6BA02C4A-8723-4FA3-8760-61FB95C1BD3E}" type="presOf" srcId="{A93BDEDB-0E86-43A7-AA5A-638A98D360FE}" destId="{D2D3BAFB-4866-4B97-99FB-EB459E8D425E}" srcOrd="0" destOrd="0" presId="urn:microsoft.com/office/officeart/2005/8/layout/vList2"/>
    <dgm:cxn modelId="{D4F9D56A-3673-4EE0-8A8A-4025433DC5BC}" srcId="{67E9152F-0BCA-45FF-82F3-40EC14D8BA0A}" destId="{AFE94778-60AF-4BCB-92DF-AB73A292F2B5}" srcOrd="6" destOrd="0" parTransId="{1B8E3064-7107-4A5E-B0B7-EDC82C4820B6}" sibTransId="{E606B1C3-BA37-4BC8-A56A-21A6ABB4492C}"/>
    <dgm:cxn modelId="{D9597A4F-4DC7-4974-96E9-19AA3D9ED3DE}" type="presOf" srcId="{A529596A-DB7E-4434-9249-022B9559DBE6}" destId="{7EF3BA4A-C7DE-4821-B848-19C7C5055F98}" srcOrd="0" destOrd="0" presId="urn:microsoft.com/office/officeart/2005/8/layout/vList2"/>
    <dgm:cxn modelId="{EE3FCC7F-7409-40A3-B772-F985EBC82849}" srcId="{67E9152F-0BCA-45FF-82F3-40EC14D8BA0A}" destId="{75920DF6-9C8C-4F6F-823B-F1F4C52BBFCF}" srcOrd="1" destOrd="0" parTransId="{AA0D2DBD-7260-4919-A8DA-180690A63160}" sibTransId="{7AA22E96-3BCD-4904-A090-7AE1930B0DEE}"/>
    <dgm:cxn modelId="{F71BB19C-FC69-41E3-A81F-2AAAC92107D7}" type="presOf" srcId="{978A06B6-43EE-4255-B8DD-1974786F6311}" destId="{F715AF8C-271B-4FE8-90AA-03196569E38A}" srcOrd="0" destOrd="0" presId="urn:microsoft.com/office/officeart/2005/8/layout/vList2"/>
    <dgm:cxn modelId="{AFE0BEAE-778D-45F7-AB51-79E2E5C181FD}" type="presOf" srcId="{67E9152F-0BCA-45FF-82F3-40EC14D8BA0A}" destId="{389476B1-3327-496E-8B25-FE49E41DBCAF}" srcOrd="0" destOrd="0" presId="urn:microsoft.com/office/officeart/2005/8/layout/vList2"/>
    <dgm:cxn modelId="{43E31DB0-2F09-4891-9D7C-2A6963A94902}" srcId="{67E9152F-0BCA-45FF-82F3-40EC14D8BA0A}" destId="{7438A799-9F3D-4728-893E-9388AD4876DB}" srcOrd="4" destOrd="0" parTransId="{72A65F38-88A1-48CB-A879-EEF11491358E}" sibTransId="{AE23BB24-58B7-482E-AD2A-D32D15EBD479}"/>
    <dgm:cxn modelId="{F2CAE1BF-0E98-44BD-B05D-552DDDD78C5B}" srcId="{67E9152F-0BCA-45FF-82F3-40EC14D8BA0A}" destId="{CFAFCA1E-62ED-42F0-9955-14F5063E8C2D}" srcOrd="2" destOrd="0" parTransId="{BB7691ED-6D9A-4672-B1C4-18134B55C799}" sibTransId="{5A2885D5-5DA7-4F79-BBEC-2FDFCF5DD784}"/>
    <dgm:cxn modelId="{228079CF-46C9-4E17-ACCE-02063CEE8F88}" srcId="{67E9152F-0BCA-45FF-82F3-40EC14D8BA0A}" destId="{70185655-7284-45C2-9C40-7E94E51DE058}" srcOrd="5" destOrd="0" parTransId="{F5017794-E4C6-4829-825F-50D04E3808B5}" sibTransId="{19D7EEFD-5393-4578-A183-7E2B6221A63E}"/>
    <dgm:cxn modelId="{B761C3DA-8113-43CE-A2C4-52C3C8793599}" type="presOf" srcId="{AFE94778-60AF-4BCB-92DF-AB73A292F2B5}" destId="{8D738E24-FC68-4536-8FB8-D6CF54A43C85}" srcOrd="0" destOrd="0" presId="urn:microsoft.com/office/officeart/2005/8/layout/vList2"/>
    <dgm:cxn modelId="{55D37FDD-0F9A-4EDC-8EDA-EF9D448C804C}" type="presOf" srcId="{7438A799-9F3D-4728-893E-9388AD4876DB}" destId="{209C00CD-090E-42F2-A777-66758473285B}" srcOrd="0" destOrd="0" presId="urn:microsoft.com/office/officeart/2005/8/layout/vList2"/>
    <dgm:cxn modelId="{B7B056DE-4A32-4B0A-B0C6-14ACAE311CF4}" type="presOf" srcId="{1ABD13EE-4B94-4781-A77F-5BD68D6D2DA2}" destId="{7CD419D5-CA3C-46D9-A1B8-511DDADD5FCD}" srcOrd="0" destOrd="0" presId="urn:microsoft.com/office/officeart/2005/8/layout/vList2"/>
    <dgm:cxn modelId="{27823419-680D-4630-A453-DC5C0F274ED4}" type="presParOf" srcId="{389476B1-3327-496E-8B25-FE49E41DBCAF}" destId="{7EF3BA4A-C7DE-4821-B848-19C7C5055F98}" srcOrd="0" destOrd="0" presId="urn:microsoft.com/office/officeart/2005/8/layout/vList2"/>
    <dgm:cxn modelId="{DE8C9F9F-AAA1-4425-9BE5-D748F3CB08DA}" type="presParOf" srcId="{389476B1-3327-496E-8B25-FE49E41DBCAF}" destId="{9D0463F2-7D5E-4E25-98AF-9611752D3CCB}" srcOrd="1" destOrd="0" presId="urn:microsoft.com/office/officeart/2005/8/layout/vList2"/>
    <dgm:cxn modelId="{8A253899-09E9-412B-ABE7-89FE91B3CCDE}" type="presParOf" srcId="{389476B1-3327-496E-8B25-FE49E41DBCAF}" destId="{B5E49C9E-D2B7-4F0A-94FC-31EA98C2228C}" srcOrd="2" destOrd="0" presId="urn:microsoft.com/office/officeart/2005/8/layout/vList2"/>
    <dgm:cxn modelId="{78009358-7F55-427B-94B6-AC751027F068}" type="presParOf" srcId="{389476B1-3327-496E-8B25-FE49E41DBCAF}" destId="{79E1F428-A9EC-4AED-AFB9-B0968F1B4C1D}" srcOrd="3" destOrd="0" presId="urn:microsoft.com/office/officeart/2005/8/layout/vList2"/>
    <dgm:cxn modelId="{5992FCC2-D48E-4DAC-844E-226B72BAF032}" type="presParOf" srcId="{389476B1-3327-496E-8B25-FE49E41DBCAF}" destId="{89B9CE1F-1A7A-46E5-82A7-FABD40FB496D}" srcOrd="4" destOrd="0" presId="urn:microsoft.com/office/officeart/2005/8/layout/vList2"/>
    <dgm:cxn modelId="{EC09F77A-B99A-4EA3-B93C-473B074DA3E8}" type="presParOf" srcId="{389476B1-3327-496E-8B25-FE49E41DBCAF}" destId="{7950E340-815C-4246-A595-1ADB067F91E5}" srcOrd="5" destOrd="0" presId="urn:microsoft.com/office/officeart/2005/8/layout/vList2"/>
    <dgm:cxn modelId="{2219392C-5B07-4360-9899-F9A704079D4D}" type="presParOf" srcId="{389476B1-3327-496E-8B25-FE49E41DBCAF}" destId="{F715AF8C-271B-4FE8-90AA-03196569E38A}" srcOrd="6" destOrd="0" presId="urn:microsoft.com/office/officeart/2005/8/layout/vList2"/>
    <dgm:cxn modelId="{97517F88-E85C-461B-BFE5-47CB5B473DC0}" type="presParOf" srcId="{389476B1-3327-496E-8B25-FE49E41DBCAF}" destId="{BB288BF9-7F88-49E7-93D8-20B36DC34B45}" srcOrd="7" destOrd="0" presId="urn:microsoft.com/office/officeart/2005/8/layout/vList2"/>
    <dgm:cxn modelId="{6CFBDDA5-FE98-4B47-B673-48C5DD9736D0}" type="presParOf" srcId="{389476B1-3327-496E-8B25-FE49E41DBCAF}" destId="{209C00CD-090E-42F2-A777-66758473285B}" srcOrd="8" destOrd="0" presId="urn:microsoft.com/office/officeart/2005/8/layout/vList2"/>
    <dgm:cxn modelId="{CAFDB93E-3D65-4880-8E11-F7857E7778F0}" type="presParOf" srcId="{389476B1-3327-496E-8B25-FE49E41DBCAF}" destId="{AC26B425-1290-4899-8B4D-456308BC3AF2}" srcOrd="9" destOrd="0" presId="urn:microsoft.com/office/officeart/2005/8/layout/vList2"/>
    <dgm:cxn modelId="{9DA38699-C537-4A72-97CA-53B4756C8DE7}" type="presParOf" srcId="{389476B1-3327-496E-8B25-FE49E41DBCAF}" destId="{17327C01-C003-4C73-884B-108C169EEA6B}" srcOrd="10" destOrd="0" presId="urn:microsoft.com/office/officeart/2005/8/layout/vList2"/>
    <dgm:cxn modelId="{B0C61123-EE9A-4E70-AD85-304A56D1AED4}" type="presParOf" srcId="{389476B1-3327-496E-8B25-FE49E41DBCAF}" destId="{A1096E23-9582-4D2B-8A8A-D53C2073483D}" srcOrd="11" destOrd="0" presId="urn:microsoft.com/office/officeart/2005/8/layout/vList2"/>
    <dgm:cxn modelId="{67A25359-3AF9-4AFF-A4A8-3FAF9282911D}" type="presParOf" srcId="{389476B1-3327-496E-8B25-FE49E41DBCAF}" destId="{8D738E24-FC68-4536-8FB8-D6CF54A43C85}" srcOrd="12" destOrd="0" presId="urn:microsoft.com/office/officeart/2005/8/layout/vList2"/>
    <dgm:cxn modelId="{14283440-878A-47A2-9BFE-7B68C409B754}" type="presParOf" srcId="{389476B1-3327-496E-8B25-FE49E41DBCAF}" destId="{650E87F9-2642-48F3-BE31-E40B7BB44A13}" srcOrd="13" destOrd="0" presId="urn:microsoft.com/office/officeart/2005/8/layout/vList2"/>
    <dgm:cxn modelId="{AB44E9F6-CB35-4F31-A332-A187512F5B4A}" type="presParOf" srcId="{389476B1-3327-496E-8B25-FE49E41DBCAF}" destId="{D2D3BAFB-4866-4B97-99FB-EB459E8D425E}" srcOrd="14" destOrd="0" presId="urn:microsoft.com/office/officeart/2005/8/layout/vList2"/>
    <dgm:cxn modelId="{6DEE33C0-A063-40BD-BE14-3517C2A3EE34}" type="presParOf" srcId="{389476B1-3327-496E-8B25-FE49E41DBCAF}" destId="{B81653F5-4F72-4DC8-9C87-66375B172B1A}" srcOrd="15" destOrd="0" presId="urn:microsoft.com/office/officeart/2005/8/layout/vList2"/>
    <dgm:cxn modelId="{203CA15B-7D68-446D-889A-AA4E495DE3F0}" type="presParOf" srcId="{389476B1-3327-496E-8B25-FE49E41DBCAF}" destId="{7CD419D5-CA3C-46D9-A1B8-511DDADD5FCD}" srcOrd="16"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1DEBC33-60A6-4D82-BD19-093BC13CDF48}">
      <dsp:nvSpPr>
        <dsp:cNvPr id="0" name=""/>
        <dsp:cNvSpPr/>
      </dsp:nvSpPr>
      <dsp:spPr>
        <a:xfrm>
          <a:off x="-522541" y="1026041"/>
          <a:ext cx="3078125" cy="3078125"/>
        </a:xfrm>
        <a:prstGeom prst="ellipse">
          <a:avLst/>
        </a:prstGeom>
        <a:solidFill>
          <a:schemeClr val="accent3">
            <a:hueOff val="-1433403"/>
            <a:satOff val="1180"/>
            <a:lumOff val="-981"/>
            <a:alphaOff val="0"/>
          </a:schemeClr>
        </a:solidFill>
        <a:ln w="25400" cap="rnd"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sp>
    <dsp:sp modelId="{F871F85F-0B48-4A42-A72E-4C6F3EDCA22C}">
      <dsp:nvSpPr>
        <dsp:cNvPr id="0" name=""/>
        <dsp:cNvSpPr/>
      </dsp:nvSpPr>
      <dsp:spPr>
        <a:xfrm>
          <a:off x="503500" y="2052083"/>
          <a:ext cx="1026041" cy="1026041"/>
        </a:xfrm>
        <a:prstGeom prst="ellipse">
          <a:avLst/>
        </a:prstGeom>
        <a:solidFill>
          <a:schemeClr val="accent3">
            <a:hueOff val="0"/>
            <a:satOff val="0"/>
            <a:lumOff val="0"/>
            <a:alphaOff val="0"/>
          </a:schemeClr>
        </a:solidFill>
        <a:ln w="25400" cap="rnd"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sp>
    <dsp:sp modelId="{D8832BDD-58B5-4BF5-9038-904537971FDA}">
      <dsp:nvSpPr>
        <dsp:cNvPr id="0" name=""/>
        <dsp:cNvSpPr/>
      </dsp:nvSpPr>
      <dsp:spPr>
        <a:xfrm>
          <a:off x="1646618" y="0"/>
          <a:ext cx="4383034" cy="128255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2240" tIns="25400" rIns="25400" bIns="25400" numCol="1" spcCol="1270" anchor="ctr" anchorCtr="0">
          <a:noAutofit/>
        </a:bodyPr>
        <a:lstStyle/>
        <a:p>
          <a:pPr marL="0" lvl="0" indent="0" algn="l" defTabSz="889000">
            <a:lnSpc>
              <a:spcPct val="90000"/>
            </a:lnSpc>
            <a:spcBef>
              <a:spcPct val="0"/>
            </a:spcBef>
            <a:spcAft>
              <a:spcPct val="35000"/>
            </a:spcAft>
            <a:buNone/>
          </a:pPr>
          <a:r>
            <a:rPr lang="pl-PL" sz="2000" kern="1200" dirty="0"/>
            <a:t>dowody nielegalne (naruszenie zakazu dowodowego)</a:t>
          </a:r>
        </a:p>
      </dsp:txBody>
      <dsp:txXfrm>
        <a:off x="1646618" y="0"/>
        <a:ext cx="4383034" cy="1282552"/>
      </dsp:txXfrm>
    </dsp:sp>
    <dsp:sp modelId="{9CBEDFFF-441A-45FE-947B-0FDC553E6079}">
      <dsp:nvSpPr>
        <dsp:cNvPr id="0" name=""/>
        <dsp:cNvSpPr/>
      </dsp:nvSpPr>
      <dsp:spPr>
        <a:xfrm>
          <a:off x="2683839" y="641276"/>
          <a:ext cx="384765" cy="0"/>
        </a:xfrm>
        <a:prstGeom prst="line">
          <a:avLst/>
        </a:prstGeom>
        <a:solidFill>
          <a:schemeClr val="accent3">
            <a:hueOff val="0"/>
            <a:satOff val="0"/>
            <a:lumOff val="0"/>
            <a:alphaOff val="0"/>
          </a:schemeClr>
        </a:solidFill>
        <a:ln w="19050" cap="rnd" cmpd="sng" algn="ctr">
          <a:solidFill>
            <a:schemeClr val="accent3">
              <a:tint val="50000"/>
              <a:hueOff val="0"/>
              <a:satOff val="0"/>
              <a:lumOff val="0"/>
              <a:alphaOff val="0"/>
            </a:schemeClr>
          </a:solidFill>
          <a:prstDash val="solid"/>
        </a:ln>
        <a:effectLst/>
      </dsp:spPr>
      <dsp:style>
        <a:lnRef idx="2">
          <a:scrgbClr r="0" g="0" b="0"/>
        </a:lnRef>
        <a:fillRef idx="1">
          <a:scrgbClr r="0" g="0" b="0"/>
        </a:fillRef>
        <a:effectRef idx="1">
          <a:scrgbClr r="0" g="0" b="0"/>
        </a:effectRef>
        <a:fontRef idx="minor"/>
      </dsp:style>
    </dsp:sp>
    <dsp:sp modelId="{8FD51995-AA3D-4F70-BE5B-691B7A6CA2F9}">
      <dsp:nvSpPr>
        <dsp:cNvPr id="0" name=""/>
        <dsp:cNvSpPr/>
      </dsp:nvSpPr>
      <dsp:spPr>
        <a:xfrm rot="5400000">
          <a:off x="887111" y="769659"/>
          <a:ext cx="1924854" cy="1666035"/>
        </a:xfrm>
        <a:prstGeom prst="line">
          <a:avLst/>
        </a:prstGeom>
        <a:solidFill>
          <a:schemeClr val="accent3">
            <a:hueOff val="0"/>
            <a:satOff val="0"/>
            <a:lumOff val="0"/>
            <a:alphaOff val="0"/>
          </a:schemeClr>
        </a:solidFill>
        <a:ln w="19050" cap="rnd" cmpd="sng" algn="ctr">
          <a:solidFill>
            <a:schemeClr val="accent3">
              <a:tint val="50000"/>
              <a:hueOff val="0"/>
              <a:satOff val="0"/>
              <a:lumOff val="0"/>
              <a:alphaOff val="0"/>
            </a:schemeClr>
          </a:solidFill>
          <a:prstDash val="solid"/>
        </a:ln>
        <a:effectLst/>
      </dsp:spPr>
      <dsp:style>
        <a:lnRef idx="2">
          <a:scrgbClr r="0" g="0" b="0"/>
        </a:lnRef>
        <a:fillRef idx="1">
          <a:scrgbClr r="0" g="0" b="0"/>
        </a:fillRef>
        <a:effectRef idx="1">
          <a:scrgbClr r="0" g="0" b="0"/>
        </a:effectRef>
        <a:fontRef idx="minor"/>
      </dsp:style>
    </dsp:sp>
    <dsp:sp modelId="{AC2D052B-7612-49F0-9A4D-28E64926EEB5}">
      <dsp:nvSpPr>
        <dsp:cNvPr id="0" name=""/>
        <dsp:cNvSpPr/>
      </dsp:nvSpPr>
      <dsp:spPr>
        <a:xfrm>
          <a:off x="1740493" y="1203200"/>
          <a:ext cx="4195284" cy="128255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2240" tIns="25400" rIns="25400" bIns="25400" numCol="1" spcCol="1270" anchor="ctr" anchorCtr="0">
          <a:noAutofit/>
        </a:bodyPr>
        <a:lstStyle/>
        <a:p>
          <a:pPr marL="0" lvl="0" indent="0" algn="l" defTabSz="889000">
            <a:lnSpc>
              <a:spcPct val="90000"/>
            </a:lnSpc>
            <a:spcBef>
              <a:spcPct val="0"/>
            </a:spcBef>
            <a:spcAft>
              <a:spcPct val="35000"/>
            </a:spcAft>
            <a:buNone/>
          </a:pPr>
          <a:r>
            <a:rPr lang="pl-PL" sz="2000" kern="1200" dirty="0"/>
            <a:t>dowody uzyskane w sposób sprzeczny z ustawą </a:t>
          </a:r>
        </a:p>
      </dsp:txBody>
      <dsp:txXfrm>
        <a:off x="1740493" y="1203200"/>
        <a:ext cx="4195284" cy="1282552"/>
      </dsp:txXfrm>
    </dsp:sp>
    <dsp:sp modelId="{462BCD69-59FE-46AB-82AA-0E2367DC513D}">
      <dsp:nvSpPr>
        <dsp:cNvPr id="0" name=""/>
        <dsp:cNvSpPr/>
      </dsp:nvSpPr>
      <dsp:spPr>
        <a:xfrm>
          <a:off x="2683839" y="1923828"/>
          <a:ext cx="384765" cy="0"/>
        </a:xfrm>
        <a:prstGeom prst="line">
          <a:avLst/>
        </a:prstGeom>
        <a:solidFill>
          <a:schemeClr val="accent3">
            <a:hueOff val="0"/>
            <a:satOff val="0"/>
            <a:lumOff val="0"/>
            <a:alphaOff val="0"/>
          </a:schemeClr>
        </a:solidFill>
        <a:ln w="19050" cap="rnd" cmpd="sng" algn="ctr">
          <a:solidFill>
            <a:schemeClr val="accent3">
              <a:tint val="50000"/>
              <a:hueOff val="0"/>
              <a:satOff val="0"/>
              <a:lumOff val="0"/>
              <a:alphaOff val="0"/>
            </a:schemeClr>
          </a:solidFill>
          <a:prstDash val="solid"/>
        </a:ln>
        <a:effectLst/>
      </dsp:spPr>
      <dsp:style>
        <a:lnRef idx="2">
          <a:scrgbClr r="0" g="0" b="0"/>
        </a:lnRef>
        <a:fillRef idx="1">
          <a:scrgbClr r="0" g="0" b="0"/>
        </a:fillRef>
        <a:effectRef idx="1">
          <a:scrgbClr r="0" g="0" b="0"/>
        </a:effectRef>
        <a:fontRef idx="minor"/>
      </dsp:style>
    </dsp:sp>
    <dsp:sp modelId="{B849FBB1-7BCE-4F5A-8228-E114399FC566}">
      <dsp:nvSpPr>
        <dsp:cNvPr id="0" name=""/>
        <dsp:cNvSpPr/>
      </dsp:nvSpPr>
      <dsp:spPr>
        <a:xfrm rot="5400000">
          <a:off x="1543291" y="2133807"/>
          <a:ext cx="1347398" cy="931132"/>
        </a:xfrm>
        <a:prstGeom prst="line">
          <a:avLst/>
        </a:prstGeom>
        <a:solidFill>
          <a:schemeClr val="accent3">
            <a:hueOff val="0"/>
            <a:satOff val="0"/>
            <a:lumOff val="0"/>
            <a:alphaOff val="0"/>
          </a:schemeClr>
        </a:solidFill>
        <a:ln w="19050" cap="rnd" cmpd="sng" algn="ctr">
          <a:solidFill>
            <a:schemeClr val="accent3">
              <a:tint val="50000"/>
              <a:hueOff val="0"/>
              <a:satOff val="0"/>
              <a:lumOff val="0"/>
              <a:alphaOff val="0"/>
            </a:schemeClr>
          </a:solidFill>
          <a:prstDash val="solid"/>
        </a:ln>
        <a:effectLst/>
      </dsp:spPr>
      <dsp:style>
        <a:lnRef idx="2">
          <a:scrgbClr r="0" g="0" b="0"/>
        </a:lnRef>
        <a:fillRef idx="1">
          <a:scrgbClr r="0" g="0" b="0"/>
        </a:fillRef>
        <a:effectRef idx="1">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EBE729E-42B6-41EF-BCF4-A10BF41D7B0A}">
      <dsp:nvSpPr>
        <dsp:cNvPr id="0" name=""/>
        <dsp:cNvSpPr/>
      </dsp:nvSpPr>
      <dsp:spPr>
        <a:xfrm rot="1748201">
          <a:off x="2123708" y="3098866"/>
          <a:ext cx="853520" cy="67587"/>
        </a:xfrm>
        <a:custGeom>
          <a:avLst/>
          <a:gdLst/>
          <a:ahLst/>
          <a:cxnLst/>
          <a:rect l="0" t="0" r="0" b="0"/>
          <a:pathLst>
            <a:path>
              <a:moveTo>
                <a:pt x="0" y="33793"/>
              </a:moveTo>
              <a:lnTo>
                <a:pt x="853520" y="33793"/>
              </a:lnTo>
            </a:path>
          </a:pathLst>
        </a:custGeom>
        <a:noFill/>
        <a:ln w="19050" cap="rnd" cmpd="sng" algn="ctr">
          <a:solidFill>
            <a:schemeClr val="accent3">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2CCD304A-82A3-4B81-94E3-FC1A3D1BA612}">
      <dsp:nvSpPr>
        <dsp:cNvPr id="0" name=""/>
        <dsp:cNvSpPr/>
      </dsp:nvSpPr>
      <dsp:spPr>
        <a:xfrm rot="19851799">
          <a:off x="2123708" y="1683676"/>
          <a:ext cx="853520" cy="67587"/>
        </a:xfrm>
        <a:custGeom>
          <a:avLst/>
          <a:gdLst/>
          <a:ahLst/>
          <a:cxnLst/>
          <a:rect l="0" t="0" r="0" b="0"/>
          <a:pathLst>
            <a:path>
              <a:moveTo>
                <a:pt x="0" y="33793"/>
              </a:moveTo>
              <a:lnTo>
                <a:pt x="853520" y="33793"/>
              </a:lnTo>
            </a:path>
          </a:pathLst>
        </a:custGeom>
        <a:noFill/>
        <a:ln w="19050" cap="rnd" cmpd="sng" algn="ctr">
          <a:solidFill>
            <a:schemeClr val="accent3">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8D2D5154-AAE0-4B22-8F67-354040A1C4DA}">
      <dsp:nvSpPr>
        <dsp:cNvPr id="0" name=""/>
        <dsp:cNvSpPr/>
      </dsp:nvSpPr>
      <dsp:spPr>
        <a:xfrm>
          <a:off x="0" y="1144170"/>
          <a:ext cx="2561790" cy="2561790"/>
        </a:xfrm>
        <a:prstGeom prst="ellipse">
          <a:avLst/>
        </a:prstGeom>
        <a:solidFill>
          <a:schemeClr val="accent3">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A793BC8-6590-4289-A3E6-2A00C36C55F7}">
      <dsp:nvSpPr>
        <dsp:cNvPr id="0" name=""/>
        <dsp:cNvSpPr/>
      </dsp:nvSpPr>
      <dsp:spPr>
        <a:xfrm>
          <a:off x="2825976" y="366949"/>
          <a:ext cx="1537074" cy="1537074"/>
        </a:xfrm>
        <a:prstGeom prst="ellipse">
          <a:avLst/>
        </a:prstGeom>
        <a:solidFill>
          <a:schemeClr val="accent3">
            <a:hueOff val="-716701"/>
            <a:satOff val="590"/>
            <a:lumOff val="-491"/>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pl-PL" sz="1800" kern="1200" dirty="0"/>
            <a:t>gromadzenia dowodów </a:t>
          </a:r>
        </a:p>
      </dsp:txBody>
      <dsp:txXfrm>
        <a:off x="3051075" y="592048"/>
        <a:ext cx="1086876" cy="1086876"/>
      </dsp:txXfrm>
    </dsp:sp>
    <dsp:sp modelId="{76BB16F2-3ADA-475B-9889-0142F66CC13A}">
      <dsp:nvSpPr>
        <dsp:cNvPr id="0" name=""/>
        <dsp:cNvSpPr/>
      </dsp:nvSpPr>
      <dsp:spPr>
        <a:xfrm>
          <a:off x="4516758" y="366949"/>
          <a:ext cx="2305611" cy="153707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171450" lvl="1" indent="-171450" algn="l" defTabSz="800100">
            <a:lnSpc>
              <a:spcPct val="90000"/>
            </a:lnSpc>
            <a:spcBef>
              <a:spcPct val="0"/>
            </a:spcBef>
            <a:spcAft>
              <a:spcPct val="15000"/>
            </a:spcAft>
            <a:buChar char="•"/>
          </a:pPr>
          <a:r>
            <a:rPr lang="pl-PL" sz="1800" kern="1200" dirty="0"/>
            <a:t>naruszenie zakazu dowodowego</a:t>
          </a:r>
        </a:p>
        <a:p>
          <a:pPr marL="171450" lvl="1" indent="-171450" algn="l" defTabSz="800100">
            <a:lnSpc>
              <a:spcPct val="90000"/>
            </a:lnSpc>
            <a:spcBef>
              <a:spcPct val="0"/>
            </a:spcBef>
            <a:spcAft>
              <a:spcPct val="15000"/>
            </a:spcAft>
            <a:buChar char="•"/>
          </a:pPr>
          <a:r>
            <a:rPr lang="pl-PL" sz="1800" kern="1200" dirty="0"/>
            <a:t>naruszenie przepisów o sposobie przeprowadzenia dowodu</a:t>
          </a:r>
        </a:p>
        <a:p>
          <a:pPr marL="171450" lvl="1" indent="-171450" algn="l" defTabSz="800100">
            <a:lnSpc>
              <a:spcPct val="90000"/>
            </a:lnSpc>
            <a:spcBef>
              <a:spcPct val="0"/>
            </a:spcBef>
            <a:spcAft>
              <a:spcPct val="15000"/>
            </a:spcAft>
            <a:buChar char="•"/>
          </a:pPr>
          <a:r>
            <a:rPr lang="pl-PL" sz="1800" kern="1200" dirty="0"/>
            <a:t>naruszenie innych niż KPK przepisów </a:t>
          </a:r>
        </a:p>
      </dsp:txBody>
      <dsp:txXfrm>
        <a:off x="4516758" y="366949"/>
        <a:ext cx="2305611" cy="1537074"/>
      </dsp:txXfrm>
    </dsp:sp>
    <dsp:sp modelId="{062F82E3-DFED-44AD-8E37-EB2D6A33627B}">
      <dsp:nvSpPr>
        <dsp:cNvPr id="0" name=""/>
        <dsp:cNvSpPr/>
      </dsp:nvSpPr>
      <dsp:spPr>
        <a:xfrm>
          <a:off x="2825976" y="2946107"/>
          <a:ext cx="1537074" cy="1537074"/>
        </a:xfrm>
        <a:prstGeom prst="ellipse">
          <a:avLst/>
        </a:prstGeom>
        <a:solidFill>
          <a:schemeClr val="accent3">
            <a:hueOff val="-1433403"/>
            <a:satOff val="1180"/>
            <a:lumOff val="-981"/>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pl-PL" sz="1800" kern="1200" dirty="0"/>
            <a:t>przeprowadzenia dowodu </a:t>
          </a:r>
        </a:p>
      </dsp:txBody>
      <dsp:txXfrm>
        <a:off x="3051075" y="3171206"/>
        <a:ext cx="1086876" cy="1086876"/>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A26A3DC-A1F8-4B75-AF4A-5496C6F1182E}">
      <dsp:nvSpPr>
        <dsp:cNvPr id="0" name=""/>
        <dsp:cNvSpPr/>
      </dsp:nvSpPr>
      <dsp:spPr>
        <a:xfrm>
          <a:off x="3948441" y="1217"/>
          <a:ext cx="1658695" cy="1658695"/>
        </a:xfrm>
        <a:prstGeom prst="downArrow">
          <a:avLst>
            <a:gd name="adj1" fmla="val 50000"/>
            <a:gd name="adj2" fmla="val 35000"/>
          </a:avLst>
        </a:prstGeom>
        <a:solidFill>
          <a:schemeClr val="accent2">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113792" rIns="113792" bIns="113792" numCol="1" spcCol="1270" anchor="ctr" anchorCtr="0">
          <a:noAutofit/>
        </a:bodyPr>
        <a:lstStyle/>
        <a:p>
          <a:pPr marL="0" lvl="0" indent="0" algn="ctr" defTabSz="711200">
            <a:lnSpc>
              <a:spcPct val="90000"/>
            </a:lnSpc>
            <a:spcBef>
              <a:spcPct val="0"/>
            </a:spcBef>
            <a:spcAft>
              <a:spcPct val="35000"/>
            </a:spcAft>
            <a:buNone/>
          </a:pPr>
          <a:r>
            <a:rPr lang="pl-PL" sz="1600" kern="1200" dirty="0"/>
            <a:t>prawda materialna</a:t>
          </a:r>
        </a:p>
      </dsp:txBody>
      <dsp:txXfrm>
        <a:off x="4363115" y="1217"/>
        <a:ext cx="829347" cy="1368423"/>
      </dsp:txXfrm>
    </dsp:sp>
    <dsp:sp modelId="{C4E4EBE4-0E9A-4E44-9618-C813F04D2CD5}">
      <dsp:nvSpPr>
        <dsp:cNvPr id="0" name=""/>
        <dsp:cNvSpPr/>
      </dsp:nvSpPr>
      <dsp:spPr>
        <a:xfrm rot="3600000">
          <a:off x="5464964" y="876781"/>
          <a:ext cx="1658695" cy="1658695"/>
        </a:xfrm>
        <a:prstGeom prst="downArrow">
          <a:avLst>
            <a:gd name="adj1" fmla="val 50000"/>
            <a:gd name="adj2" fmla="val 35000"/>
          </a:avLst>
        </a:prstGeom>
        <a:solidFill>
          <a:schemeClr val="accent2">
            <a:hueOff val="-592857"/>
            <a:satOff val="2840"/>
            <a:lumOff val="2627"/>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113792" rIns="113792" bIns="113792" numCol="1" spcCol="1270" anchor="ctr" anchorCtr="0">
          <a:noAutofit/>
        </a:bodyPr>
        <a:lstStyle/>
        <a:p>
          <a:pPr marL="0" lvl="0" indent="0" algn="ctr" defTabSz="711200">
            <a:lnSpc>
              <a:spcPct val="90000"/>
            </a:lnSpc>
            <a:spcBef>
              <a:spcPct val="0"/>
            </a:spcBef>
            <a:spcAft>
              <a:spcPct val="35000"/>
            </a:spcAft>
            <a:buNone/>
          </a:pPr>
          <a:r>
            <a:rPr lang="pl-PL" sz="1600" kern="1200" dirty="0"/>
            <a:t>konstytucyjne prawa i wolności jednostki</a:t>
          </a:r>
        </a:p>
      </dsp:txBody>
      <dsp:txXfrm rot="-5400000">
        <a:off x="5735791" y="1218887"/>
        <a:ext cx="1368423" cy="829347"/>
      </dsp:txXfrm>
    </dsp:sp>
    <dsp:sp modelId="{EF57BB26-F894-4AAB-B68A-EB3EEF267057}">
      <dsp:nvSpPr>
        <dsp:cNvPr id="0" name=""/>
        <dsp:cNvSpPr/>
      </dsp:nvSpPr>
      <dsp:spPr>
        <a:xfrm rot="7200000">
          <a:off x="5464964" y="2627911"/>
          <a:ext cx="1658695" cy="1658695"/>
        </a:xfrm>
        <a:prstGeom prst="downArrow">
          <a:avLst>
            <a:gd name="adj1" fmla="val 50000"/>
            <a:gd name="adj2" fmla="val 35000"/>
          </a:avLst>
        </a:prstGeom>
        <a:solidFill>
          <a:schemeClr val="accent2">
            <a:hueOff val="-1185714"/>
            <a:satOff val="5680"/>
            <a:lumOff val="5255"/>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113792" rIns="113792" bIns="113792" numCol="1" spcCol="1270" anchor="ctr" anchorCtr="0">
          <a:noAutofit/>
        </a:bodyPr>
        <a:lstStyle/>
        <a:p>
          <a:pPr marL="0" lvl="0" indent="0" algn="ctr" defTabSz="711200">
            <a:lnSpc>
              <a:spcPct val="90000"/>
            </a:lnSpc>
            <a:spcBef>
              <a:spcPct val="0"/>
            </a:spcBef>
            <a:spcAft>
              <a:spcPct val="35000"/>
            </a:spcAft>
            <a:buNone/>
          </a:pPr>
          <a:r>
            <a:rPr lang="pl-PL" sz="1600" kern="1200" dirty="0"/>
            <a:t>ochrona interesów państwa </a:t>
          </a:r>
        </a:p>
      </dsp:txBody>
      <dsp:txXfrm rot="-5400000">
        <a:off x="5735791" y="3115153"/>
        <a:ext cx="1368423" cy="829347"/>
      </dsp:txXfrm>
    </dsp:sp>
    <dsp:sp modelId="{34218676-321E-48AF-9C21-625316970FCC}">
      <dsp:nvSpPr>
        <dsp:cNvPr id="0" name=""/>
        <dsp:cNvSpPr/>
      </dsp:nvSpPr>
      <dsp:spPr>
        <a:xfrm rot="10800000">
          <a:off x="3948441" y="3503476"/>
          <a:ext cx="1658695" cy="1658695"/>
        </a:xfrm>
        <a:prstGeom prst="downArrow">
          <a:avLst>
            <a:gd name="adj1" fmla="val 50000"/>
            <a:gd name="adj2" fmla="val 35000"/>
          </a:avLst>
        </a:prstGeom>
        <a:solidFill>
          <a:schemeClr val="accent2">
            <a:hueOff val="-1778572"/>
            <a:satOff val="8520"/>
            <a:lumOff val="7882"/>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568" tIns="99568" rIns="99568" bIns="99568" numCol="1" spcCol="1270" anchor="ctr" anchorCtr="0">
          <a:noAutofit/>
        </a:bodyPr>
        <a:lstStyle/>
        <a:p>
          <a:pPr marL="0" lvl="0" indent="0" algn="ctr" defTabSz="622300">
            <a:lnSpc>
              <a:spcPct val="90000"/>
            </a:lnSpc>
            <a:spcBef>
              <a:spcPct val="0"/>
            </a:spcBef>
            <a:spcAft>
              <a:spcPct val="35000"/>
            </a:spcAft>
            <a:buNone/>
          </a:pPr>
          <a:r>
            <a:rPr lang="pl-PL" sz="1400" kern="1200" dirty="0"/>
            <a:t>stosunki międzynarodowe </a:t>
          </a:r>
        </a:p>
      </dsp:txBody>
      <dsp:txXfrm rot="10800000">
        <a:off x="4363115" y="3793748"/>
        <a:ext cx="829347" cy="1368423"/>
      </dsp:txXfrm>
    </dsp:sp>
    <dsp:sp modelId="{893FE1A5-2E9B-4752-88EA-C00A640FDBBA}">
      <dsp:nvSpPr>
        <dsp:cNvPr id="0" name=""/>
        <dsp:cNvSpPr/>
      </dsp:nvSpPr>
      <dsp:spPr>
        <a:xfrm rot="14400000">
          <a:off x="2431918" y="2627911"/>
          <a:ext cx="1658695" cy="1658695"/>
        </a:xfrm>
        <a:prstGeom prst="downArrow">
          <a:avLst>
            <a:gd name="adj1" fmla="val 50000"/>
            <a:gd name="adj2" fmla="val 35000"/>
          </a:avLst>
        </a:prstGeom>
        <a:solidFill>
          <a:schemeClr val="accent2">
            <a:hueOff val="-2371429"/>
            <a:satOff val="11360"/>
            <a:lumOff val="1051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568" tIns="99568" rIns="99568" bIns="99568" numCol="1" spcCol="1270" anchor="ctr" anchorCtr="0">
          <a:noAutofit/>
        </a:bodyPr>
        <a:lstStyle/>
        <a:p>
          <a:pPr marL="0" lvl="0" indent="0" algn="ctr" defTabSz="622300">
            <a:lnSpc>
              <a:spcPct val="90000"/>
            </a:lnSpc>
            <a:spcBef>
              <a:spcPct val="0"/>
            </a:spcBef>
            <a:spcAft>
              <a:spcPct val="35000"/>
            </a:spcAft>
            <a:buNone/>
          </a:pPr>
          <a:r>
            <a:rPr lang="pl-PL" sz="1400" kern="1200" dirty="0"/>
            <a:t>tajemnice zawodowe i tajemnice niejawne </a:t>
          </a:r>
        </a:p>
      </dsp:txBody>
      <dsp:txXfrm rot="5400000">
        <a:off x="2451363" y="3115153"/>
        <a:ext cx="1368423" cy="829347"/>
      </dsp:txXfrm>
    </dsp:sp>
    <dsp:sp modelId="{9B1633E9-4EE9-458E-A978-0F6CFB12F13E}">
      <dsp:nvSpPr>
        <dsp:cNvPr id="0" name=""/>
        <dsp:cNvSpPr/>
      </dsp:nvSpPr>
      <dsp:spPr>
        <a:xfrm rot="18000000">
          <a:off x="2431918" y="876781"/>
          <a:ext cx="1658695" cy="1658695"/>
        </a:xfrm>
        <a:prstGeom prst="downArrow">
          <a:avLst>
            <a:gd name="adj1" fmla="val 50000"/>
            <a:gd name="adj2" fmla="val 35000"/>
          </a:avLst>
        </a:prstGeom>
        <a:solidFill>
          <a:schemeClr val="accent2">
            <a:hueOff val="-2964286"/>
            <a:satOff val="14200"/>
            <a:lumOff val="13137"/>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113792" rIns="113792" bIns="113792" numCol="1" spcCol="1270" anchor="ctr" anchorCtr="0">
          <a:noAutofit/>
        </a:bodyPr>
        <a:lstStyle/>
        <a:p>
          <a:pPr marL="0" lvl="0" indent="0" algn="ctr" defTabSz="711200">
            <a:lnSpc>
              <a:spcPct val="90000"/>
            </a:lnSpc>
            <a:spcBef>
              <a:spcPct val="0"/>
            </a:spcBef>
            <a:spcAft>
              <a:spcPct val="35000"/>
            </a:spcAft>
            <a:buNone/>
          </a:pPr>
          <a:r>
            <a:rPr lang="pl-PL" sz="1600" kern="1200" dirty="0"/>
            <a:t>ochrona wartości rodzinnych </a:t>
          </a:r>
        </a:p>
      </dsp:txBody>
      <dsp:txXfrm rot="5400000">
        <a:off x="2451363" y="1218887"/>
        <a:ext cx="1368423" cy="829347"/>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A8D2007-00A3-46F2-AA86-EAEDA532D8D6}">
      <dsp:nvSpPr>
        <dsp:cNvPr id="0" name=""/>
        <dsp:cNvSpPr/>
      </dsp:nvSpPr>
      <dsp:spPr>
        <a:xfrm>
          <a:off x="2714457" y="29443"/>
          <a:ext cx="1794243" cy="1222744"/>
        </a:xfrm>
        <a:prstGeom prst="trapezoid">
          <a:avLst>
            <a:gd name="adj" fmla="val 73370"/>
          </a:avLst>
        </a:prstGeom>
        <a:solidFill>
          <a:schemeClr val="accent3">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r>
            <a:rPr lang="pl-PL" sz="2000" kern="1200" dirty="0"/>
            <a:t>Tajemnica niejawna tajne i ściśle tajne (art. 179)</a:t>
          </a:r>
        </a:p>
      </dsp:txBody>
      <dsp:txXfrm>
        <a:off x="2714457" y="29443"/>
        <a:ext cx="1794243" cy="1222744"/>
      </dsp:txXfrm>
    </dsp:sp>
    <dsp:sp modelId="{386F5295-24DA-4462-904E-38E11BA3783E}">
      <dsp:nvSpPr>
        <dsp:cNvPr id="0" name=""/>
        <dsp:cNvSpPr/>
      </dsp:nvSpPr>
      <dsp:spPr>
        <a:xfrm>
          <a:off x="1794243" y="1222744"/>
          <a:ext cx="3588487" cy="1222744"/>
        </a:xfrm>
        <a:prstGeom prst="trapezoid">
          <a:avLst>
            <a:gd name="adj" fmla="val 73370"/>
          </a:avLst>
        </a:prstGeom>
        <a:solidFill>
          <a:schemeClr val="accent3">
            <a:hueOff val="-477801"/>
            <a:satOff val="393"/>
            <a:lumOff val="-327"/>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r>
            <a:rPr lang="pl-PL" sz="2000" kern="1200" dirty="0"/>
            <a:t>tajemnica dziennikarska (art. 180 § 3 – 5)</a:t>
          </a:r>
        </a:p>
      </dsp:txBody>
      <dsp:txXfrm>
        <a:off x="2422229" y="1222744"/>
        <a:ext cx="2332516" cy="1222744"/>
      </dsp:txXfrm>
    </dsp:sp>
    <dsp:sp modelId="{3718EE9E-B94A-4E19-87E7-6B714CFB5108}">
      <dsp:nvSpPr>
        <dsp:cNvPr id="0" name=""/>
        <dsp:cNvSpPr/>
      </dsp:nvSpPr>
      <dsp:spPr>
        <a:xfrm>
          <a:off x="897121" y="2445488"/>
          <a:ext cx="5382731" cy="1222744"/>
        </a:xfrm>
        <a:prstGeom prst="trapezoid">
          <a:avLst>
            <a:gd name="adj" fmla="val 73370"/>
          </a:avLst>
        </a:prstGeom>
        <a:solidFill>
          <a:schemeClr val="accent3">
            <a:hueOff val="-955602"/>
            <a:satOff val="787"/>
            <a:lumOff val="-654"/>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r>
            <a:rPr lang="pl-PL" sz="2000" kern="1200" dirty="0"/>
            <a:t>tajemnica adwokacka, radcowska, notarialna, lekarska (art. 180 § 2)</a:t>
          </a:r>
        </a:p>
      </dsp:txBody>
      <dsp:txXfrm>
        <a:off x="1839099" y="2445488"/>
        <a:ext cx="3498775" cy="1222744"/>
      </dsp:txXfrm>
    </dsp:sp>
    <dsp:sp modelId="{74D30743-B938-451D-93CC-B579EB1A082C}">
      <dsp:nvSpPr>
        <dsp:cNvPr id="0" name=""/>
        <dsp:cNvSpPr/>
      </dsp:nvSpPr>
      <dsp:spPr>
        <a:xfrm>
          <a:off x="0" y="3668232"/>
          <a:ext cx="7176975" cy="1222744"/>
        </a:xfrm>
        <a:prstGeom prst="trapezoid">
          <a:avLst>
            <a:gd name="adj" fmla="val 73370"/>
          </a:avLst>
        </a:prstGeom>
        <a:solidFill>
          <a:schemeClr val="accent3">
            <a:hueOff val="-1433403"/>
            <a:satOff val="1180"/>
            <a:lumOff val="-981"/>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r>
            <a:rPr lang="pl-PL" sz="2000" kern="1200" dirty="0"/>
            <a:t>tajemnica o klauzuli zastrzeżone i poufne oraz związana z wykonywaniem zawodu lub funkcji (art. 180 § 1) </a:t>
          </a:r>
        </a:p>
      </dsp:txBody>
      <dsp:txXfrm>
        <a:off x="1255970" y="3668232"/>
        <a:ext cx="4665033" cy="1222744"/>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EBCCFB3-FE9C-4BA4-A778-23A8F1084DBD}">
      <dsp:nvSpPr>
        <dsp:cNvPr id="0" name=""/>
        <dsp:cNvSpPr/>
      </dsp:nvSpPr>
      <dsp:spPr>
        <a:xfrm>
          <a:off x="3047597" y="3293691"/>
          <a:ext cx="1076837" cy="373778"/>
        </a:xfrm>
        <a:custGeom>
          <a:avLst/>
          <a:gdLst/>
          <a:ahLst/>
          <a:cxnLst/>
          <a:rect l="0" t="0" r="0" b="0"/>
          <a:pathLst>
            <a:path>
              <a:moveTo>
                <a:pt x="0" y="0"/>
              </a:moveTo>
              <a:lnTo>
                <a:pt x="0" y="186889"/>
              </a:lnTo>
              <a:lnTo>
                <a:pt x="1076837" y="186889"/>
              </a:lnTo>
              <a:lnTo>
                <a:pt x="1076837" y="373778"/>
              </a:lnTo>
            </a:path>
          </a:pathLst>
        </a:custGeom>
        <a:noFill/>
        <a:ln w="19050" cap="rnd"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994B03CF-96F4-4D41-A214-6606C588AEBC}">
      <dsp:nvSpPr>
        <dsp:cNvPr id="0" name=""/>
        <dsp:cNvSpPr/>
      </dsp:nvSpPr>
      <dsp:spPr>
        <a:xfrm>
          <a:off x="1970760" y="3293691"/>
          <a:ext cx="1076837" cy="373778"/>
        </a:xfrm>
        <a:custGeom>
          <a:avLst/>
          <a:gdLst/>
          <a:ahLst/>
          <a:cxnLst/>
          <a:rect l="0" t="0" r="0" b="0"/>
          <a:pathLst>
            <a:path>
              <a:moveTo>
                <a:pt x="1076837" y="0"/>
              </a:moveTo>
              <a:lnTo>
                <a:pt x="1076837" y="186889"/>
              </a:lnTo>
              <a:lnTo>
                <a:pt x="0" y="186889"/>
              </a:lnTo>
              <a:lnTo>
                <a:pt x="0" y="373778"/>
              </a:lnTo>
            </a:path>
          </a:pathLst>
        </a:custGeom>
        <a:noFill/>
        <a:ln w="19050" cap="rnd"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0FE41245-A9AE-4D15-99B0-31EDD7BCA4CD}">
      <dsp:nvSpPr>
        <dsp:cNvPr id="0" name=""/>
        <dsp:cNvSpPr/>
      </dsp:nvSpPr>
      <dsp:spPr>
        <a:xfrm>
          <a:off x="593797" y="2392602"/>
          <a:ext cx="889948" cy="889948"/>
        </a:xfrm>
        <a:prstGeom prst="arc">
          <a:avLst>
            <a:gd name="adj1" fmla="val 13200000"/>
            <a:gd name="adj2" fmla="val 19200000"/>
          </a:avLst>
        </a:prstGeom>
        <a:noFill/>
        <a:ln w="19050" cap="rnd"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E6DB9936-B64E-40FC-9635-00BE16C26016}">
      <dsp:nvSpPr>
        <dsp:cNvPr id="0" name=""/>
        <dsp:cNvSpPr/>
      </dsp:nvSpPr>
      <dsp:spPr>
        <a:xfrm>
          <a:off x="593797" y="2392602"/>
          <a:ext cx="889948" cy="889948"/>
        </a:xfrm>
        <a:prstGeom prst="arc">
          <a:avLst>
            <a:gd name="adj1" fmla="val 2400000"/>
            <a:gd name="adj2" fmla="val 8400000"/>
          </a:avLst>
        </a:prstGeom>
        <a:noFill/>
        <a:ln w="19050" cap="rnd"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C5B9BF68-A8DD-4393-9B44-F11E28CE55E8}">
      <dsp:nvSpPr>
        <dsp:cNvPr id="0" name=""/>
        <dsp:cNvSpPr/>
      </dsp:nvSpPr>
      <dsp:spPr>
        <a:xfrm>
          <a:off x="148823" y="2552793"/>
          <a:ext cx="1779896" cy="569566"/>
        </a:xfrm>
        <a:prstGeom prst="rect">
          <a:avLst/>
        </a:prstGeom>
        <a:noFill/>
        <a:ln w="19050" cap="rnd" cmpd="sng" algn="ctr">
          <a:noFill/>
          <a:prstDash val="solid"/>
        </a:ln>
        <a:effectLst/>
        <a:sp3d/>
      </dsp:spPr>
      <dsp:style>
        <a:lnRef idx="2">
          <a:scrgbClr r="0" g="0" b="0"/>
        </a:lnRef>
        <a:fillRef idx="1">
          <a:scrgbClr r="0" g="0" b="0"/>
        </a:fillRef>
        <a:effectRef idx="0">
          <a:scrgbClr r="0" g="0" b="0"/>
        </a:effectRef>
        <a:fontRef idx="minor"/>
      </dsp:style>
      <dsp:txBody>
        <a:bodyPr spcFirstLastPara="0" vert="horz" wrap="square" lIns="12065" tIns="12065" rIns="12065" bIns="12065" numCol="1" spcCol="1270" anchor="ctr" anchorCtr="0">
          <a:noAutofit/>
        </a:bodyPr>
        <a:lstStyle/>
        <a:p>
          <a:pPr marL="0" lvl="0" indent="0" algn="ctr" defTabSz="844550" rtl="0">
            <a:lnSpc>
              <a:spcPct val="90000"/>
            </a:lnSpc>
            <a:spcBef>
              <a:spcPct val="0"/>
            </a:spcBef>
            <a:spcAft>
              <a:spcPct val="35000"/>
            </a:spcAft>
            <a:buNone/>
          </a:pPr>
          <a:r>
            <a:rPr lang="pl-PL" sz="1900" kern="1200" dirty="0"/>
            <a:t>Zatrzymanie</a:t>
          </a:r>
        </a:p>
      </dsp:txBody>
      <dsp:txXfrm>
        <a:off x="148823" y="2552793"/>
        <a:ext cx="1779896" cy="569566"/>
      </dsp:txXfrm>
    </dsp:sp>
    <dsp:sp modelId="{A14E67D6-ED14-46CC-AF1D-B1C49DD63A2E}">
      <dsp:nvSpPr>
        <dsp:cNvPr id="0" name=""/>
        <dsp:cNvSpPr/>
      </dsp:nvSpPr>
      <dsp:spPr>
        <a:xfrm>
          <a:off x="2602623" y="2403743"/>
          <a:ext cx="889948" cy="889948"/>
        </a:xfrm>
        <a:prstGeom prst="arc">
          <a:avLst>
            <a:gd name="adj1" fmla="val 13200000"/>
            <a:gd name="adj2" fmla="val 19200000"/>
          </a:avLst>
        </a:prstGeom>
        <a:noFill/>
        <a:ln w="19050" cap="rnd"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B19BE06B-CBE1-4CAD-8D8D-8AD3BEAF48C0}">
      <dsp:nvSpPr>
        <dsp:cNvPr id="0" name=""/>
        <dsp:cNvSpPr/>
      </dsp:nvSpPr>
      <dsp:spPr>
        <a:xfrm>
          <a:off x="2602623" y="2403743"/>
          <a:ext cx="889948" cy="889948"/>
        </a:xfrm>
        <a:prstGeom prst="arc">
          <a:avLst>
            <a:gd name="adj1" fmla="val 2400000"/>
            <a:gd name="adj2" fmla="val 8400000"/>
          </a:avLst>
        </a:prstGeom>
        <a:noFill/>
        <a:ln w="19050" cap="rnd"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764DBED0-92FD-445A-B184-6E9C08ECF7C3}">
      <dsp:nvSpPr>
        <dsp:cNvPr id="0" name=""/>
        <dsp:cNvSpPr/>
      </dsp:nvSpPr>
      <dsp:spPr>
        <a:xfrm>
          <a:off x="2157649" y="2563933"/>
          <a:ext cx="1779896" cy="569566"/>
        </a:xfrm>
        <a:prstGeom prst="rect">
          <a:avLst/>
        </a:prstGeom>
        <a:noFill/>
        <a:ln w="19050" cap="rnd" cmpd="sng" algn="ctr">
          <a:noFill/>
          <a:prstDash val="solid"/>
        </a:ln>
        <a:effectLst/>
        <a:sp3d/>
      </dsp:spPr>
      <dsp:style>
        <a:lnRef idx="2">
          <a:scrgbClr r="0" g="0" b="0"/>
        </a:lnRef>
        <a:fillRef idx="1">
          <a:scrgbClr r="0" g="0" b="0"/>
        </a:fillRef>
        <a:effectRef idx="0">
          <a:scrgbClr r="0" g="0" b="0"/>
        </a:effectRef>
        <a:fontRef idx="minor"/>
      </dsp:style>
      <dsp:txBody>
        <a:bodyPr spcFirstLastPara="0" vert="horz" wrap="square" lIns="12065" tIns="12065" rIns="12065" bIns="12065" numCol="1" spcCol="1270" anchor="ctr" anchorCtr="0">
          <a:noAutofit/>
        </a:bodyPr>
        <a:lstStyle/>
        <a:p>
          <a:pPr marL="0" lvl="0" indent="0" algn="ctr" defTabSz="844550" rtl="0">
            <a:lnSpc>
              <a:spcPct val="90000"/>
            </a:lnSpc>
            <a:spcBef>
              <a:spcPct val="0"/>
            </a:spcBef>
            <a:spcAft>
              <a:spcPct val="35000"/>
            </a:spcAft>
            <a:buNone/>
          </a:pPr>
          <a:r>
            <a:rPr lang="pl-PL" sz="1900" kern="1200" dirty="0"/>
            <a:t>Środki zapobiegawcze </a:t>
          </a:r>
        </a:p>
      </dsp:txBody>
      <dsp:txXfrm>
        <a:off x="2157649" y="2563933"/>
        <a:ext cx="1779896" cy="569566"/>
      </dsp:txXfrm>
    </dsp:sp>
    <dsp:sp modelId="{C73790A5-BBC2-484B-BBB2-F400B214377C}">
      <dsp:nvSpPr>
        <dsp:cNvPr id="0" name=""/>
        <dsp:cNvSpPr/>
      </dsp:nvSpPr>
      <dsp:spPr>
        <a:xfrm>
          <a:off x="1525786" y="3667469"/>
          <a:ext cx="889948" cy="889948"/>
        </a:xfrm>
        <a:prstGeom prst="arc">
          <a:avLst>
            <a:gd name="adj1" fmla="val 13200000"/>
            <a:gd name="adj2" fmla="val 19200000"/>
          </a:avLst>
        </a:prstGeom>
        <a:noFill/>
        <a:ln w="19050" cap="rnd"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B8CA6331-F634-4D61-BDAA-632E921FE2CD}">
      <dsp:nvSpPr>
        <dsp:cNvPr id="0" name=""/>
        <dsp:cNvSpPr/>
      </dsp:nvSpPr>
      <dsp:spPr>
        <a:xfrm>
          <a:off x="1525786" y="3667469"/>
          <a:ext cx="889948" cy="889948"/>
        </a:xfrm>
        <a:prstGeom prst="arc">
          <a:avLst>
            <a:gd name="adj1" fmla="val 2400000"/>
            <a:gd name="adj2" fmla="val 8400000"/>
          </a:avLst>
        </a:prstGeom>
        <a:noFill/>
        <a:ln w="19050" cap="rnd"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8B75A423-96FA-482C-B9F8-BF84023563DD}">
      <dsp:nvSpPr>
        <dsp:cNvPr id="0" name=""/>
        <dsp:cNvSpPr/>
      </dsp:nvSpPr>
      <dsp:spPr>
        <a:xfrm>
          <a:off x="1080812" y="3827660"/>
          <a:ext cx="1779896" cy="569566"/>
        </a:xfrm>
        <a:prstGeom prst="rect">
          <a:avLst/>
        </a:prstGeom>
        <a:noFill/>
        <a:ln w="19050" cap="rnd" cmpd="sng" algn="ctr">
          <a:noFill/>
          <a:prstDash val="solid"/>
        </a:ln>
        <a:effectLst/>
        <a:sp3d/>
      </dsp:spPr>
      <dsp:style>
        <a:lnRef idx="2">
          <a:scrgbClr r="0" g="0" b="0"/>
        </a:lnRef>
        <a:fillRef idx="1">
          <a:scrgbClr r="0" g="0" b="0"/>
        </a:fillRef>
        <a:effectRef idx="0">
          <a:scrgbClr r="0" g="0" b="0"/>
        </a:effectRef>
        <a:fontRef idx="minor"/>
      </dsp:style>
      <dsp:txBody>
        <a:bodyPr spcFirstLastPara="0" vert="horz" wrap="square" lIns="11430" tIns="11430" rIns="11430" bIns="11430" numCol="1" spcCol="1270" anchor="ctr" anchorCtr="0">
          <a:noAutofit/>
        </a:bodyPr>
        <a:lstStyle/>
        <a:p>
          <a:pPr marL="0" lvl="0" indent="0" algn="ctr" defTabSz="800100" rtl="0">
            <a:lnSpc>
              <a:spcPct val="90000"/>
            </a:lnSpc>
            <a:spcBef>
              <a:spcPct val="0"/>
            </a:spcBef>
            <a:spcAft>
              <a:spcPct val="35000"/>
            </a:spcAft>
            <a:buNone/>
          </a:pPr>
          <a:r>
            <a:rPr lang="pl-PL" sz="1800" kern="1200" dirty="0"/>
            <a:t>izolacyjne:</a:t>
          </a:r>
        </a:p>
      </dsp:txBody>
      <dsp:txXfrm>
        <a:off x="1080812" y="3827660"/>
        <a:ext cx="1779896" cy="569566"/>
      </dsp:txXfrm>
    </dsp:sp>
    <dsp:sp modelId="{3EA2CCB1-090E-4FAE-B0A8-B129F971B416}">
      <dsp:nvSpPr>
        <dsp:cNvPr id="0" name=""/>
        <dsp:cNvSpPr/>
      </dsp:nvSpPr>
      <dsp:spPr>
        <a:xfrm>
          <a:off x="3679461" y="3667469"/>
          <a:ext cx="889948" cy="889948"/>
        </a:xfrm>
        <a:prstGeom prst="arc">
          <a:avLst>
            <a:gd name="adj1" fmla="val 13200000"/>
            <a:gd name="adj2" fmla="val 19200000"/>
          </a:avLst>
        </a:prstGeom>
        <a:noFill/>
        <a:ln w="19050" cap="rnd"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9CF9D58D-9B29-4529-8CB8-557D1675F72C}">
      <dsp:nvSpPr>
        <dsp:cNvPr id="0" name=""/>
        <dsp:cNvSpPr/>
      </dsp:nvSpPr>
      <dsp:spPr>
        <a:xfrm>
          <a:off x="3679461" y="3667469"/>
          <a:ext cx="889948" cy="889948"/>
        </a:xfrm>
        <a:prstGeom prst="arc">
          <a:avLst>
            <a:gd name="adj1" fmla="val 2400000"/>
            <a:gd name="adj2" fmla="val 8400000"/>
          </a:avLst>
        </a:prstGeom>
        <a:noFill/>
        <a:ln w="19050" cap="rnd"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02D6603E-FF19-4324-A58C-A301699C89B9}">
      <dsp:nvSpPr>
        <dsp:cNvPr id="0" name=""/>
        <dsp:cNvSpPr/>
      </dsp:nvSpPr>
      <dsp:spPr>
        <a:xfrm>
          <a:off x="3234487" y="3827660"/>
          <a:ext cx="1779896" cy="569566"/>
        </a:xfrm>
        <a:prstGeom prst="rect">
          <a:avLst/>
        </a:prstGeom>
        <a:noFill/>
        <a:ln w="19050" cap="rnd" cmpd="sng" algn="ctr">
          <a:noFill/>
          <a:prstDash val="solid"/>
        </a:ln>
        <a:effectLst/>
        <a:sp3d/>
      </dsp:spPr>
      <dsp:style>
        <a:lnRef idx="2">
          <a:scrgbClr r="0" g="0" b="0"/>
        </a:lnRef>
        <a:fillRef idx="1">
          <a:scrgbClr r="0" g="0" b="0"/>
        </a:fillRef>
        <a:effectRef idx="0">
          <a:scrgbClr r="0" g="0" b="0"/>
        </a:effectRef>
        <a:fontRef idx="minor"/>
      </dsp:style>
      <dsp:txBody>
        <a:bodyPr spcFirstLastPara="0" vert="horz" wrap="square" lIns="11430" tIns="11430" rIns="11430" bIns="11430" numCol="1" spcCol="1270" anchor="ctr" anchorCtr="0">
          <a:noAutofit/>
        </a:bodyPr>
        <a:lstStyle/>
        <a:p>
          <a:pPr marL="0" lvl="0" indent="0" algn="ctr" defTabSz="800100" rtl="0">
            <a:lnSpc>
              <a:spcPct val="90000"/>
            </a:lnSpc>
            <a:spcBef>
              <a:spcPct val="0"/>
            </a:spcBef>
            <a:spcAft>
              <a:spcPct val="35000"/>
            </a:spcAft>
            <a:buNone/>
          </a:pPr>
          <a:r>
            <a:rPr lang="pl-PL" sz="1800" kern="1200" dirty="0" err="1"/>
            <a:t>nieizolacyjne</a:t>
          </a:r>
          <a:r>
            <a:rPr lang="pl-PL" sz="1800" kern="1200" dirty="0"/>
            <a:t>:</a:t>
          </a:r>
        </a:p>
      </dsp:txBody>
      <dsp:txXfrm>
        <a:off x="3234487" y="3827660"/>
        <a:ext cx="1779896" cy="569566"/>
      </dsp:txXfrm>
    </dsp:sp>
    <dsp:sp modelId="{0EDB433E-D297-446E-9D54-C72D5194B5D3}">
      <dsp:nvSpPr>
        <dsp:cNvPr id="0" name=""/>
        <dsp:cNvSpPr/>
      </dsp:nvSpPr>
      <dsp:spPr>
        <a:xfrm>
          <a:off x="4756298" y="2403743"/>
          <a:ext cx="889948" cy="889948"/>
        </a:xfrm>
        <a:prstGeom prst="arc">
          <a:avLst>
            <a:gd name="adj1" fmla="val 13200000"/>
            <a:gd name="adj2" fmla="val 19200000"/>
          </a:avLst>
        </a:prstGeom>
        <a:noFill/>
        <a:ln w="19050" cap="rnd"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2DD2573A-CCEC-4892-ADF6-027309052903}">
      <dsp:nvSpPr>
        <dsp:cNvPr id="0" name=""/>
        <dsp:cNvSpPr/>
      </dsp:nvSpPr>
      <dsp:spPr>
        <a:xfrm>
          <a:off x="4756298" y="2403743"/>
          <a:ext cx="889948" cy="889948"/>
        </a:xfrm>
        <a:prstGeom prst="arc">
          <a:avLst>
            <a:gd name="adj1" fmla="val 2400000"/>
            <a:gd name="adj2" fmla="val 8400000"/>
          </a:avLst>
        </a:prstGeom>
        <a:noFill/>
        <a:ln w="19050" cap="rnd"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FFC7C04F-BC73-410B-807F-F57651EB216E}">
      <dsp:nvSpPr>
        <dsp:cNvPr id="0" name=""/>
        <dsp:cNvSpPr/>
      </dsp:nvSpPr>
      <dsp:spPr>
        <a:xfrm>
          <a:off x="4311324" y="2563933"/>
          <a:ext cx="1779896" cy="569566"/>
        </a:xfrm>
        <a:prstGeom prst="rect">
          <a:avLst/>
        </a:prstGeom>
        <a:noFill/>
        <a:ln w="19050" cap="rnd" cmpd="sng" algn="ctr">
          <a:noFill/>
          <a:prstDash val="solid"/>
        </a:ln>
        <a:effectLst/>
        <a:sp3d/>
      </dsp:spPr>
      <dsp:style>
        <a:lnRef idx="2">
          <a:scrgbClr r="0" g="0" b="0"/>
        </a:lnRef>
        <a:fillRef idx="1">
          <a:scrgbClr r="0" g="0" b="0"/>
        </a:fillRef>
        <a:effectRef idx="0">
          <a:scrgbClr r="0" g="0" b="0"/>
        </a:effectRef>
        <a:fontRef idx="minor"/>
      </dsp:style>
      <dsp:txBody>
        <a:bodyPr spcFirstLastPara="0" vert="horz" wrap="square" lIns="12065" tIns="12065" rIns="12065" bIns="12065" numCol="1" spcCol="1270" anchor="ctr" anchorCtr="0">
          <a:noAutofit/>
        </a:bodyPr>
        <a:lstStyle/>
        <a:p>
          <a:pPr marL="0" lvl="0" indent="0" algn="ctr" defTabSz="844550" rtl="0">
            <a:lnSpc>
              <a:spcPct val="90000"/>
            </a:lnSpc>
            <a:spcBef>
              <a:spcPct val="0"/>
            </a:spcBef>
            <a:spcAft>
              <a:spcPct val="35000"/>
            </a:spcAft>
            <a:buNone/>
          </a:pPr>
          <a:r>
            <a:rPr lang="pl-PL" sz="1900" kern="1200" dirty="0"/>
            <a:t>Poszukiwanie oskarżonego i list gończy</a:t>
          </a:r>
        </a:p>
      </dsp:txBody>
      <dsp:txXfrm>
        <a:off x="4311324" y="2563933"/>
        <a:ext cx="1779896" cy="569566"/>
      </dsp:txXfrm>
    </dsp:sp>
    <dsp:sp modelId="{A3AFC3AC-6CE5-45D9-ADBC-314C7E204588}">
      <dsp:nvSpPr>
        <dsp:cNvPr id="0" name=""/>
        <dsp:cNvSpPr/>
      </dsp:nvSpPr>
      <dsp:spPr>
        <a:xfrm>
          <a:off x="6909972" y="2403743"/>
          <a:ext cx="889948" cy="889948"/>
        </a:xfrm>
        <a:prstGeom prst="arc">
          <a:avLst>
            <a:gd name="adj1" fmla="val 13200000"/>
            <a:gd name="adj2" fmla="val 19200000"/>
          </a:avLst>
        </a:prstGeom>
        <a:noFill/>
        <a:ln w="19050" cap="rnd"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89AA52BB-59C6-4706-888B-EC8E37B920A2}">
      <dsp:nvSpPr>
        <dsp:cNvPr id="0" name=""/>
        <dsp:cNvSpPr/>
      </dsp:nvSpPr>
      <dsp:spPr>
        <a:xfrm>
          <a:off x="6909972" y="2403743"/>
          <a:ext cx="889948" cy="889948"/>
        </a:xfrm>
        <a:prstGeom prst="arc">
          <a:avLst>
            <a:gd name="adj1" fmla="val 2400000"/>
            <a:gd name="adj2" fmla="val 8400000"/>
          </a:avLst>
        </a:prstGeom>
        <a:noFill/>
        <a:ln w="19050" cap="rnd"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BCB06A4C-DAC1-4D1C-9EC5-94D819E549F7}">
      <dsp:nvSpPr>
        <dsp:cNvPr id="0" name=""/>
        <dsp:cNvSpPr/>
      </dsp:nvSpPr>
      <dsp:spPr>
        <a:xfrm>
          <a:off x="6464998" y="2563933"/>
          <a:ext cx="1779896" cy="569566"/>
        </a:xfrm>
        <a:prstGeom prst="rect">
          <a:avLst/>
        </a:prstGeom>
        <a:noFill/>
        <a:ln w="19050" cap="rnd" cmpd="sng" algn="ctr">
          <a:noFill/>
          <a:prstDash val="solid"/>
        </a:ln>
        <a:effectLst/>
        <a:sp3d/>
      </dsp:spPr>
      <dsp:style>
        <a:lnRef idx="2">
          <a:scrgbClr r="0" g="0" b="0"/>
        </a:lnRef>
        <a:fillRef idx="1">
          <a:scrgbClr r="0" g="0" b="0"/>
        </a:fillRef>
        <a:effectRef idx="0">
          <a:scrgbClr r="0" g="0" b="0"/>
        </a:effectRef>
        <a:fontRef idx="minor"/>
      </dsp:style>
      <dsp:txBody>
        <a:bodyPr spcFirstLastPara="0" vert="horz" wrap="square" lIns="12065" tIns="12065" rIns="12065" bIns="12065" numCol="1" spcCol="1270" anchor="ctr" anchorCtr="0">
          <a:noAutofit/>
        </a:bodyPr>
        <a:lstStyle/>
        <a:p>
          <a:pPr marL="0" lvl="0" indent="0" algn="ctr" defTabSz="844550" rtl="0">
            <a:lnSpc>
              <a:spcPct val="90000"/>
            </a:lnSpc>
            <a:spcBef>
              <a:spcPct val="0"/>
            </a:spcBef>
            <a:spcAft>
              <a:spcPct val="35000"/>
            </a:spcAft>
            <a:buNone/>
          </a:pPr>
          <a:r>
            <a:rPr lang="pl-PL" sz="1900" kern="1200" dirty="0"/>
            <a:t>List żelazny </a:t>
          </a:r>
        </a:p>
      </dsp:txBody>
      <dsp:txXfrm>
        <a:off x="6464998" y="2563933"/>
        <a:ext cx="1779896" cy="569566"/>
      </dsp:txXfrm>
    </dsp:sp>
    <dsp:sp modelId="{5C7206B1-B676-4F91-8357-09A51CA2AAF5}">
      <dsp:nvSpPr>
        <dsp:cNvPr id="0" name=""/>
        <dsp:cNvSpPr/>
      </dsp:nvSpPr>
      <dsp:spPr>
        <a:xfrm>
          <a:off x="9063646" y="2403743"/>
          <a:ext cx="889948" cy="889948"/>
        </a:xfrm>
        <a:prstGeom prst="arc">
          <a:avLst>
            <a:gd name="adj1" fmla="val 13200000"/>
            <a:gd name="adj2" fmla="val 19200000"/>
          </a:avLst>
        </a:prstGeom>
        <a:noFill/>
        <a:ln w="19050" cap="rnd"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7388CF8E-A384-40D0-A1BD-A69CD585BD94}">
      <dsp:nvSpPr>
        <dsp:cNvPr id="0" name=""/>
        <dsp:cNvSpPr/>
      </dsp:nvSpPr>
      <dsp:spPr>
        <a:xfrm>
          <a:off x="9063646" y="2403743"/>
          <a:ext cx="889948" cy="889948"/>
        </a:xfrm>
        <a:prstGeom prst="arc">
          <a:avLst>
            <a:gd name="adj1" fmla="val 2400000"/>
            <a:gd name="adj2" fmla="val 8400000"/>
          </a:avLst>
        </a:prstGeom>
        <a:noFill/>
        <a:ln w="19050" cap="rnd"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B1CD0ED3-B5DD-4A8B-B0A9-82F9E87F3013}">
      <dsp:nvSpPr>
        <dsp:cNvPr id="0" name=""/>
        <dsp:cNvSpPr/>
      </dsp:nvSpPr>
      <dsp:spPr>
        <a:xfrm>
          <a:off x="8618672" y="2563933"/>
          <a:ext cx="1779896" cy="569566"/>
        </a:xfrm>
        <a:prstGeom prst="rect">
          <a:avLst/>
        </a:prstGeom>
        <a:noFill/>
        <a:ln w="19050" cap="rnd" cmpd="sng" algn="ctr">
          <a:noFill/>
          <a:prstDash val="solid"/>
        </a:ln>
        <a:effectLst/>
        <a:sp3d/>
      </dsp:spPr>
      <dsp:style>
        <a:lnRef idx="2">
          <a:scrgbClr r="0" g="0" b="0"/>
        </a:lnRef>
        <a:fillRef idx="1">
          <a:scrgbClr r="0" g="0" b="0"/>
        </a:fillRef>
        <a:effectRef idx="0">
          <a:scrgbClr r="0" g="0" b="0"/>
        </a:effectRef>
        <a:fontRef idx="minor"/>
      </dsp:style>
      <dsp:txBody>
        <a:bodyPr spcFirstLastPara="0" vert="horz" wrap="square" lIns="12065" tIns="12065" rIns="12065" bIns="12065" numCol="1" spcCol="1270" anchor="ctr" anchorCtr="0">
          <a:noAutofit/>
        </a:bodyPr>
        <a:lstStyle/>
        <a:p>
          <a:pPr marL="0" lvl="0" indent="0" algn="ctr" defTabSz="844550" rtl="0">
            <a:lnSpc>
              <a:spcPct val="90000"/>
            </a:lnSpc>
            <a:spcBef>
              <a:spcPct val="0"/>
            </a:spcBef>
            <a:spcAft>
              <a:spcPct val="35000"/>
            </a:spcAft>
            <a:buNone/>
          </a:pPr>
          <a:r>
            <a:rPr lang="pl-PL" sz="1900" kern="1200" dirty="0"/>
            <a:t>Kary porządkowe</a:t>
          </a:r>
        </a:p>
      </dsp:txBody>
      <dsp:txXfrm>
        <a:off x="8618672" y="2563933"/>
        <a:ext cx="1779896" cy="569566"/>
      </dsp:txXfrm>
    </dsp:sp>
    <dsp:sp modelId="{4CDAE915-F720-4B08-A5BC-92ED1E7F22B6}">
      <dsp:nvSpPr>
        <dsp:cNvPr id="0" name=""/>
        <dsp:cNvSpPr/>
      </dsp:nvSpPr>
      <dsp:spPr>
        <a:xfrm>
          <a:off x="11006118" y="2403743"/>
          <a:ext cx="889948" cy="889948"/>
        </a:xfrm>
        <a:prstGeom prst="arc">
          <a:avLst>
            <a:gd name="adj1" fmla="val 13200000"/>
            <a:gd name="adj2" fmla="val 19200000"/>
          </a:avLst>
        </a:prstGeom>
        <a:noFill/>
        <a:ln w="19050" cap="rnd"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3B1A204C-21C9-4752-BBBB-0A09C601C5F1}">
      <dsp:nvSpPr>
        <dsp:cNvPr id="0" name=""/>
        <dsp:cNvSpPr/>
      </dsp:nvSpPr>
      <dsp:spPr>
        <a:xfrm>
          <a:off x="11006118" y="2403743"/>
          <a:ext cx="889948" cy="889948"/>
        </a:xfrm>
        <a:prstGeom prst="arc">
          <a:avLst>
            <a:gd name="adj1" fmla="val 2400000"/>
            <a:gd name="adj2" fmla="val 8400000"/>
          </a:avLst>
        </a:prstGeom>
        <a:noFill/>
        <a:ln w="19050" cap="rnd"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5CF718E5-879C-4FE8-85E3-7AEBFB926D65}">
      <dsp:nvSpPr>
        <dsp:cNvPr id="0" name=""/>
        <dsp:cNvSpPr/>
      </dsp:nvSpPr>
      <dsp:spPr>
        <a:xfrm>
          <a:off x="10561144" y="2563933"/>
          <a:ext cx="1779896" cy="569566"/>
        </a:xfrm>
        <a:prstGeom prst="rect">
          <a:avLst/>
        </a:prstGeom>
        <a:noFill/>
        <a:ln w="19050" cap="rnd" cmpd="sng" algn="ctr">
          <a:noFill/>
          <a:prstDash val="solid"/>
        </a:ln>
        <a:effectLst/>
        <a:sp3d/>
      </dsp:spPr>
      <dsp:style>
        <a:lnRef idx="2">
          <a:scrgbClr r="0" g="0" b="0"/>
        </a:lnRef>
        <a:fillRef idx="1">
          <a:scrgbClr r="0" g="0" b="0"/>
        </a:fillRef>
        <a:effectRef idx="0">
          <a:scrgbClr r="0" g="0" b="0"/>
        </a:effectRef>
        <a:fontRef idx="minor"/>
      </dsp:style>
      <dsp:txBody>
        <a:bodyPr spcFirstLastPara="0" vert="horz" wrap="square" lIns="11430" tIns="11430" rIns="11430" bIns="11430" numCol="1" spcCol="1270" anchor="ctr" anchorCtr="0">
          <a:noAutofit/>
        </a:bodyPr>
        <a:lstStyle/>
        <a:p>
          <a:pPr marL="0" lvl="0" indent="0" algn="ctr" defTabSz="800100" rtl="0">
            <a:lnSpc>
              <a:spcPct val="90000"/>
            </a:lnSpc>
            <a:spcBef>
              <a:spcPct val="0"/>
            </a:spcBef>
            <a:spcAft>
              <a:spcPct val="35000"/>
            </a:spcAft>
            <a:buNone/>
          </a:pPr>
          <a:r>
            <a:rPr lang="pl-PL" sz="1800" kern="1200" dirty="0"/>
            <a:t>Zabezpieczenie majątkowe </a:t>
          </a:r>
        </a:p>
      </dsp:txBody>
      <dsp:txXfrm>
        <a:off x="10561144" y="2563933"/>
        <a:ext cx="1779896" cy="569566"/>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9B621B1-E1B5-43CE-858B-E5B395778420}">
      <dsp:nvSpPr>
        <dsp:cNvPr id="0" name=""/>
        <dsp:cNvSpPr/>
      </dsp:nvSpPr>
      <dsp:spPr>
        <a:xfrm>
          <a:off x="6424" y="183249"/>
          <a:ext cx="3812333" cy="547200"/>
        </a:xfrm>
        <a:prstGeom prst="rect">
          <a:avLst/>
        </a:prstGeom>
        <a:solidFill>
          <a:schemeClr val="accent3">
            <a:hueOff val="0"/>
            <a:satOff val="0"/>
            <a:lumOff val="0"/>
            <a:alphaOff val="0"/>
          </a:schemeClr>
        </a:solidFill>
        <a:ln w="19050" cap="rnd"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5128" tIns="77216" rIns="135128" bIns="77216" numCol="1" spcCol="1270" anchor="ctr" anchorCtr="0">
          <a:noAutofit/>
        </a:bodyPr>
        <a:lstStyle/>
        <a:p>
          <a:pPr marL="0" lvl="0" indent="0" algn="ctr" defTabSz="844550" rtl="0">
            <a:lnSpc>
              <a:spcPct val="90000"/>
            </a:lnSpc>
            <a:spcBef>
              <a:spcPct val="0"/>
            </a:spcBef>
            <a:spcAft>
              <a:spcPct val="35000"/>
            </a:spcAft>
            <a:buNone/>
          </a:pPr>
          <a:r>
            <a:rPr lang="pl-PL" sz="1900" kern="1200"/>
            <a:t>Izolacyjne </a:t>
          </a:r>
        </a:p>
      </dsp:txBody>
      <dsp:txXfrm>
        <a:off x="6424" y="183249"/>
        <a:ext cx="3812333" cy="547200"/>
      </dsp:txXfrm>
    </dsp:sp>
    <dsp:sp modelId="{10CD5762-16BE-4D1C-83E0-197E775C8687}">
      <dsp:nvSpPr>
        <dsp:cNvPr id="0" name=""/>
        <dsp:cNvSpPr/>
      </dsp:nvSpPr>
      <dsp:spPr>
        <a:xfrm>
          <a:off x="75794" y="720182"/>
          <a:ext cx="3753310" cy="3859469"/>
        </a:xfrm>
        <a:prstGeom prst="rect">
          <a:avLst/>
        </a:prstGeom>
        <a:solidFill>
          <a:schemeClr val="accent3">
            <a:alpha val="90000"/>
            <a:tint val="40000"/>
            <a:hueOff val="0"/>
            <a:satOff val="0"/>
            <a:lumOff val="0"/>
            <a:alphaOff val="0"/>
          </a:schemeClr>
        </a:solidFill>
        <a:ln w="19050" cap="rnd" cmpd="sng" algn="ctr">
          <a:solidFill>
            <a:schemeClr val="accent3">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1346" tIns="101346" rIns="135128" bIns="152019" numCol="1" spcCol="1270" anchor="t" anchorCtr="0">
          <a:noAutofit/>
        </a:bodyPr>
        <a:lstStyle/>
        <a:p>
          <a:pPr marL="171450" lvl="1" indent="-171450" algn="l" defTabSz="844550" rtl="0">
            <a:lnSpc>
              <a:spcPct val="90000"/>
            </a:lnSpc>
            <a:spcBef>
              <a:spcPct val="0"/>
            </a:spcBef>
            <a:spcAft>
              <a:spcPct val="15000"/>
            </a:spcAft>
            <a:buChar char="•"/>
          </a:pPr>
          <a:r>
            <a:rPr lang="pl-PL" sz="1900" kern="1200"/>
            <a:t>Tymczasowe aresztowanie </a:t>
          </a:r>
        </a:p>
      </dsp:txBody>
      <dsp:txXfrm>
        <a:off x="75794" y="720182"/>
        <a:ext cx="3753310" cy="3859469"/>
      </dsp:txXfrm>
    </dsp:sp>
    <dsp:sp modelId="{53EF6203-EA59-4043-8F3C-CDCA394C312B}">
      <dsp:nvSpPr>
        <dsp:cNvPr id="0" name=""/>
        <dsp:cNvSpPr/>
      </dsp:nvSpPr>
      <dsp:spPr>
        <a:xfrm>
          <a:off x="4450012" y="183249"/>
          <a:ext cx="4508968" cy="547200"/>
        </a:xfrm>
        <a:prstGeom prst="rect">
          <a:avLst/>
        </a:prstGeom>
        <a:solidFill>
          <a:schemeClr val="accent3">
            <a:hueOff val="0"/>
            <a:satOff val="0"/>
            <a:lumOff val="0"/>
            <a:alphaOff val="0"/>
          </a:schemeClr>
        </a:solidFill>
        <a:ln w="19050" cap="rnd"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5128" tIns="77216" rIns="135128" bIns="77216" numCol="1" spcCol="1270" anchor="ctr" anchorCtr="0">
          <a:noAutofit/>
        </a:bodyPr>
        <a:lstStyle/>
        <a:p>
          <a:pPr marL="0" lvl="0" indent="0" algn="ctr" defTabSz="844550" rtl="0">
            <a:lnSpc>
              <a:spcPct val="90000"/>
            </a:lnSpc>
            <a:spcBef>
              <a:spcPct val="0"/>
            </a:spcBef>
            <a:spcAft>
              <a:spcPct val="35000"/>
            </a:spcAft>
            <a:buNone/>
          </a:pPr>
          <a:r>
            <a:rPr lang="pl-PL" sz="1900" kern="1200" dirty="0" err="1"/>
            <a:t>Nieizolacyjne</a:t>
          </a:r>
          <a:r>
            <a:rPr lang="pl-PL" sz="1900" kern="1200" dirty="0"/>
            <a:t> </a:t>
          </a:r>
        </a:p>
      </dsp:txBody>
      <dsp:txXfrm>
        <a:off x="4450012" y="183249"/>
        <a:ext cx="4508968" cy="547200"/>
      </dsp:txXfrm>
    </dsp:sp>
    <dsp:sp modelId="{7CD2D1C6-227D-47F7-B4F5-AF42275203FA}">
      <dsp:nvSpPr>
        <dsp:cNvPr id="0" name=""/>
        <dsp:cNvSpPr/>
      </dsp:nvSpPr>
      <dsp:spPr>
        <a:xfrm>
          <a:off x="4450012" y="730449"/>
          <a:ext cx="4508968" cy="3859469"/>
        </a:xfrm>
        <a:prstGeom prst="rect">
          <a:avLst/>
        </a:prstGeom>
        <a:solidFill>
          <a:schemeClr val="accent3">
            <a:alpha val="90000"/>
            <a:tint val="40000"/>
            <a:hueOff val="0"/>
            <a:satOff val="0"/>
            <a:lumOff val="0"/>
            <a:alphaOff val="0"/>
          </a:schemeClr>
        </a:solidFill>
        <a:ln w="19050" cap="rnd" cmpd="sng" algn="ctr">
          <a:solidFill>
            <a:schemeClr val="accent3">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1346" tIns="101346" rIns="135128" bIns="152019" numCol="1" spcCol="1270" anchor="t" anchorCtr="0">
          <a:noAutofit/>
        </a:bodyPr>
        <a:lstStyle/>
        <a:p>
          <a:pPr marL="171450" lvl="1" indent="-171450" algn="just" defTabSz="844550" rtl="0">
            <a:lnSpc>
              <a:spcPct val="90000"/>
            </a:lnSpc>
            <a:spcBef>
              <a:spcPct val="0"/>
            </a:spcBef>
            <a:spcAft>
              <a:spcPct val="15000"/>
            </a:spcAft>
            <a:buChar char="•"/>
          </a:pPr>
          <a:r>
            <a:rPr lang="pl-PL" sz="1900" kern="1200" dirty="0"/>
            <a:t>poręczenie majątkowe</a:t>
          </a:r>
        </a:p>
        <a:p>
          <a:pPr marL="171450" lvl="1" indent="-171450" algn="just" defTabSz="844550" rtl="0">
            <a:lnSpc>
              <a:spcPct val="90000"/>
            </a:lnSpc>
            <a:spcBef>
              <a:spcPct val="0"/>
            </a:spcBef>
            <a:spcAft>
              <a:spcPct val="15000"/>
            </a:spcAft>
            <a:buChar char="•"/>
          </a:pPr>
          <a:r>
            <a:rPr lang="pl-PL" sz="1900" kern="1200" dirty="0"/>
            <a:t>poręczenie społeczne </a:t>
          </a:r>
        </a:p>
        <a:p>
          <a:pPr marL="171450" lvl="1" indent="-171450" algn="just" defTabSz="844550" rtl="0">
            <a:lnSpc>
              <a:spcPct val="90000"/>
            </a:lnSpc>
            <a:spcBef>
              <a:spcPct val="0"/>
            </a:spcBef>
            <a:spcAft>
              <a:spcPct val="15000"/>
            </a:spcAft>
            <a:buChar char="•"/>
          </a:pPr>
          <a:r>
            <a:rPr lang="pl-PL" sz="1900" kern="1200" dirty="0"/>
            <a:t>poręczenie osoby godnej zaufania</a:t>
          </a:r>
        </a:p>
        <a:p>
          <a:pPr marL="171450" lvl="1" indent="-171450" algn="just" defTabSz="844550" rtl="0">
            <a:lnSpc>
              <a:spcPct val="90000"/>
            </a:lnSpc>
            <a:spcBef>
              <a:spcPct val="0"/>
            </a:spcBef>
            <a:spcAft>
              <a:spcPct val="15000"/>
            </a:spcAft>
            <a:buChar char="•"/>
          </a:pPr>
          <a:r>
            <a:rPr lang="pl-PL" sz="1900" kern="1200" dirty="0"/>
            <a:t>dozór policji</a:t>
          </a:r>
        </a:p>
        <a:p>
          <a:pPr marL="171450" lvl="1" indent="-171450" algn="just" defTabSz="844550" rtl="0">
            <a:lnSpc>
              <a:spcPct val="90000"/>
            </a:lnSpc>
            <a:spcBef>
              <a:spcPct val="0"/>
            </a:spcBef>
            <a:spcAft>
              <a:spcPct val="15000"/>
            </a:spcAft>
            <a:buChar char="•"/>
          </a:pPr>
          <a:r>
            <a:rPr lang="pl-PL" sz="1900" kern="1200" dirty="0"/>
            <a:t>dozór warunkowy policji </a:t>
          </a:r>
        </a:p>
        <a:p>
          <a:pPr marL="171450" lvl="1" indent="-171450" algn="just" defTabSz="844550" rtl="0">
            <a:lnSpc>
              <a:spcPct val="90000"/>
            </a:lnSpc>
            <a:spcBef>
              <a:spcPct val="0"/>
            </a:spcBef>
            <a:spcAft>
              <a:spcPct val="15000"/>
            </a:spcAft>
            <a:buChar char="•"/>
          </a:pPr>
          <a:r>
            <a:rPr lang="pl-PL" sz="1900" kern="1200" dirty="0"/>
            <a:t>nakaz opuszczenia lokalu zajmowanego wspólnie z pokrzywdzonym </a:t>
          </a:r>
        </a:p>
        <a:p>
          <a:pPr marL="171450" lvl="1" indent="-171450" algn="just" defTabSz="844550" rtl="0">
            <a:lnSpc>
              <a:spcPct val="90000"/>
            </a:lnSpc>
            <a:spcBef>
              <a:spcPct val="0"/>
            </a:spcBef>
            <a:spcAft>
              <a:spcPct val="15000"/>
            </a:spcAft>
            <a:buChar char="•"/>
          </a:pPr>
          <a:r>
            <a:rPr lang="pl-PL" sz="1900" kern="1200" dirty="0"/>
            <a:t>zawieszenie w wykonywaniu czynności służbowych lub wykonywaniu zawodu lub ubiegania się o zamówienia publiczne </a:t>
          </a:r>
        </a:p>
        <a:p>
          <a:pPr marL="171450" lvl="1" indent="-171450" algn="just" defTabSz="844550" rtl="0">
            <a:lnSpc>
              <a:spcPct val="90000"/>
            </a:lnSpc>
            <a:spcBef>
              <a:spcPct val="0"/>
            </a:spcBef>
            <a:spcAft>
              <a:spcPct val="15000"/>
            </a:spcAft>
            <a:buChar char="•"/>
          </a:pPr>
          <a:r>
            <a:rPr lang="pl-PL" sz="1900" kern="1200" dirty="0"/>
            <a:t>zakaz opuszczania kraju</a:t>
          </a:r>
        </a:p>
      </dsp:txBody>
      <dsp:txXfrm>
        <a:off x="4450012" y="730449"/>
        <a:ext cx="4508968" cy="3859469"/>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C4467E4-D6E4-4E28-A730-67910DF06CBA}">
      <dsp:nvSpPr>
        <dsp:cNvPr id="0" name=""/>
        <dsp:cNvSpPr/>
      </dsp:nvSpPr>
      <dsp:spPr>
        <a:xfrm>
          <a:off x="3220428" y="146"/>
          <a:ext cx="2447872" cy="2447872"/>
        </a:xfrm>
        <a:prstGeom prst="downArrow">
          <a:avLst>
            <a:gd name="adj1" fmla="val 50000"/>
            <a:gd name="adj2" fmla="val 35000"/>
          </a:avLst>
        </a:prstGeom>
        <a:solidFill>
          <a:schemeClr val="accent3">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128016" rIns="128016" bIns="128016" numCol="1" spcCol="1270" anchor="ctr" anchorCtr="0">
          <a:noAutofit/>
        </a:bodyPr>
        <a:lstStyle/>
        <a:p>
          <a:pPr marL="0" lvl="0" indent="0" algn="ctr" defTabSz="800100">
            <a:lnSpc>
              <a:spcPct val="90000"/>
            </a:lnSpc>
            <a:spcBef>
              <a:spcPct val="0"/>
            </a:spcBef>
            <a:spcAft>
              <a:spcPct val="35000"/>
            </a:spcAft>
            <a:buNone/>
          </a:pPr>
          <a:r>
            <a:rPr lang="pl-PL" sz="1800" kern="1200" dirty="0"/>
            <a:t>adaptacji (253 § 1)</a:t>
          </a:r>
        </a:p>
      </dsp:txBody>
      <dsp:txXfrm>
        <a:off x="3832396" y="146"/>
        <a:ext cx="1223936" cy="2019494"/>
      </dsp:txXfrm>
    </dsp:sp>
    <dsp:sp modelId="{8EB9EA2F-DA85-43F1-983A-56312DC053FC}">
      <dsp:nvSpPr>
        <dsp:cNvPr id="0" name=""/>
        <dsp:cNvSpPr/>
      </dsp:nvSpPr>
      <dsp:spPr>
        <a:xfrm rot="7200000">
          <a:off x="4636679" y="2453164"/>
          <a:ext cx="2447872" cy="2447872"/>
        </a:xfrm>
        <a:prstGeom prst="downArrow">
          <a:avLst>
            <a:gd name="adj1" fmla="val 50000"/>
            <a:gd name="adj2" fmla="val 35000"/>
          </a:avLst>
        </a:prstGeom>
        <a:solidFill>
          <a:schemeClr val="accent3">
            <a:hueOff val="-716701"/>
            <a:satOff val="590"/>
            <a:lumOff val="-491"/>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128016" rIns="128016" bIns="128016" numCol="1" spcCol="1270" anchor="ctr" anchorCtr="0">
          <a:noAutofit/>
        </a:bodyPr>
        <a:lstStyle/>
        <a:p>
          <a:pPr marL="0" lvl="0" indent="0" algn="ctr" defTabSz="800100">
            <a:lnSpc>
              <a:spcPct val="90000"/>
            </a:lnSpc>
            <a:spcBef>
              <a:spcPct val="0"/>
            </a:spcBef>
            <a:spcAft>
              <a:spcPct val="35000"/>
            </a:spcAft>
            <a:buNone/>
          </a:pPr>
          <a:r>
            <a:rPr lang="pl-PL" sz="1800" kern="1200" dirty="0"/>
            <a:t>minimalizacji (257 § 1)</a:t>
          </a:r>
        </a:p>
      </dsp:txBody>
      <dsp:txXfrm rot="-5400000">
        <a:off x="5036361" y="3172227"/>
        <a:ext cx="2019494" cy="1223936"/>
      </dsp:txXfrm>
    </dsp:sp>
    <dsp:sp modelId="{81099B47-621E-48B4-A956-1B869BD934F1}">
      <dsp:nvSpPr>
        <dsp:cNvPr id="0" name=""/>
        <dsp:cNvSpPr/>
      </dsp:nvSpPr>
      <dsp:spPr>
        <a:xfrm rot="14400000">
          <a:off x="1804177" y="2453164"/>
          <a:ext cx="2447872" cy="2447872"/>
        </a:xfrm>
        <a:prstGeom prst="downArrow">
          <a:avLst>
            <a:gd name="adj1" fmla="val 50000"/>
            <a:gd name="adj2" fmla="val 35000"/>
          </a:avLst>
        </a:prstGeom>
        <a:solidFill>
          <a:schemeClr val="accent3">
            <a:hueOff val="-1433403"/>
            <a:satOff val="1180"/>
            <a:lumOff val="-981"/>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128016" rIns="128016" bIns="128016" numCol="1" spcCol="1270" anchor="ctr" anchorCtr="0">
          <a:noAutofit/>
        </a:bodyPr>
        <a:lstStyle/>
        <a:p>
          <a:pPr marL="0" lvl="0" indent="0" algn="ctr" defTabSz="800100">
            <a:lnSpc>
              <a:spcPct val="90000"/>
            </a:lnSpc>
            <a:spcBef>
              <a:spcPct val="0"/>
            </a:spcBef>
            <a:spcAft>
              <a:spcPct val="35000"/>
            </a:spcAft>
            <a:buNone/>
          </a:pPr>
          <a:r>
            <a:rPr lang="pl-PL" sz="1800" kern="1200" dirty="0"/>
            <a:t>adekwatności </a:t>
          </a:r>
        </a:p>
      </dsp:txBody>
      <dsp:txXfrm rot="5400000">
        <a:off x="1832873" y="3172227"/>
        <a:ext cx="2019494" cy="1223936"/>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989FBDF-A91B-488E-A8D7-051ED2A982C6}">
      <dsp:nvSpPr>
        <dsp:cNvPr id="0" name=""/>
        <dsp:cNvSpPr/>
      </dsp:nvSpPr>
      <dsp:spPr>
        <a:xfrm>
          <a:off x="8036" y="865886"/>
          <a:ext cx="2402085" cy="1441251"/>
        </a:xfrm>
        <a:prstGeom prst="roundRect">
          <a:avLst>
            <a:gd name="adj" fmla="val 10000"/>
          </a:avLst>
        </a:prstGeom>
        <a:solidFill>
          <a:schemeClr val="accent3">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488950" rtl="0">
            <a:lnSpc>
              <a:spcPct val="90000"/>
            </a:lnSpc>
            <a:spcBef>
              <a:spcPct val="0"/>
            </a:spcBef>
            <a:spcAft>
              <a:spcPct val="35000"/>
            </a:spcAft>
            <a:buNone/>
          </a:pPr>
          <a:r>
            <a:rPr lang="pl-PL" sz="1100" b="1" kern="1200" dirty="0"/>
            <a:t>wydanie postanowienia o przedstawieniu zarzutów</a:t>
          </a:r>
        </a:p>
      </dsp:txBody>
      <dsp:txXfrm>
        <a:off x="50249" y="908099"/>
        <a:ext cx="2317659" cy="1356825"/>
      </dsp:txXfrm>
    </dsp:sp>
    <dsp:sp modelId="{DFA3BBF1-8F6A-47E1-A977-17212B975878}">
      <dsp:nvSpPr>
        <dsp:cNvPr id="0" name=""/>
        <dsp:cNvSpPr/>
      </dsp:nvSpPr>
      <dsp:spPr>
        <a:xfrm>
          <a:off x="2621506" y="1288653"/>
          <a:ext cx="509242" cy="595717"/>
        </a:xfrm>
        <a:prstGeom prst="rightArrow">
          <a:avLst>
            <a:gd name="adj1" fmla="val 60000"/>
            <a:gd name="adj2" fmla="val 50000"/>
          </a:avLst>
        </a:prstGeom>
        <a:solidFill>
          <a:schemeClr val="accent3">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00050">
            <a:lnSpc>
              <a:spcPct val="90000"/>
            </a:lnSpc>
            <a:spcBef>
              <a:spcPct val="0"/>
            </a:spcBef>
            <a:spcAft>
              <a:spcPct val="35000"/>
            </a:spcAft>
            <a:buNone/>
          </a:pPr>
          <a:endParaRPr lang="pl-PL" sz="900" kern="1200"/>
        </a:p>
      </dsp:txBody>
      <dsp:txXfrm>
        <a:off x="2621506" y="1407796"/>
        <a:ext cx="356469" cy="357431"/>
      </dsp:txXfrm>
    </dsp:sp>
    <dsp:sp modelId="{4D268209-024B-4505-8E1D-BF60D19F61CE}">
      <dsp:nvSpPr>
        <dsp:cNvPr id="0" name=""/>
        <dsp:cNvSpPr/>
      </dsp:nvSpPr>
      <dsp:spPr>
        <a:xfrm>
          <a:off x="3370957" y="865886"/>
          <a:ext cx="2402085" cy="1441251"/>
        </a:xfrm>
        <a:prstGeom prst="roundRect">
          <a:avLst>
            <a:gd name="adj" fmla="val 10000"/>
          </a:avLst>
        </a:prstGeom>
        <a:solidFill>
          <a:schemeClr val="accent3">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488950" rtl="0">
            <a:lnSpc>
              <a:spcPct val="90000"/>
            </a:lnSpc>
            <a:spcBef>
              <a:spcPct val="0"/>
            </a:spcBef>
            <a:spcAft>
              <a:spcPct val="35000"/>
            </a:spcAft>
            <a:buNone/>
          </a:pPr>
          <a:r>
            <a:rPr lang="pl-PL" sz="1100" b="1" kern="1200" dirty="0"/>
            <a:t>przesłuchanie podejrzanego przez prokuratora</a:t>
          </a:r>
        </a:p>
        <a:p>
          <a:pPr marL="0" lvl="0" indent="0" algn="ctr" defTabSz="488950" rtl="0">
            <a:lnSpc>
              <a:spcPct val="90000"/>
            </a:lnSpc>
            <a:spcBef>
              <a:spcPct val="0"/>
            </a:spcBef>
            <a:spcAft>
              <a:spcPct val="35000"/>
            </a:spcAft>
            <a:buNone/>
          </a:pPr>
          <a:r>
            <a:rPr lang="pl-PL" sz="1100" b="1" kern="1200" dirty="0"/>
            <a:t>(art. 249 § 3)</a:t>
          </a:r>
        </a:p>
      </dsp:txBody>
      <dsp:txXfrm>
        <a:off x="3413170" y="908099"/>
        <a:ext cx="2317659" cy="1356825"/>
      </dsp:txXfrm>
    </dsp:sp>
    <dsp:sp modelId="{70E5B116-66EE-481E-9B88-F65F9E368BCD}">
      <dsp:nvSpPr>
        <dsp:cNvPr id="0" name=""/>
        <dsp:cNvSpPr/>
      </dsp:nvSpPr>
      <dsp:spPr>
        <a:xfrm>
          <a:off x="5984426" y="1288653"/>
          <a:ext cx="509242" cy="595717"/>
        </a:xfrm>
        <a:prstGeom prst="rightArrow">
          <a:avLst>
            <a:gd name="adj1" fmla="val 60000"/>
            <a:gd name="adj2" fmla="val 50000"/>
          </a:avLst>
        </a:prstGeom>
        <a:solidFill>
          <a:schemeClr val="accent3">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00050">
            <a:lnSpc>
              <a:spcPct val="90000"/>
            </a:lnSpc>
            <a:spcBef>
              <a:spcPct val="0"/>
            </a:spcBef>
            <a:spcAft>
              <a:spcPct val="35000"/>
            </a:spcAft>
            <a:buNone/>
          </a:pPr>
          <a:endParaRPr lang="pl-PL" sz="900" kern="1200"/>
        </a:p>
      </dsp:txBody>
      <dsp:txXfrm>
        <a:off x="5984426" y="1407796"/>
        <a:ext cx="356469" cy="357431"/>
      </dsp:txXfrm>
    </dsp:sp>
    <dsp:sp modelId="{0F9F3E5A-E878-4AD6-AB37-C8AF7EA14D49}">
      <dsp:nvSpPr>
        <dsp:cNvPr id="0" name=""/>
        <dsp:cNvSpPr/>
      </dsp:nvSpPr>
      <dsp:spPr>
        <a:xfrm>
          <a:off x="6733877" y="865886"/>
          <a:ext cx="2402085" cy="1441251"/>
        </a:xfrm>
        <a:prstGeom prst="roundRect">
          <a:avLst>
            <a:gd name="adj" fmla="val 10000"/>
          </a:avLst>
        </a:prstGeom>
        <a:solidFill>
          <a:schemeClr val="accent3">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488950" rtl="0">
            <a:lnSpc>
              <a:spcPct val="90000"/>
            </a:lnSpc>
            <a:spcBef>
              <a:spcPct val="0"/>
            </a:spcBef>
            <a:spcAft>
              <a:spcPct val="35000"/>
            </a:spcAft>
            <a:buNone/>
          </a:pPr>
          <a:r>
            <a:rPr lang="pl-PL" sz="1100" b="1" kern="1200" dirty="0"/>
            <a:t>skierowanie wniosku o zastosowanie środka zapobiegawczego w postaci tymczasowego aresztowania do właściwego sądu wraz z dowodami na poparcie tego wniosku (art. 250 § 2 i 2a)</a:t>
          </a:r>
        </a:p>
      </dsp:txBody>
      <dsp:txXfrm>
        <a:off x="6776090" y="908099"/>
        <a:ext cx="2317659" cy="1356825"/>
      </dsp:txXfrm>
    </dsp:sp>
    <dsp:sp modelId="{E4E54FC6-48A3-45B3-8A79-479F571C8D86}">
      <dsp:nvSpPr>
        <dsp:cNvPr id="0" name=""/>
        <dsp:cNvSpPr/>
      </dsp:nvSpPr>
      <dsp:spPr>
        <a:xfrm rot="5400000">
          <a:off x="7680299" y="2475283"/>
          <a:ext cx="509242" cy="595717"/>
        </a:xfrm>
        <a:prstGeom prst="rightArrow">
          <a:avLst>
            <a:gd name="adj1" fmla="val 60000"/>
            <a:gd name="adj2" fmla="val 50000"/>
          </a:avLst>
        </a:prstGeom>
        <a:solidFill>
          <a:schemeClr val="accent3">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00050">
            <a:lnSpc>
              <a:spcPct val="90000"/>
            </a:lnSpc>
            <a:spcBef>
              <a:spcPct val="0"/>
            </a:spcBef>
            <a:spcAft>
              <a:spcPct val="35000"/>
            </a:spcAft>
            <a:buNone/>
          </a:pPr>
          <a:endParaRPr lang="pl-PL" sz="900" kern="1200"/>
        </a:p>
      </dsp:txBody>
      <dsp:txXfrm rot="-5400000">
        <a:off x="7756205" y="2518521"/>
        <a:ext cx="357431" cy="356469"/>
      </dsp:txXfrm>
    </dsp:sp>
    <dsp:sp modelId="{9AEBA3A0-FFB1-4EB5-8BF3-5B4B4BB85573}">
      <dsp:nvSpPr>
        <dsp:cNvPr id="0" name=""/>
        <dsp:cNvSpPr/>
      </dsp:nvSpPr>
      <dsp:spPr>
        <a:xfrm>
          <a:off x="6733877" y="3267972"/>
          <a:ext cx="2402085" cy="1441251"/>
        </a:xfrm>
        <a:prstGeom prst="roundRect">
          <a:avLst>
            <a:gd name="adj" fmla="val 10000"/>
          </a:avLst>
        </a:prstGeom>
        <a:solidFill>
          <a:schemeClr val="accent3">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488950" rtl="0">
            <a:lnSpc>
              <a:spcPct val="90000"/>
            </a:lnSpc>
            <a:spcBef>
              <a:spcPct val="0"/>
            </a:spcBef>
            <a:spcAft>
              <a:spcPct val="35000"/>
            </a:spcAft>
            <a:buNone/>
          </a:pPr>
          <a:r>
            <a:rPr lang="pl-PL" sz="1100" b="1" kern="1200" dirty="0"/>
            <a:t>Prokurator jednocześnie z wnioskiem o zastosowanie tymczasowego aresztowania wydaje zarządzenie o doprowadzeniu podejrzanego do sądu i poucza go o jego prawach i obowiązkach (art. 250 § 3 i 3a)</a:t>
          </a:r>
        </a:p>
      </dsp:txBody>
      <dsp:txXfrm>
        <a:off x="6776090" y="3310185"/>
        <a:ext cx="2317659" cy="1356825"/>
      </dsp:txXfrm>
    </dsp:sp>
    <dsp:sp modelId="{453723D8-D4E8-4C5B-A1AC-BFA366CF1D99}">
      <dsp:nvSpPr>
        <dsp:cNvPr id="0" name=""/>
        <dsp:cNvSpPr/>
      </dsp:nvSpPr>
      <dsp:spPr>
        <a:xfrm rot="10800000">
          <a:off x="6013251" y="3690739"/>
          <a:ext cx="509242" cy="595717"/>
        </a:xfrm>
        <a:prstGeom prst="rightArrow">
          <a:avLst>
            <a:gd name="adj1" fmla="val 60000"/>
            <a:gd name="adj2" fmla="val 50000"/>
          </a:avLst>
        </a:prstGeom>
        <a:solidFill>
          <a:schemeClr val="accent3">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00050">
            <a:lnSpc>
              <a:spcPct val="90000"/>
            </a:lnSpc>
            <a:spcBef>
              <a:spcPct val="0"/>
            </a:spcBef>
            <a:spcAft>
              <a:spcPct val="35000"/>
            </a:spcAft>
            <a:buNone/>
          </a:pPr>
          <a:endParaRPr lang="pl-PL" sz="900" kern="1200"/>
        </a:p>
      </dsp:txBody>
      <dsp:txXfrm rot="10800000">
        <a:off x="6166024" y="3809882"/>
        <a:ext cx="356469" cy="357431"/>
      </dsp:txXfrm>
    </dsp:sp>
    <dsp:sp modelId="{ABA5A460-8025-4802-A222-691B006570A4}">
      <dsp:nvSpPr>
        <dsp:cNvPr id="0" name=""/>
        <dsp:cNvSpPr/>
      </dsp:nvSpPr>
      <dsp:spPr>
        <a:xfrm>
          <a:off x="3370957" y="3267972"/>
          <a:ext cx="2402085" cy="1441251"/>
        </a:xfrm>
        <a:prstGeom prst="roundRect">
          <a:avLst>
            <a:gd name="adj" fmla="val 10000"/>
          </a:avLst>
        </a:prstGeom>
        <a:solidFill>
          <a:schemeClr val="accent3">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488950" rtl="0">
            <a:lnSpc>
              <a:spcPct val="90000"/>
            </a:lnSpc>
            <a:spcBef>
              <a:spcPct val="0"/>
            </a:spcBef>
            <a:spcAft>
              <a:spcPct val="35000"/>
            </a:spcAft>
            <a:buNone/>
          </a:pPr>
          <a:r>
            <a:rPr lang="pl-PL" sz="1100" b="1" kern="1200" dirty="0"/>
            <a:t>posiedzenie sądu w przedmiocie tymczasowego aresztowania – sąd przesłuchuje podejrzanego </a:t>
          </a:r>
        </a:p>
      </dsp:txBody>
      <dsp:txXfrm>
        <a:off x="3413170" y="3310185"/>
        <a:ext cx="2317659" cy="1356825"/>
      </dsp:txXfrm>
    </dsp:sp>
    <dsp:sp modelId="{3E5D059D-A0A9-465A-BD9D-02613501B14F}">
      <dsp:nvSpPr>
        <dsp:cNvPr id="0" name=""/>
        <dsp:cNvSpPr/>
      </dsp:nvSpPr>
      <dsp:spPr>
        <a:xfrm rot="10800000">
          <a:off x="2650331" y="3690739"/>
          <a:ext cx="509242" cy="595717"/>
        </a:xfrm>
        <a:prstGeom prst="rightArrow">
          <a:avLst>
            <a:gd name="adj1" fmla="val 60000"/>
            <a:gd name="adj2" fmla="val 50000"/>
          </a:avLst>
        </a:prstGeom>
        <a:solidFill>
          <a:schemeClr val="accent3">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00050">
            <a:lnSpc>
              <a:spcPct val="90000"/>
            </a:lnSpc>
            <a:spcBef>
              <a:spcPct val="0"/>
            </a:spcBef>
            <a:spcAft>
              <a:spcPct val="35000"/>
            </a:spcAft>
            <a:buNone/>
          </a:pPr>
          <a:endParaRPr lang="pl-PL" sz="900" kern="1200"/>
        </a:p>
      </dsp:txBody>
      <dsp:txXfrm rot="10800000">
        <a:off x="2803104" y="3809882"/>
        <a:ext cx="356469" cy="357431"/>
      </dsp:txXfrm>
    </dsp:sp>
    <dsp:sp modelId="{E2B149F8-7EBE-4C8E-9289-77442A6B6E51}">
      <dsp:nvSpPr>
        <dsp:cNvPr id="0" name=""/>
        <dsp:cNvSpPr/>
      </dsp:nvSpPr>
      <dsp:spPr>
        <a:xfrm>
          <a:off x="8036" y="3267972"/>
          <a:ext cx="2402085" cy="1441251"/>
        </a:xfrm>
        <a:prstGeom prst="roundRect">
          <a:avLst>
            <a:gd name="adj" fmla="val 10000"/>
          </a:avLst>
        </a:prstGeom>
        <a:solidFill>
          <a:schemeClr val="accent3">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488950" rtl="0">
            <a:lnSpc>
              <a:spcPct val="90000"/>
            </a:lnSpc>
            <a:spcBef>
              <a:spcPct val="0"/>
            </a:spcBef>
            <a:spcAft>
              <a:spcPct val="35000"/>
            </a:spcAft>
            <a:buNone/>
          </a:pPr>
          <a:r>
            <a:rPr lang="pl-PL" sz="1100" b="1" kern="1200" dirty="0"/>
            <a:t>Wydanie postanowienia o zastosowaniu tymczasowego aresztowania</a:t>
          </a:r>
        </a:p>
      </dsp:txBody>
      <dsp:txXfrm>
        <a:off x="50249" y="3310185"/>
        <a:ext cx="2317659" cy="1356825"/>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EF3BA4A-C7DE-4821-B848-19C7C5055F98}">
      <dsp:nvSpPr>
        <dsp:cNvPr id="0" name=""/>
        <dsp:cNvSpPr/>
      </dsp:nvSpPr>
      <dsp:spPr>
        <a:xfrm>
          <a:off x="0" y="630939"/>
          <a:ext cx="8030239" cy="397800"/>
        </a:xfrm>
        <a:prstGeom prst="roundRect">
          <a:avLst/>
        </a:prstGeom>
        <a:solidFill>
          <a:schemeClr val="accent5">
            <a:hueOff val="0"/>
            <a:satOff val="0"/>
            <a:lumOff val="0"/>
            <a:alphaOff val="0"/>
          </a:schemeClr>
        </a:solidFill>
        <a:ln w="25400" cap="rnd"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l" defTabSz="755650" rtl="0">
            <a:lnSpc>
              <a:spcPct val="90000"/>
            </a:lnSpc>
            <a:spcBef>
              <a:spcPct val="0"/>
            </a:spcBef>
            <a:spcAft>
              <a:spcPct val="35000"/>
            </a:spcAft>
            <a:buNone/>
          </a:pPr>
          <a:r>
            <a:rPr lang="pl-PL" sz="1700" kern="1200"/>
            <a:t>poręczenie majątkowe</a:t>
          </a:r>
        </a:p>
      </dsp:txBody>
      <dsp:txXfrm>
        <a:off x="19419" y="650358"/>
        <a:ext cx="7991401" cy="358962"/>
      </dsp:txXfrm>
    </dsp:sp>
    <dsp:sp modelId="{B5E49C9E-D2B7-4F0A-94FC-31EA98C2228C}">
      <dsp:nvSpPr>
        <dsp:cNvPr id="0" name=""/>
        <dsp:cNvSpPr/>
      </dsp:nvSpPr>
      <dsp:spPr>
        <a:xfrm>
          <a:off x="0" y="1077699"/>
          <a:ext cx="8030239" cy="397800"/>
        </a:xfrm>
        <a:prstGeom prst="roundRect">
          <a:avLst/>
        </a:prstGeom>
        <a:solidFill>
          <a:schemeClr val="accent5">
            <a:hueOff val="311907"/>
            <a:satOff val="-6311"/>
            <a:lumOff val="196"/>
            <a:alphaOff val="0"/>
          </a:schemeClr>
        </a:solidFill>
        <a:ln w="25400" cap="rnd"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l" defTabSz="755650" rtl="0">
            <a:lnSpc>
              <a:spcPct val="90000"/>
            </a:lnSpc>
            <a:spcBef>
              <a:spcPct val="0"/>
            </a:spcBef>
            <a:spcAft>
              <a:spcPct val="35000"/>
            </a:spcAft>
            <a:buNone/>
          </a:pPr>
          <a:r>
            <a:rPr lang="pl-PL" sz="1700" kern="1200"/>
            <a:t>poręczenie społeczne </a:t>
          </a:r>
        </a:p>
      </dsp:txBody>
      <dsp:txXfrm>
        <a:off x="19419" y="1097118"/>
        <a:ext cx="7991401" cy="358962"/>
      </dsp:txXfrm>
    </dsp:sp>
    <dsp:sp modelId="{89B9CE1F-1A7A-46E5-82A7-FABD40FB496D}">
      <dsp:nvSpPr>
        <dsp:cNvPr id="0" name=""/>
        <dsp:cNvSpPr/>
      </dsp:nvSpPr>
      <dsp:spPr>
        <a:xfrm>
          <a:off x="0" y="1524459"/>
          <a:ext cx="8030239" cy="397800"/>
        </a:xfrm>
        <a:prstGeom prst="roundRect">
          <a:avLst/>
        </a:prstGeom>
        <a:solidFill>
          <a:schemeClr val="accent5">
            <a:hueOff val="623814"/>
            <a:satOff val="-12622"/>
            <a:lumOff val="392"/>
            <a:alphaOff val="0"/>
          </a:schemeClr>
        </a:solidFill>
        <a:ln w="25400" cap="rnd"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l" defTabSz="755650" rtl="0">
            <a:lnSpc>
              <a:spcPct val="90000"/>
            </a:lnSpc>
            <a:spcBef>
              <a:spcPct val="0"/>
            </a:spcBef>
            <a:spcAft>
              <a:spcPct val="35000"/>
            </a:spcAft>
            <a:buNone/>
          </a:pPr>
          <a:r>
            <a:rPr lang="pl-PL" sz="1700" kern="1200" dirty="0"/>
            <a:t>poręczenie osoby godnej zaufania</a:t>
          </a:r>
        </a:p>
      </dsp:txBody>
      <dsp:txXfrm>
        <a:off x="19419" y="1543878"/>
        <a:ext cx="7991401" cy="358962"/>
      </dsp:txXfrm>
    </dsp:sp>
    <dsp:sp modelId="{F715AF8C-271B-4FE8-90AA-03196569E38A}">
      <dsp:nvSpPr>
        <dsp:cNvPr id="0" name=""/>
        <dsp:cNvSpPr/>
      </dsp:nvSpPr>
      <dsp:spPr>
        <a:xfrm>
          <a:off x="0" y="1971219"/>
          <a:ext cx="8030239" cy="397800"/>
        </a:xfrm>
        <a:prstGeom prst="roundRect">
          <a:avLst/>
        </a:prstGeom>
        <a:solidFill>
          <a:schemeClr val="accent5">
            <a:hueOff val="935721"/>
            <a:satOff val="-18933"/>
            <a:lumOff val="588"/>
            <a:alphaOff val="0"/>
          </a:schemeClr>
        </a:solidFill>
        <a:ln w="25400" cap="rnd"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l" defTabSz="755650" rtl="0">
            <a:lnSpc>
              <a:spcPct val="90000"/>
            </a:lnSpc>
            <a:spcBef>
              <a:spcPct val="0"/>
            </a:spcBef>
            <a:spcAft>
              <a:spcPct val="35000"/>
            </a:spcAft>
            <a:buNone/>
          </a:pPr>
          <a:r>
            <a:rPr lang="pl-PL" sz="1700" kern="1200"/>
            <a:t>dozór policji</a:t>
          </a:r>
        </a:p>
      </dsp:txBody>
      <dsp:txXfrm>
        <a:off x="19419" y="1990638"/>
        <a:ext cx="7991401" cy="358962"/>
      </dsp:txXfrm>
    </dsp:sp>
    <dsp:sp modelId="{209C00CD-090E-42F2-A777-66758473285B}">
      <dsp:nvSpPr>
        <dsp:cNvPr id="0" name=""/>
        <dsp:cNvSpPr/>
      </dsp:nvSpPr>
      <dsp:spPr>
        <a:xfrm>
          <a:off x="0" y="2417979"/>
          <a:ext cx="8030239" cy="397800"/>
        </a:xfrm>
        <a:prstGeom prst="roundRect">
          <a:avLst/>
        </a:prstGeom>
        <a:solidFill>
          <a:schemeClr val="accent5">
            <a:hueOff val="1247628"/>
            <a:satOff val="-25244"/>
            <a:lumOff val="784"/>
            <a:alphaOff val="0"/>
          </a:schemeClr>
        </a:solidFill>
        <a:ln w="25400" cap="rnd"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l" defTabSz="755650" rtl="0">
            <a:lnSpc>
              <a:spcPct val="90000"/>
            </a:lnSpc>
            <a:spcBef>
              <a:spcPct val="0"/>
            </a:spcBef>
            <a:spcAft>
              <a:spcPct val="35000"/>
            </a:spcAft>
            <a:buNone/>
          </a:pPr>
          <a:r>
            <a:rPr lang="pl-PL" sz="1700" kern="1200"/>
            <a:t>dozór warunkowy policji </a:t>
          </a:r>
        </a:p>
      </dsp:txBody>
      <dsp:txXfrm>
        <a:off x="19419" y="2437398"/>
        <a:ext cx="7991401" cy="358962"/>
      </dsp:txXfrm>
    </dsp:sp>
    <dsp:sp modelId="{17327C01-C003-4C73-884B-108C169EEA6B}">
      <dsp:nvSpPr>
        <dsp:cNvPr id="0" name=""/>
        <dsp:cNvSpPr/>
      </dsp:nvSpPr>
      <dsp:spPr>
        <a:xfrm>
          <a:off x="0" y="2864739"/>
          <a:ext cx="8030239" cy="397800"/>
        </a:xfrm>
        <a:prstGeom prst="roundRect">
          <a:avLst/>
        </a:prstGeom>
        <a:solidFill>
          <a:schemeClr val="accent5">
            <a:hueOff val="1559535"/>
            <a:satOff val="-31556"/>
            <a:lumOff val="981"/>
            <a:alphaOff val="0"/>
          </a:schemeClr>
        </a:solidFill>
        <a:ln w="25400" cap="rnd"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l" defTabSz="755650" rtl="0">
            <a:lnSpc>
              <a:spcPct val="90000"/>
            </a:lnSpc>
            <a:spcBef>
              <a:spcPct val="0"/>
            </a:spcBef>
            <a:spcAft>
              <a:spcPct val="35000"/>
            </a:spcAft>
            <a:buNone/>
          </a:pPr>
          <a:r>
            <a:rPr lang="pl-PL" sz="1700" kern="1200" dirty="0"/>
            <a:t>nakaz opuszczenia lokalu zajmowanego wspólnie z pokrzywdzonym </a:t>
          </a:r>
        </a:p>
      </dsp:txBody>
      <dsp:txXfrm>
        <a:off x="19419" y="2884158"/>
        <a:ext cx="7991401" cy="358962"/>
      </dsp:txXfrm>
    </dsp:sp>
    <dsp:sp modelId="{8D738E24-FC68-4536-8FB8-D6CF54A43C85}">
      <dsp:nvSpPr>
        <dsp:cNvPr id="0" name=""/>
        <dsp:cNvSpPr/>
      </dsp:nvSpPr>
      <dsp:spPr>
        <a:xfrm>
          <a:off x="0" y="3311499"/>
          <a:ext cx="8030239" cy="397800"/>
        </a:xfrm>
        <a:prstGeom prst="roundRect">
          <a:avLst/>
        </a:prstGeom>
        <a:solidFill>
          <a:schemeClr val="accent5">
            <a:hueOff val="1871442"/>
            <a:satOff val="-37867"/>
            <a:lumOff val="1177"/>
            <a:alphaOff val="0"/>
          </a:schemeClr>
        </a:solidFill>
        <a:ln w="25400" cap="rnd"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l" defTabSz="755650" rtl="0">
            <a:lnSpc>
              <a:spcPct val="90000"/>
            </a:lnSpc>
            <a:spcBef>
              <a:spcPct val="0"/>
            </a:spcBef>
            <a:spcAft>
              <a:spcPct val="35000"/>
            </a:spcAft>
            <a:buNone/>
          </a:pPr>
          <a:r>
            <a:rPr lang="pl-PL" sz="1700" kern="1200" dirty="0"/>
            <a:t>zawieszenie w wykonywaniu czynności służbowych lub wykonywaniu zawodu, </a:t>
          </a:r>
        </a:p>
      </dsp:txBody>
      <dsp:txXfrm>
        <a:off x="19419" y="3330918"/>
        <a:ext cx="7991401" cy="358962"/>
      </dsp:txXfrm>
    </dsp:sp>
    <dsp:sp modelId="{D2D3BAFB-4866-4B97-99FB-EB459E8D425E}">
      <dsp:nvSpPr>
        <dsp:cNvPr id="0" name=""/>
        <dsp:cNvSpPr/>
      </dsp:nvSpPr>
      <dsp:spPr>
        <a:xfrm>
          <a:off x="0" y="3758259"/>
          <a:ext cx="8030239" cy="397800"/>
        </a:xfrm>
        <a:prstGeom prst="roundRect">
          <a:avLst/>
        </a:prstGeom>
        <a:solidFill>
          <a:schemeClr val="accent5">
            <a:hueOff val="2183349"/>
            <a:satOff val="-44178"/>
            <a:lumOff val="1373"/>
            <a:alphaOff val="0"/>
          </a:schemeClr>
        </a:solidFill>
        <a:ln w="25400" cap="rnd"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l" defTabSz="755650">
            <a:lnSpc>
              <a:spcPct val="90000"/>
            </a:lnSpc>
            <a:spcBef>
              <a:spcPct val="0"/>
            </a:spcBef>
            <a:spcAft>
              <a:spcPct val="35000"/>
            </a:spcAft>
            <a:buNone/>
          </a:pPr>
          <a:r>
            <a:rPr lang="pl-PL" sz="1700" kern="1200" dirty="0"/>
            <a:t>zakaz  ubiegania się o zamówienia publiczne na czas trwania postępowania</a:t>
          </a:r>
        </a:p>
      </dsp:txBody>
      <dsp:txXfrm>
        <a:off x="19419" y="3777678"/>
        <a:ext cx="7991401" cy="358962"/>
      </dsp:txXfrm>
    </dsp:sp>
    <dsp:sp modelId="{7CD419D5-CA3C-46D9-A1B8-511DDADD5FCD}">
      <dsp:nvSpPr>
        <dsp:cNvPr id="0" name=""/>
        <dsp:cNvSpPr/>
      </dsp:nvSpPr>
      <dsp:spPr>
        <a:xfrm>
          <a:off x="0" y="4205019"/>
          <a:ext cx="8030239" cy="397800"/>
        </a:xfrm>
        <a:prstGeom prst="roundRect">
          <a:avLst/>
        </a:prstGeom>
        <a:solidFill>
          <a:schemeClr val="accent5">
            <a:hueOff val="2495256"/>
            <a:satOff val="-50489"/>
            <a:lumOff val="1569"/>
            <a:alphaOff val="0"/>
          </a:schemeClr>
        </a:solidFill>
        <a:ln w="25400" cap="rnd"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l" defTabSz="755650" rtl="0">
            <a:lnSpc>
              <a:spcPct val="90000"/>
            </a:lnSpc>
            <a:spcBef>
              <a:spcPct val="0"/>
            </a:spcBef>
            <a:spcAft>
              <a:spcPct val="35000"/>
            </a:spcAft>
            <a:buNone/>
          </a:pPr>
          <a:r>
            <a:rPr lang="pl-PL" sz="1700" kern="1200"/>
            <a:t>zakaz opuszczania kraju</a:t>
          </a:r>
        </a:p>
      </dsp:txBody>
      <dsp:txXfrm>
        <a:off x="19419" y="4224438"/>
        <a:ext cx="7991401" cy="358962"/>
      </dsp:txXfrm>
    </dsp:sp>
  </dsp:spTree>
</dsp:drawing>
</file>

<file path=ppt/diagrams/layout1.xml><?xml version="1.0" encoding="utf-8"?>
<dgm:layoutDef xmlns:dgm="http://schemas.openxmlformats.org/drawingml/2006/diagram" xmlns:a="http://schemas.openxmlformats.org/drawingml/2006/main" uniqueId="urn:microsoft.com/office/officeart/2005/8/layout/target1">
  <dgm:title val=""/>
  <dgm:desc val=""/>
  <dgm:catLst>
    <dgm:cat type="relationship" pri="25000"/>
    <dgm:cat type="convert" pri="2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ite">
    <dgm:varLst>
      <dgm:chMax val="5"/>
      <dgm:dir/>
      <dgm:resizeHandles val="exact"/>
    </dgm:varLst>
    <dgm:alg type="composite">
      <dgm:param type="ar" val="1.25"/>
    </dgm:alg>
    <dgm:shape xmlns:r="http://schemas.openxmlformats.org/officeDocument/2006/relationships" r:blip="">
      <dgm:adjLst/>
    </dgm:shape>
    <dgm:presOf/>
    <dgm:choose name="Name0">
      <dgm:if name="Name1" func="var" arg="dir" op="equ" val="norm">
        <dgm:choose name="Name2">
          <dgm:if name="Name3" axis="ch" ptType="node" func="cnt" op="equ" val="0">
            <dgm:constrLst/>
          </dgm:if>
          <dgm:if name="Name4" axis="ch" ptType="node" func="cnt" op="equ" val="1">
            <dgm:constrLst>
              <dgm:constr type="primFontSz" for="des" ptType="node" op="equ" val="65"/>
              <dgm:constr type="w" for="ch" forName="circle1" refType="w" fact="0.6"/>
              <dgm:constr type="h" for="ch" forName="circle1" refType="w" refFor="ch" refForName="circle1"/>
              <dgm:constr type="ctrX" for="ch" forName="circle1" refType="w" fact="0.3"/>
              <dgm:constr type="ctrY" for="ch" forName="circle1" refType="h" fact="0.625"/>
              <dgm:constr type="w" for="ch" forName="text1" refType="w" fact="0.3"/>
              <dgm:constr type="h" for="ch" forName="text1" refType="h" fact="0.3125"/>
              <dgm:constr type="r" for="ch" forName="text1" refType="w"/>
              <dgm:constr type="t" for="ch" forName="text1"/>
              <dgm:constr type="l" for="ch" forName="line1" refType="w" fact="0.625"/>
              <dgm:constr type="ctrY" for="ch" forName="line1" refType="ctrY" refFor="ch" refForName="text1"/>
              <dgm:constr type="r" for="ch" forName="line1" refType="l" refFor="ch" refForName="text1"/>
              <dgm:constr type="h" for="ch" forName="line1"/>
              <dgm:constr type="l" for="ch" forName="d1" refType="w" fact="0.3"/>
              <dgm:constr type="b" for="ch" forName="d1" refType="h" fact="0.625"/>
              <dgm:constr type="w" for="ch" forName="d1" refType="w" fact="0.32475"/>
              <dgm:constr type="h" for="ch" forName="d1" refType="h" fact="0.469"/>
            </dgm:constrLst>
          </dgm:if>
          <dgm:if name="Name5" axis="ch" ptType="node" func="cnt" op="equ" val="2">
            <dgm:constrLst>
              <dgm:constr type="primFontSz" for="des" ptType="node" op="equ" val="65"/>
              <dgm:constr type="w" for="ch" forName="circle1" refType="w" fact="0.2"/>
              <dgm:constr type="h" for="ch" forName="circle1" refType="w" refFor="ch" refForName="circle1"/>
              <dgm:constr type="ctrX" for="ch" forName="circle1" refType="w" fact="0.3"/>
              <dgm:constr type="ctrY" for="ch" forName="circle1" refType="h" fact="0.625"/>
              <dgm:constr type="w" for="ch" forName="text1" refType="w" fact="0.3"/>
              <dgm:constr type="h" for="ch" forName="text1" refType="h" fact="0.3125"/>
              <dgm:constr type="r" for="ch" forName="text1" refType="w"/>
              <dgm:constr type="t" for="ch" forName="text1"/>
              <dgm:constr type="l" for="ch" forName="line1" refType="w" fact="0.625"/>
              <dgm:constr type="ctrY" for="ch" forName="line1" refType="ctrY" refFor="ch" refForName="text1"/>
              <dgm:constr type="w" for="ch" forName="line1" refType="w" fact="0.075"/>
              <dgm:constr type="h" for="ch" forName="line1"/>
              <dgm:constr type="l" for="ch" forName="d1" refType="w" fact="0.3"/>
              <dgm:constr type="b" for="ch" forName="d1" refType="h" fact="0.625"/>
              <dgm:constr type="w" for="ch" forName="d1" refType="w" fact="0.32475"/>
              <dgm:constr type="h" for="ch" forName="d1" refType="h" fact="0.469"/>
              <dgm:constr type="w" for="ch" forName="circle2" refType="w" fact="0.6"/>
              <dgm:constr type="h" for="ch" forName="circle2" refType="w" refFor="ch" refForName="circle2"/>
              <dgm:constr type="ctrX" for="ch" forName="circle2" refType="w" fact="0.3"/>
              <dgm:constr type="ctrY" for="ch" forName="circle2" refType="h" fact="0.625"/>
              <dgm:constr type="w" for="ch" forName="text2" refType="w" fact="0.3"/>
              <dgm:constr type="h" for="ch" forName="text2" refType="h" fact="0.3125"/>
              <dgm:constr type="r" for="ch" forName="text2" refType="w"/>
              <dgm:constr type="t" for="ch" forName="text2" refType="b" refFor="ch" refForName="text1"/>
              <dgm:constr type="l" for="ch" forName="line2" refType="w" fact="0.625"/>
              <dgm:constr type="ctrY" for="ch" forName="line2" refType="ctrY" refFor="ch" refForName="text2"/>
              <dgm:constr type="w" for="ch" forName="line2" refType="w" fact="0.075"/>
              <dgm:constr type="h" for="ch" forName="line2"/>
              <dgm:constr type="l" for="ch" forName="d2" refType="w" fact="0.44325"/>
              <dgm:constr type="b" for="ch" forName="d2" refType="h" fact="0.7975"/>
              <dgm:constr type="w" for="ch" forName="d2" refType="w" fact="0.1815"/>
              <dgm:constr type="h" for="ch" forName="d2" refType="h" fact="0.3283"/>
            </dgm:constrLst>
          </dgm:if>
          <dgm:if name="Name6" axis="ch" ptType="node" func="cnt" op="equ" val="3">
            <dgm:constrLst>
              <dgm:constr type="primFontSz" for="des" ptType="node" op="equ" val="65"/>
              <dgm:constr type="w" for="ch" forName="circle1" refType="w" fact="0.12"/>
              <dgm:constr type="h" for="ch" forName="circle1" refType="w" refFor="ch" refForName="circle1"/>
              <dgm:constr type="ctrX" for="ch" forName="circle1" refType="w" fact="0.3"/>
              <dgm:constr type="ctrY" for="ch" forName="circle1" refType="h" fact="0.625"/>
              <dgm:constr type="w" for="ch" forName="text1" refType="w" fact="0.3"/>
              <dgm:constr type="h" for="ch" forName="text1" refType="h" fact="0.21875"/>
              <dgm:constr type="r" for="ch" forName="text1" refType="w"/>
              <dgm:constr type="t" for="ch" forName="text1"/>
              <dgm:constr type="l" for="ch" forName="line1" refType="w" fact="0.625"/>
              <dgm:constr type="ctrY" for="ch" forName="line1" refType="ctrY" refFor="ch" refForName="text1"/>
              <dgm:constr type="w" for="ch" forName="line1" refType="w" fact="0.075"/>
              <dgm:constr type="h" for="ch" forName="line1"/>
              <dgm:constr type="l" for="ch" forName="d1" refType="w" fact="0.3"/>
              <dgm:constr type="b" for="ch" forName="d1" refType="h" fact="0.625"/>
              <dgm:constr type="w" for="ch" forName="d1" refType="w" fact="0.3247"/>
              <dgm:constr type="h" for="ch" forName="d1" refType="h" fact="0.5155"/>
              <dgm:constr type="w" for="ch" forName="circle2" refType="w" fact="0.36"/>
              <dgm:constr type="h" for="ch" forName="circle2" refType="w" refFor="ch" refForName="circle2"/>
              <dgm:constr type="ctrX" for="ch" forName="circle2" refType="w" fact="0.3"/>
              <dgm:constr type="ctrY" for="ch" forName="circle2" refType="h" fact="0.625"/>
              <dgm:constr type="w" for="ch" forName="text2" refType="w" fact="0.3"/>
              <dgm:constr type="h" for="ch" forName="text2" refType="h" fact="0.21875"/>
              <dgm:constr type="r" for="ch" forName="text2" refType="w"/>
              <dgm:constr type="t" for="ch" forName="text2" refType="b" refFor="ch" refForName="text1"/>
              <dgm:constr type="l" for="ch" forName="line2" refType="w" fact="0.625"/>
              <dgm:constr type="ctrY" for="ch" forName="line2" refType="ctrY" refFor="ch" refForName="text2"/>
              <dgm:constr type="w" for="ch" forName="line2" refType="w" fact="0.075"/>
              <dgm:constr type="h" for="ch" forName="line2"/>
              <dgm:constr type="l" for="ch" forName="d2" refType="w" fact="0.386"/>
              <dgm:constr type="b" for="ch" forName="d2" refType="h" fact="0.72969"/>
              <dgm:constr type="w" for="ch" forName="d2" refType="w" fact="0.2387"/>
              <dgm:constr type="h" for="ch" forName="d2" refType="h" fact="0.4017"/>
              <dgm:constr type="w" for="ch" forName="circle3" refType="w" fact="0.6"/>
              <dgm:constr type="h" for="ch" forName="circle3" refType="w" refFor="ch" refForName="circle3"/>
              <dgm:constr type="ctrX" for="ch" forName="circle3" refType="ctrX" refFor="ch" refForName="circle1"/>
              <dgm:constr type="ctrY" for="ch" forName="circle3" refType="ctrY" refFor="ch" refForName="circle1"/>
              <dgm:constr type="w" for="ch" forName="text3" refType="w" fact="0.3"/>
              <dgm:constr type="h" for="ch" forName="text3" refType="h" fact="0.21875"/>
              <dgm:constr type="r" for="ch" forName="text3" refType="w"/>
              <dgm:constr type="t" for="ch" forName="text3" refType="b" refFor="ch" refForName="text2"/>
              <dgm:constr type="l" for="ch" forName="line3" refType="w" fact="0.625"/>
              <dgm:constr type="ctrY" for="ch" forName="line3" refType="ctrY" refFor="ch" refForName="text3"/>
              <dgm:constr type="w" for="ch" forName="line3" refType="w" fact="0.075"/>
              <dgm:constr type="h" for="ch" forName="line3"/>
              <dgm:constr type="l" for="ch" forName="d3" refType="w" fact="0.47175"/>
              <dgm:constr type="b" for="ch" forName="d3" refType="h" fact="0.83375"/>
              <dgm:constr type="w" for="ch" forName="d3" refType="w" fact="0.1527"/>
              <dgm:constr type="h" for="ch" forName="d3" refType="h" fact="0.287"/>
            </dgm:constrLst>
          </dgm:if>
          <dgm:if name="Name7" axis="ch" ptType="node" func="cnt" op="equ" val="4">
            <dgm:constrLst>
              <dgm:constr type="primFontSz" for="des" ptType="node" op="equ" val="65"/>
              <dgm:constr type="w" for="ch" forName="circle1" refType="w" fact="0.0857"/>
              <dgm:constr type="h" for="ch" forName="circle1" refType="w" refFor="ch" refForName="circle1"/>
              <dgm:constr type="ctrX" for="ch" forName="circle1" refType="w" fact="0.3"/>
              <dgm:constr type="ctrY" for="ch" forName="circle1" refType="h" fact="0.625"/>
              <dgm:constr type="w" for="ch" forName="text1" refType="w" fact="0.3"/>
              <dgm:constr type="h" for="ch" forName="text1" refType="h" fact="0.17938"/>
              <dgm:constr type="r" for="ch" forName="text1" refType="w"/>
              <dgm:constr type="t" for="ch" forName="text1"/>
              <dgm:constr type="l" for="ch" forName="line1" refType="w" fact="0.625"/>
              <dgm:constr type="ctrY" for="ch" forName="line1" refType="ctrY" refFor="ch" refForName="text1"/>
              <dgm:constr type="w" for="ch" forName="line1" refType="w" fact="0.075"/>
              <dgm:constr type="h" for="ch" forName="line1"/>
              <dgm:constr type="l" for="ch" forName="d1" refType="w" fact="0.295"/>
              <dgm:constr type="b" for="ch" forName="d1" refType="h" fact="0.62"/>
              <dgm:constr type="w" for="ch" forName="d1" refType="w" fact="0.33"/>
              <dgm:constr type="h" for="ch" forName="d1" refType="h" fact="0.53"/>
              <dgm:constr type="w" for="ch" forName="circle2" refType="w" fact="0.2571"/>
              <dgm:constr type="h" for="ch" forName="circle2" refType="w" refFor="ch" refForName="circle2"/>
              <dgm:constr type="ctrX" for="ch" forName="circle2" refType="w" fact="0.3"/>
              <dgm:constr type="ctrY" for="ch" forName="circle2" refType="h" fact="0.625"/>
              <dgm:constr type="w" for="ch" forName="text2" refType="w" fact="0.3"/>
              <dgm:constr type="h" for="ch" forName="text2" refType="h" fact="0.17938"/>
              <dgm:constr type="r" for="ch" forName="text2" refType="w"/>
              <dgm:constr type="t" for="ch" forName="text2" refType="b" refFor="ch" refForName="text1"/>
              <dgm:constr type="l" for="ch" forName="line2" refType="w" fact="0.625"/>
              <dgm:constr type="ctrY" for="ch" forName="line2" refType="ctrY" refFor="ch" refForName="text2"/>
              <dgm:constr type="w" for="ch" forName="line2" refType="w" fact="0.075"/>
              <dgm:constr type="h" for="ch" forName="line2"/>
              <dgm:constr type="l" for="ch" forName="d2" refType="w" fact="0.36625"/>
              <dgm:constr type="b" for="ch" forName="d2" refType="h" fact="0.70438"/>
              <dgm:constr type="w" for="ch" forName="d2" refType="w" fact="0.2585"/>
              <dgm:constr type="h" for="ch" forName="d2" refType="h" fact="0.43525"/>
              <dgm:constr type="w" for="ch" forName="circle3" refType="w" fact="0.4285"/>
              <dgm:constr type="h" for="ch" forName="circle3" refType="w" refFor="ch" refForName="circle3"/>
              <dgm:constr type="ctrX" for="ch" forName="circle3" refType="ctrX" refFor="ch" refForName="circle1"/>
              <dgm:constr type="ctrY" for="ch" forName="circle3" refType="ctrY" refFor="ch" refForName="circle1"/>
              <dgm:constr type="w" for="ch" forName="text3" refType="w" fact="0.3"/>
              <dgm:constr type="h" for="ch" forName="text3" refType="h" fact="0.17938"/>
              <dgm:constr type="r" for="ch" forName="text3" refType="w"/>
              <dgm:constr type="t" for="ch" forName="text3" refType="b" refFor="ch" refForName="text2"/>
              <dgm:constr type="l" for="ch" forName="line3" refType="w" fact="0.625"/>
              <dgm:constr type="ctrY" for="ch" forName="line3" refType="ctrY" refFor="ch" refForName="text3"/>
              <dgm:constr type="w" for="ch" forName="line3" refType="w" fact="0.075"/>
              <dgm:constr type="h" for="ch" forName="line3"/>
              <dgm:constr type="l" for="ch" forName="d3" refType="w" fact="0.4255"/>
              <dgm:constr type="b" for="ch" forName="d3" refType="h" fact="0.78031"/>
              <dgm:constr type="w" for="ch" forName="d3" refType="w" fact="0.1995"/>
              <dgm:constr type="h" for="ch" forName="d3" refType="h" fact="0.332"/>
              <dgm:constr type="w" for="ch" forName="circle4" refType="w" fact="0.6"/>
              <dgm:constr type="h" for="ch" forName="circle4" refType="w" refFor="ch" refForName="circle4"/>
              <dgm:constr type="ctrX" for="ch" forName="circle4" refType="ctrX" refFor="ch" refForName="circle1"/>
              <dgm:constr type="ctrY" for="ch" forName="circle4" refType="ctrY" refFor="ch" refForName="circle1"/>
              <dgm:constr type="w" for="ch" forName="text4" refType="w" fact="0.3"/>
              <dgm:constr type="h" for="ch" forName="text4" refType="h" fact="0.17938"/>
              <dgm:constr type="r" for="ch" forName="text4" refType="w"/>
              <dgm:constr type="t" for="ch" forName="text4" refType="b" refFor="ch" refForName="text3"/>
              <dgm:constr type="l" for="ch" forName="line4" refType="w" fact="0.625"/>
              <dgm:constr type="ctrY" for="ch" forName="line4" refType="ctrY" refFor="ch" refForName="text4"/>
              <dgm:constr type="w" for="ch" forName="line4" refType="w" fact="0.075"/>
              <dgm:constr type="h" for="ch" forName="line4"/>
              <dgm:constr type="l" for="ch" forName="d4" refType="w" fact="0.48525"/>
              <dgm:constr type="b" for="ch" forName="d4" refType="h" fact="0.85594"/>
              <dgm:constr type="w" for="ch" forName="d4" refType="w" fact="0.1394"/>
              <dgm:constr type="h" for="ch" forName="d4" refType="h" fact="0.2282"/>
            </dgm:constrLst>
          </dgm:if>
          <dgm:if name="Name8" axis="ch" ptType="node" func="cnt" op="gte" val="5">
            <dgm:constrLst>
              <dgm:constr type="primFontSz" for="des" ptType="node" op="equ" val="65"/>
              <dgm:constr type="w" for="ch" forName="circle1" refType="w" fact="0.0667"/>
              <dgm:constr type="h" for="ch" forName="circle1" refType="w" refFor="ch" refForName="circle1"/>
              <dgm:constr type="ctrX" for="ch" forName="circle1" refType="w" fact="0.3"/>
              <dgm:constr type="ctrY" for="ch" forName="circle1" refType="h" fact="0.625"/>
              <dgm:constr type="w" for="ch" forName="text1" refType="w" fact="0.3"/>
              <dgm:constr type="h" for="ch" forName="text1" refType="h" fact="0.1324"/>
              <dgm:constr type="r" for="ch" forName="text1" refType="w"/>
              <dgm:constr type="ctrY" for="ch" forName="text1" refType="h" fact="0.13"/>
              <dgm:constr type="l" for="ch" forName="line1" refType="w" fact="0.625"/>
              <dgm:constr type="ctrY" for="ch" forName="line1" refType="ctrY" refFor="ch" refForName="text1"/>
              <dgm:constr type="w" for="ch" forName="line1" refType="w" fact="0.075"/>
              <dgm:constr type="h" for="ch" forName="line1"/>
              <dgm:constr type="l" for="ch" forName="d1" refType="w" fact="0.3"/>
              <dgm:constr type="b" for="ch" forName="d1" refType="h" fact="0.625"/>
              <dgm:constr type="w" for="ch" forName="d1" refType="w" fact="0.3245"/>
              <dgm:constr type="h" for="ch" forName="d1" refType="h" fact="0.495"/>
              <dgm:constr type="w" for="ch" forName="circle2" refType="w" fact="0.2"/>
              <dgm:constr type="h" for="ch" forName="circle2" refType="w" refFor="ch" refForName="circle2"/>
              <dgm:constr type="ctrX" for="ch" forName="circle2" refType="w" fact="0.3"/>
              <dgm:constr type="ctrY" for="ch" forName="circle2" refType="h" fact="0.625"/>
              <dgm:constr type="w" for="ch" forName="text2" refType="w" fact="0.3"/>
              <dgm:constr type="h" for="ch" forName="text2" refType="h" fact="0.1324"/>
              <dgm:constr type="r" for="ch" forName="text2" refType="w"/>
              <dgm:constr type="ctrY" for="ch" forName="text2" refType="h" fact="0.27"/>
              <dgm:constr type="l" for="ch" forName="line2" refType="w" fact="0.625"/>
              <dgm:constr type="ctrY" for="ch" forName="line2" refType="ctrY" refFor="ch" refForName="text2"/>
              <dgm:constr type="w" for="ch" forName="line2" refType="w" fact="0.075"/>
              <dgm:constr type="h" for="ch" forName="line2"/>
              <dgm:constr type="l" for="ch" forName="d2" refType="w" fact="0.3498"/>
              <dgm:constr type="b" for="ch" forName="d2" refType="h" fact="0.682"/>
              <dgm:constr type="w" for="ch" forName="d2" refType="w" fact="0.275"/>
              <dgm:constr type="h" for="ch" forName="d2" refType="h" fact="0.41215"/>
              <dgm:constr type="w" for="ch" forName="circle3" refType="w" fact="0.3334"/>
              <dgm:constr type="h" for="ch" forName="circle3" refType="w" refFor="ch" refForName="circle3"/>
              <dgm:constr type="ctrX" for="ch" forName="circle3" refType="ctrX" refFor="ch" refForName="circle1"/>
              <dgm:constr type="ctrY" for="ch" forName="circle3" refType="ctrY" refFor="ch" refForName="circle1"/>
              <dgm:constr type="w" for="ch" forName="text3" refType="w" fact="0.3"/>
              <dgm:constr type="h" for="ch" forName="text3" refType="h" fact="0.1324"/>
              <dgm:constr type="r" for="ch" forName="text3" refType="w"/>
              <dgm:constr type="ctrY" for="ch" forName="text3" refType="h" fact="0.41"/>
              <dgm:constr type="l" for="ch" forName="line3" refType="w" fact="0.625"/>
              <dgm:constr type="ctrY" for="ch" forName="line3" refType="ctrY" refFor="ch" refForName="text3"/>
              <dgm:constr type="w" for="ch" forName="line3" refType="w" fact="0.075"/>
              <dgm:constr type="h" for="ch" forName="line3"/>
              <dgm:constr type="l" for="ch" forName="d3" refType="w" fact="0.394"/>
              <dgm:constr type="b" for="ch" forName="d3" refType="h" fact="0.735"/>
              <dgm:constr type="w" for="ch" forName="d3" refType="w" fact="0.231"/>
              <dgm:constr type="h" for="ch" forName="d3" refType="h" fact="0.325"/>
              <dgm:constr type="w" for="ch" forName="circle4" refType="w" fact="0.4667"/>
              <dgm:constr type="h" for="ch" forName="circle4" refType="w" refFor="ch" refForName="circle4"/>
              <dgm:constr type="ctrX" for="ch" forName="circle4" refType="ctrX" refFor="ch" refForName="circle1"/>
              <dgm:constr type="ctrY" for="ch" forName="circle4" refType="ctrY" refFor="ch" refForName="circle1"/>
              <dgm:constr type="w" for="ch" forName="text4" refType="w" fact="0.3"/>
              <dgm:constr type="h" for="ch" forName="text4" refType="h" fact="0.1324"/>
              <dgm:constr type="r" for="ch" forName="text4" refType="w"/>
              <dgm:constr type="ctrY" for="ch" forName="text4" refType="h" fact="0.547"/>
              <dgm:constr type="l" for="ch" forName="line4" refType="w" fact="0.625"/>
              <dgm:constr type="ctrY" for="ch" forName="line4" refType="ctrY" refFor="ch" refForName="text4"/>
              <dgm:constr type="w" for="ch" forName="line4" refType="w" fact="0.075"/>
              <dgm:constr type="h" for="ch" forName="line4"/>
              <dgm:constr type="l" for="ch" forName="d4" refType="w" fact="0.446"/>
              <dgm:constr type="b" for="ch" forName="d4" refType="h" fact="0.795"/>
              <dgm:constr type="w" for="ch" forName="d4" refType="w" fact="0.179"/>
              <dgm:constr type="h" for="ch" forName="d4" refType="h" fact="0.248"/>
              <dgm:constr type="w" for="ch" forName="circle5" refType="w" fact="0.6"/>
              <dgm:constr type="h" for="ch" forName="circle5" refType="w" refFor="ch" refForName="circle5"/>
              <dgm:constr type="ctrX" for="ch" forName="circle5" refType="ctrX" refFor="ch" refForName="circle1"/>
              <dgm:constr type="ctrY" for="ch" forName="circle5" refType="ctrY" refFor="ch" refForName="circle1"/>
              <dgm:constr type="w" for="ch" forName="text5" refType="w" fact="0.3"/>
              <dgm:constr type="h" for="ch" forName="text5" refType="h" fact="0.1324"/>
              <dgm:constr type="r" for="ch" forName="text5" refType="w"/>
              <dgm:constr type="ctrY" for="ch" forName="text5" refType="h" fact="0.68"/>
              <dgm:constr type="l" for="ch" forName="line5" refType="w" fact="0.625"/>
              <dgm:constr type="ctrY" for="ch" forName="line5" refType="ctrY" refFor="ch" refForName="text5"/>
              <dgm:constr type="w" for="ch" forName="line5" refType="w" fact="0.075"/>
              <dgm:constr type="h" for="ch" forName="line5"/>
              <dgm:constr type="l" for="ch" forName="d5" refType="w" fact="0.495"/>
              <dgm:constr type="b" for="ch" forName="d5" refType="h" fact="0.855"/>
              <dgm:constr type="w" for="ch" forName="d5" refType="w" fact="0.13"/>
              <dgm:constr type="h" for="ch" forName="d5" refType="h" fact="0.175"/>
            </dgm:constrLst>
          </dgm:if>
          <dgm:else name="Name9"/>
        </dgm:choose>
      </dgm:if>
      <dgm:else name="Name10">
        <dgm:choose name="Name11">
          <dgm:if name="Name12" axis="ch" ptType="node" func="cnt" op="equ" val="0">
            <dgm:constrLst/>
          </dgm:if>
          <dgm:if name="Name13" axis="ch" ptType="node" func="cnt" op="equ" val="1">
            <dgm:constrLst>
              <dgm:constr type="primFontSz" for="des" ptType="node" op="equ" val="65"/>
              <dgm:constr type="w" for="ch" forName="circle1" refType="w" fact="0.6"/>
              <dgm:constr type="h" for="ch" forName="circle1" refType="w" refFor="ch" refForName="circle1"/>
              <dgm:constr type="ctrX" for="ch" forName="circle1" refType="w" fact="0.7"/>
              <dgm:constr type="ctrY" for="ch" forName="circle1" refType="h" fact="0.625"/>
              <dgm:constr type="w" for="ch" forName="text1" refType="w" fact="0.3"/>
              <dgm:constr type="h" for="ch" forName="text1" refType="h" fact="0.3125"/>
              <dgm:constr type="l" for="ch" forName="text1"/>
              <dgm:constr type="t" for="ch" forName="text1"/>
              <dgm:constr type="l" for="ch" forName="line1" refType="r" refFor="ch" refForName="text1"/>
              <dgm:constr type="ctrY" for="ch" forName="line1" refType="ctrY" refFor="ch" refForName="text1"/>
              <dgm:constr type="r" for="ch" forName="line1" refType="w" fact="0.375"/>
              <dgm:constr type="h" for="ch" forName="line1"/>
              <dgm:constr type="r" for="ch" forName="d1" refType="w" fact="0.7"/>
              <dgm:constr type="b" for="ch" forName="d1" refType="h" fact="0.625"/>
              <dgm:constr type="w" for="ch" forName="d1" refType="w" fact="0.32475"/>
              <dgm:constr type="h" for="ch" forName="d1" refType="h" fact="0.469"/>
            </dgm:constrLst>
          </dgm:if>
          <dgm:if name="Name14" axis="ch" ptType="node" func="cnt" op="equ" val="2">
            <dgm:constrLst>
              <dgm:constr type="primFontSz" for="des" ptType="node" op="equ" val="65"/>
              <dgm:constr type="w" for="ch" forName="circle1" refType="w" fact="0.2"/>
              <dgm:constr type="h" for="ch" forName="circle1" refType="w" refFor="ch" refForName="circle1"/>
              <dgm:constr type="ctrX" for="ch" forName="circle1" refType="w" fact="0.7"/>
              <dgm:constr type="ctrY" for="ch" forName="circle1" refType="h" fact="0.625"/>
              <dgm:constr type="w" for="ch" forName="text1" refType="w" fact="0.3"/>
              <dgm:constr type="h" for="ch" forName="text1" refType="h" fact="0.3125"/>
              <dgm:constr type="l" for="ch" forName="text1"/>
              <dgm:constr type="t" for="ch" forName="text1"/>
              <dgm:constr type="l" for="ch" forName="line1" refType="r" refFor="ch" refForName="text1"/>
              <dgm:constr type="ctrY" for="ch" forName="line1" refType="ctrY" refFor="ch" refForName="text1"/>
              <dgm:constr type="r" for="ch" forName="line1" refType="w" fact="0.375"/>
              <dgm:constr type="h" for="ch" forName="line1"/>
              <dgm:constr type="r" for="ch" forName="d1" refType="w" fact="0.7"/>
              <dgm:constr type="b" for="ch" forName="d1" refType="h" fact="0.625"/>
              <dgm:constr type="w" for="ch" forName="d1" refType="w" fact="0.32475"/>
              <dgm:constr type="h" for="ch" forName="d1" refType="h" fact="0.469"/>
              <dgm:constr type="w" for="ch" forName="circle2" refType="w" fact="0.6"/>
              <dgm:constr type="h" for="ch" forName="circle2" refType="w" refFor="ch" refForName="circle2"/>
              <dgm:constr type="ctrX" for="ch" forName="circle2" refType="w" fact="0.7"/>
              <dgm:constr type="ctrY" for="ch" forName="circle2" refType="h" fact="0.625"/>
              <dgm:constr type="w" for="ch" forName="text2" refType="w" fact="0.3"/>
              <dgm:constr type="h" for="ch" forName="text2" refType="h" fact="0.3125"/>
              <dgm:constr type="l" for="ch" forName="text2"/>
              <dgm:constr type="t" for="ch" forName="text2" refType="b" refFor="ch" refForName="text1"/>
              <dgm:constr type="l" for="ch" forName="line2" refType="r" refFor="ch" refForName="text2"/>
              <dgm:constr type="ctrY" for="ch" forName="line2" refType="ctrY" refFor="ch" refForName="text2"/>
              <dgm:constr type="r" for="ch" forName="line2" refType="w" fact="0.375"/>
              <dgm:constr type="h" for="ch" forName="line2"/>
              <dgm:constr type="r" for="ch" forName="d2" refType="w" fact="0.55675"/>
              <dgm:constr type="b" for="ch" forName="d2" refType="h" fact="0.7975"/>
              <dgm:constr type="w" for="ch" forName="d2" refType="w" fact="0.1815"/>
              <dgm:constr type="h" for="ch" forName="d2" refType="h" fact="0.3283"/>
            </dgm:constrLst>
          </dgm:if>
          <dgm:if name="Name15" axis="ch" ptType="node" func="cnt" op="equ" val="3">
            <dgm:constrLst>
              <dgm:constr type="primFontSz" for="des" ptType="node" op="equ" val="65"/>
              <dgm:constr type="w" for="ch" forName="circle1" refType="w" fact="0.12"/>
              <dgm:constr type="h" for="ch" forName="circle1" refType="w" refFor="ch" refForName="circle1"/>
              <dgm:constr type="ctrX" for="ch" forName="circle1" refType="w" fact="0.7"/>
              <dgm:constr type="ctrY" for="ch" forName="circle1" refType="h" fact="0.625"/>
              <dgm:constr type="w" for="ch" forName="text1" refType="w" fact="0.3"/>
              <dgm:constr type="h" for="ch" forName="text1" refType="h" fact="0.21875"/>
              <dgm:constr type="l" for="ch" forName="text1"/>
              <dgm:constr type="t" for="ch" forName="text1"/>
              <dgm:constr type="l" for="ch" forName="line1" refType="r" refFor="ch" refForName="text1"/>
              <dgm:constr type="ctrY" for="ch" forName="line1" refType="ctrY" refFor="ch" refForName="text1"/>
              <dgm:constr type="r" for="ch" forName="line1" refType="w" fact="0.375"/>
              <dgm:constr type="h" for="ch" forName="line1"/>
              <dgm:constr type="r" for="ch" forName="d1" refType="w" fact="0.7"/>
              <dgm:constr type="b" for="ch" forName="d1" refType="h" fact="0.625"/>
              <dgm:constr type="w" for="ch" forName="d1" refType="w" fact="0.3247"/>
              <dgm:constr type="h" for="ch" forName="d1" refType="h" fact="0.5155"/>
              <dgm:constr type="w" for="ch" forName="circle2" refType="w" fact="0.36"/>
              <dgm:constr type="h" for="ch" forName="circle2" refType="w" refFor="ch" refForName="circle2"/>
              <dgm:constr type="ctrX" for="ch" forName="circle2" refType="w" fact="0.7"/>
              <dgm:constr type="ctrY" for="ch" forName="circle2" refType="h" fact="0.625"/>
              <dgm:constr type="w" for="ch" forName="text2" refType="w" fact="0.3"/>
              <dgm:constr type="h" for="ch" forName="text2" refType="h" fact="0.21875"/>
              <dgm:constr type="l" for="ch" forName="text2"/>
              <dgm:constr type="t" for="ch" forName="text2" refType="b" refFor="ch" refForName="text1"/>
              <dgm:constr type="l" for="ch" forName="line2" refType="r" refFor="ch" refForName="text2"/>
              <dgm:constr type="ctrY" for="ch" forName="line2" refType="ctrY" refFor="ch" refForName="text2"/>
              <dgm:constr type="r" for="ch" forName="line2" refType="w" fact="0.375"/>
              <dgm:constr type="h" for="ch" forName="line2"/>
              <dgm:constr type="r" for="ch" forName="d2" refType="w" fact="0.614"/>
              <dgm:constr type="b" for="ch" forName="d2" refType="h" fact="0.72969"/>
              <dgm:constr type="w" for="ch" forName="d2" refType="w" fact="0.2387"/>
              <dgm:constr type="h" for="ch" forName="d2" refType="h" fact="0.4017"/>
              <dgm:constr type="w" for="ch" forName="circle3" refType="w" fact="0.6"/>
              <dgm:constr type="h" for="ch" forName="circle3" refType="w" refFor="ch" refForName="circle3"/>
              <dgm:constr type="ctrX" for="ch" forName="circle3" refType="ctrX" refFor="ch" refForName="circle1"/>
              <dgm:constr type="ctrY" for="ch" forName="circle3" refType="ctrY" refFor="ch" refForName="circle1"/>
              <dgm:constr type="w" for="ch" forName="text3" refType="w" fact="0.3"/>
              <dgm:constr type="h" for="ch" forName="text3" refType="h" fact="0.21875"/>
              <dgm:constr type="l" for="ch" forName="text3"/>
              <dgm:constr type="t" for="ch" forName="text3" refType="b" refFor="ch" refForName="text2"/>
              <dgm:constr type="l" for="ch" forName="line3" refType="r" refFor="ch" refForName="text3"/>
              <dgm:constr type="ctrY" for="ch" forName="line3" refType="ctrY" refFor="ch" refForName="text3"/>
              <dgm:constr type="r" for="ch" forName="line3" refType="w" fact="0.375"/>
              <dgm:constr type="h" for="ch" forName="line3"/>
              <dgm:constr type="r" for="ch" forName="d3" refType="w" fact="0.52825"/>
              <dgm:constr type="b" for="ch" forName="d3" refType="h" fact="0.83375"/>
              <dgm:constr type="w" for="ch" forName="d3" refType="w" fact="0.1527"/>
              <dgm:constr type="h" for="ch" forName="d3" refType="h" fact="0.287"/>
            </dgm:constrLst>
          </dgm:if>
          <dgm:if name="Name16" axis="ch" ptType="node" func="cnt" op="equ" val="4">
            <dgm:constrLst>
              <dgm:constr type="primFontSz" for="des" ptType="node" op="equ" val="65"/>
              <dgm:constr type="w" for="ch" forName="circle1" refType="w" fact="0.0857"/>
              <dgm:constr type="h" for="ch" forName="circle1" refType="w" refFor="ch" refForName="circle1"/>
              <dgm:constr type="ctrX" for="ch" forName="circle1" refType="w" fact="0.7"/>
              <dgm:constr type="ctrY" for="ch" forName="circle1" refType="h" fact="0.625"/>
              <dgm:constr type="w" for="ch" forName="text1" refType="w" fact="0.3"/>
              <dgm:constr type="h" for="ch" forName="text1" refType="h" fact="0.17938"/>
              <dgm:constr type="l" for="ch" forName="text1"/>
              <dgm:constr type="t" for="ch" forName="text1"/>
              <dgm:constr type="l" for="ch" forName="line1" refType="r" refFor="ch" refForName="text1"/>
              <dgm:constr type="ctrY" for="ch" forName="line1" refType="ctrY" refFor="ch" refForName="text1"/>
              <dgm:constr type="r" for="ch" forName="line1" refType="w" fact="0.375"/>
              <dgm:constr type="h" for="ch" forName="line1"/>
              <dgm:constr type="r" for="ch" forName="d1" refType="w" fact="0.705"/>
              <dgm:constr type="b" for="ch" forName="d1" refType="h" fact="0.62"/>
              <dgm:constr type="w" for="ch" forName="d1" refType="w" fact="0.33"/>
              <dgm:constr type="h" for="ch" forName="d1" refType="h" fact="0.53"/>
              <dgm:constr type="w" for="ch" forName="circle2" refType="w" fact="0.2571"/>
              <dgm:constr type="h" for="ch" forName="circle2" refType="w" refFor="ch" refForName="circle2"/>
              <dgm:constr type="ctrX" for="ch" forName="circle2" refType="w" fact="0.7"/>
              <dgm:constr type="ctrY" for="ch" forName="circle2" refType="h" fact="0.625"/>
              <dgm:constr type="w" for="ch" forName="text2" refType="w" fact="0.3"/>
              <dgm:constr type="h" for="ch" forName="text2" refType="h" fact="0.17938"/>
              <dgm:constr type="l" for="ch" forName="text2"/>
              <dgm:constr type="t" for="ch" forName="text2" refType="b" refFor="ch" refForName="text1"/>
              <dgm:constr type="l" for="ch" forName="line2" refType="r" refFor="ch" refForName="text2"/>
              <dgm:constr type="ctrY" for="ch" forName="line2" refType="ctrY" refFor="ch" refForName="text2"/>
              <dgm:constr type="r" for="ch" forName="line2" refType="w" fact="0.375"/>
              <dgm:constr type="h" for="ch" forName="line2"/>
              <dgm:constr type="r" for="ch" forName="d2" refType="w" fact="0.63375"/>
              <dgm:constr type="b" for="ch" forName="d2" refType="h" fact="0.70438"/>
              <dgm:constr type="w" for="ch" forName="d2" refType="w" fact="0.2585"/>
              <dgm:constr type="h" for="ch" forName="d2" refType="h" fact="0.43525"/>
              <dgm:constr type="w" for="ch" forName="circle3" refType="w" fact="0.4285"/>
              <dgm:constr type="h" for="ch" forName="circle3" refType="w" refFor="ch" refForName="circle3"/>
              <dgm:constr type="ctrX" for="ch" forName="circle3" refType="ctrX" refFor="ch" refForName="circle1"/>
              <dgm:constr type="ctrY" for="ch" forName="circle3" refType="ctrY" refFor="ch" refForName="circle1"/>
              <dgm:constr type="w" for="ch" forName="text3" refType="w" fact="0.3"/>
              <dgm:constr type="h" for="ch" forName="text3" refType="h" fact="0.17938"/>
              <dgm:constr type="l" for="ch" forName="text3"/>
              <dgm:constr type="t" for="ch" forName="text3" refType="b" refFor="ch" refForName="text2"/>
              <dgm:constr type="l" for="ch" forName="line3" refType="r" refFor="ch" refForName="text3"/>
              <dgm:constr type="ctrY" for="ch" forName="line3" refType="ctrY" refFor="ch" refForName="text3"/>
              <dgm:constr type="r" for="ch" forName="line3" refType="w" fact="0.375"/>
              <dgm:constr type="h" for="ch" forName="line3"/>
              <dgm:constr type="r" for="ch" forName="d3" refType="w" fact="0.5745"/>
              <dgm:constr type="b" for="ch" forName="d3" refType="h" fact="0.78031"/>
              <dgm:constr type="w" for="ch" forName="d3" refType="w" fact="0.1995"/>
              <dgm:constr type="h" for="ch" forName="d3" refType="h" fact="0.332"/>
              <dgm:constr type="w" for="ch" forName="circle4" refType="w" fact="0.6"/>
              <dgm:constr type="h" for="ch" forName="circle4" refType="w" refFor="ch" refForName="circle4"/>
              <dgm:constr type="ctrX" for="ch" forName="circle4" refType="ctrX" refFor="ch" refForName="circle1"/>
              <dgm:constr type="ctrY" for="ch" forName="circle4" refType="ctrY" refFor="ch" refForName="circle1"/>
              <dgm:constr type="w" for="ch" forName="text4" refType="w" fact="0.3"/>
              <dgm:constr type="h" for="ch" forName="text4" refType="h" fact="0.17938"/>
              <dgm:constr type="l" for="ch" forName="text4"/>
              <dgm:constr type="t" for="ch" forName="text4" refType="b" refFor="ch" refForName="text3"/>
              <dgm:constr type="l" for="ch" forName="line4" refType="r" refFor="ch" refForName="text4"/>
              <dgm:constr type="ctrY" for="ch" forName="line4" refType="ctrY" refFor="ch" refForName="text4"/>
              <dgm:constr type="r" for="ch" forName="line4" refType="w" fact="0.375"/>
              <dgm:constr type="h" for="ch" forName="line4"/>
              <dgm:constr type="r" for="ch" forName="d4" refType="w" fact="0.51475"/>
              <dgm:constr type="b" for="ch" forName="d4" refType="h" fact="0.85594"/>
              <dgm:constr type="w" for="ch" forName="d4" refType="w" fact="0.1394"/>
              <dgm:constr type="h" for="ch" forName="d4" refType="h" fact="0.2282"/>
            </dgm:constrLst>
          </dgm:if>
          <dgm:if name="Name17" axis="ch" ptType="node" func="cnt" op="gte" val="5">
            <dgm:constrLst>
              <dgm:constr type="primFontSz" for="des" ptType="node" op="equ" val="65"/>
              <dgm:constr type="w" for="ch" forName="circle1" refType="w" fact="0.0667"/>
              <dgm:constr type="h" for="ch" forName="circle1" refType="w" refFor="ch" refForName="circle1"/>
              <dgm:constr type="ctrX" for="ch" forName="circle1" refType="w" fact="0.7"/>
              <dgm:constr type="ctrY" for="ch" forName="circle1" refType="h" fact="0.625"/>
              <dgm:constr type="w" for="ch" forName="text1" refType="w" fact="0.3"/>
              <dgm:constr type="h" for="ch" forName="text1" refType="h" fact="0.1324"/>
              <dgm:constr type="l" for="ch" forName="text1"/>
              <dgm:constr type="ctrY" for="ch" forName="text1" refType="h" fact="0.13"/>
              <dgm:constr type="l" for="ch" forName="line1" refType="r" refFor="ch" refForName="text1"/>
              <dgm:constr type="ctrY" for="ch" forName="line1" refType="ctrY" refFor="ch" refForName="text1"/>
              <dgm:constr type="r" for="ch" forName="line1" refType="w" fact="0.375"/>
              <dgm:constr type="h" for="ch" forName="line1"/>
              <dgm:constr type="r" for="ch" forName="d1" refType="w" fact="0.7"/>
              <dgm:constr type="b" for="ch" forName="d1" refType="h" fact="0.625"/>
              <dgm:constr type="w" for="ch" forName="d1" refType="w" fact="0.3245"/>
              <dgm:constr type="h" for="ch" forName="d1" refType="h" fact="0.495"/>
              <dgm:constr type="w" for="ch" forName="circle2" refType="w" fact="0.2"/>
              <dgm:constr type="h" for="ch" forName="circle2" refType="w" refFor="ch" refForName="circle2"/>
              <dgm:constr type="ctrX" for="ch" forName="circle2" refType="w" fact="0.7"/>
              <dgm:constr type="ctrY" for="ch" forName="circle2" refType="h" fact="0.625"/>
              <dgm:constr type="w" for="ch" forName="text2" refType="w" fact="0.3"/>
              <dgm:constr type="h" for="ch" forName="text2" refType="h" fact="0.1324"/>
              <dgm:constr type="l" for="ch" forName="text2"/>
              <dgm:constr type="ctrY" for="ch" forName="text2" refType="h" fact="0.27"/>
              <dgm:constr type="l" for="ch" forName="line2" refType="r" refFor="ch" refForName="text2"/>
              <dgm:constr type="ctrY" for="ch" forName="line2" refType="ctrY" refFor="ch" refForName="text2"/>
              <dgm:constr type="r" for="ch" forName="line2" refType="w" fact="0.375"/>
              <dgm:constr type="h" for="ch" forName="line2"/>
              <dgm:constr type="r" for="ch" forName="d2" refType="w" fact="0.6502"/>
              <dgm:constr type="b" for="ch" forName="d2" refType="h" fact="0.682"/>
              <dgm:constr type="w" for="ch" forName="d2" refType="w" fact="0.275"/>
              <dgm:constr type="h" for="ch" forName="d2" refType="h" fact="0.41215"/>
              <dgm:constr type="w" for="ch" forName="circle3" refType="w" fact="0.3334"/>
              <dgm:constr type="h" for="ch" forName="circle3" refType="w" refFor="ch" refForName="circle3"/>
              <dgm:constr type="ctrX" for="ch" forName="circle3" refType="ctrX" refFor="ch" refForName="circle1"/>
              <dgm:constr type="ctrY" for="ch" forName="circle3" refType="ctrY" refFor="ch" refForName="circle1"/>
              <dgm:constr type="w" for="ch" forName="text3" refType="w" fact="0.3"/>
              <dgm:constr type="h" for="ch" forName="text3" refType="h" fact="0.1324"/>
              <dgm:constr type="l" for="ch" forName="text3"/>
              <dgm:constr type="ctrY" for="ch" forName="text3" refType="h" fact="0.41"/>
              <dgm:constr type="l" for="ch" forName="line3" refType="r" refFor="ch" refForName="text3"/>
              <dgm:constr type="ctrY" for="ch" forName="line3" refType="ctrY" refFor="ch" refForName="text3"/>
              <dgm:constr type="r" for="ch" forName="line3" refType="w" fact="0.375"/>
              <dgm:constr type="h" for="ch" forName="line3"/>
              <dgm:constr type="r" for="ch" forName="d3" refType="w" fact="0.606"/>
              <dgm:constr type="b" for="ch" forName="d3" refType="h" fact="0.735"/>
              <dgm:constr type="w" for="ch" forName="d3" refType="w" fact="0.231"/>
              <dgm:constr type="h" for="ch" forName="d3" refType="h" fact="0.325"/>
              <dgm:constr type="w" for="ch" forName="circle4" refType="w" fact="0.4667"/>
              <dgm:constr type="h" for="ch" forName="circle4" refType="w" refFor="ch" refForName="circle4"/>
              <dgm:constr type="ctrX" for="ch" forName="circle4" refType="ctrX" refFor="ch" refForName="circle1"/>
              <dgm:constr type="ctrY" for="ch" forName="circle4" refType="ctrY" refFor="ch" refForName="circle1"/>
              <dgm:constr type="w" for="ch" forName="text4" refType="w" fact="0.3"/>
              <dgm:constr type="h" for="ch" forName="text4" refType="h" fact="0.1324"/>
              <dgm:constr type="l" for="ch" forName="text4"/>
              <dgm:constr type="ctrY" for="ch" forName="text4" refType="h" fact="0.547"/>
              <dgm:constr type="l" for="ch" forName="line4" refType="r" refFor="ch" refForName="text4"/>
              <dgm:constr type="ctrY" for="ch" forName="line4" refType="ctrY" refFor="ch" refForName="text4"/>
              <dgm:constr type="r" for="ch" forName="line4" refType="w" fact="0.375"/>
              <dgm:constr type="h" for="ch" forName="line4"/>
              <dgm:constr type="r" for="ch" forName="d4" refType="w" fact="0.554"/>
              <dgm:constr type="b" for="ch" forName="d4" refType="h" fact="0.795"/>
              <dgm:constr type="w" for="ch" forName="d4" refType="w" fact="0.179"/>
              <dgm:constr type="h" for="ch" forName="d4" refType="h" fact="0.248"/>
              <dgm:constr type="w" for="ch" forName="circle5" refType="w" fact="0.6"/>
              <dgm:constr type="h" for="ch" forName="circle5" refType="w" refFor="ch" refForName="circle5"/>
              <dgm:constr type="ctrX" for="ch" forName="circle5" refType="ctrX" refFor="ch" refForName="circle1"/>
              <dgm:constr type="ctrY" for="ch" forName="circle5" refType="ctrY" refFor="ch" refForName="circle1"/>
              <dgm:constr type="w" for="ch" forName="text5" refType="w" fact="0.3"/>
              <dgm:constr type="h" for="ch" forName="text5" refType="h" fact="0.1324"/>
              <dgm:constr type="l" for="ch" forName="text5"/>
              <dgm:constr type="ctrY" for="ch" forName="text5" refType="h" fact="0.68"/>
              <dgm:constr type="l" for="ch" forName="line5" refType="r" refFor="ch" refForName="text5"/>
              <dgm:constr type="ctrY" for="ch" forName="line5" refType="ctrY" refFor="ch" refForName="text5"/>
              <dgm:constr type="r" for="ch" forName="line5" refType="w" fact="0.375"/>
              <dgm:constr type="h" for="ch" forName="line5"/>
              <dgm:constr type="r" for="ch" forName="d5" refType="w" fact="0.505"/>
              <dgm:constr type="b" for="ch" forName="d5" refType="h" fact="0.855"/>
              <dgm:constr type="w" for="ch" forName="d5" refType="w" fact="0.13"/>
              <dgm:constr type="h" for="ch" forName="d5" refType="h" fact="0.175"/>
            </dgm:constrLst>
          </dgm:if>
          <dgm:else name="Name18"/>
        </dgm:choose>
      </dgm:else>
    </dgm:choose>
    <dgm:ruleLst/>
    <dgm:forEach name="Name19" axis="ch" ptType="node" cnt="1">
      <dgm:layoutNode name="circle1" styleLbl="lnNode1">
        <dgm:alg type="sp"/>
        <dgm:shape xmlns:r="http://schemas.openxmlformats.org/officeDocument/2006/relationships" type="ellipse" r:blip="">
          <dgm:adjLst/>
        </dgm:shape>
        <dgm:presOf/>
        <dgm:constrLst/>
        <dgm:ruleLst/>
      </dgm:layoutNode>
      <dgm:layoutNode name="text1" styleLbl="revTx">
        <dgm:varLst>
          <dgm:bulletEnabled val="1"/>
        </dgm:varLst>
        <dgm:choose name="Name20">
          <dgm:if name="Name21" func="var" arg="dir" op="equ" val="norm">
            <dgm:choose name="Name22">
              <dgm:if name="Name23" axis="root des" ptType="all node" func="maxDepth" op="gt" val="1">
                <dgm:alg type="tx">
                  <dgm:param type="parTxLTRAlign" val="l"/>
                  <dgm:param type="parTxRTLAlign" val="r"/>
                </dgm:alg>
              </dgm:if>
              <dgm:else name="Name24">
                <dgm:alg type="tx">
                  <dgm:param type="parTxLTRAlign" val="l"/>
                  <dgm:param type="parTxRTLAlign" val="l"/>
                </dgm:alg>
              </dgm:else>
            </dgm:choose>
          </dgm:if>
          <dgm:else name="Name25">
            <dgm:choose name="Name26">
              <dgm:if name="Name27" axis="root des" ptType="all node" func="maxDepth" op="gt" val="1">
                <dgm:alg type="tx">
                  <dgm:param type="parTxLTRAlign" val="l"/>
                  <dgm:param type="parTxRTLAlign" val="r"/>
                </dgm:alg>
              </dgm:if>
              <dgm:else name="Name28">
                <dgm:alg type="tx">
                  <dgm:param type="parTxLTRAlign" val="r"/>
                  <dgm:param type="parTxRTLAlign" val="r"/>
                </dgm:alg>
              </dgm:else>
            </dgm:choose>
          </dgm:else>
        </dgm:choose>
        <dgm:shape xmlns:r="http://schemas.openxmlformats.org/officeDocument/2006/relationships" type="rect" r:blip="">
          <dgm:adjLst/>
        </dgm:shape>
        <dgm:presOf axis="desOrSelf" ptType="node"/>
        <dgm:choose name="Name29">
          <dgm:if name="Name30" func="var" arg="dir" op="equ" val="norm">
            <dgm:constrLst>
              <dgm:constr type="tMarg" refType="primFontSz" fact="0.1"/>
              <dgm:constr type="bMarg" refType="primFontSz" fact="0.1"/>
              <dgm:constr type="rMarg" refType="primFontSz" fact="0.1"/>
            </dgm:constrLst>
          </dgm:if>
          <dgm:else name="Name31">
            <dgm:constrLst>
              <dgm:constr type="tMarg" refType="primFontSz" fact="0.1"/>
              <dgm:constr type="bMarg" refType="primFontSz" fact="0.1"/>
              <dgm:constr type="lMarg" refType="primFontSz" fact="0.1"/>
            </dgm:constrLst>
          </dgm:else>
        </dgm:choose>
        <dgm:ruleLst>
          <dgm:rule type="primFontSz" val="5" fact="NaN" max="NaN"/>
        </dgm:ruleLst>
      </dgm:layoutNode>
      <dgm:layoutNode name="line1" styleLbl="callout">
        <dgm:alg type="sp"/>
        <dgm:shape xmlns:r="http://schemas.openxmlformats.org/officeDocument/2006/relationships" type="line" r:blip="">
          <dgm:adjLst/>
        </dgm:shape>
        <dgm:presOf/>
        <dgm:constrLst/>
        <dgm:ruleLst/>
      </dgm:layoutNode>
      <dgm:layoutNode name="d1" styleLbl="callout">
        <dgm:alg type="sp"/>
        <dgm:choose name="Name32">
          <dgm:if name="Name33" func="var" arg="dir" op="equ" val="norm">
            <dgm:shape xmlns:r="http://schemas.openxmlformats.org/officeDocument/2006/relationships" rot="90" type="line" r:blip="">
              <dgm:adjLst/>
            </dgm:shape>
          </dgm:if>
          <dgm:else name="Name34">
            <dgm:shape xmlns:r="http://schemas.openxmlformats.org/officeDocument/2006/relationships" rot="180" type="line" r:blip="">
              <dgm:adjLst/>
            </dgm:shape>
          </dgm:else>
        </dgm:choose>
        <dgm:presOf/>
        <dgm:constrLst/>
        <dgm:ruleLst/>
      </dgm:layoutNode>
    </dgm:forEach>
    <dgm:forEach name="Name35" axis="ch" ptType="node" st="2" cnt="1">
      <dgm:layoutNode name="circle2" styleLbl="lnNode1">
        <dgm:alg type="sp"/>
        <dgm:shape xmlns:r="http://schemas.openxmlformats.org/officeDocument/2006/relationships" type="ellipse" r:blip="" zOrderOff="-5">
          <dgm:adjLst/>
        </dgm:shape>
        <dgm:presOf/>
        <dgm:constrLst/>
        <dgm:ruleLst/>
      </dgm:layoutNode>
      <dgm:layoutNode name="text2" styleLbl="revTx">
        <dgm:varLst>
          <dgm:bulletEnabled val="1"/>
        </dgm:varLst>
        <dgm:choose name="Name36">
          <dgm:if name="Name37" func="var" arg="dir" op="equ" val="norm">
            <dgm:choose name="Name38">
              <dgm:if name="Name39" axis="root des" ptType="all node" func="maxDepth" op="gt" val="1">
                <dgm:alg type="tx">
                  <dgm:param type="parTxLTRAlign" val="l"/>
                  <dgm:param type="parTxRTLAlign" val="r"/>
                </dgm:alg>
              </dgm:if>
              <dgm:else name="Name40">
                <dgm:alg type="tx">
                  <dgm:param type="parTxLTRAlign" val="l"/>
                  <dgm:param type="parTxRTLAlign" val="l"/>
                </dgm:alg>
              </dgm:else>
            </dgm:choose>
          </dgm:if>
          <dgm:else name="Name41">
            <dgm:choose name="Name42">
              <dgm:if name="Name43" axis="root des" ptType="all node" func="maxDepth" op="gt" val="1">
                <dgm:alg type="tx">
                  <dgm:param type="parTxLTRAlign" val="l"/>
                  <dgm:param type="parTxRTLAlign" val="r"/>
                </dgm:alg>
              </dgm:if>
              <dgm:else name="Name44">
                <dgm:alg type="tx">
                  <dgm:param type="parTxLTRAlign" val="r"/>
                  <dgm:param type="parTxRTLAlign" val="r"/>
                </dgm:alg>
              </dgm:else>
            </dgm:choose>
          </dgm:else>
        </dgm:choose>
        <dgm:shape xmlns:r="http://schemas.openxmlformats.org/officeDocument/2006/relationships" type="rect" r:blip="">
          <dgm:adjLst/>
        </dgm:shape>
        <dgm:presOf axis="desOrSelf" ptType="node"/>
        <dgm:choose name="Name45">
          <dgm:if name="Name46" func="var" arg="dir" op="equ" val="norm">
            <dgm:constrLst>
              <dgm:constr type="tMarg" refType="primFontSz" fact="0.1"/>
              <dgm:constr type="bMarg" refType="primFontSz" fact="0.1"/>
              <dgm:constr type="rMarg" refType="primFontSz" fact="0.1"/>
            </dgm:constrLst>
          </dgm:if>
          <dgm:else name="Name47">
            <dgm:constrLst>
              <dgm:constr type="tMarg" refType="primFontSz" fact="0.1"/>
              <dgm:constr type="bMarg" refType="primFontSz" fact="0.1"/>
              <dgm:constr type="lMarg" refType="primFontSz" fact="0.1"/>
            </dgm:constrLst>
          </dgm:else>
        </dgm:choose>
        <dgm:ruleLst>
          <dgm:rule type="primFontSz" val="5" fact="NaN" max="NaN"/>
        </dgm:ruleLst>
      </dgm:layoutNode>
      <dgm:layoutNode name="line2" styleLbl="callout">
        <dgm:alg type="sp"/>
        <dgm:shape xmlns:r="http://schemas.openxmlformats.org/officeDocument/2006/relationships" type="line" r:blip="">
          <dgm:adjLst/>
        </dgm:shape>
        <dgm:presOf/>
        <dgm:constrLst/>
        <dgm:ruleLst/>
      </dgm:layoutNode>
      <dgm:layoutNode name="d2" styleLbl="callout">
        <dgm:alg type="sp"/>
        <dgm:choose name="Name48">
          <dgm:if name="Name49" func="var" arg="dir" op="equ" val="norm">
            <dgm:shape xmlns:r="http://schemas.openxmlformats.org/officeDocument/2006/relationships" rot="90" type="line" r:blip="">
              <dgm:adjLst/>
            </dgm:shape>
          </dgm:if>
          <dgm:else name="Name50">
            <dgm:shape xmlns:r="http://schemas.openxmlformats.org/officeDocument/2006/relationships" rot="180" type="line" r:blip="">
              <dgm:adjLst/>
            </dgm:shape>
          </dgm:else>
        </dgm:choose>
        <dgm:presOf/>
        <dgm:constrLst/>
        <dgm:ruleLst/>
      </dgm:layoutNode>
    </dgm:forEach>
    <dgm:forEach name="Name51" axis="ch" ptType="node" st="3" cnt="1">
      <dgm:layoutNode name="circle3" styleLbl="lnNode1">
        <dgm:alg type="sp"/>
        <dgm:shape xmlns:r="http://schemas.openxmlformats.org/officeDocument/2006/relationships" type="ellipse" r:blip="" zOrderOff="-10">
          <dgm:adjLst/>
        </dgm:shape>
        <dgm:presOf/>
        <dgm:constrLst/>
        <dgm:ruleLst/>
      </dgm:layoutNode>
      <dgm:layoutNode name="text3" styleLbl="revTx">
        <dgm:varLst>
          <dgm:bulletEnabled val="1"/>
        </dgm:varLst>
        <dgm:choose name="Name52">
          <dgm:if name="Name53" func="var" arg="dir" op="equ" val="norm">
            <dgm:choose name="Name54">
              <dgm:if name="Name55" axis="root des" ptType="all node" func="maxDepth" op="gt" val="1">
                <dgm:alg type="tx">
                  <dgm:param type="parTxLTRAlign" val="l"/>
                  <dgm:param type="parTxRTLAlign" val="r"/>
                </dgm:alg>
              </dgm:if>
              <dgm:else name="Name56">
                <dgm:alg type="tx">
                  <dgm:param type="parTxLTRAlign" val="l"/>
                  <dgm:param type="parTxRTLAlign" val="l"/>
                </dgm:alg>
              </dgm:else>
            </dgm:choose>
          </dgm:if>
          <dgm:else name="Name57">
            <dgm:choose name="Name58">
              <dgm:if name="Name59" axis="root des" ptType="all node" func="maxDepth" op="gt" val="1">
                <dgm:alg type="tx">
                  <dgm:param type="parTxLTRAlign" val="l"/>
                  <dgm:param type="parTxRTLAlign" val="r"/>
                </dgm:alg>
              </dgm:if>
              <dgm:else name="Name60">
                <dgm:alg type="tx">
                  <dgm:param type="parTxLTRAlign" val="r"/>
                  <dgm:param type="parTxRTLAlign" val="r"/>
                </dgm:alg>
              </dgm:else>
            </dgm:choose>
          </dgm:else>
        </dgm:choose>
        <dgm:shape xmlns:r="http://schemas.openxmlformats.org/officeDocument/2006/relationships" type="rect" r:blip="">
          <dgm:adjLst/>
        </dgm:shape>
        <dgm:presOf axis="desOrSelf" ptType="node"/>
        <dgm:choose name="Name61">
          <dgm:if name="Name62" func="var" arg="dir" op="equ" val="norm">
            <dgm:constrLst>
              <dgm:constr type="tMarg" refType="primFontSz" fact="0.1"/>
              <dgm:constr type="bMarg" refType="primFontSz" fact="0.1"/>
              <dgm:constr type="rMarg" refType="primFontSz" fact="0.1"/>
            </dgm:constrLst>
          </dgm:if>
          <dgm:else name="Name63">
            <dgm:constrLst>
              <dgm:constr type="tMarg" refType="primFontSz" fact="0.1"/>
              <dgm:constr type="bMarg" refType="primFontSz" fact="0.1"/>
              <dgm:constr type="lMarg" refType="primFontSz" fact="0.1"/>
            </dgm:constrLst>
          </dgm:else>
        </dgm:choose>
        <dgm:ruleLst>
          <dgm:rule type="primFontSz" val="5" fact="NaN" max="NaN"/>
        </dgm:ruleLst>
      </dgm:layoutNode>
      <dgm:layoutNode name="line3" styleLbl="callout">
        <dgm:alg type="sp"/>
        <dgm:shape xmlns:r="http://schemas.openxmlformats.org/officeDocument/2006/relationships" type="line" r:blip="">
          <dgm:adjLst/>
        </dgm:shape>
        <dgm:presOf/>
        <dgm:constrLst/>
        <dgm:ruleLst/>
      </dgm:layoutNode>
      <dgm:layoutNode name="d3" styleLbl="callout">
        <dgm:alg type="sp"/>
        <dgm:choose name="Name64">
          <dgm:if name="Name65" func="var" arg="dir" op="equ" val="norm">
            <dgm:shape xmlns:r="http://schemas.openxmlformats.org/officeDocument/2006/relationships" rot="90" type="line" r:blip="">
              <dgm:adjLst/>
            </dgm:shape>
          </dgm:if>
          <dgm:else name="Name66">
            <dgm:shape xmlns:r="http://schemas.openxmlformats.org/officeDocument/2006/relationships" rot="180" type="line" r:blip="">
              <dgm:adjLst/>
            </dgm:shape>
          </dgm:else>
        </dgm:choose>
        <dgm:presOf/>
        <dgm:constrLst/>
        <dgm:ruleLst/>
      </dgm:layoutNode>
    </dgm:forEach>
    <dgm:forEach name="Name67" axis="ch" ptType="node" st="4" cnt="1">
      <dgm:layoutNode name="circle4" styleLbl="lnNode1">
        <dgm:alg type="sp"/>
        <dgm:shape xmlns:r="http://schemas.openxmlformats.org/officeDocument/2006/relationships" type="ellipse" r:blip="" zOrderOff="-15">
          <dgm:adjLst/>
        </dgm:shape>
        <dgm:presOf/>
        <dgm:constrLst/>
        <dgm:ruleLst/>
      </dgm:layoutNode>
      <dgm:layoutNode name="text4" styleLbl="revTx">
        <dgm:varLst>
          <dgm:bulletEnabled val="1"/>
        </dgm:varLst>
        <dgm:choose name="Name68">
          <dgm:if name="Name69" func="var" arg="dir" op="equ" val="norm">
            <dgm:choose name="Name70">
              <dgm:if name="Name71" axis="root des" ptType="all node" func="maxDepth" op="gt" val="1">
                <dgm:alg type="tx">
                  <dgm:param type="parTxLTRAlign" val="l"/>
                  <dgm:param type="parTxRTLAlign" val="r"/>
                </dgm:alg>
              </dgm:if>
              <dgm:else name="Name72">
                <dgm:alg type="tx">
                  <dgm:param type="parTxLTRAlign" val="l"/>
                  <dgm:param type="parTxRTLAlign" val="l"/>
                </dgm:alg>
              </dgm:else>
            </dgm:choose>
          </dgm:if>
          <dgm:else name="Name73">
            <dgm:choose name="Name74">
              <dgm:if name="Name75" axis="root des" ptType="all node" func="maxDepth" op="gt" val="1">
                <dgm:alg type="tx">
                  <dgm:param type="parTxLTRAlign" val="l"/>
                  <dgm:param type="parTxRTLAlign" val="r"/>
                </dgm:alg>
              </dgm:if>
              <dgm:else name="Name76">
                <dgm:alg type="tx">
                  <dgm:param type="parTxLTRAlign" val="r"/>
                  <dgm:param type="parTxRTLAlign" val="r"/>
                </dgm:alg>
              </dgm:else>
            </dgm:choose>
          </dgm:else>
        </dgm:choose>
        <dgm:shape xmlns:r="http://schemas.openxmlformats.org/officeDocument/2006/relationships" type="rect" r:blip="">
          <dgm:adjLst/>
        </dgm:shape>
        <dgm:presOf axis="desOrSelf" ptType="node"/>
        <dgm:choose name="Name77">
          <dgm:if name="Name78" func="var" arg="dir" op="equ" val="norm">
            <dgm:constrLst>
              <dgm:constr type="tMarg" refType="primFontSz" fact="0.1"/>
              <dgm:constr type="bMarg" refType="primFontSz" fact="0.1"/>
              <dgm:constr type="rMarg" refType="primFontSz" fact="0.1"/>
            </dgm:constrLst>
          </dgm:if>
          <dgm:else name="Name79">
            <dgm:constrLst>
              <dgm:constr type="tMarg" refType="primFontSz" fact="0.1"/>
              <dgm:constr type="bMarg" refType="primFontSz" fact="0.1"/>
              <dgm:constr type="lMarg" refType="primFontSz" fact="0.1"/>
            </dgm:constrLst>
          </dgm:else>
        </dgm:choose>
        <dgm:ruleLst>
          <dgm:rule type="primFontSz" val="5" fact="NaN" max="NaN"/>
        </dgm:ruleLst>
      </dgm:layoutNode>
      <dgm:layoutNode name="line4" styleLbl="callout">
        <dgm:alg type="sp"/>
        <dgm:shape xmlns:r="http://schemas.openxmlformats.org/officeDocument/2006/relationships" type="line" r:blip="">
          <dgm:adjLst/>
        </dgm:shape>
        <dgm:presOf/>
        <dgm:constrLst/>
        <dgm:ruleLst/>
      </dgm:layoutNode>
      <dgm:layoutNode name="d4" styleLbl="callout">
        <dgm:alg type="sp"/>
        <dgm:choose name="Name80">
          <dgm:if name="Name81" func="var" arg="dir" op="equ" val="norm">
            <dgm:shape xmlns:r="http://schemas.openxmlformats.org/officeDocument/2006/relationships" rot="90" type="line" r:blip="">
              <dgm:adjLst/>
            </dgm:shape>
          </dgm:if>
          <dgm:else name="Name82">
            <dgm:shape xmlns:r="http://schemas.openxmlformats.org/officeDocument/2006/relationships" rot="180" type="line" r:blip="">
              <dgm:adjLst/>
            </dgm:shape>
          </dgm:else>
        </dgm:choose>
        <dgm:presOf/>
        <dgm:constrLst/>
        <dgm:ruleLst/>
      </dgm:layoutNode>
    </dgm:forEach>
    <dgm:forEach name="Name83" axis="ch" ptType="node" st="5" cnt="1">
      <dgm:layoutNode name="circle5" styleLbl="lnNode1">
        <dgm:alg type="sp"/>
        <dgm:shape xmlns:r="http://schemas.openxmlformats.org/officeDocument/2006/relationships" type="ellipse" r:blip="" zOrderOff="-20">
          <dgm:adjLst/>
        </dgm:shape>
        <dgm:presOf/>
        <dgm:constrLst/>
        <dgm:ruleLst/>
      </dgm:layoutNode>
      <dgm:layoutNode name="text5" styleLbl="revTx">
        <dgm:varLst>
          <dgm:bulletEnabled val="1"/>
        </dgm:varLst>
        <dgm:choose name="Name84">
          <dgm:if name="Name85" func="var" arg="dir" op="equ" val="norm">
            <dgm:choose name="Name86">
              <dgm:if name="Name87" axis="root des" ptType="all node" func="maxDepth" op="gt" val="1">
                <dgm:alg type="tx">
                  <dgm:param type="parTxLTRAlign" val="l"/>
                  <dgm:param type="parTxRTLAlign" val="r"/>
                </dgm:alg>
              </dgm:if>
              <dgm:else name="Name88">
                <dgm:alg type="tx">
                  <dgm:param type="parTxLTRAlign" val="l"/>
                  <dgm:param type="parTxRTLAlign" val="l"/>
                </dgm:alg>
              </dgm:else>
            </dgm:choose>
          </dgm:if>
          <dgm:else name="Name89">
            <dgm:choose name="Name90">
              <dgm:if name="Name91" axis="root des" ptType="all node" func="maxDepth" op="gt" val="1">
                <dgm:alg type="tx">
                  <dgm:param type="parTxLTRAlign" val="l"/>
                  <dgm:param type="parTxRTLAlign" val="r"/>
                </dgm:alg>
              </dgm:if>
              <dgm:else name="Name92">
                <dgm:alg type="tx">
                  <dgm:param type="parTxLTRAlign" val="r"/>
                  <dgm:param type="parTxRTLAlign" val="r"/>
                </dgm:alg>
              </dgm:else>
            </dgm:choose>
          </dgm:else>
        </dgm:choose>
        <dgm:shape xmlns:r="http://schemas.openxmlformats.org/officeDocument/2006/relationships" type="rect" r:blip="">
          <dgm:adjLst/>
        </dgm:shape>
        <dgm:presOf axis="desOrSelf" ptType="node"/>
        <dgm:choose name="Name93">
          <dgm:if name="Name94" func="var" arg="dir" op="equ" val="norm">
            <dgm:constrLst>
              <dgm:constr type="tMarg" refType="primFontSz" fact="0.1"/>
              <dgm:constr type="bMarg" refType="primFontSz" fact="0.1"/>
              <dgm:constr type="rMarg" refType="primFontSz" fact="0.1"/>
            </dgm:constrLst>
          </dgm:if>
          <dgm:else name="Name95">
            <dgm:constrLst>
              <dgm:constr type="tMarg" refType="primFontSz" fact="0.1"/>
              <dgm:constr type="bMarg" refType="primFontSz" fact="0.1"/>
              <dgm:constr type="lMarg" refType="primFontSz" fact="0.1"/>
            </dgm:constrLst>
          </dgm:else>
        </dgm:choose>
        <dgm:ruleLst>
          <dgm:rule type="primFontSz" val="5" fact="NaN" max="NaN"/>
        </dgm:ruleLst>
      </dgm:layoutNode>
      <dgm:layoutNode name="line5" styleLbl="callout">
        <dgm:alg type="sp"/>
        <dgm:shape xmlns:r="http://schemas.openxmlformats.org/officeDocument/2006/relationships" type="line" r:blip="">
          <dgm:adjLst/>
        </dgm:shape>
        <dgm:presOf/>
        <dgm:constrLst/>
        <dgm:ruleLst/>
      </dgm:layoutNode>
      <dgm:layoutNode name="d5" styleLbl="callout">
        <dgm:alg type="sp"/>
        <dgm:choose name="Name96">
          <dgm:if name="Name97" func="var" arg="dir" op="equ" val="norm">
            <dgm:shape xmlns:r="http://schemas.openxmlformats.org/officeDocument/2006/relationships" rot="90" type="line" r:blip="">
              <dgm:adjLst/>
            </dgm:shape>
          </dgm:if>
          <dgm:else name="Name98">
            <dgm:shape xmlns:r="http://schemas.openxmlformats.org/officeDocument/2006/relationships" rot="180" type="line" r:blip="">
              <dgm:adjLst/>
            </dgm:shape>
          </dgm:else>
        </dgm:choose>
        <dgm:presOf/>
        <dgm:constrLst/>
        <dgm:ruleLst/>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radial2">
  <dgm:title val=""/>
  <dgm:desc val=""/>
  <dgm:catLst>
    <dgm:cat type="relationship" pri="20000"/>
    <dgm:cat type="convert" pri="9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ite">
    <dgm:varLst>
      <dgm:chMax val="5"/>
      <dgm:dir/>
      <dgm:animLvl val="ctr"/>
      <dgm:resizeHandles val="exact"/>
    </dgm:varLst>
    <dgm:alg type="composite"/>
    <dgm:shape xmlns:r="http://schemas.openxmlformats.org/officeDocument/2006/relationships" r:blip="">
      <dgm:adjLst/>
    </dgm:shape>
    <dgm:presOf/>
    <dgm:constrLst>
      <dgm:constr type="w" for="ch" forName="cycle" refType="w"/>
      <dgm:constr type="h" for="ch" forName="cycle" refType="h"/>
    </dgm:constrLst>
    <dgm:ruleLst/>
    <dgm:layoutNode name="cycle">
      <dgm:choose name="Name0">
        <dgm:if name="Name1" func="var" arg="dir" op="equ" val="norm">
          <dgm:choose name="Name2">
            <dgm:if name="Name3" axis="ch" ptType="node" func="cnt" op="lte" val="1">
              <dgm:alg type="cycle">
                <dgm:param type="stAng" val="90"/>
                <dgm:param type="spanAng" val="360"/>
                <dgm:param type="ctrShpMap" val="fNode"/>
              </dgm:alg>
            </dgm:if>
            <dgm:if name="Name4" axis="ch" ptType="node" func="cnt" op="equ" val="2">
              <dgm:alg type="cycle">
                <dgm:param type="stAng" val="70"/>
                <dgm:param type="spanAng" val="40"/>
                <dgm:param type="ctrShpMap" val="fNode"/>
              </dgm:alg>
            </dgm:if>
            <dgm:if name="Name5" axis="ch" ptType="node" func="cnt" op="equ" val="3">
              <dgm:alg type="cycle">
                <dgm:param type="stAng" val="60"/>
                <dgm:param type="spanAng" val="60"/>
                <dgm:param type="ctrShpMap" val="fNode"/>
              </dgm:alg>
            </dgm:if>
            <dgm:else name="Name6">
              <dgm:alg type="cycle">
                <dgm:param type="stAng" val="45"/>
                <dgm:param type="spanAng" val="90"/>
                <dgm:param type="ctrShpMap" val="fNode"/>
              </dgm:alg>
            </dgm:else>
          </dgm:choose>
        </dgm:if>
        <dgm:else name="Name7">
          <dgm:choose name="Name8">
            <dgm:if name="Name9" axis="ch" ptType="node" func="cnt" op="lte" val="1">
              <dgm:alg type="cycle">
                <dgm:param type="stAng" val="-90"/>
                <dgm:param type="spanAng" val="-360"/>
                <dgm:param type="ctrShpMap" val="fNode"/>
              </dgm:alg>
            </dgm:if>
            <dgm:if name="Name10" axis="ch" ptType="node" func="cnt" op="equ" val="2">
              <dgm:alg type="cycle">
                <dgm:param type="stAng" val="-70"/>
                <dgm:param type="spanAng" val="-40"/>
                <dgm:param type="ctrShpMap" val="fNode"/>
              </dgm:alg>
            </dgm:if>
            <dgm:if name="Name11" axis="ch" ptType="node" func="cnt" op="equ" val="3">
              <dgm:alg type="cycle">
                <dgm:param type="stAng" val="-60"/>
                <dgm:param type="spanAng" val="-60"/>
                <dgm:param type="ctrShpMap" val="fNode"/>
              </dgm:alg>
            </dgm:if>
            <dgm:else name="Name12">
              <dgm:alg type="cycle">
                <dgm:param type="stAng" val="-45"/>
                <dgm:param type="spanAng" val="-90"/>
                <dgm:param type="ctrShpMap" val="fNode"/>
              </dgm:alg>
            </dgm:else>
          </dgm:choose>
        </dgm:else>
      </dgm:choose>
      <dgm:shape xmlns:r="http://schemas.openxmlformats.org/officeDocument/2006/relationships" r:blip="">
        <dgm:adjLst/>
      </dgm:shape>
      <dgm:presOf/>
      <dgm:constrLst>
        <dgm:constr type="sp" val="20"/>
        <dgm:constr type="w" for="ch" forName="centerShape" refType="w"/>
        <dgm:constr type="w" for="ch" forName="node" refType="w" refFor="ch" refForName="centerShape" fact="1.5"/>
        <dgm:constr type="sibSp" refType="w" refFor="ch" refForName="centerShape" op="equ" fact="0.08"/>
        <dgm:constr type="primFontSz" for="des" forName="parentNode" op="equ" val="65"/>
        <dgm:constr type="secFontSz" for="des" forName="childNode" op="equ" val="65"/>
      </dgm:constrLst>
      <dgm:ruleLst/>
      <dgm:choose name="Name13">
        <dgm:if name="Name14" axis="ch" ptType="node" hideLastTrans="0" func="cnt" op="gte" val="1">
          <dgm:layoutNode name="centerShape" styleLbl="node0">
            <dgm:alg type="composite"/>
            <dgm:shape xmlns:r="http://schemas.openxmlformats.org/officeDocument/2006/relationships" r:blip="">
              <dgm:adjLst/>
            </dgm:shape>
            <dgm:presOf axis="ch" ptType="node" cnt="1"/>
            <dgm:constrLst>
              <dgm:constr type="w" for="ch" forName="connSite" refType="w" fact="0.7"/>
              <dgm:constr type="h" for="ch" forName="connSite" refType="w" fact="0.7"/>
              <dgm:constr type="ctrX" for="ch" forName="connSite" refType="w" fact="0.5"/>
              <dgm:constr type="ctrY" for="ch" forName="connSite" refType="h" fact="0.5"/>
              <dgm:constr type="w" for="ch" forName="visible" refType="w"/>
              <dgm:constr type="h" for="ch" forName="visible" refType="w"/>
              <dgm:constr type="ctrX" for="ch" forName="visible" refType="w" fact="0.5"/>
              <dgm:constr type="ctrY" for="ch" forName="visible" refType="h" fact="0.5"/>
            </dgm:constrLst>
            <dgm:ruleLst/>
            <dgm:layoutNode name="connSite">
              <dgm:alg type="sp"/>
              <dgm:shape xmlns:r="http://schemas.openxmlformats.org/officeDocument/2006/relationships" type="ellipse" r:blip="" hideGeom="1">
                <dgm:adjLst/>
              </dgm:shape>
              <dgm:presOf/>
              <dgm:constrLst/>
              <dgm:ruleLst/>
            </dgm:layoutNode>
            <dgm:layoutNode name="visible">
              <dgm:alg type="sp"/>
              <dgm:shape xmlns:r="http://schemas.openxmlformats.org/officeDocument/2006/relationships" type="ellipse" r:blip="" blipPhldr="1">
                <dgm:adjLst/>
              </dgm:shape>
              <dgm:presOf/>
              <dgm:constrLst/>
              <dgm:ruleLst/>
            </dgm:layoutNode>
          </dgm:layoutNode>
        </dgm:if>
        <dgm:else name="Name15"/>
      </dgm:choose>
      <dgm:forEach name="Name16" axis="ch">
        <dgm:forEach name="Name17" axis="self" ptType="node">
          <dgm:layoutNode name="node">
            <dgm:alg type="composite"/>
            <dgm:shape xmlns:r="http://schemas.openxmlformats.org/officeDocument/2006/relationships" r:blip="">
              <dgm:adjLst/>
            </dgm:shape>
            <dgm:presOf/>
            <dgm:choose name="Name18">
              <dgm:if name="Name19" func="var" arg="dir" op="equ" val="norm">
                <dgm:constrLst>
                  <dgm:constr type="t" for="ch" forName="parentNode"/>
                  <dgm:constr type="l" for="ch" forName="parentNode"/>
                  <dgm:constr type="w" for="ch" forName="parentNode" refType="w" fact="0.4"/>
                  <dgm:constr type="h" for="ch" forName="parentNode" refType="w" refFor="ch" refForName="parentNode" op="equ"/>
                  <dgm:constr type="ctrY" for="ch" forName="childNode" refType="h" refFor="ch" refForName="parentNode" fact="0.5"/>
                  <dgm:constr type="l" for="ch" forName="childNode" refType="w" refFor="ch" refForName="parentNode" op="equ" fact="1.1"/>
                  <dgm:constr type="w" for="ch" forName="childNode" refType="w" fact="0.6"/>
                  <dgm:constr type="h" for="ch" forName="childNode" refType="h" refFor="ch" refForName="parentNode"/>
                </dgm:constrLst>
              </dgm:if>
              <dgm:else name="Name20">
                <dgm:constrLst>
                  <dgm:constr type="t" for="ch" forName="parentNode"/>
                  <dgm:constr type="r" for="ch" forName="parentNode" refType="w"/>
                  <dgm:constr type="w" for="ch" forName="parentNode" refType="w" fact="0.4"/>
                  <dgm:constr type="h" for="ch" forName="parentNode" refType="w" refFor="ch" refForName="parentNode" op="equ"/>
                  <dgm:constr type="ctrY" for="ch" forName="childNode" refType="h" refFor="ch" refForName="parentNode" fact="0.5"/>
                  <dgm:constr type="l" for="ch" forName="childNode"/>
                  <dgm:constr type="w" for="ch" forName="childNode" refType="w" fact="0.6"/>
                  <dgm:constr type="h" for="ch" forName="childNode" refType="h" refFor="ch" refForName="parentNode"/>
                </dgm:constrLst>
              </dgm:else>
            </dgm:choose>
            <dgm:ruleLst/>
            <dgm:layoutNode name="parentNode" styleLbl="node1">
              <dgm:varLst>
                <dgm:chMax val="1"/>
                <dgm:bulletEnabled val="1"/>
              </dgm:varLst>
              <dgm:alg type="tx"/>
              <dgm:shape xmlns:r="http://schemas.openxmlformats.org/officeDocument/2006/relationships" type="ellipse" r:blip="">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childNode" styleLbl="revTx" moveWith="parentNode">
              <dgm:varLst>
                <dgm:bulletEnabled val="1"/>
              </dgm:varLst>
              <dgm:alg type="tx">
                <dgm:param type="txAnchorVertCh" val="mid"/>
                <dgm:param type="stBulletLvl" val="1"/>
              </dgm:alg>
              <dgm:choose name="Name21">
                <dgm:if name="Name22" axis="ch" ptType="node" func="cnt" op="gte" val="1">
                  <dgm:shape xmlns:r="http://schemas.openxmlformats.org/officeDocument/2006/relationships" type="rect" r:blip="">
                    <dgm:adjLst/>
                  </dgm:shape>
                </dgm:if>
                <dgm:else name="Name23">
                  <dgm:shape xmlns:r="http://schemas.openxmlformats.org/officeDocument/2006/relationships" type="rect" r:blip="" hideGeom="1">
                    <dgm:adjLst/>
                  </dgm:shape>
                </dgm:else>
              </dgm:choose>
              <dgm:presOf axis="des" ptType="node"/>
              <dgm:constrLst>
                <dgm:constr type="tMarg"/>
                <dgm:constr type="bMarg"/>
                <dgm:constr type="lMarg"/>
                <dgm:constr type="rMarg"/>
              </dgm:constrLst>
              <dgm:ruleLst>
                <dgm:rule type="secFontSz" val="5" fact="NaN" max="NaN"/>
              </dgm:ruleLst>
            </dgm:layoutNode>
          </dgm:layoutNode>
        </dgm:forEach>
        <dgm:forEach name="Name24" axis="self" ptType="parTrans" cnt="1">
          <dgm:layoutNode name="Name25">
            <dgm:alg type="conn">
              <dgm:param type="dim" val="1D"/>
              <dgm:param type="endSty" val="noArr"/>
              <dgm:param type="begPts" val="auto"/>
              <dgm:param type="endPts" val="auto"/>
              <dgm:param type="srcNode" val="connSite"/>
              <dgm:param type="dstNode" val="parentNode"/>
            </dgm:alg>
            <dgm:shape xmlns:r="http://schemas.openxmlformats.org/officeDocument/2006/relationships" type="conn" r:blip="" zOrderOff="-99">
              <dgm:adjLst/>
            </dgm:shape>
            <dgm:presOf axis="self"/>
            <dgm:constrLst>
              <dgm:constr type="connDist"/>
              <dgm:constr type="w" val="1"/>
              <dgm:constr type="h" val="5"/>
              <dgm:constr type="begPad"/>
              <dgm:constr type="endPad"/>
            </dgm:constrLst>
            <dgm:ruleLst/>
          </dgm:layoutNode>
        </dgm:forEach>
      </dgm:forEach>
    </dgm:layoutNode>
  </dgm:layoutNode>
</dgm:layoutDef>
</file>

<file path=ppt/diagrams/layout3.xml><?xml version="1.0" encoding="utf-8"?>
<dgm:layoutDef xmlns:dgm="http://schemas.openxmlformats.org/drawingml/2006/diagram" xmlns:a="http://schemas.openxmlformats.org/drawingml/2006/main" uniqueId="urn:microsoft.com/office/officeart/2005/8/layout/arrow5">
  <dgm:title val=""/>
  <dgm:desc val=""/>
  <dgm:catLst>
    <dgm:cat type="relationship" pri="6000"/>
    <dgm:cat type="process" pri="31000"/>
  </dgm:catLst>
  <dgm:sampData>
    <dgm:dataModel>
      <dgm:ptLst>
        <dgm:pt modelId="0" type="doc"/>
        <dgm:pt modelId="1">
          <dgm:prSet phldr="1"/>
        </dgm:pt>
        <dgm:pt modelId="2">
          <dgm:prSet phldr="1"/>
        </dgm:pt>
      </dgm:ptLst>
      <dgm:cxnLst>
        <dgm:cxn modelId="4" srcId="0" destId="1" srcOrd="0" destOrd="0"/>
        <dgm:cxn modelId="5" srcId="0" destId="2" srcOrd="1"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diagram">
    <dgm:varLst>
      <dgm:dir/>
      <dgm:resizeHandles val="exact"/>
    </dgm:varLst>
    <dgm:choose name="Name0">
      <dgm:if name="Name1" axis="ch" ptType="node" func="cnt" op="equ" val="2">
        <dgm:choose name="Name2">
          <dgm:if name="Name3" func="var" arg="dir" op="equ" val="norm">
            <dgm:alg type="cycle">
              <dgm:param type="rotPath" val="alongPath"/>
              <dgm:param type="stAng" val="270"/>
            </dgm:alg>
          </dgm:if>
          <dgm:else name="Name4">
            <dgm:alg type="cycle">
              <dgm:param type="rotPath" val="alongPath"/>
              <dgm:param type="stAng" val="90"/>
              <dgm:param type="spanAng" val="-360"/>
            </dgm:alg>
          </dgm:else>
        </dgm:choose>
      </dgm:if>
      <dgm:else name="Name5">
        <dgm:choose name="Name6">
          <dgm:if name="Name7" func="var" arg="dir" op="equ" val="norm">
            <dgm:alg type="cycle">
              <dgm:param type="rotPath" val="alongPath"/>
            </dgm:alg>
          </dgm:if>
          <dgm:else name="Name8">
            <dgm:alg type="cycle">
              <dgm:param type="rotPath" val="alongPath"/>
              <dgm:param type="spanAng" val="-360"/>
            </dgm:alg>
          </dgm:else>
        </dgm:choose>
      </dgm:else>
    </dgm:choose>
    <dgm:shape xmlns:r="http://schemas.openxmlformats.org/officeDocument/2006/relationships" r:blip="">
      <dgm:adjLst/>
    </dgm:shape>
    <dgm:presOf/>
    <dgm:choose name="Name9">
      <dgm:if name="Name10" axis="ch" ptType="node" func="cnt" op="lte" val="2">
        <dgm:constrLst>
          <dgm:constr type="primFontSz" for="ch" ptType="node" op="equ" val="65"/>
          <dgm:constr type="w" for="ch" ptType="node" refType="w"/>
          <dgm:constr type="h" for="ch" ptType="node" refType="w" refFor="ch" refPtType="node" op="equ"/>
          <dgm:constr type="sibSp" refType="w" refFor="ch" refPtType="node" fact="0.1"/>
          <dgm:constr type="sibSp" refType="h" op="lte" fact="0.1"/>
          <dgm:constr type="diam" refType="w" refFor="ch" refPtType="node" op="equ" fact="1.1"/>
        </dgm:constrLst>
      </dgm:if>
      <dgm:if name="Name11" axis="ch" ptType="node" func="cnt" op="equ" val="5">
        <dgm:constrLst>
          <dgm:constr type="primFontSz" for="ch" ptType="node" op="equ" val="65"/>
          <dgm:constr type="w" for="ch" ptType="node" refType="w"/>
          <dgm:constr type="h" for="ch" ptType="node" refType="w" refFor="ch" refPtType="node" op="equ"/>
          <dgm:constr type="sibSp" refType="w" refFor="ch" refPtType="node" fact="-0.2"/>
          <dgm:constr type="sibSp" refType="h" op="lte" fact="0.1"/>
        </dgm:constrLst>
      </dgm:if>
      <dgm:if name="Name12" axis="ch" ptType="node" func="cnt" op="equ" val="6">
        <dgm:constrLst>
          <dgm:constr type="primFontSz" for="ch" ptType="node" op="equ" val="65"/>
          <dgm:constr type="w" for="ch" ptType="node" refType="w"/>
          <dgm:constr type="h" for="ch" ptType="node" refType="w" refFor="ch" refPtType="node" op="equ"/>
          <dgm:constr type="sibSp" refType="w" refFor="ch" refPtType="node" fact="-0.1"/>
          <dgm:constr type="sibSp" refType="h" op="lte" fact="0.1"/>
        </dgm:constrLst>
      </dgm:if>
      <dgm:if name="Name13" axis="ch" ptType="node" func="cnt" op="equ" val="7">
        <dgm:constrLst>
          <dgm:constr type="primFontSz" for="ch" ptType="node" op="equ" val="65"/>
          <dgm:constr type="w" for="ch" ptType="node" refType="w"/>
          <dgm:constr type="h" for="ch" ptType="node" refType="w" refFor="ch" refPtType="node" op="equ"/>
          <dgm:constr type="sibSp" refType="w" refFor="ch" refPtType="node" fact="-0.1"/>
          <dgm:constr type="sibSp" refType="h" op="lte" fact="0.1"/>
        </dgm:constrLst>
      </dgm:if>
      <dgm:if name="Name14" axis="ch" ptType="node" func="cnt" op="equ" val="8">
        <dgm:constrLst>
          <dgm:constr type="primFontSz" for="ch" ptType="node" op="equ" val="65"/>
          <dgm:constr type="w" for="ch" ptType="node" refType="w"/>
          <dgm:constr type="h" for="ch" ptType="node" refType="w" refFor="ch" refPtType="node" op="equ"/>
          <dgm:constr type="sibSp"/>
          <dgm:constr type="sibSp" refType="h" op="lte" fact="0.1"/>
        </dgm:constrLst>
      </dgm:if>
      <dgm:if name="Name15" axis="ch" ptType="node" func="cnt" op="gte" val="9">
        <dgm:constrLst>
          <dgm:constr type="primFontSz" for="ch" ptType="node" op="equ" val="65"/>
          <dgm:constr type="w" for="ch" ptType="node" refType="w"/>
          <dgm:constr type="h" for="ch" ptType="node" refType="w" refFor="ch" refPtType="node" op="equ"/>
          <dgm:constr type="sibSp" refType="w" refFor="ch" refPtType="node" fact="-0.1"/>
          <dgm:constr type="sibSp" refType="h" op="lte" fact="0.1"/>
        </dgm:constrLst>
      </dgm:if>
      <dgm:else name="Name16">
        <dgm:constrLst>
          <dgm:constr type="primFontSz" for="ch" ptType="node" op="equ" val="65"/>
          <dgm:constr type="w" for="ch" ptType="node" refType="w"/>
          <dgm:constr type="h" for="ch" ptType="node" refType="w" refFor="ch" refPtType="node" op="equ"/>
          <dgm:constr type="sibSp" refType="w" refFor="ch" refPtType="node" fact="-0.35"/>
        </dgm:constrLst>
      </dgm:else>
    </dgm:choose>
    <dgm:ruleLst/>
    <dgm:forEach name="Name17" axis="ch" ptType="node">
      <dgm:layoutNode name="arrow">
        <dgm:varLst>
          <dgm:bulletEnabled val="1"/>
        </dgm:varLst>
        <dgm:alg type="tx"/>
        <dgm:shape xmlns:r="http://schemas.openxmlformats.org/officeDocument/2006/relationships" type="downArrow" r:blip="">
          <dgm:adjLst>
            <dgm:adj idx="2" val="0.35"/>
          </dgm:adjLst>
        </dgm:shape>
        <dgm:presOf axis="desOrSelf" ptType="node"/>
        <dgm:constrLst/>
        <dgm:ruleLst>
          <dgm:rule type="primFontSz" val="5" fact="NaN" max="NaN"/>
        </dgm:ruleLst>
      </dgm:layoutNode>
    </dgm:forEach>
  </dgm:layoutNode>
</dgm:layoutDef>
</file>

<file path=ppt/diagrams/layout4.xml><?xml version="1.0" encoding="utf-8"?>
<dgm:layoutDef xmlns:dgm="http://schemas.openxmlformats.org/drawingml/2006/diagram" xmlns:a="http://schemas.openxmlformats.org/drawingml/2006/main" uniqueId="urn:microsoft.com/office/officeart/2005/8/layout/pyramid1">
  <dgm:title val=""/>
  <dgm:desc val=""/>
  <dgm:catLst>
    <dgm:cat type="pyramid" pri="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B"/>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B"/>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mid"/>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layout5.xml><?xml version="1.0" encoding="utf-8"?>
<dgm:layoutDef xmlns:dgm="http://schemas.openxmlformats.org/drawingml/2006/diagram" xmlns:a="http://schemas.openxmlformats.org/drawingml/2006/main" uniqueId="urn:microsoft.com/office/officeart/2008/layout/HalfCircleOrganizationChart">
  <dgm:title val=""/>
  <dgm:desc val=""/>
  <dgm:catLst>
    <dgm:cat type="hierarchy" pri="1500"/>
  </dgm:catLst>
  <dgm:sampData>
    <dgm:dataModel>
      <dgm:ptLst>
        <dgm:pt modelId="0" type="doc"/>
        <dgm:pt modelId="1">
          <dgm:prSet phldr="1"/>
        </dgm:pt>
        <dgm:pt modelId="11" type="asst">
          <dgm:prSet phldr="1"/>
        </dgm:pt>
        <dgm:pt modelId="12">
          <dgm:prSet phldr="1"/>
        </dgm:pt>
        <dgm:pt modelId="13">
          <dgm:prSet phldr="1"/>
        </dgm:pt>
        <dgm:pt modelId="14">
          <dgm:prSet phldr="1"/>
        </dgm:pt>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type="asst">
          <dgm:prSet phldr="1"/>
        </dgm:pt>
        <dgm:pt modelId="12">
          <dgm:prSet phldr="1"/>
        </dgm:pt>
        <dgm:pt modelId="13">
          <dgm:prSet phldr="1"/>
        </dgm:pt>
        <dgm:pt modelId="14">
          <dgm:prSet phldr="1"/>
        </dgm:pt>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Name0">
    <dgm:varLst>
      <dgm:orgChart val="1"/>
      <dgm:chPref val="1"/>
      <dgm:dir/>
      <dgm:animOne val="branch"/>
      <dgm:animLvl val="lvl"/>
      <dgm:resizeHandles/>
    </dgm:varLst>
    <dgm:choose name="Name1">
      <dgm:if name="Name2" func="var" arg="dir" op="equ" val="norm">
        <dgm:alg type="hierChild">
          <dgm:param type="linDir" val="fromL"/>
        </dgm:alg>
      </dgm:if>
      <dgm:else name="Name3">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2" refType="w" fact="10"/>
      <dgm:constr type="h" for="des" forName="rootComposite2"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forEach name="Name4" axis="ch">
      <dgm:forEach name="Name5" axis="self" ptType="node">
        <dgm:layoutNode name="hierRoot1">
          <dgm:varLst>
            <dgm:hierBranch val="init"/>
          </dgm:varLst>
          <dgm:choose name="Name6">
            <dgm:if name="Name7" func="var" arg="hierBranch" op="equ" val="l">
              <dgm:alg type="hierRoot">
                <dgm:param type="hierAlign" val="tR"/>
              </dgm:alg>
              <dgm:constrLst>
                <dgm:constr type="alignOff" val="0.65"/>
              </dgm:constrLst>
            </dgm:if>
            <dgm:if name="Name8" func="var" arg="hierBranch" op="equ" val="r">
              <dgm:alg type="hierRoot">
                <dgm:param type="hierAlign" val="tL"/>
              </dgm:alg>
              <dgm:constrLst>
                <dgm:constr type="alignOff" val="0.65"/>
              </dgm:constrLst>
            </dgm:if>
            <dgm:if name="Name9" func="var" arg="hierBranch" op="equ" val="hang">
              <dgm:alg type="hierRoot"/>
              <dgm:constrLst>
                <dgm:constr type="alignOff" val="0.65"/>
              </dgm:constrLst>
            </dgm:if>
            <dgm:else name="Name10">
              <dgm:alg type="hierRoot"/>
              <dgm:constrLst>
                <dgm:constr type="alignOff"/>
                <dgm:constr type="bendDist" for="des" ptType="parTrans" refType="sp" fact="0.5"/>
              </dgm:constrLst>
            </dgm:else>
          </dgm:choose>
          <dgm:shape xmlns:r="http://schemas.openxmlformats.org/officeDocument/2006/relationships" r:blip="">
            <dgm:adjLst/>
          </dgm:shape>
          <dgm:presOf/>
          <dgm:layoutNode name="rootComposite1">
            <dgm:alg type="composite"/>
            <dgm:shape xmlns:r="http://schemas.openxmlformats.org/officeDocument/2006/relationships" r:blip="">
              <dgm:adjLst/>
            </dgm:shape>
            <dgm:presOf axis="self" ptType="node" cnt="1"/>
            <dgm:choose name="Name11">
              <dgm:if name="Name12" func="var" arg="hierBranch" op="equ" val="init">
                <dgm:constrLst>
                  <dgm:constr type="l" for="ch" forName="rootText1"/>
                  <dgm:constr type="t" for="ch" forName="rootText1" refType="h" fact="0.18"/>
                  <dgm:constr type="w" for="ch" forName="rootText1" refType="w"/>
                  <dgm:constr type="h" for="ch" forName="rootText1" refType="h" fact="0.64"/>
                  <dgm:constr type="l" for="ch" forName="topArc1" refType="w" fact="0.25"/>
                  <dgm:constr type="t" for="ch" forName="topArc1"/>
                  <dgm:constr type="w" for="ch" forName="topArc1" refType="h" refFor="ch" refForName="topArc1"/>
                  <dgm:constr type="h" for="ch" forName="topArc1" refType="h"/>
                  <dgm:constr type="l" for="ch" forName="bottomArc1" refType="w" fact="0.25"/>
                  <dgm:constr type="t" for="ch" forName="bottomArc1"/>
                  <dgm:constr type="w" for="ch" forName="bottomArc1" refType="h" refFor="ch" refForName="bottomArc1"/>
                  <dgm:constr type="h" for="ch" forName="bottomArc1" refType="h"/>
                  <dgm:constr type="ctrX" for="ch" forName="topConnNode1" refType="w" fact="0.5"/>
                  <dgm:constr type="t" for="ch" forName="topConnNode1"/>
                  <dgm:constr type="w" for="ch" forName="topConnNode1" refType="h" fact="0.76"/>
                  <dgm:constr type="b" for="ch" forName="topConnNode1" refType="t" refFor="ch" refForName="rootText1"/>
                </dgm:constrLst>
              </dgm:if>
              <dgm:if name="Name13" func="var" arg="hierBranch" op="equ" val="l">
                <dgm:constrLst>
                  <dgm:constr type="l" for="ch" forName="rootText1"/>
                  <dgm:constr type="t" for="ch" forName="rootText1" refType="h" fact="0.18"/>
                  <dgm:constr type="w" for="ch" forName="rootText1" refType="w"/>
                  <dgm:constr type="h" for="ch" forName="rootText1" refType="h" fact="0.64"/>
                  <dgm:constr type="l" for="ch" forName="topArc1" refType="w" fact="0.25"/>
                  <dgm:constr type="t" for="ch" forName="topArc1"/>
                  <dgm:constr type="w" for="ch" forName="topArc1" refType="h" refFor="ch" refForName="topArc1"/>
                  <dgm:constr type="h" for="ch" forName="topArc1" refType="h"/>
                  <dgm:constr type="l" for="ch" forName="bottomArc1" refType="w" fact="0.25"/>
                  <dgm:constr type="t" for="ch" forName="bottomArc1"/>
                  <dgm:constr type="w" for="ch" forName="bottomArc1" refType="h" refFor="ch" refForName="bottomArc1"/>
                  <dgm:constr type="h" for="ch" forName="bottomArc1" refType="h"/>
                  <dgm:constr type="ctrX" for="ch" forName="topConnNode1" refType="w" fact="0.5"/>
                  <dgm:constr type="t" for="ch" forName="topConnNode1"/>
                  <dgm:constr type="w" for="ch" forName="topConnNode1" refType="h" fact="0.76"/>
                  <dgm:constr type="b" for="ch" forName="topConnNode1" refType="t" refFor="ch" refForName="rootText1"/>
                </dgm:constrLst>
              </dgm:if>
              <dgm:if name="Name14" func="var" arg="hierBranch" op="equ" val="r">
                <dgm:constrLst>
                  <dgm:constr type="l" for="ch" forName="rootText1"/>
                  <dgm:constr type="t" for="ch" forName="rootText1" refType="h" fact="0.18"/>
                  <dgm:constr type="w" for="ch" forName="rootText1" refType="w"/>
                  <dgm:constr type="h" for="ch" forName="rootText1" refType="h" fact="0.64"/>
                  <dgm:constr type="l" for="ch" forName="topArc1" refType="w" fact="0.25"/>
                  <dgm:constr type="t" for="ch" forName="topArc1"/>
                  <dgm:constr type="w" for="ch" forName="topArc1" refType="h" refFor="ch" refForName="topArc1"/>
                  <dgm:constr type="h" for="ch" forName="topArc1" refType="h"/>
                  <dgm:constr type="l" for="ch" forName="bottomArc1" refType="w" fact="0.25"/>
                  <dgm:constr type="t" for="ch" forName="bottomArc1"/>
                  <dgm:constr type="w" for="ch" forName="bottomArc1" refType="h" refFor="ch" refForName="bottomArc1"/>
                  <dgm:constr type="h" for="ch" forName="bottomArc1" refType="h"/>
                  <dgm:constr type="ctrX" for="ch" forName="topConnNode1" refType="w" fact="0.5"/>
                  <dgm:constr type="t" for="ch" forName="topConnNode1"/>
                  <dgm:constr type="w" for="ch" forName="topConnNode1" refType="h" fact="0.76"/>
                  <dgm:constr type="b" for="ch" forName="topConnNode1" refType="t" refFor="ch" refForName="rootText1"/>
                </dgm:constrLst>
              </dgm:if>
              <dgm:else name="Name15">
                <dgm:constrLst>
                  <dgm:constr type="l" for="ch" forName="rootText1"/>
                  <dgm:constr type="t" for="ch" forName="rootText1" refType="h" fact="0.18"/>
                  <dgm:constr type="w" for="ch" forName="rootText1" refType="w"/>
                  <dgm:constr type="h" for="ch" forName="rootText1" refType="h" fact="0.64"/>
                  <dgm:constr type="l" for="ch" forName="topArc1" refType="w" fact="0.25"/>
                  <dgm:constr type="t" for="ch" forName="topArc1"/>
                  <dgm:constr type="w" for="ch" forName="topArc1" refType="h" refFor="ch" refForName="topArc1"/>
                  <dgm:constr type="h" for="ch" forName="topArc1" refType="h"/>
                  <dgm:constr type="l" for="ch" forName="bottomArc1" refType="w" fact="0.25"/>
                  <dgm:constr type="t" for="ch" forName="bottomArc1"/>
                  <dgm:constr type="w" for="ch" forName="bottomArc1" refType="h" refFor="ch" refForName="bottomArc1"/>
                  <dgm:constr type="h" for="ch" forName="bottomArc1" refType="h"/>
                  <dgm:constr type="ctrX" for="ch" forName="topConnNode1" refType="w" fact="0.5"/>
                  <dgm:constr type="t" for="ch" forName="topConnNode1"/>
                  <dgm:constr type="w" for="ch" forName="topConnNode1" refType="h" fact="0.76"/>
                  <dgm:constr type="b" for="ch" forName="topConnNode1" refType="t" refFor="ch" refForName="rootText1"/>
                </dgm:constrLst>
              </dgm:else>
            </dgm:choose>
            <dgm:layoutNode name="rootText1" styleLbl="alignAcc1">
              <dgm:varLst>
                <dgm:chPref val="3"/>
              </dgm:varLst>
              <dgm:alg type="tx"/>
              <dgm:shape xmlns:r="http://schemas.openxmlformats.org/officeDocument/2006/relationships" type="rect" r:blip="" hideGeom="1">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topArc1" styleLbl="parChTrans1D1" moveWith="rootText1">
              <dgm:alg type="sp"/>
              <dgm:shape xmlns:r="http://schemas.openxmlformats.org/officeDocument/2006/relationships" type="arc" r:blip="" zOrderOff="-2">
                <dgm:adjLst>
                  <dgm:adj idx="1" val="-140"/>
                  <dgm:adj idx="2" val="-40"/>
                </dgm:adjLst>
              </dgm:shape>
              <dgm:presOf/>
            </dgm:layoutNode>
            <dgm:layoutNode name="bottomArc1" styleLbl="parChTrans1D1" moveWith="rootText1">
              <dgm:alg type="sp"/>
              <dgm:shape xmlns:r="http://schemas.openxmlformats.org/officeDocument/2006/relationships" type="arc" r:blip="" zOrderOff="-2">
                <dgm:adjLst>
                  <dgm:adj idx="1" val="40"/>
                  <dgm:adj idx="2" val="140"/>
                </dgm:adjLst>
              </dgm:shape>
              <dgm:presOf/>
            </dgm:layoutNode>
            <dgm:layoutNode name="topConnNode1" moveWith="rootText1">
              <dgm:alg type="sp"/>
              <dgm:shape xmlns:r="http://schemas.openxmlformats.org/officeDocument/2006/relationships" type="rect" r:blip="" hideGeom="1">
                <dgm:adjLst/>
              </dgm:shape>
              <dgm:presOf axis="self" ptType="node" cnt="1"/>
            </dgm:layoutNode>
          </dgm:layoutNode>
          <dgm:layoutNode name="hierChild2">
            <dgm:choose name="Name16">
              <dgm:if name="Name17" func="var" arg="hierBranch" op="equ" val="l">
                <dgm:alg type="hierChild">
                  <dgm:param type="chAlign" val="r"/>
                  <dgm:param type="linDir" val="fromT"/>
                </dgm:alg>
              </dgm:if>
              <dgm:if name="Name18" func="var" arg="hierBranch" op="equ" val="r">
                <dgm:alg type="hierChild">
                  <dgm:param type="chAlign" val="l"/>
                  <dgm:param type="linDir" val="fromT"/>
                </dgm:alg>
              </dgm:if>
              <dgm:if name="Name19" func="var" arg="hierBranch" op="equ" val="hang">
                <dgm:choose name="Name20">
                  <dgm:if name="Name21" func="var" arg="dir" op="equ" val="norm">
                    <dgm:alg type="hierChild">
                      <dgm:param type="chAlign" val="l"/>
                      <dgm:param type="linDir" val="fromL"/>
                      <dgm:param type="secChAlign" val="t"/>
                      <dgm:param type="secLinDir" val="fromT"/>
                    </dgm:alg>
                  </dgm:if>
                  <dgm:else name="Name22">
                    <dgm:alg type="hierChild">
                      <dgm:param type="chAlign" val="l"/>
                      <dgm:param type="linDir" val="fromR"/>
                      <dgm:param type="secChAlign" val="t"/>
                      <dgm:param type="secLinDir" val="fromT"/>
                    </dgm:alg>
                  </dgm:else>
                </dgm:choose>
              </dgm:if>
              <dgm:else name="Name23">
                <dgm:choose name="Name24">
                  <dgm:if name="Name25" func="var" arg="dir" op="equ" val="norm">
                    <dgm:alg type="hierChild"/>
                  </dgm:if>
                  <dgm:else name="Name26">
                    <dgm:alg type="hierChild">
                      <dgm:param type="linDir" val="fromR"/>
                    </dgm:alg>
                  </dgm:else>
                </dgm:choose>
              </dgm:else>
            </dgm:choose>
            <dgm:shape xmlns:r="http://schemas.openxmlformats.org/officeDocument/2006/relationships" r:blip="">
              <dgm:adjLst/>
            </dgm:shape>
            <dgm:presOf/>
            <dgm:forEach name="rep2a" axis="ch" ptType="nonAsst">
              <dgm:forEach name="Name27" axis="precedSib" ptType="parTrans" st="-1" cnt="1">
                <dgm:layoutNode name="Name28">
                  <dgm:choose name="Name29">
                    <dgm:if name="Name30" func="var" arg="hierBranch" op="equ" val="std">
                      <dgm:choose name="Name31">
                        <dgm:if name="Name32" axis="self" func="depth" op="lte" val="2">
                          <dgm:alg type="conn">
                            <dgm:param type="connRout" val="bend"/>
                            <dgm:param type="dim" val="1D"/>
                            <dgm:param type="endSty" val="noArr"/>
                            <dgm:param type="begPts" val="bCtr"/>
                            <dgm:param type="endPts" val="tCtr"/>
                            <dgm:param type="bendPt" val="end"/>
                            <dgm:param type="srcNode" val="bottomArc1"/>
                            <dgm:param type="dstNode" val="topArc2"/>
                          </dgm:alg>
                        </dgm:if>
                        <dgm:if name="Name33" axis="par" ptType="asst" func="cnt" op="equ" val="1">
                          <dgm:alg type="conn">
                            <dgm:param type="connRout" val="bend"/>
                            <dgm:param type="dim" val="1D"/>
                            <dgm:param type="endSty" val="noArr"/>
                            <dgm:param type="begPts" val="bCtr"/>
                            <dgm:param type="endPts" val="tCtr"/>
                            <dgm:param type="bendPt" val="end"/>
                            <dgm:param type="srcNode" val="bottomArc3"/>
                            <dgm:param type="dstNode" val="topArc2"/>
                          </dgm:alg>
                        </dgm:if>
                        <dgm:else name="Name34">
                          <dgm:alg type="conn">
                            <dgm:param type="connRout" val="bend"/>
                            <dgm:param type="dim" val="1D"/>
                            <dgm:param type="endSty" val="noArr"/>
                            <dgm:param type="begPts" val="bCtr"/>
                            <dgm:param type="endPts" val="tCtr"/>
                            <dgm:param type="bendPt" val="end"/>
                            <dgm:param type="srcNode" val="bottomArc2"/>
                            <dgm:param type="dstNode" val="topArc2"/>
                          </dgm:alg>
                        </dgm:else>
                      </dgm:choose>
                    </dgm:if>
                    <dgm:if name="Name35" func="var" arg="hierBranch" op="equ" val="init">
                      <dgm:choose name="Name36">
                        <dgm:if name="Name37" axis="self" func="depth" op="lte" val="2">
                          <dgm:choose name="Name38">
                            <dgm:if name="Name39" axis="self" func="depth" op="lte" val="2">
                              <dgm:alg type="conn">
                                <dgm:param type="connRout" val="bend"/>
                                <dgm:param type="dim" val="1D"/>
                                <dgm:param type="endSty" val="noArr"/>
                                <dgm:param type="begPts" val="bCtr"/>
                                <dgm:param type="endPts" val="tCtr"/>
                                <dgm:param type="bendPt" val="end"/>
                                <dgm:param type="srcNode" val="bottomArc1"/>
                                <dgm:param type="dstNode" val="topArc2"/>
                              </dgm:alg>
                            </dgm:if>
                            <dgm:if name="Name40" axis="par" ptType="asst" func="cnt" op="equ" val="1">
                              <dgm:alg type="conn">
                                <dgm:param type="connRout" val="bend"/>
                                <dgm:param type="dim" val="1D"/>
                                <dgm:param type="endSty" val="noArr"/>
                                <dgm:param type="begPts" val="bCtr"/>
                                <dgm:param type="endPts" val="tCtr"/>
                                <dgm:param type="bendPt" val="end"/>
                                <dgm:param type="srcNode" val="bottomArc3"/>
                                <dgm:param type="dstNode" val="topArc2"/>
                              </dgm:alg>
                            </dgm:if>
                            <dgm:else name="Name41">
                              <dgm:alg type="conn">
                                <dgm:param type="connRout" val="bend"/>
                                <dgm:param type="dim" val="1D"/>
                                <dgm:param type="endSty" val="noArr"/>
                                <dgm:param type="begPts" val="bCtr"/>
                                <dgm:param type="endPts" val="tCtr"/>
                                <dgm:param type="bendPt" val="end"/>
                                <dgm:param type="srcNode" val="bottomArc2"/>
                                <dgm:param type="dstNode" val="topArc2"/>
                              </dgm:alg>
                            </dgm:else>
                          </dgm:choose>
                        </dgm:if>
                        <dgm:else name="Name42">
                          <dgm:choose name="Name43">
                            <dgm:if name="Name44" axis="par des" func="maxDepth" op="lte" val="1">
                              <dgm:choose name="Name45">
                                <dgm:if name="Name46" axis="self" func="depth" op="lte" val="2">
                                  <dgm:alg type="conn">
                                    <dgm:param type="connRout" val="bend"/>
                                    <dgm:param type="dim" val="1D"/>
                                    <dgm:param type="endSty" val="noArr"/>
                                    <dgm:param type="begPts" val="bCtr"/>
                                    <dgm:param type="endPts" val="bL bR"/>
                                    <dgm:param type="srcNode" val="bottomArc1"/>
                                    <dgm:param type="dstNode" val="topConnNode2"/>
                                  </dgm:alg>
                                </dgm:if>
                                <dgm:if name="Name47" axis="par" ptType="asst" func="cnt" op="equ" val="1">
                                  <dgm:alg type="conn">
                                    <dgm:param type="connRout" val="bend"/>
                                    <dgm:param type="dim" val="1D"/>
                                    <dgm:param type="endSty" val="noArr"/>
                                    <dgm:param type="begPts" val="bCtr"/>
                                    <dgm:param type="endPts" val="bL bR"/>
                                    <dgm:param type="srcNode" val="bottomArc3"/>
                                    <dgm:param type="dstNode" val="topConnNode2"/>
                                  </dgm:alg>
                                </dgm:if>
                                <dgm:else name="Name48">
                                  <dgm:alg type="conn">
                                    <dgm:param type="connRout" val="bend"/>
                                    <dgm:param type="dim" val="1D"/>
                                    <dgm:param type="endSty" val="noArr"/>
                                    <dgm:param type="begPts" val="bCtr"/>
                                    <dgm:param type="endPts" val="bL bR"/>
                                    <dgm:param type="srcNode" val="bottomArc2"/>
                                    <dgm:param type="dstNode" val="topConnNode2"/>
                                  </dgm:alg>
                                </dgm:else>
                              </dgm:choose>
                            </dgm:if>
                            <dgm:else name="Name49">
                              <dgm:choose name="Name50">
                                <dgm:if name="Name51" axis="self" func="depth" op="lte" val="2">
                                  <dgm:alg type="conn">
                                    <dgm:param type="connRout" val="bend"/>
                                    <dgm:param type="dim" val="1D"/>
                                    <dgm:param type="endSty" val="noArr"/>
                                    <dgm:param type="begPts" val="bCtr"/>
                                    <dgm:param type="endPts" val="tCtr"/>
                                    <dgm:param type="bendPt" val="end"/>
                                    <dgm:param type="srcNode" val="bottomArc1"/>
                                    <dgm:param type="dstNode" val="topArc2"/>
                                  </dgm:alg>
                                </dgm:if>
                                <dgm:if name="Name52" axis="par" ptType="asst" func="cnt" op="equ" val="1">
                                  <dgm:alg type="conn">
                                    <dgm:param type="connRout" val="bend"/>
                                    <dgm:param type="dim" val="1D"/>
                                    <dgm:param type="endSty" val="noArr"/>
                                    <dgm:param type="begPts" val="bCtr"/>
                                    <dgm:param type="endPts" val="tCtr"/>
                                    <dgm:param type="bendPt" val="end"/>
                                    <dgm:param type="srcNode" val="bottomArc3"/>
                                    <dgm:param type="dstNode" val="topArc2"/>
                                  </dgm:alg>
                                </dgm:if>
                                <dgm:else name="Name53">
                                  <dgm:alg type="conn">
                                    <dgm:param type="connRout" val="bend"/>
                                    <dgm:param type="dim" val="1D"/>
                                    <dgm:param type="endSty" val="noArr"/>
                                    <dgm:param type="begPts" val="bCtr"/>
                                    <dgm:param type="endPts" val="tCtr"/>
                                    <dgm:param type="bendPt" val="end"/>
                                    <dgm:param type="srcNode" val="bottomArc2"/>
                                    <dgm:param type="dstNode" val="topArc2"/>
                                  </dgm:alg>
                                </dgm:else>
                              </dgm:choose>
                            </dgm:else>
                          </dgm:choose>
                        </dgm:else>
                      </dgm:choose>
                    </dgm:if>
                    <dgm:else name="Name54">
                      <dgm:choose name="Name55">
                        <dgm:if name="Name56" axis="self" func="depth" op="lte" val="2">
                          <dgm:alg type="conn">
                            <dgm:param type="connRout" val="bend"/>
                            <dgm:param type="dim" val="1D"/>
                            <dgm:param type="endSty" val="noArr"/>
                            <dgm:param type="begPts" val="bCtr"/>
                            <dgm:param type="endPts" val="bL bR"/>
                            <dgm:param type="srcNode" val="bottomArc1"/>
                            <dgm:param type="dstNode" val="topConnNode2"/>
                          </dgm:alg>
                        </dgm:if>
                        <dgm:if name="Name57" axis="par" ptType="asst" func="cnt" op="equ" val="1">
                          <dgm:alg type="conn">
                            <dgm:param type="connRout" val="bend"/>
                            <dgm:param type="dim" val="1D"/>
                            <dgm:param type="endSty" val="noArr"/>
                            <dgm:param type="begPts" val="bCtr"/>
                            <dgm:param type="endPts" val="bL bR"/>
                            <dgm:param type="srcNode" val="bottomArc3"/>
                            <dgm:param type="dstNode" val="topConnNode2"/>
                          </dgm:alg>
                        </dgm:if>
                        <dgm:else name="Name58">
                          <dgm:alg type="conn">
                            <dgm:param type="connRout" val="bend"/>
                            <dgm:param type="dim" val="1D"/>
                            <dgm:param type="endSty" val="noArr"/>
                            <dgm:param type="begPts" val="bCtr"/>
                            <dgm:param type="endPts" val="bL bR"/>
                            <dgm:param type="srcNode" val="bottomArc2"/>
                            <dgm:param type="dstNode" val="topConnNode2"/>
                          </dgm:alg>
                        </dgm:else>
                      </dgm:choose>
                    </dgm:else>
                  </dgm:choose>
                  <dgm:shape xmlns:r="http://schemas.openxmlformats.org/officeDocument/2006/relationships" type="conn" r:blip="" zOrderOff="-99999">
                    <dgm:adjLst/>
                  </dgm:shape>
                  <dgm:presOf axis="self"/>
                  <dgm:constrLst>
                    <dgm:constr type="begPad"/>
                    <dgm:constr type="endPad"/>
                  </dgm:constrLst>
                </dgm:layoutNode>
              </dgm:forEach>
              <dgm:layoutNode name="hierRoot2">
                <dgm:varLst>
                  <dgm:hierBranch val="init"/>
                </dgm:varLst>
                <dgm:choose name="Name59">
                  <dgm:if name="Name60" func="var" arg="hierBranch" op="equ" val="l">
                    <dgm:alg type="hierRoot">
                      <dgm:param type="hierAlign" val="tR"/>
                    </dgm:alg>
                    <dgm:shape xmlns:r="http://schemas.openxmlformats.org/officeDocument/2006/relationships" r:blip="">
                      <dgm:adjLst/>
                    </dgm:shape>
                    <dgm:presOf/>
                    <dgm:constrLst>
                      <dgm:constr type="alignOff" val="0.65"/>
                    </dgm:constrLst>
                  </dgm:if>
                  <dgm:if name="Name61" func="var" arg="hierBranch" op="equ" val="r">
                    <dgm:alg type="hierRoot">
                      <dgm:param type="hierAlign" val="tL"/>
                    </dgm:alg>
                    <dgm:shape xmlns:r="http://schemas.openxmlformats.org/officeDocument/2006/relationships" r:blip="">
                      <dgm:adjLst/>
                    </dgm:shape>
                    <dgm:presOf/>
                    <dgm:constrLst>
                      <dgm:constr type="alignOff" val="0.65"/>
                    </dgm:constrLst>
                  </dgm:if>
                  <dgm:if name="Name62"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63" func="var" arg="hierBranch" op="equ" val="init">
                    <dgm:choose name="Name64">
                      <dgm:if name="Name65" axis="des" func="maxDepth" op="lte" val="1">
                        <dgm:alg type="hierRoot">
                          <dgm:param type="hierAlign" val="tL"/>
                        </dgm:alg>
                        <dgm:shape xmlns:r="http://schemas.openxmlformats.org/officeDocument/2006/relationships" r:blip="">
                          <dgm:adjLst/>
                        </dgm:shape>
                        <dgm:presOf/>
                        <dgm:constrLst>
                          <dgm:constr type="alignOff" val="0.65"/>
                        </dgm:constrLst>
                      </dgm:if>
                      <dgm:else name="Name6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67">
                    <dgm:alg type="hierRoot"/>
                    <dgm:shape xmlns:r="http://schemas.openxmlformats.org/officeDocument/2006/relationships" r:blip="">
                      <dgm:adjLst/>
                    </dgm:shape>
                    <dgm:presOf/>
                    <dgm:constrLst>
                      <dgm:constr type="alignOff" val="0.65"/>
                    </dgm:constrLst>
                  </dgm:else>
                </dgm:choose>
                <dgm:layoutNode name="rootComposite2">
                  <dgm:alg type="composite"/>
                  <dgm:shape xmlns:r="http://schemas.openxmlformats.org/officeDocument/2006/relationships" r:blip="">
                    <dgm:adjLst/>
                  </dgm:shape>
                  <dgm:presOf axis="self" ptType="node" cnt="1"/>
                  <dgm:choose name="Name68">
                    <dgm:if name="Name69" func="var" arg="hierBranch" op="equ" val="init">
                      <dgm:constrLst>
                        <dgm:constr type="l" for="ch" forName="rootText2"/>
                        <dgm:constr type="t" for="ch" forName="rootText2" refType="h" fact="0.18"/>
                        <dgm:constr type="w" for="ch" forName="rootText2" refType="w"/>
                        <dgm:constr type="h" for="ch" forName="rootText2" refType="h" fact="0.64"/>
                        <dgm:constr type="l" for="ch" forName="topArc2" refType="w" fact="0.25"/>
                        <dgm:constr type="t" for="ch" forName="topArc2"/>
                        <dgm:constr type="w" for="ch" forName="topArc2" refType="h" refFor="ch" refForName="topArc2"/>
                        <dgm:constr type="h" for="ch" forName="topArc2" refType="h"/>
                        <dgm:constr type="l" for="ch" forName="bottomArc2" refType="w" fact="0.25"/>
                        <dgm:constr type="t" for="ch" forName="bottomArc2"/>
                        <dgm:constr type="w" for="ch" forName="bottomArc2" refType="h" refFor="ch" refForName="bottomArc2"/>
                        <dgm:constr type="h" for="ch" forName="bottomArc2" refType="h"/>
                        <dgm:constr type="ctrX" for="ch" forName="topConnNode2" refType="w" fact="0.5"/>
                        <dgm:constr type="t" for="ch" forName="topConnNode2"/>
                        <dgm:constr type="w" for="ch" forName="topConnNode2" refType="h" fact="0.76"/>
                        <dgm:constr type="b" for="ch" forName="topConnNode2" refType="t" refFor="ch" refForName="rootText2"/>
                      </dgm:constrLst>
                    </dgm:if>
                    <dgm:if name="Name70" func="var" arg="hierBranch" op="equ" val="l">
                      <dgm:constrLst>
                        <dgm:constr type="l" for="ch" forName="rootText2"/>
                        <dgm:constr type="t" for="ch" forName="rootText2" refType="h" fact="0.18"/>
                        <dgm:constr type="w" for="ch" forName="rootText2" refType="w"/>
                        <dgm:constr type="h" for="ch" forName="rootText2" refType="h" fact="0.64"/>
                        <dgm:constr type="l" for="ch" forName="topArc2" refType="w" fact="0.25"/>
                        <dgm:constr type="t" for="ch" forName="topArc2"/>
                        <dgm:constr type="w" for="ch" forName="topArc2" refType="h" refFor="ch" refForName="topArc2"/>
                        <dgm:constr type="h" for="ch" forName="topArc2" refType="h"/>
                        <dgm:constr type="l" for="ch" forName="bottomArc2" refType="w" fact="0.25"/>
                        <dgm:constr type="t" for="ch" forName="bottomArc2"/>
                        <dgm:constr type="w" for="ch" forName="bottomArc2" refType="h" refFor="ch" refForName="bottomArc2"/>
                        <dgm:constr type="h" for="ch" forName="bottomArc2" refType="h"/>
                        <dgm:constr type="ctrX" for="ch" forName="topConnNode2" refType="w" fact="0.5"/>
                        <dgm:constr type="t" for="ch" forName="topConnNode2"/>
                        <dgm:constr type="w" for="ch" forName="topConnNode2" refType="h" fact="0.76"/>
                        <dgm:constr type="b" for="ch" forName="topConnNode2" refType="t" refFor="ch" refForName="rootText2"/>
                      </dgm:constrLst>
                    </dgm:if>
                    <dgm:if name="Name71" func="var" arg="hierBranch" op="equ" val="r">
                      <dgm:constrLst>
                        <dgm:constr type="l" for="ch" forName="rootText2"/>
                        <dgm:constr type="t" for="ch" forName="rootText2" refType="h" fact="0.18"/>
                        <dgm:constr type="w" for="ch" forName="rootText2" refType="w"/>
                        <dgm:constr type="h" for="ch" forName="rootText2" refType="h" fact="0.64"/>
                        <dgm:constr type="l" for="ch" forName="topArc2" refType="w" fact="0.25"/>
                        <dgm:constr type="t" for="ch" forName="topArc2"/>
                        <dgm:constr type="w" for="ch" forName="topArc2" refType="h" refFor="ch" refForName="topArc2"/>
                        <dgm:constr type="h" for="ch" forName="topArc2" refType="h"/>
                        <dgm:constr type="l" for="ch" forName="bottomArc2" refType="w" fact="0.25"/>
                        <dgm:constr type="t" for="ch" forName="bottomArc2"/>
                        <dgm:constr type="w" for="ch" forName="bottomArc2" refType="h" refFor="ch" refForName="bottomArc2"/>
                        <dgm:constr type="h" for="ch" forName="bottomArc2" refType="h"/>
                        <dgm:constr type="ctrX" for="ch" forName="topConnNode2" refType="w" fact="0.5"/>
                        <dgm:constr type="t" for="ch" forName="topConnNode2"/>
                        <dgm:constr type="w" for="ch" forName="topConnNode2" refType="h" fact="0.76"/>
                        <dgm:constr type="b" for="ch" forName="topConnNode2" refType="t" refFor="ch" refForName="rootText2"/>
                      </dgm:constrLst>
                    </dgm:if>
                    <dgm:else name="Name72">
                      <dgm:constrLst>
                        <dgm:constr type="l" for="ch" forName="rootText2"/>
                        <dgm:constr type="t" for="ch" forName="rootText2" refType="h" fact="0.18"/>
                        <dgm:constr type="w" for="ch" forName="rootText2" refType="w"/>
                        <dgm:constr type="h" for="ch" forName="rootText2" refType="h" fact="0.64"/>
                        <dgm:constr type="l" for="ch" forName="topArc2" refType="w" fact="0.25"/>
                        <dgm:constr type="t" for="ch" forName="topArc2"/>
                        <dgm:constr type="w" for="ch" forName="topArc2" refType="h" refFor="ch" refForName="topArc2"/>
                        <dgm:constr type="h" for="ch" forName="topArc2" refType="h"/>
                        <dgm:constr type="l" for="ch" forName="bottomArc2" refType="w" fact="0.25"/>
                        <dgm:constr type="t" for="ch" forName="bottomArc2"/>
                        <dgm:constr type="w" for="ch" forName="bottomArc2" refType="h" refFor="ch" refForName="bottomArc2"/>
                        <dgm:constr type="h" for="ch" forName="bottomArc2" refType="h"/>
                        <dgm:constr type="ctrX" for="ch" forName="topConnNode2" refType="w" fact="0.5"/>
                        <dgm:constr type="t" for="ch" forName="topConnNode2"/>
                        <dgm:constr type="w" for="ch" forName="topConnNode2" refType="h" fact="0.76"/>
                        <dgm:constr type="b" for="ch" forName="topConnNode2" refType="t" refFor="ch" refForName="rootText2"/>
                      </dgm:constrLst>
                    </dgm:else>
                  </dgm:choose>
                  <dgm:layoutNode name="rootText2" styleLbl="alignAcc1">
                    <dgm:varLst>
                      <dgm:chPref val="3"/>
                    </dgm:varLst>
                    <dgm:alg type="tx"/>
                    <dgm:shape xmlns:r="http://schemas.openxmlformats.org/officeDocument/2006/relationships" type="rect" r:blip="" hideGeom="1">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topArc2" styleLbl="parChTrans1D1" moveWith="rootText2">
                    <dgm:alg type="sp"/>
                    <dgm:shape xmlns:r="http://schemas.openxmlformats.org/officeDocument/2006/relationships" type="arc" r:blip="" zOrderOff="-2">
                      <dgm:adjLst>
                        <dgm:adj idx="1" val="-140"/>
                        <dgm:adj idx="2" val="-40"/>
                      </dgm:adjLst>
                    </dgm:shape>
                    <dgm:presOf/>
                  </dgm:layoutNode>
                  <dgm:layoutNode name="bottomArc2" styleLbl="parChTrans1D1" moveWith="rootText2">
                    <dgm:alg type="sp"/>
                    <dgm:shape xmlns:r="http://schemas.openxmlformats.org/officeDocument/2006/relationships" type="arc" r:blip="" zOrderOff="-2">
                      <dgm:adjLst>
                        <dgm:adj idx="1" val="40"/>
                        <dgm:adj idx="2" val="140"/>
                      </dgm:adjLst>
                    </dgm:shape>
                    <dgm:presOf/>
                  </dgm:layoutNode>
                  <dgm:layoutNode name="topConnNode2" moveWith="rootText2">
                    <dgm:alg type="sp"/>
                    <dgm:shape xmlns:r="http://schemas.openxmlformats.org/officeDocument/2006/relationships" type="rect" r:blip="" hideGeom="1">
                      <dgm:adjLst/>
                    </dgm:shape>
                    <dgm:presOf axis="self" ptType="node" cnt="1"/>
                  </dgm:layoutNode>
                </dgm:layoutNode>
                <dgm:layoutNode name="hierChild4">
                  <dgm:choose name="Name73">
                    <dgm:if name="Name74" func="var" arg="hierBranch" op="equ" val="l">
                      <dgm:alg type="hierChild">
                        <dgm:param type="chAlign" val="r"/>
                        <dgm:param type="linDir" val="fromT"/>
                      </dgm:alg>
                    </dgm:if>
                    <dgm:if name="Name75" func="var" arg="hierBranch" op="equ" val="r">
                      <dgm:alg type="hierChild">
                        <dgm:param type="chAlign" val="l"/>
                        <dgm:param type="linDir" val="fromT"/>
                      </dgm:alg>
                    </dgm:if>
                    <dgm:if name="Name76" func="var" arg="hierBranch" op="equ" val="hang">
                      <dgm:choose name="Name77">
                        <dgm:if name="Name78" func="var" arg="dir" op="equ" val="norm">
                          <dgm:alg type="hierChild">
                            <dgm:param type="chAlign" val="l"/>
                            <dgm:param type="linDir" val="fromL"/>
                            <dgm:param type="secChAlign" val="t"/>
                            <dgm:param type="secLinDir" val="fromT"/>
                          </dgm:alg>
                        </dgm:if>
                        <dgm:else name="Name79">
                          <dgm:alg type="hierChild">
                            <dgm:param type="chAlign" val="l"/>
                            <dgm:param type="linDir" val="fromR"/>
                            <dgm:param type="secChAlign" val="t"/>
                            <dgm:param type="secLinDir" val="fromT"/>
                          </dgm:alg>
                        </dgm:else>
                      </dgm:choose>
                    </dgm:if>
                    <dgm:if name="Name80" func="var" arg="hierBranch" op="equ" val="std">
                      <dgm:choose name="Name81">
                        <dgm:if name="Name82" func="var" arg="dir" op="equ" val="norm">
                          <dgm:alg type="hierChild"/>
                        </dgm:if>
                        <dgm:else name="Name83">
                          <dgm:alg type="hierChild">
                            <dgm:param type="linDir" val="fromR"/>
                          </dgm:alg>
                        </dgm:else>
                      </dgm:choose>
                    </dgm:if>
                    <dgm:if name="Name84" func="var" arg="hierBranch" op="equ" val="init">
                      <dgm:choose name="Name85">
                        <dgm:if name="Name86" axis="des" func="maxDepth" op="lte" val="1">
                          <dgm:alg type="hierChild">
                            <dgm:param type="chAlign" val="l"/>
                            <dgm:param type="linDir" val="fromT"/>
                          </dgm:alg>
                        </dgm:if>
                        <dgm:else name="Name87">
                          <dgm:choose name="Name88">
                            <dgm:if name="Name89" func="var" arg="dir" op="equ" val="norm">
                              <dgm:alg type="hierChild"/>
                            </dgm:if>
                            <dgm:else name="Name90">
                              <dgm:alg type="hierChild">
                                <dgm:param type="linDir" val="fromR"/>
                              </dgm:alg>
                            </dgm:else>
                          </dgm:choose>
                        </dgm:else>
                      </dgm:choose>
                    </dgm:if>
                    <dgm:else name="Name91"/>
                  </dgm:choose>
                  <dgm:shape xmlns:r="http://schemas.openxmlformats.org/officeDocument/2006/relationships" r:blip="">
                    <dgm:adjLst/>
                  </dgm:shape>
                  <dgm:presOf/>
                  <dgm:forEach name="Name92" ref="rep2a"/>
                </dgm:layoutNode>
                <dgm:layoutNode name="hierChild5">
                  <dgm:choose name="Name93">
                    <dgm:if name="Name94" func="var" arg="dir" op="equ" val="norm">
                      <dgm:alg type="hierChild">
                        <dgm:param type="chAlign" val="l"/>
                        <dgm:param type="linDir" val="fromL"/>
                        <dgm:param type="secChAlign" val="t"/>
                        <dgm:param type="secLinDir" val="fromT"/>
                      </dgm:alg>
                    </dgm:if>
                    <dgm:else name="Name95">
                      <dgm:alg type="hierChild">
                        <dgm:param type="chAlign" val="l"/>
                        <dgm:param type="linDir" val="fromR"/>
                        <dgm:param type="secChAlign" val="t"/>
                        <dgm:param type="secLinDir" val="fromT"/>
                      </dgm:alg>
                    </dgm:else>
                  </dgm:choose>
                  <dgm:shape xmlns:r="http://schemas.openxmlformats.org/officeDocument/2006/relationships" r:blip="">
                    <dgm:adjLst/>
                  </dgm:shape>
                  <dgm:presOf/>
                  <dgm:forEach name="Name96" ref="rep2b"/>
                </dgm:layoutNode>
              </dgm:layoutNode>
            </dgm:forEach>
          </dgm:layoutNode>
          <dgm:layoutNode name="hierChild3">
            <dgm:choose name="Name97">
              <dgm:if name="Name98" func="var" arg="dir" op="equ" val="norm">
                <dgm:alg type="hierChild">
                  <dgm:param type="chAlign" val="l"/>
                  <dgm:param type="linDir" val="fromL"/>
                  <dgm:param type="secChAlign" val="t"/>
                  <dgm:param type="secLinDir" val="fromT"/>
                </dgm:alg>
              </dgm:if>
              <dgm:else name="Name99">
                <dgm:alg type="hierChild">
                  <dgm:param type="chAlign" val="l"/>
                  <dgm:param type="linDir" val="fromR"/>
                  <dgm:param type="secChAlign" val="t"/>
                  <dgm:param type="secLinDir" val="fromT"/>
                </dgm:alg>
              </dgm:else>
            </dgm:choose>
            <dgm:shape xmlns:r="http://schemas.openxmlformats.org/officeDocument/2006/relationships" r:blip="">
              <dgm:adjLst/>
            </dgm:shape>
            <dgm:presOf/>
            <dgm:forEach name="rep2b" axis="ch" ptType="asst">
              <dgm:forEach name="Name100" axis="precedSib" ptType="parTrans" st="-1" cnt="1">
                <dgm:layoutNode name="Name101">
                  <dgm:choose name="Name102">
                    <dgm:if name="Name103" axis="self" func="depth" op="lte" val="2">
                      <dgm:alg type="conn">
                        <dgm:param type="connRout" val="bend"/>
                        <dgm:param type="dim" val="1D"/>
                        <dgm:param type="endSty" val="noArr"/>
                        <dgm:param type="begPts" val="bCtr"/>
                        <dgm:param type="endPts" val="bL bR"/>
                        <dgm:param type="srcNode" val="bottomArc1"/>
                        <dgm:param type="dstNode" val="topConnNode3"/>
                      </dgm:alg>
                    </dgm:if>
                    <dgm:if name="Name104" axis="par" ptType="asst" func="cnt" op="equ" val="1">
                      <dgm:alg type="conn">
                        <dgm:param type="connRout" val="bend"/>
                        <dgm:param type="dim" val="1D"/>
                        <dgm:param type="endSty" val="noArr"/>
                        <dgm:param type="begPts" val="bCtr"/>
                        <dgm:param type="endPts" val="bL bR"/>
                        <dgm:param type="srcNode" val="bottomArc3"/>
                        <dgm:param type="dstNode" val="topConnNode3"/>
                      </dgm:alg>
                    </dgm:if>
                    <dgm:else name="Name105">
                      <dgm:alg type="conn">
                        <dgm:param type="connRout" val="bend"/>
                        <dgm:param type="dim" val="1D"/>
                        <dgm:param type="endSty" val="noArr"/>
                        <dgm:param type="begPts" val="bCtr"/>
                        <dgm:param type="endPts" val="bL bR"/>
                        <dgm:param type="srcNode" val="bottomArc2"/>
                        <dgm:param type="dstNode" val="topConnNode3"/>
                      </dgm:alg>
                    </dgm:else>
                  </dgm:choose>
                  <dgm:shape xmlns:r="http://schemas.openxmlformats.org/officeDocument/2006/relationships" type="conn" r:blip="" zOrderOff="-99999">
                    <dgm:adjLst/>
                  </dgm:shape>
                  <dgm:presOf axis="self"/>
                  <dgm:constrLst>
                    <dgm:constr type="begPad"/>
                    <dgm:constr type="endPad"/>
                  </dgm:constrLst>
                </dgm:layoutNode>
              </dgm:forEach>
              <dgm:layoutNode name="hierRoot3">
                <dgm:varLst>
                  <dgm:hierBranch val="init"/>
                </dgm:varLst>
                <dgm:choose name="Name106">
                  <dgm:if name="Name107" func="var" arg="hierBranch" op="equ" val="l">
                    <dgm:alg type="hierRoot">
                      <dgm:param type="hierAlign" val="tR"/>
                    </dgm:alg>
                    <dgm:shape xmlns:r="http://schemas.openxmlformats.org/officeDocument/2006/relationships" r:blip="">
                      <dgm:adjLst/>
                    </dgm:shape>
                    <dgm:presOf/>
                    <dgm:constrLst>
                      <dgm:constr type="alignOff" val="0.65"/>
                    </dgm:constrLst>
                  </dgm:if>
                  <dgm:if name="Name108" func="var" arg="hierBranch" op="equ" val="r">
                    <dgm:alg type="hierRoot">
                      <dgm:param type="hierAlign" val="tL"/>
                    </dgm:alg>
                    <dgm:shape xmlns:r="http://schemas.openxmlformats.org/officeDocument/2006/relationships" r:blip="">
                      <dgm:adjLst/>
                    </dgm:shape>
                    <dgm:presOf/>
                    <dgm:constrLst>
                      <dgm:constr type="alignOff" val="0.65"/>
                    </dgm:constrLst>
                  </dgm:if>
                  <dgm:if name="Name109" func="var" arg="hierBranch" op="equ" val="hang">
                    <dgm:alg type="hierRoot"/>
                    <dgm:shape xmlns:r="http://schemas.openxmlformats.org/officeDocument/2006/relationships" r:blip="">
                      <dgm:adjLst/>
                    </dgm:shape>
                    <dgm:presOf/>
                    <dgm:constrLst>
                      <dgm:constr type="alignOff" val="0.65"/>
                    </dgm:constrLst>
                  </dgm:if>
                  <dgm:if name="Name110"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1" func="var" arg="hierBranch" op="equ" val="init">
                    <dgm:choose name="Name112">
                      <dgm:if name="Name113" axis="des" func="maxDepth" op="lte" val="1">
                        <dgm:alg type="hierRoot">
                          <dgm:param type="hierAlign" val="tL"/>
                        </dgm:alg>
                        <dgm:shape xmlns:r="http://schemas.openxmlformats.org/officeDocument/2006/relationships" r:blip="">
                          <dgm:adjLst/>
                        </dgm:shape>
                        <dgm:presOf/>
                        <dgm:constrLst>
                          <dgm:constr type="alignOff" val="0.65"/>
                        </dgm:constrLst>
                      </dgm:if>
                      <dgm:else name="Name114">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15"/>
                </dgm:choose>
                <dgm:layoutNode name="rootComposite3">
                  <dgm:alg type="composite"/>
                  <dgm:shape xmlns:r="http://schemas.openxmlformats.org/officeDocument/2006/relationships" r:blip="">
                    <dgm:adjLst/>
                  </dgm:shape>
                  <dgm:presOf axis="self" ptType="node" cnt="1"/>
                  <dgm:choose name="Name116">
                    <dgm:if name="Name117" func="var" arg="hierBranch" op="equ" val="init">
                      <dgm:constrLst>
                        <dgm:constr type="l" for="ch" forName="rootText3"/>
                        <dgm:constr type="t" for="ch" forName="rootText3" refType="h" fact="0.18"/>
                        <dgm:constr type="w" for="ch" forName="rootText3" refType="w"/>
                        <dgm:constr type="h" for="ch" forName="rootText3" refType="h" fact="0.64"/>
                        <dgm:constr type="l" for="ch" forName="topArc3" refType="w" fact="0.25"/>
                        <dgm:constr type="t" for="ch" forName="topArc3"/>
                        <dgm:constr type="w" for="ch" forName="topArc3" refType="h" refFor="ch" refForName="topArc3"/>
                        <dgm:constr type="h" for="ch" forName="topArc3" refType="h"/>
                        <dgm:constr type="l" for="ch" forName="bottomArc3" refType="w" fact="0.25"/>
                        <dgm:constr type="t" for="ch" forName="bottomArc3"/>
                        <dgm:constr type="w" for="ch" forName="bottomArc3" refType="h" refFor="ch" refForName="bottomArc3"/>
                        <dgm:constr type="h" for="ch" forName="bottomArc3" refType="h"/>
                        <dgm:constr type="ctrX" for="ch" forName="topConnNode3" refType="w" fact="0.5"/>
                        <dgm:constr type="t" for="ch" forName="topConnNode3"/>
                        <dgm:constr type="w" for="ch" forName="topConnNode3" refType="h" fact="0.76"/>
                        <dgm:constr type="b" for="ch" forName="topConnNode3" refType="t" refFor="ch" refForName="rootText3"/>
                      </dgm:constrLst>
                    </dgm:if>
                    <dgm:if name="Name118" func="var" arg="hierBranch" op="equ" val="l">
                      <dgm:constrLst>
                        <dgm:constr type="l" for="ch" forName="rootText3"/>
                        <dgm:constr type="t" for="ch" forName="rootText3" refType="h" fact="0.18"/>
                        <dgm:constr type="w" for="ch" forName="rootText3" refType="w"/>
                        <dgm:constr type="h" for="ch" forName="rootText3" refType="h" fact="0.64"/>
                        <dgm:constr type="l" for="ch" forName="topArc3" refType="w" fact="0.25"/>
                        <dgm:constr type="t" for="ch" forName="topArc3"/>
                        <dgm:constr type="w" for="ch" forName="topArc3" refType="h" refFor="ch" refForName="topArc3"/>
                        <dgm:constr type="h" for="ch" forName="topArc3" refType="h"/>
                        <dgm:constr type="l" for="ch" forName="bottomArc3" refType="w" fact="0.25"/>
                        <dgm:constr type="t" for="ch" forName="bottomArc3"/>
                        <dgm:constr type="w" for="ch" forName="bottomArc3" refType="h" refFor="ch" refForName="bottomArc3"/>
                        <dgm:constr type="h" for="ch" forName="bottomArc3" refType="h"/>
                        <dgm:constr type="ctrX" for="ch" forName="topConnNode3" refType="w" fact="0.5"/>
                        <dgm:constr type="t" for="ch" forName="topConnNode3"/>
                        <dgm:constr type="w" for="ch" forName="topConnNode3" refType="h" fact="0.76"/>
                        <dgm:constr type="b" for="ch" forName="topConnNode3" refType="t" refFor="ch" refForName="rootText3"/>
                      </dgm:constrLst>
                    </dgm:if>
                    <dgm:if name="Name119" func="var" arg="hierBranch" op="equ" val="r">
                      <dgm:constrLst>
                        <dgm:constr type="l" for="ch" forName="rootText3"/>
                        <dgm:constr type="t" for="ch" forName="rootText3" refType="h" fact="0.18"/>
                        <dgm:constr type="w" for="ch" forName="rootText3" refType="w"/>
                        <dgm:constr type="h" for="ch" forName="rootText3" refType="h" fact="0.64"/>
                        <dgm:constr type="l" for="ch" forName="topArc3" refType="w" fact="0.25"/>
                        <dgm:constr type="t" for="ch" forName="topArc3"/>
                        <dgm:constr type="w" for="ch" forName="topArc3" refType="h" refFor="ch" refForName="topArc3"/>
                        <dgm:constr type="h" for="ch" forName="topArc3" refType="h"/>
                        <dgm:constr type="l" for="ch" forName="bottomArc3" refType="w" fact="0.25"/>
                        <dgm:constr type="t" for="ch" forName="bottomArc3"/>
                        <dgm:constr type="w" for="ch" forName="bottomArc3" refType="h" refFor="ch" refForName="bottomArc3"/>
                        <dgm:constr type="h" for="ch" forName="bottomArc3" refType="h"/>
                        <dgm:constr type="ctrX" for="ch" forName="topConnNode3" refType="w" fact="0.5"/>
                        <dgm:constr type="t" for="ch" forName="topConnNode3"/>
                        <dgm:constr type="w" for="ch" forName="topConnNode3" refType="h" fact="0.76"/>
                        <dgm:constr type="b" for="ch" forName="topConnNode3" refType="t" refFor="ch" refForName="rootText3"/>
                      </dgm:constrLst>
                    </dgm:if>
                    <dgm:else name="Name120">
                      <dgm:constrLst>
                        <dgm:constr type="l" for="ch" forName="rootText3"/>
                        <dgm:constr type="t" for="ch" forName="rootText3" refType="h" fact="0.18"/>
                        <dgm:constr type="w" for="ch" forName="rootText3" refType="w"/>
                        <dgm:constr type="h" for="ch" forName="rootText3" refType="h" fact="0.64"/>
                        <dgm:constr type="l" for="ch" forName="topArc3" refType="w" fact="0.25"/>
                        <dgm:constr type="t" for="ch" forName="topArc3"/>
                        <dgm:constr type="w" for="ch" forName="topArc3" refType="h" refFor="ch" refForName="topArc3"/>
                        <dgm:constr type="h" for="ch" forName="topArc3" refType="h"/>
                        <dgm:constr type="l" for="ch" forName="bottomArc3" refType="w" fact="0.25"/>
                        <dgm:constr type="t" for="ch" forName="bottomArc3"/>
                        <dgm:constr type="w" for="ch" forName="bottomArc3" refType="h" refFor="ch" refForName="bottomArc3"/>
                        <dgm:constr type="h" for="ch" forName="bottomArc3" refType="h"/>
                        <dgm:constr type="ctrX" for="ch" forName="topConnNode3" refType="w" fact="0.5"/>
                        <dgm:constr type="t" for="ch" forName="topConnNode3"/>
                        <dgm:constr type="w" for="ch" forName="topConnNode3" refType="h" fact="0.76"/>
                        <dgm:constr type="b" for="ch" forName="topConnNode3" refType="t" refFor="ch" refForName="rootText3"/>
                      </dgm:constrLst>
                    </dgm:else>
                  </dgm:choose>
                  <dgm:layoutNode name="rootText3" styleLbl="alignAcc1">
                    <dgm:varLst>
                      <dgm:chPref val="3"/>
                    </dgm:varLst>
                    <dgm:alg type="tx"/>
                    <dgm:shape xmlns:r="http://schemas.openxmlformats.org/officeDocument/2006/relationships" type="rect" r:blip="" hideGeom="1">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topArc3" styleLbl="parChTrans1D1" moveWith="rootText3">
                    <dgm:alg type="sp"/>
                    <dgm:shape xmlns:r="http://schemas.openxmlformats.org/officeDocument/2006/relationships" type="arc" r:blip="" zOrderOff="-2">
                      <dgm:adjLst>
                        <dgm:adj idx="1" val="-140"/>
                        <dgm:adj idx="2" val="-40"/>
                      </dgm:adjLst>
                    </dgm:shape>
                    <dgm:presOf/>
                  </dgm:layoutNode>
                  <dgm:layoutNode name="bottomArc3" styleLbl="parChTrans1D1" moveWith="rootText3">
                    <dgm:alg type="sp"/>
                    <dgm:shape xmlns:r="http://schemas.openxmlformats.org/officeDocument/2006/relationships" type="arc" r:blip="" zOrderOff="-2">
                      <dgm:adjLst>
                        <dgm:adj idx="1" val="40"/>
                        <dgm:adj idx="2" val="140"/>
                      </dgm:adjLst>
                    </dgm:shape>
                    <dgm:presOf/>
                  </dgm:layoutNode>
                  <dgm:layoutNode name="topConnNode3" moveWith="rootText3">
                    <dgm:alg type="sp"/>
                    <dgm:shape xmlns:r="http://schemas.openxmlformats.org/officeDocument/2006/relationships" type="rect" r:blip="" hideGeom="1">
                      <dgm:adjLst/>
                    </dgm:shape>
                    <dgm:presOf axis="self" ptType="node" cnt="1"/>
                  </dgm:layoutNode>
                </dgm:layoutNode>
                <dgm:layoutNode name="hierChild6">
                  <dgm:choose name="Name121">
                    <dgm:if name="Name122" func="var" arg="hierBranch" op="equ" val="l">
                      <dgm:alg type="hierChild">
                        <dgm:param type="chAlign" val="r"/>
                        <dgm:param type="linDir" val="fromT"/>
                      </dgm:alg>
                    </dgm:if>
                    <dgm:if name="Name123" func="var" arg="hierBranch" op="equ" val="r">
                      <dgm:alg type="hierChild">
                        <dgm:param type="chAlign" val="l"/>
                        <dgm:param type="linDir" val="fromT"/>
                      </dgm:alg>
                    </dgm:if>
                    <dgm:if name="Name124" func="var" arg="hierBranch" op="equ" val="hang">
                      <dgm:choose name="Name125">
                        <dgm:if name="Name126" func="var" arg="dir" op="equ" val="norm">
                          <dgm:alg type="hierChild">
                            <dgm:param type="chAlign" val="l"/>
                            <dgm:param type="linDir" val="fromL"/>
                            <dgm:param type="secChAlign" val="t"/>
                            <dgm:param type="secLinDir" val="fromT"/>
                          </dgm:alg>
                        </dgm:if>
                        <dgm:else name="Name127">
                          <dgm:alg type="hierChild">
                            <dgm:param type="chAlign" val="l"/>
                            <dgm:param type="linDir" val="fromR"/>
                            <dgm:param type="secChAlign" val="t"/>
                            <dgm:param type="secLinDir" val="fromT"/>
                          </dgm:alg>
                        </dgm:else>
                      </dgm:choose>
                    </dgm:if>
                    <dgm:if name="Name128" func="var" arg="hierBranch" op="equ" val="std">
                      <dgm:choose name="Name129">
                        <dgm:if name="Name130" func="var" arg="dir" op="equ" val="norm">
                          <dgm:alg type="hierChild"/>
                        </dgm:if>
                        <dgm:else name="Name131">
                          <dgm:alg type="hierChild">
                            <dgm:param type="linDir" val="fromR"/>
                          </dgm:alg>
                        </dgm:else>
                      </dgm:choose>
                    </dgm:if>
                    <dgm:if name="Name132" func="var" arg="hierBranch" op="equ" val="init">
                      <dgm:choose name="Name133">
                        <dgm:if name="Name134" axis="des" func="maxDepth" op="lte" val="1">
                          <dgm:alg type="hierChild">
                            <dgm:param type="chAlign" val="l"/>
                            <dgm:param type="linDir" val="fromT"/>
                          </dgm:alg>
                        </dgm:if>
                        <dgm:else name="Name135">
                          <dgm:alg type="hierChild"/>
                        </dgm:else>
                      </dgm:choose>
                    </dgm:if>
                    <dgm:else name="Name136"/>
                  </dgm:choose>
                  <dgm:shape xmlns:r="http://schemas.openxmlformats.org/officeDocument/2006/relationships" r:blip="">
                    <dgm:adjLst/>
                  </dgm:shape>
                  <dgm:presOf/>
                  <dgm:forEach name="Name137" ref="rep2a"/>
                </dgm:layoutNode>
                <dgm:layoutNode name="hierChild7">
                  <dgm:choose name="Name138">
                    <dgm:if name="Name139" func="var" arg="dir" op="equ" val="norm">
                      <dgm:alg type="hierChild">
                        <dgm:param type="chAlign" val="l"/>
                        <dgm:param type="linDir" val="fromL"/>
                        <dgm:param type="secChAlign" val="t"/>
                        <dgm:param type="secLinDir" val="fromT"/>
                      </dgm:alg>
                    </dgm:if>
                    <dgm:else name="Name140">
                      <dgm:alg type="hierChild">
                        <dgm:param type="chAlign" val="l"/>
                        <dgm:param type="linDir" val="fromR"/>
                        <dgm:param type="secChAlign" val="t"/>
                        <dgm:param type="secLinDir" val="fromT"/>
                      </dgm:alg>
                    </dgm:else>
                  </dgm:choose>
                  <dgm:shape xmlns:r="http://schemas.openxmlformats.org/officeDocument/2006/relationships" r:blip="">
                    <dgm:adjLst/>
                  </dgm:shape>
                  <dgm:presOf/>
                  <dgm:forEach name="Name141" ref="rep2b"/>
                </dgm:layoutNode>
              </dgm:layoutNode>
            </dgm:forEach>
          </dgm:layoutNode>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arrow5">
  <dgm:title val=""/>
  <dgm:desc val=""/>
  <dgm:catLst>
    <dgm:cat type="relationship" pri="6000"/>
    <dgm:cat type="process" pri="31000"/>
  </dgm:catLst>
  <dgm:sampData>
    <dgm:dataModel>
      <dgm:ptLst>
        <dgm:pt modelId="0" type="doc"/>
        <dgm:pt modelId="1">
          <dgm:prSet phldr="1"/>
        </dgm:pt>
        <dgm:pt modelId="2">
          <dgm:prSet phldr="1"/>
        </dgm:pt>
      </dgm:ptLst>
      <dgm:cxnLst>
        <dgm:cxn modelId="4" srcId="0" destId="1" srcOrd="0" destOrd="0"/>
        <dgm:cxn modelId="5" srcId="0" destId="2" srcOrd="1"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diagram">
    <dgm:varLst>
      <dgm:dir/>
      <dgm:resizeHandles val="exact"/>
    </dgm:varLst>
    <dgm:choose name="Name0">
      <dgm:if name="Name1" axis="ch" ptType="node" func="cnt" op="equ" val="2">
        <dgm:choose name="Name2">
          <dgm:if name="Name3" func="var" arg="dir" op="equ" val="norm">
            <dgm:alg type="cycle">
              <dgm:param type="rotPath" val="alongPath"/>
              <dgm:param type="stAng" val="270"/>
            </dgm:alg>
          </dgm:if>
          <dgm:else name="Name4">
            <dgm:alg type="cycle">
              <dgm:param type="rotPath" val="alongPath"/>
              <dgm:param type="stAng" val="90"/>
              <dgm:param type="spanAng" val="-360"/>
            </dgm:alg>
          </dgm:else>
        </dgm:choose>
      </dgm:if>
      <dgm:else name="Name5">
        <dgm:choose name="Name6">
          <dgm:if name="Name7" func="var" arg="dir" op="equ" val="norm">
            <dgm:alg type="cycle">
              <dgm:param type="rotPath" val="alongPath"/>
            </dgm:alg>
          </dgm:if>
          <dgm:else name="Name8">
            <dgm:alg type="cycle">
              <dgm:param type="rotPath" val="alongPath"/>
              <dgm:param type="spanAng" val="-360"/>
            </dgm:alg>
          </dgm:else>
        </dgm:choose>
      </dgm:else>
    </dgm:choose>
    <dgm:shape xmlns:r="http://schemas.openxmlformats.org/officeDocument/2006/relationships" r:blip="">
      <dgm:adjLst/>
    </dgm:shape>
    <dgm:presOf/>
    <dgm:choose name="Name9">
      <dgm:if name="Name10" axis="ch" ptType="node" func="cnt" op="lte" val="2">
        <dgm:constrLst>
          <dgm:constr type="primFontSz" for="ch" ptType="node" op="equ" val="65"/>
          <dgm:constr type="w" for="ch" ptType="node" refType="w"/>
          <dgm:constr type="h" for="ch" ptType="node" refType="w" refFor="ch" refPtType="node" op="equ"/>
          <dgm:constr type="sibSp" refType="w" refFor="ch" refPtType="node" fact="0.1"/>
          <dgm:constr type="sibSp" refType="h" op="lte" fact="0.1"/>
          <dgm:constr type="diam" refType="w" refFor="ch" refPtType="node" op="equ" fact="1.1"/>
        </dgm:constrLst>
      </dgm:if>
      <dgm:if name="Name11" axis="ch" ptType="node" func="cnt" op="equ" val="5">
        <dgm:constrLst>
          <dgm:constr type="primFontSz" for="ch" ptType="node" op="equ" val="65"/>
          <dgm:constr type="w" for="ch" ptType="node" refType="w"/>
          <dgm:constr type="h" for="ch" ptType="node" refType="w" refFor="ch" refPtType="node" op="equ"/>
          <dgm:constr type="sibSp" refType="w" refFor="ch" refPtType="node" fact="-0.2"/>
          <dgm:constr type="sibSp" refType="h" op="lte" fact="0.1"/>
        </dgm:constrLst>
      </dgm:if>
      <dgm:if name="Name12" axis="ch" ptType="node" func="cnt" op="equ" val="6">
        <dgm:constrLst>
          <dgm:constr type="primFontSz" for="ch" ptType="node" op="equ" val="65"/>
          <dgm:constr type="w" for="ch" ptType="node" refType="w"/>
          <dgm:constr type="h" for="ch" ptType="node" refType="w" refFor="ch" refPtType="node" op="equ"/>
          <dgm:constr type="sibSp" refType="w" refFor="ch" refPtType="node" fact="-0.1"/>
          <dgm:constr type="sibSp" refType="h" op="lte" fact="0.1"/>
        </dgm:constrLst>
      </dgm:if>
      <dgm:if name="Name13" axis="ch" ptType="node" func="cnt" op="equ" val="7">
        <dgm:constrLst>
          <dgm:constr type="primFontSz" for="ch" ptType="node" op="equ" val="65"/>
          <dgm:constr type="w" for="ch" ptType="node" refType="w"/>
          <dgm:constr type="h" for="ch" ptType="node" refType="w" refFor="ch" refPtType="node" op="equ"/>
          <dgm:constr type="sibSp" refType="w" refFor="ch" refPtType="node" fact="-0.1"/>
          <dgm:constr type="sibSp" refType="h" op="lte" fact="0.1"/>
        </dgm:constrLst>
      </dgm:if>
      <dgm:if name="Name14" axis="ch" ptType="node" func="cnt" op="equ" val="8">
        <dgm:constrLst>
          <dgm:constr type="primFontSz" for="ch" ptType="node" op="equ" val="65"/>
          <dgm:constr type="w" for="ch" ptType="node" refType="w"/>
          <dgm:constr type="h" for="ch" ptType="node" refType="w" refFor="ch" refPtType="node" op="equ"/>
          <dgm:constr type="sibSp"/>
          <dgm:constr type="sibSp" refType="h" op="lte" fact="0.1"/>
        </dgm:constrLst>
      </dgm:if>
      <dgm:if name="Name15" axis="ch" ptType="node" func="cnt" op="gte" val="9">
        <dgm:constrLst>
          <dgm:constr type="primFontSz" for="ch" ptType="node" op="equ" val="65"/>
          <dgm:constr type="w" for="ch" ptType="node" refType="w"/>
          <dgm:constr type="h" for="ch" ptType="node" refType="w" refFor="ch" refPtType="node" op="equ"/>
          <dgm:constr type="sibSp" refType="w" refFor="ch" refPtType="node" fact="-0.1"/>
          <dgm:constr type="sibSp" refType="h" op="lte" fact="0.1"/>
        </dgm:constrLst>
      </dgm:if>
      <dgm:else name="Name16">
        <dgm:constrLst>
          <dgm:constr type="primFontSz" for="ch" ptType="node" op="equ" val="65"/>
          <dgm:constr type="w" for="ch" ptType="node" refType="w"/>
          <dgm:constr type="h" for="ch" ptType="node" refType="w" refFor="ch" refPtType="node" op="equ"/>
          <dgm:constr type="sibSp" refType="w" refFor="ch" refPtType="node" fact="-0.35"/>
        </dgm:constrLst>
      </dgm:else>
    </dgm:choose>
    <dgm:ruleLst/>
    <dgm:forEach name="Name17" axis="ch" ptType="node">
      <dgm:layoutNode name="arrow">
        <dgm:varLst>
          <dgm:bulletEnabled val="1"/>
        </dgm:varLst>
        <dgm:alg type="tx"/>
        <dgm:shape xmlns:r="http://schemas.openxmlformats.org/officeDocument/2006/relationships" type="downArrow" r:blip="">
          <dgm:adjLst>
            <dgm:adj idx="2" val="0.35"/>
          </dgm:adjLst>
        </dgm:shape>
        <dgm:presOf axis="desOrSelf" ptType="node"/>
        <dgm:constrLst/>
        <dgm:ruleLst>
          <dgm:rule type="primFontSz" val="5" fact="NaN" max="NaN"/>
        </dgm:ruleLst>
      </dgm:layoutNode>
    </dgm:forEach>
  </dgm:layoutNode>
</dgm:layoutDef>
</file>

<file path=ppt/diagrams/layout8.xml><?xml version="1.0" encoding="utf-8"?>
<dgm:layoutDef xmlns:dgm="http://schemas.openxmlformats.org/drawingml/2006/diagram" xmlns:a="http://schemas.openxmlformats.org/drawingml/2006/main" uniqueId="urn:microsoft.com/office/officeart/2005/8/layout/process5">
  <dgm:title val=""/>
  <dgm:desc val=""/>
  <dgm:catLst>
    <dgm:cat type="process" pri="17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diagram">
    <dgm:varLst>
      <dgm:dir/>
      <dgm:resizeHandles val="exact"/>
    </dgm:varLst>
    <dgm:choose name="Name0">
      <dgm:if name="Name1" axis="self" func="var" arg="dir" op="equ" val="norm">
        <dgm:alg type="snake">
          <dgm:param type="grDir" val="tL"/>
          <dgm:param type="flowDir" val="row"/>
          <dgm:param type="contDir" val="revDir"/>
          <dgm:param type="bkpt" val="endCnv"/>
        </dgm:alg>
      </dgm:if>
      <dgm:else name="Name2">
        <dgm:alg type="snake">
          <dgm:param type="grDir" val="tR"/>
          <dgm:param type="flowDir" val="row"/>
          <dgm:param type="contDir" val="rev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4"/>
      <dgm:constr type="sp" refType="w" refFor="ch" refForName="sibTrans"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ymbol zastępczy nagłówka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pl-PL"/>
          </a:p>
        </p:txBody>
      </p:sp>
      <p:sp>
        <p:nvSpPr>
          <p:cNvPr id="3" name="Symbol zastępczy daty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C3320C4-F520-47F8-A773-B84CEB2B0880}" type="datetimeFigureOut">
              <a:rPr lang="pl-PL" smtClean="0"/>
              <a:t>18.04.2018</a:t>
            </a:fld>
            <a:endParaRPr lang="pl-PL"/>
          </a:p>
        </p:txBody>
      </p:sp>
      <p:sp>
        <p:nvSpPr>
          <p:cNvPr id="4" name="Symbol zastępczy obrazu slajdu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pl-PL"/>
          </a:p>
        </p:txBody>
      </p:sp>
      <p:sp>
        <p:nvSpPr>
          <p:cNvPr id="5" name="Symbol zastępczy notatek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pl-PL"/>
              <a:t>Edytuj style wzorca tekstu</a:t>
            </a:r>
          </a:p>
          <a:p>
            <a:pPr lvl="1"/>
            <a:r>
              <a:rPr lang="pl-PL"/>
              <a:t>Drugi poziom</a:t>
            </a:r>
          </a:p>
          <a:p>
            <a:pPr lvl="2"/>
            <a:r>
              <a:rPr lang="pl-PL"/>
              <a:t>Trzeci poziom</a:t>
            </a:r>
          </a:p>
          <a:p>
            <a:pPr lvl="3"/>
            <a:r>
              <a:rPr lang="pl-PL"/>
              <a:t>Czwarty poziom</a:t>
            </a:r>
          </a:p>
          <a:p>
            <a:pPr lvl="4"/>
            <a:r>
              <a:rPr lang="pl-PL"/>
              <a:t>Piąty poziom</a:t>
            </a:r>
          </a:p>
        </p:txBody>
      </p:sp>
      <p:sp>
        <p:nvSpPr>
          <p:cNvPr id="6" name="Symbol zastępczy stopki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pl-PL"/>
          </a:p>
        </p:txBody>
      </p:sp>
      <p:sp>
        <p:nvSpPr>
          <p:cNvPr id="7" name="Symbol zastępczy numeru slajdu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B0D61BE-7219-4DA6-80CB-50F878C40EA7}" type="slidenum">
              <a:rPr lang="pl-PL" smtClean="0"/>
              <a:t>‹#›</a:t>
            </a:fld>
            <a:endParaRPr lang="pl-PL"/>
          </a:p>
        </p:txBody>
      </p:sp>
    </p:spTree>
    <p:extLst>
      <p:ext uri="{BB962C8B-B14F-4D97-AF65-F5344CB8AC3E}">
        <p14:creationId xmlns:p14="http://schemas.microsoft.com/office/powerpoint/2010/main" val="283801287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endParaRPr lang="pl-PL" dirty="0"/>
          </a:p>
        </p:txBody>
      </p:sp>
      <p:sp>
        <p:nvSpPr>
          <p:cNvPr id="4" name="Symbol zastępczy numeru slajdu 3"/>
          <p:cNvSpPr>
            <a:spLocks noGrp="1"/>
          </p:cNvSpPr>
          <p:nvPr>
            <p:ph type="sldNum" sz="quarter" idx="10"/>
          </p:nvPr>
        </p:nvSpPr>
        <p:spPr/>
        <p:txBody>
          <a:bodyPr/>
          <a:lstStyle/>
          <a:p>
            <a:fld id="{7B339000-1E7E-4C03-AA6A-2D89C7F17CC5}" type="slidenum">
              <a:rPr lang="pl-PL" smtClean="0"/>
              <a:t>11</a:t>
            </a:fld>
            <a:endParaRPr lang="pl-PL"/>
          </a:p>
        </p:txBody>
      </p:sp>
    </p:spTree>
    <p:extLst>
      <p:ext uri="{BB962C8B-B14F-4D97-AF65-F5344CB8AC3E}">
        <p14:creationId xmlns:p14="http://schemas.microsoft.com/office/powerpoint/2010/main" val="172862335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endParaRPr lang="pl-PL"/>
          </a:p>
        </p:txBody>
      </p:sp>
      <p:sp>
        <p:nvSpPr>
          <p:cNvPr id="4" name="Symbol zastępczy numeru slajdu 3"/>
          <p:cNvSpPr>
            <a:spLocks noGrp="1"/>
          </p:cNvSpPr>
          <p:nvPr>
            <p:ph type="sldNum" sz="quarter" idx="10"/>
          </p:nvPr>
        </p:nvSpPr>
        <p:spPr/>
        <p:txBody>
          <a:bodyPr/>
          <a:lstStyle/>
          <a:p>
            <a:fld id="{ECA26265-3D7A-4CBB-8DA0-391C220D0730}" type="slidenum">
              <a:rPr lang="pl-PL" smtClean="0"/>
              <a:t>44</a:t>
            </a:fld>
            <a:endParaRPr lang="pl-PL"/>
          </a:p>
        </p:txBody>
      </p:sp>
    </p:spTree>
    <p:extLst>
      <p:ext uri="{BB962C8B-B14F-4D97-AF65-F5344CB8AC3E}">
        <p14:creationId xmlns:p14="http://schemas.microsoft.com/office/powerpoint/2010/main" val="78676301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endParaRPr lang="pl-PL"/>
          </a:p>
        </p:txBody>
      </p:sp>
      <p:sp>
        <p:nvSpPr>
          <p:cNvPr id="4" name="Symbol zastępczy numeru slajdu 3"/>
          <p:cNvSpPr>
            <a:spLocks noGrp="1"/>
          </p:cNvSpPr>
          <p:nvPr>
            <p:ph type="sldNum" sz="quarter" idx="10"/>
          </p:nvPr>
        </p:nvSpPr>
        <p:spPr/>
        <p:txBody>
          <a:bodyPr/>
          <a:lstStyle/>
          <a:p>
            <a:fld id="{ECA26265-3D7A-4CBB-8DA0-391C220D0730}" type="slidenum">
              <a:rPr lang="pl-PL" smtClean="0"/>
              <a:t>45</a:t>
            </a:fld>
            <a:endParaRPr lang="pl-PL"/>
          </a:p>
        </p:txBody>
      </p:sp>
    </p:spTree>
    <p:extLst>
      <p:ext uri="{BB962C8B-B14F-4D97-AF65-F5344CB8AC3E}">
        <p14:creationId xmlns:p14="http://schemas.microsoft.com/office/powerpoint/2010/main" val="308438645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endParaRPr lang="pl-PL"/>
          </a:p>
        </p:txBody>
      </p:sp>
      <p:sp>
        <p:nvSpPr>
          <p:cNvPr id="4" name="Symbol zastępczy numeru slajdu 3"/>
          <p:cNvSpPr>
            <a:spLocks noGrp="1"/>
          </p:cNvSpPr>
          <p:nvPr>
            <p:ph type="sldNum" sz="quarter" idx="10"/>
          </p:nvPr>
        </p:nvSpPr>
        <p:spPr/>
        <p:txBody>
          <a:bodyPr/>
          <a:lstStyle/>
          <a:p>
            <a:fld id="{ECA26265-3D7A-4CBB-8DA0-391C220D0730}" type="slidenum">
              <a:rPr lang="pl-PL" smtClean="0"/>
              <a:t>47</a:t>
            </a:fld>
            <a:endParaRPr lang="pl-PL"/>
          </a:p>
        </p:txBody>
      </p:sp>
    </p:spTree>
    <p:extLst>
      <p:ext uri="{BB962C8B-B14F-4D97-AF65-F5344CB8AC3E}">
        <p14:creationId xmlns:p14="http://schemas.microsoft.com/office/powerpoint/2010/main" val="126670881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endParaRPr lang="pl-PL"/>
          </a:p>
        </p:txBody>
      </p:sp>
      <p:sp>
        <p:nvSpPr>
          <p:cNvPr id="4" name="Symbol zastępczy numeru slajdu 3"/>
          <p:cNvSpPr>
            <a:spLocks noGrp="1"/>
          </p:cNvSpPr>
          <p:nvPr>
            <p:ph type="sldNum" sz="quarter" idx="10"/>
          </p:nvPr>
        </p:nvSpPr>
        <p:spPr/>
        <p:txBody>
          <a:bodyPr/>
          <a:lstStyle/>
          <a:p>
            <a:fld id="{ECA26265-3D7A-4CBB-8DA0-391C220D0730}" type="slidenum">
              <a:rPr lang="pl-PL" smtClean="0"/>
              <a:t>48</a:t>
            </a:fld>
            <a:endParaRPr lang="pl-PL"/>
          </a:p>
        </p:txBody>
      </p:sp>
    </p:spTree>
    <p:extLst>
      <p:ext uri="{BB962C8B-B14F-4D97-AF65-F5344CB8AC3E}">
        <p14:creationId xmlns:p14="http://schemas.microsoft.com/office/powerpoint/2010/main" val="312109193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endParaRPr lang="pl-PL"/>
          </a:p>
        </p:txBody>
      </p:sp>
      <p:sp>
        <p:nvSpPr>
          <p:cNvPr id="4" name="Symbol zastępczy numeru slajdu 3"/>
          <p:cNvSpPr>
            <a:spLocks noGrp="1"/>
          </p:cNvSpPr>
          <p:nvPr>
            <p:ph type="sldNum" sz="quarter" idx="10"/>
          </p:nvPr>
        </p:nvSpPr>
        <p:spPr/>
        <p:txBody>
          <a:bodyPr/>
          <a:lstStyle/>
          <a:p>
            <a:fld id="{ECA26265-3D7A-4CBB-8DA0-391C220D0730}" type="slidenum">
              <a:rPr lang="pl-PL" smtClean="0"/>
              <a:t>52</a:t>
            </a:fld>
            <a:endParaRPr lang="pl-PL"/>
          </a:p>
        </p:txBody>
      </p:sp>
    </p:spTree>
    <p:extLst>
      <p:ext uri="{BB962C8B-B14F-4D97-AF65-F5344CB8AC3E}">
        <p14:creationId xmlns:p14="http://schemas.microsoft.com/office/powerpoint/2010/main" val="167277829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endParaRPr lang="pl-PL"/>
          </a:p>
        </p:txBody>
      </p:sp>
      <p:sp>
        <p:nvSpPr>
          <p:cNvPr id="4" name="Symbol zastępczy numeru slajdu 3"/>
          <p:cNvSpPr>
            <a:spLocks noGrp="1"/>
          </p:cNvSpPr>
          <p:nvPr>
            <p:ph type="sldNum" sz="quarter" idx="10"/>
          </p:nvPr>
        </p:nvSpPr>
        <p:spPr/>
        <p:txBody>
          <a:bodyPr/>
          <a:lstStyle/>
          <a:p>
            <a:fld id="{ECA26265-3D7A-4CBB-8DA0-391C220D0730}" type="slidenum">
              <a:rPr lang="pl-PL" smtClean="0"/>
              <a:t>54</a:t>
            </a:fld>
            <a:endParaRPr lang="pl-PL"/>
          </a:p>
        </p:txBody>
      </p:sp>
    </p:spTree>
    <p:extLst>
      <p:ext uri="{BB962C8B-B14F-4D97-AF65-F5344CB8AC3E}">
        <p14:creationId xmlns:p14="http://schemas.microsoft.com/office/powerpoint/2010/main" val="107305511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endParaRPr lang="pl-PL"/>
          </a:p>
        </p:txBody>
      </p:sp>
      <p:sp>
        <p:nvSpPr>
          <p:cNvPr id="4" name="Symbol zastępczy numeru slajdu 3"/>
          <p:cNvSpPr>
            <a:spLocks noGrp="1"/>
          </p:cNvSpPr>
          <p:nvPr>
            <p:ph type="sldNum" sz="quarter" idx="10"/>
          </p:nvPr>
        </p:nvSpPr>
        <p:spPr/>
        <p:txBody>
          <a:bodyPr/>
          <a:lstStyle/>
          <a:p>
            <a:fld id="{ECA26265-3D7A-4CBB-8DA0-391C220D0730}" type="slidenum">
              <a:rPr lang="pl-PL" smtClean="0"/>
              <a:t>55</a:t>
            </a:fld>
            <a:endParaRPr lang="pl-PL"/>
          </a:p>
        </p:txBody>
      </p:sp>
    </p:spTree>
    <p:extLst>
      <p:ext uri="{BB962C8B-B14F-4D97-AF65-F5344CB8AC3E}">
        <p14:creationId xmlns:p14="http://schemas.microsoft.com/office/powerpoint/2010/main" val="331756115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endParaRPr lang="pl-PL"/>
          </a:p>
        </p:txBody>
      </p:sp>
      <p:sp>
        <p:nvSpPr>
          <p:cNvPr id="4" name="Symbol zastępczy numeru slajdu 3"/>
          <p:cNvSpPr>
            <a:spLocks noGrp="1"/>
          </p:cNvSpPr>
          <p:nvPr>
            <p:ph type="sldNum" sz="quarter" idx="10"/>
          </p:nvPr>
        </p:nvSpPr>
        <p:spPr/>
        <p:txBody>
          <a:bodyPr/>
          <a:lstStyle/>
          <a:p>
            <a:fld id="{ECA26265-3D7A-4CBB-8DA0-391C220D0730}" type="slidenum">
              <a:rPr lang="pl-PL" smtClean="0"/>
              <a:t>56</a:t>
            </a:fld>
            <a:endParaRPr lang="pl-PL"/>
          </a:p>
        </p:txBody>
      </p:sp>
    </p:spTree>
    <p:extLst>
      <p:ext uri="{BB962C8B-B14F-4D97-AF65-F5344CB8AC3E}">
        <p14:creationId xmlns:p14="http://schemas.microsoft.com/office/powerpoint/2010/main" val="276074421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endParaRPr lang="pl-PL"/>
          </a:p>
        </p:txBody>
      </p:sp>
      <p:sp>
        <p:nvSpPr>
          <p:cNvPr id="4" name="Symbol zastępczy numeru slajdu 3"/>
          <p:cNvSpPr>
            <a:spLocks noGrp="1"/>
          </p:cNvSpPr>
          <p:nvPr>
            <p:ph type="sldNum" sz="quarter" idx="10"/>
          </p:nvPr>
        </p:nvSpPr>
        <p:spPr/>
        <p:txBody>
          <a:bodyPr/>
          <a:lstStyle/>
          <a:p>
            <a:fld id="{ECA26265-3D7A-4CBB-8DA0-391C220D0730}" type="slidenum">
              <a:rPr lang="pl-PL" smtClean="0"/>
              <a:t>64</a:t>
            </a:fld>
            <a:endParaRPr lang="pl-PL"/>
          </a:p>
        </p:txBody>
      </p:sp>
    </p:spTree>
    <p:extLst>
      <p:ext uri="{BB962C8B-B14F-4D97-AF65-F5344CB8AC3E}">
        <p14:creationId xmlns:p14="http://schemas.microsoft.com/office/powerpoint/2010/main" val="222660910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endParaRPr lang="pl-PL"/>
          </a:p>
        </p:txBody>
      </p:sp>
      <p:sp>
        <p:nvSpPr>
          <p:cNvPr id="4" name="Symbol zastępczy numeru slajdu 3"/>
          <p:cNvSpPr>
            <a:spLocks noGrp="1"/>
          </p:cNvSpPr>
          <p:nvPr>
            <p:ph type="sldNum" sz="quarter" idx="10"/>
          </p:nvPr>
        </p:nvSpPr>
        <p:spPr/>
        <p:txBody>
          <a:bodyPr/>
          <a:lstStyle/>
          <a:p>
            <a:fld id="{ECA26265-3D7A-4CBB-8DA0-391C220D0730}" type="slidenum">
              <a:rPr lang="pl-PL" smtClean="0"/>
              <a:t>65</a:t>
            </a:fld>
            <a:endParaRPr lang="pl-PL"/>
          </a:p>
        </p:txBody>
      </p:sp>
    </p:spTree>
    <p:extLst>
      <p:ext uri="{BB962C8B-B14F-4D97-AF65-F5344CB8AC3E}">
        <p14:creationId xmlns:p14="http://schemas.microsoft.com/office/powerpoint/2010/main" val="391470229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endParaRPr lang="pl-PL"/>
          </a:p>
        </p:txBody>
      </p:sp>
      <p:sp>
        <p:nvSpPr>
          <p:cNvPr id="4" name="Symbol zastępczy numeru slajdu 3"/>
          <p:cNvSpPr>
            <a:spLocks noGrp="1"/>
          </p:cNvSpPr>
          <p:nvPr>
            <p:ph type="sldNum" sz="quarter" idx="10"/>
          </p:nvPr>
        </p:nvSpPr>
        <p:spPr/>
        <p:txBody>
          <a:bodyPr/>
          <a:lstStyle/>
          <a:p>
            <a:fld id="{ECA26265-3D7A-4CBB-8DA0-391C220D0730}" type="slidenum">
              <a:rPr lang="pl-PL" smtClean="0"/>
              <a:t>23</a:t>
            </a:fld>
            <a:endParaRPr lang="pl-PL"/>
          </a:p>
        </p:txBody>
      </p:sp>
    </p:spTree>
    <p:extLst>
      <p:ext uri="{BB962C8B-B14F-4D97-AF65-F5344CB8AC3E}">
        <p14:creationId xmlns:p14="http://schemas.microsoft.com/office/powerpoint/2010/main" val="161995006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endParaRPr lang="pl-PL"/>
          </a:p>
        </p:txBody>
      </p:sp>
      <p:sp>
        <p:nvSpPr>
          <p:cNvPr id="4" name="Symbol zastępczy numeru slajdu 3"/>
          <p:cNvSpPr>
            <a:spLocks noGrp="1"/>
          </p:cNvSpPr>
          <p:nvPr>
            <p:ph type="sldNum" sz="quarter" idx="10"/>
          </p:nvPr>
        </p:nvSpPr>
        <p:spPr/>
        <p:txBody>
          <a:bodyPr/>
          <a:lstStyle/>
          <a:p>
            <a:fld id="{ECA26265-3D7A-4CBB-8DA0-391C220D0730}" type="slidenum">
              <a:rPr lang="pl-PL" smtClean="0"/>
              <a:t>66</a:t>
            </a:fld>
            <a:endParaRPr lang="pl-PL"/>
          </a:p>
        </p:txBody>
      </p:sp>
    </p:spTree>
    <p:extLst>
      <p:ext uri="{BB962C8B-B14F-4D97-AF65-F5344CB8AC3E}">
        <p14:creationId xmlns:p14="http://schemas.microsoft.com/office/powerpoint/2010/main" val="231028169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endParaRPr lang="pl-PL"/>
          </a:p>
        </p:txBody>
      </p:sp>
      <p:sp>
        <p:nvSpPr>
          <p:cNvPr id="4" name="Symbol zastępczy numeru slajdu 3"/>
          <p:cNvSpPr>
            <a:spLocks noGrp="1"/>
          </p:cNvSpPr>
          <p:nvPr>
            <p:ph type="sldNum" sz="quarter" idx="10"/>
          </p:nvPr>
        </p:nvSpPr>
        <p:spPr/>
        <p:txBody>
          <a:bodyPr/>
          <a:lstStyle/>
          <a:p>
            <a:fld id="{ECA26265-3D7A-4CBB-8DA0-391C220D0730}" type="slidenum">
              <a:rPr lang="pl-PL" smtClean="0"/>
              <a:t>24</a:t>
            </a:fld>
            <a:endParaRPr lang="pl-PL"/>
          </a:p>
        </p:txBody>
      </p:sp>
    </p:spTree>
    <p:extLst>
      <p:ext uri="{BB962C8B-B14F-4D97-AF65-F5344CB8AC3E}">
        <p14:creationId xmlns:p14="http://schemas.microsoft.com/office/powerpoint/2010/main" val="428757790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endParaRPr lang="pl-PL"/>
          </a:p>
        </p:txBody>
      </p:sp>
      <p:sp>
        <p:nvSpPr>
          <p:cNvPr id="4" name="Symbol zastępczy numeru slajdu 3"/>
          <p:cNvSpPr>
            <a:spLocks noGrp="1"/>
          </p:cNvSpPr>
          <p:nvPr>
            <p:ph type="sldNum" sz="quarter" idx="10"/>
          </p:nvPr>
        </p:nvSpPr>
        <p:spPr/>
        <p:txBody>
          <a:bodyPr/>
          <a:lstStyle/>
          <a:p>
            <a:fld id="{ECA26265-3D7A-4CBB-8DA0-391C220D0730}" type="slidenum">
              <a:rPr lang="pl-PL" smtClean="0"/>
              <a:t>26</a:t>
            </a:fld>
            <a:endParaRPr lang="pl-PL"/>
          </a:p>
        </p:txBody>
      </p:sp>
    </p:spTree>
    <p:extLst>
      <p:ext uri="{BB962C8B-B14F-4D97-AF65-F5344CB8AC3E}">
        <p14:creationId xmlns:p14="http://schemas.microsoft.com/office/powerpoint/2010/main" val="398368344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endParaRPr lang="pl-PL"/>
          </a:p>
        </p:txBody>
      </p:sp>
      <p:sp>
        <p:nvSpPr>
          <p:cNvPr id="4" name="Symbol zastępczy numeru slajdu 3"/>
          <p:cNvSpPr>
            <a:spLocks noGrp="1"/>
          </p:cNvSpPr>
          <p:nvPr>
            <p:ph type="sldNum" sz="quarter" idx="10"/>
          </p:nvPr>
        </p:nvSpPr>
        <p:spPr/>
        <p:txBody>
          <a:bodyPr/>
          <a:lstStyle/>
          <a:p>
            <a:fld id="{ECA26265-3D7A-4CBB-8DA0-391C220D0730}" type="slidenum">
              <a:rPr lang="pl-PL" smtClean="0"/>
              <a:t>27</a:t>
            </a:fld>
            <a:endParaRPr lang="pl-PL"/>
          </a:p>
        </p:txBody>
      </p:sp>
    </p:spTree>
    <p:extLst>
      <p:ext uri="{BB962C8B-B14F-4D97-AF65-F5344CB8AC3E}">
        <p14:creationId xmlns:p14="http://schemas.microsoft.com/office/powerpoint/2010/main" val="274923411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endParaRPr lang="pl-PL"/>
          </a:p>
        </p:txBody>
      </p:sp>
      <p:sp>
        <p:nvSpPr>
          <p:cNvPr id="4" name="Symbol zastępczy numeru slajdu 3"/>
          <p:cNvSpPr>
            <a:spLocks noGrp="1"/>
          </p:cNvSpPr>
          <p:nvPr>
            <p:ph type="sldNum" sz="quarter" idx="10"/>
          </p:nvPr>
        </p:nvSpPr>
        <p:spPr/>
        <p:txBody>
          <a:bodyPr/>
          <a:lstStyle/>
          <a:p>
            <a:fld id="{ECA26265-3D7A-4CBB-8DA0-391C220D0730}" type="slidenum">
              <a:rPr lang="pl-PL" smtClean="0"/>
              <a:t>31</a:t>
            </a:fld>
            <a:endParaRPr lang="pl-PL"/>
          </a:p>
        </p:txBody>
      </p:sp>
    </p:spTree>
    <p:extLst>
      <p:ext uri="{BB962C8B-B14F-4D97-AF65-F5344CB8AC3E}">
        <p14:creationId xmlns:p14="http://schemas.microsoft.com/office/powerpoint/2010/main" val="142375262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endParaRPr lang="pl-PL"/>
          </a:p>
        </p:txBody>
      </p:sp>
      <p:sp>
        <p:nvSpPr>
          <p:cNvPr id="4" name="Symbol zastępczy numeru slajdu 3"/>
          <p:cNvSpPr>
            <a:spLocks noGrp="1"/>
          </p:cNvSpPr>
          <p:nvPr>
            <p:ph type="sldNum" sz="quarter" idx="10"/>
          </p:nvPr>
        </p:nvSpPr>
        <p:spPr/>
        <p:txBody>
          <a:bodyPr/>
          <a:lstStyle/>
          <a:p>
            <a:fld id="{ECA26265-3D7A-4CBB-8DA0-391C220D0730}" type="slidenum">
              <a:rPr lang="pl-PL" smtClean="0"/>
              <a:t>32</a:t>
            </a:fld>
            <a:endParaRPr lang="pl-PL"/>
          </a:p>
        </p:txBody>
      </p:sp>
    </p:spTree>
    <p:extLst>
      <p:ext uri="{BB962C8B-B14F-4D97-AF65-F5344CB8AC3E}">
        <p14:creationId xmlns:p14="http://schemas.microsoft.com/office/powerpoint/2010/main" val="284165019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endParaRPr lang="pl-PL"/>
          </a:p>
        </p:txBody>
      </p:sp>
      <p:sp>
        <p:nvSpPr>
          <p:cNvPr id="4" name="Symbol zastępczy numeru slajdu 3"/>
          <p:cNvSpPr>
            <a:spLocks noGrp="1"/>
          </p:cNvSpPr>
          <p:nvPr>
            <p:ph type="sldNum" sz="quarter" idx="10"/>
          </p:nvPr>
        </p:nvSpPr>
        <p:spPr/>
        <p:txBody>
          <a:bodyPr/>
          <a:lstStyle/>
          <a:p>
            <a:fld id="{ECA26265-3D7A-4CBB-8DA0-391C220D0730}" type="slidenum">
              <a:rPr lang="pl-PL" smtClean="0"/>
              <a:t>39</a:t>
            </a:fld>
            <a:endParaRPr lang="pl-PL"/>
          </a:p>
        </p:txBody>
      </p:sp>
    </p:spTree>
    <p:extLst>
      <p:ext uri="{BB962C8B-B14F-4D97-AF65-F5344CB8AC3E}">
        <p14:creationId xmlns:p14="http://schemas.microsoft.com/office/powerpoint/2010/main" val="45273456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endParaRPr lang="pl-PL"/>
          </a:p>
        </p:txBody>
      </p:sp>
      <p:sp>
        <p:nvSpPr>
          <p:cNvPr id="4" name="Symbol zastępczy numeru slajdu 3"/>
          <p:cNvSpPr>
            <a:spLocks noGrp="1"/>
          </p:cNvSpPr>
          <p:nvPr>
            <p:ph type="sldNum" sz="quarter" idx="10"/>
          </p:nvPr>
        </p:nvSpPr>
        <p:spPr/>
        <p:txBody>
          <a:bodyPr/>
          <a:lstStyle/>
          <a:p>
            <a:fld id="{ECA26265-3D7A-4CBB-8DA0-391C220D0730}" type="slidenum">
              <a:rPr lang="pl-PL" smtClean="0"/>
              <a:t>43</a:t>
            </a:fld>
            <a:endParaRPr lang="pl-PL"/>
          </a:p>
        </p:txBody>
      </p:sp>
    </p:spTree>
    <p:extLst>
      <p:ext uri="{BB962C8B-B14F-4D97-AF65-F5344CB8AC3E}">
        <p14:creationId xmlns:p14="http://schemas.microsoft.com/office/powerpoint/2010/main" val="361611537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Slajd tytułowy">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pl-PL"/>
              <a:t>Kliknij, aby edytować styl</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pl-PL"/>
              <a:t>Kliknij, aby edytować styl wzorca podtytułu</a:t>
            </a:r>
            <a:endParaRPr lang="en-US" dirty="0"/>
          </a:p>
        </p:txBody>
      </p:sp>
      <p:sp>
        <p:nvSpPr>
          <p:cNvPr id="4" name="Date Placeholder 3"/>
          <p:cNvSpPr>
            <a:spLocks noGrp="1"/>
          </p:cNvSpPr>
          <p:nvPr>
            <p:ph type="dt" sz="half" idx="10"/>
          </p:nvPr>
        </p:nvSpPr>
        <p:spPr/>
        <p:txBody>
          <a:bodyPr/>
          <a:lstStyle/>
          <a:p>
            <a:fld id="{8685B17F-F08C-4D99-8D36-DDAFDC71995C}" type="datetimeFigureOut">
              <a:rPr lang="pl-PL" smtClean="0"/>
              <a:t>18.04.2018</a:t>
            </a:fld>
            <a:endParaRPr lang="pl-PL"/>
          </a:p>
        </p:txBody>
      </p:sp>
      <p:sp>
        <p:nvSpPr>
          <p:cNvPr id="5" name="Footer Placeholder 4"/>
          <p:cNvSpPr>
            <a:spLocks noGrp="1"/>
          </p:cNvSpPr>
          <p:nvPr>
            <p:ph type="ftr" sz="quarter" idx="11"/>
          </p:nvPr>
        </p:nvSpPr>
        <p:spPr/>
        <p:txBody>
          <a:bodyPr/>
          <a:lstStyle/>
          <a:p>
            <a:endParaRPr lang="pl-PL"/>
          </a:p>
        </p:txBody>
      </p:sp>
      <p:sp>
        <p:nvSpPr>
          <p:cNvPr id="6" name="Slide Number Placeholder 5"/>
          <p:cNvSpPr>
            <a:spLocks noGrp="1"/>
          </p:cNvSpPr>
          <p:nvPr>
            <p:ph type="sldNum" sz="quarter" idx="12"/>
          </p:nvPr>
        </p:nvSpPr>
        <p:spPr/>
        <p:txBody>
          <a:bodyPr/>
          <a:lstStyle/>
          <a:p>
            <a:fld id="{256AAB28-C74E-439E-8494-9B7B1BC578BC}" type="slidenum">
              <a:rPr lang="pl-PL" smtClean="0"/>
              <a:t>‹#›</a:t>
            </a:fld>
            <a:endParaRPr lang="pl-PL"/>
          </a:p>
        </p:txBody>
      </p:sp>
    </p:spTree>
    <p:extLst>
      <p:ext uri="{BB962C8B-B14F-4D97-AF65-F5344CB8AC3E}">
        <p14:creationId xmlns:p14="http://schemas.microsoft.com/office/powerpoint/2010/main" val="190612073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ytuł i podpis">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pl-PL"/>
              <a:t>Kliknij, aby edytować styl</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l-PL"/>
              <a:t>Edytuj style wzorca tekstu</a:t>
            </a:r>
          </a:p>
        </p:txBody>
      </p:sp>
      <p:sp>
        <p:nvSpPr>
          <p:cNvPr id="4" name="Date Placeholder 3"/>
          <p:cNvSpPr>
            <a:spLocks noGrp="1"/>
          </p:cNvSpPr>
          <p:nvPr>
            <p:ph type="dt" sz="half" idx="10"/>
          </p:nvPr>
        </p:nvSpPr>
        <p:spPr/>
        <p:txBody>
          <a:bodyPr/>
          <a:lstStyle/>
          <a:p>
            <a:fld id="{8685B17F-F08C-4D99-8D36-DDAFDC71995C}" type="datetimeFigureOut">
              <a:rPr lang="pl-PL" smtClean="0"/>
              <a:t>18.04.2018</a:t>
            </a:fld>
            <a:endParaRPr lang="pl-PL"/>
          </a:p>
        </p:txBody>
      </p:sp>
      <p:sp>
        <p:nvSpPr>
          <p:cNvPr id="5" name="Footer Placeholder 4"/>
          <p:cNvSpPr>
            <a:spLocks noGrp="1"/>
          </p:cNvSpPr>
          <p:nvPr>
            <p:ph type="ftr" sz="quarter" idx="11"/>
          </p:nvPr>
        </p:nvSpPr>
        <p:spPr/>
        <p:txBody>
          <a:bodyPr/>
          <a:lstStyle/>
          <a:p>
            <a:endParaRPr lang="pl-PL"/>
          </a:p>
        </p:txBody>
      </p:sp>
      <p:sp>
        <p:nvSpPr>
          <p:cNvPr id="6" name="Slide Number Placeholder 5"/>
          <p:cNvSpPr>
            <a:spLocks noGrp="1"/>
          </p:cNvSpPr>
          <p:nvPr>
            <p:ph type="sldNum" sz="quarter" idx="12"/>
          </p:nvPr>
        </p:nvSpPr>
        <p:spPr/>
        <p:txBody>
          <a:bodyPr/>
          <a:lstStyle/>
          <a:p>
            <a:fld id="{256AAB28-C74E-439E-8494-9B7B1BC578BC}" type="slidenum">
              <a:rPr lang="pl-PL" smtClean="0"/>
              <a:t>‹#›</a:t>
            </a:fld>
            <a:endParaRPr lang="pl-PL"/>
          </a:p>
        </p:txBody>
      </p:sp>
    </p:spTree>
    <p:extLst>
      <p:ext uri="{BB962C8B-B14F-4D97-AF65-F5344CB8AC3E}">
        <p14:creationId xmlns:p14="http://schemas.microsoft.com/office/powerpoint/2010/main" val="331043833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Oferta z podpisem">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pl-PL"/>
              <a:t>Kliknij, aby edytować styl</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pl-PL"/>
              <a:t>Edytuj style wzorca tekstu</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l-PL"/>
              <a:t>Edytuj style wzorca tekstu</a:t>
            </a:r>
          </a:p>
        </p:txBody>
      </p:sp>
      <p:sp>
        <p:nvSpPr>
          <p:cNvPr id="4" name="Date Placeholder 3"/>
          <p:cNvSpPr>
            <a:spLocks noGrp="1"/>
          </p:cNvSpPr>
          <p:nvPr>
            <p:ph type="dt" sz="half" idx="10"/>
          </p:nvPr>
        </p:nvSpPr>
        <p:spPr/>
        <p:txBody>
          <a:bodyPr/>
          <a:lstStyle/>
          <a:p>
            <a:fld id="{8685B17F-F08C-4D99-8D36-DDAFDC71995C}" type="datetimeFigureOut">
              <a:rPr lang="pl-PL" smtClean="0"/>
              <a:t>18.04.2018</a:t>
            </a:fld>
            <a:endParaRPr lang="pl-PL"/>
          </a:p>
        </p:txBody>
      </p:sp>
      <p:sp>
        <p:nvSpPr>
          <p:cNvPr id="5" name="Footer Placeholder 4"/>
          <p:cNvSpPr>
            <a:spLocks noGrp="1"/>
          </p:cNvSpPr>
          <p:nvPr>
            <p:ph type="ftr" sz="quarter" idx="11"/>
          </p:nvPr>
        </p:nvSpPr>
        <p:spPr/>
        <p:txBody>
          <a:bodyPr/>
          <a:lstStyle/>
          <a:p>
            <a:endParaRPr lang="pl-PL"/>
          </a:p>
        </p:txBody>
      </p:sp>
      <p:sp>
        <p:nvSpPr>
          <p:cNvPr id="6" name="Slide Number Placeholder 5"/>
          <p:cNvSpPr>
            <a:spLocks noGrp="1"/>
          </p:cNvSpPr>
          <p:nvPr>
            <p:ph type="sldNum" sz="quarter" idx="12"/>
          </p:nvPr>
        </p:nvSpPr>
        <p:spPr/>
        <p:txBody>
          <a:bodyPr/>
          <a:lstStyle/>
          <a:p>
            <a:fld id="{256AAB28-C74E-439E-8494-9B7B1BC578BC}" type="slidenum">
              <a:rPr lang="pl-PL" smtClean="0"/>
              <a:t>‹#›</a:t>
            </a:fld>
            <a:endParaRPr lang="pl-PL"/>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latin typeface="Arial"/>
              </a:rPr>
              <a:t>”</a:t>
            </a:r>
            <a:endParaRPr lang="en-US" dirty="0">
              <a:solidFill>
                <a:schemeClr val="accent1">
                  <a:lumMod val="60000"/>
                  <a:lumOff val="40000"/>
                </a:schemeClr>
              </a:solidFill>
              <a:latin typeface="Arial"/>
            </a:endParaRPr>
          </a:p>
        </p:txBody>
      </p:sp>
    </p:spTree>
    <p:extLst>
      <p:ext uri="{BB962C8B-B14F-4D97-AF65-F5344CB8AC3E}">
        <p14:creationId xmlns:p14="http://schemas.microsoft.com/office/powerpoint/2010/main" val="226485320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Karta nazwy">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pl-PL"/>
              <a:t>Kliknij, aby edytować styl</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l-PL"/>
              <a:t>Edytuj style wzorca tekstu</a:t>
            </a:r>
          </a:p>
        </p:txBody>
      </p:sp>
      <p:sp>
        <p:nvSpPr>
          <p:cNvPr id="4" name="Date Placeholder 3"/>
          <p:cNvSpPr>
            <a:spLocks noGrp="1"/>
          </p:cNvSpPr>
          <p:nvPr>
            <p:ph type="dt" sz="half" idx="10"/>
          </p:nvPr>
        </p:nvSpPr>
        <p:spPr/>
        <p:txBody>
          <a:bodyPr/>
          <a:lstStyle/>
          <a:p>
            <a:fld id="{8685B17F-F08C-4D99-8D36-DDAFDC71995C}" type="datetimeFigureOut">
              <a:rPr lang="pl-PL" smtClean="0"/>
              <a:t>18.04.2018</a:t>
            </a:fld>
            <a:endParaRPr lang="pl-PL"/>
          </a:p>
        </p:txBody>
      </p:sp>
      <p:sp>
        <p:nvSpPr>
          <p:cNvPr id="5" name="Footer Placeholder 4"/>
          <p:cNvSpPr>
            <a:spLocks noGrp="1"/>
          </p:cNvSpPr>
          <p:nvPr>
            <p:ph type="ftr" sz="quarter" idx="11"/>
          </p:nvPr>
        </p:nvSpPr>
        <p:spPr/>
        <p:txBody>
          <a:bodyPr/>
          <a:lstStyle/>
          <a:p>
            <a:endParaRPr lang="pl-PL"/>
          </a:p>
        </p:txBody>
      </p:sp>
      <p:sp>
        <p:nvSpPr>
          <p:cNvPr id="6" name="Slide Number Placeholder 5"/>
          <p:cNvSpPr>
            <a:spLocks noGrp="1"/>
          </p:cNvSpPr>
          <p:nvPr>
            <p:ph type="sldNum" sz="quarter" idx="12"/>
          </p:nvPr>
        </p:nvSpPr>
        <p:spPr/>
        <p:txBody>
          <a:bodyPr/>
          <a:lstStyle/>
          <a:p>
            <a:fld id="{256AAB28-C74E-439E-8494-9B7B1BC578BC}" type="slidenum">
              <a:rPr lang="pl-PL" smtClean="0"/>
              <a:t>‹#›</a:t>
            </a:fld>
            <a:endParaRPr lang="pl-PL"/>
          </a:p>
        </p:txBody>
      </p:sp>
    </p:spTree>
    <p:extLst>
      <p:ext uri="{BB962C8B-B14F-4D97-AF65-F5344CB8AC3E}">
        <p14:creationId xmlns:p14="http://schemas.microsoft.com/office/powerpoint/2010/main" val="198713359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Karta nazwy cytatu">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pl-PL"/>
              <a:t>Kliknij, aby edytować styl</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pl-PL"/>
              <a:t>Edytuj style wzorca tekstu</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l-PL"/>
              <a:t>Edytuj style wzorca tekstu</a:t>
            </a:r>
          </a:p>
        </p:txBody>
      </p:sp>
      <p:sp>
        <p:nvSpPr>
          <p:cNvPr id="4" name="Date Placeholder 3"/>
          <p:cNvSpPr>
            <a:spLocks noGrp="1"/>
          </p:cNvSpPr>
          <p:nvPr>
            <p:ph type="dt" sz="half" idx="10"/>
          </p:nvPr>
        </p:nvSpPr>
        <p:spPr/>
        <p:txBody>
          <a:bodyPr/>
          <a:lstStyle/>
          <a:p>
            <a:fld id="{8685B17F-F08C-4D99-8D36-DDAFDC71995C}" type="datetimeFigureOut">
              <a:rPr lang="pl-PL" smtClean="0"/>
              <a:t>18.04.2018</a:t>
            </a:fld>
            <a:endParaRPr lang="pl-PL"/>
          </a:p>
        </p:txBody>
      </p:sp>
      <p:sp>
        <p:nvSpPr>
          <p:cNvPr id="5" name="Footer Placeholder 4"/>
          <p:cNvSpPr>
            <a:spLocks noGrp="1"/>
          </p:cNvSpPr>
          <p:nvPr>
            <p:ph type="ftr" sz="quarter" idx="11"/>
          </p:nvPr>
        </p:nvSpPr>
        <p:spPr/>
        <p:txBody>
          <a:bodyPr/>
          <a:lstStyle/>
          <a:p>
            <a:endParaRPr lang="pl-PL"/>
          </a:p>
        </p:txBody>
      </p:sp>
      <p:sp>
        <p:nvSpPr>
          <p:cNvPr id="6" name="Slide Number Placeholder 5"/>
          <p:cNvSpPr>
            <a:spLocks noGrp="1"/>
          </p:cNvSpPr>
          <p:nvPr>
            <p:ph type="sldNum" sz="quarter" idx="12"/>
          </p:nvPr>
        </p:nvSpPr>
        <p:spPr/>
        <p:txBody>
          <a:bodyPr/>
          <a:lstStyle/>
          <a:p>
            <a:fld id="{256AAB28-C74E-439E-8494-9B7B1BC578BC}" type="slidenum">
              <a:rPr lang="pl-PL" smtClean="0"/>
              <a:t>‹#›</a:t>
            </a:fld>
            <a:endParaRPr lang="pl-PL"/>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362666109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Prawda lub fałsz">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pl-PL"/>
              <a:t>Kliknij, aby edytować styl</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pl-PL"/>
              <a:t>Edytuj style wzorca tekstu</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l-PL"/>
              <a:t>Edytuj style wzorca tekstu</a:t>
            </a:r>
          </a:p>
        </p:txBody>
      </p:sp>
      <p:sp>
        <p:nvSpPr>
          <p:cNvPr id="4" name="Date Placeholder 3"/>
          <p:cNvSpPr>
            <a:spLocks noGrp="1"/>
          </p:cNvSpPr>
          <p:nvPr>
            <p:ph type="dt" sz="half" idx="10"/>
          </p:nvPr>
        </p:nvSpPr>
        <p:spPr/>
        <p:txBody>
          <a:bodyPr/>
          <a:lstStyle/>
          <a:p>
            <a:fld id="{8685B17F-F08C-4D99-8D36-DDAFDC71995C}" type="datetimeFigureOut">
              <a:rPr lang="pl-PL" smtClean="0"/>
              <a:t>18.04.2018</a:t>
            </a:fld>
            <a:endParaRPr lang="pl-PL"/>
          </a:p>
        </p:txBody>
      </p:sp>
      <p:sp>
        <p:nvSpPr>
          <p:cNvPr id="5" name="Footer Placeholder 4"/>
          <p:cNvSpPr>
            <a:spLocks noGrp="1"/>
          </p:cNvSpPr>
          <p:nvPr>
            <p:ph type="ftr" sz="quarter" idx="11"/>
          </p:nvPr>
        </p:nvSpPr>
        <p:spPr/>
        <p:txBody>
          <a:bodyPr/>
          <a:lstStyle/>
          <a:p>
            <a:endParaRPr lang="pl-PL"/>
          </a:p>
        </p:txBody>
      </p:sp>
      <p:sp>
        <p:nvSpPr>
          <p:cNvPr id="6" name="Slide Number Placeholder 5"/>
          <p:cNvSpPr>
            <a:spLocks noGrp="1"/>
          </p:cNvSpPr>
          <p:nvPr>
            <p:ph type="sldNum" sz="quarter" idx="12"/>
          </p:nvPr>
        </p:nvSpPr>
        <p:spPr/>
        <p:txBody>
          <a:bodyPr/>
          <a:lstStyle/>
          <a:p>
            <a:fld id="{256AAB28-C74E-439E-8494-9B7B1BC578BC}" type="slidenum">
              <a:rPr lang="pl-PL" smtClean="0"/>
              <a:t>‹#›</a:t>
            </a:fld>
            <a:endParaRPr lang="pl-PL"/>
          </a:p>
        </p:txBody>
      </p:sp>
    </p:spTree>
    <p:extLst>
      <p:ext uri="{BB962C8B-B14F-4D97-AF65-F5344CB8AC3E}">
        <p14:creationId xmlns:p14="http://schemas.microsoft.com/office/powerpoint/2010/main" val="8278162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ytuł i tekst pionow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l-PL"/>
              <a:t>Kliknij, aby edytować styl</a:t>
            </a:r>
            <a:endParaRPr lang="en-US" dirty="0"/>
          </a:p>
        </p:txBody>
      </p:sp>
      <p:sp>
        <p:nvSpPr>
          <p:cNvPr id="3" name="Vertical Text Placeholder 2"/>
          <p:cNvSpPr>
            <a:spLocks noGrp="1"/>
          </p:cNvSpPr>
          <p:nvPr>
            <p:ph type="body" orient="vert" idx="1"/>
          </p:nvPr>
        </p:nvSpPr>
        <p:spPr/>
        <p:txBody>
          <a:bodyPr vert="eaVert"/>
          <a:lstStyle/>
          <a:p>
            <a:pPr lvl="0"/>
            <a:r>
              <a:rPr lang="pl-PL"/>
              <a:t>Edytuj style wzorca tekstu</a:t>
            </a:r>
          </a:p>
          <a:p>
            <a:pPr lvl="1"/>
            <a:r>
              <a:rPr lang="pl-PL"/>
              <a:t>Drugi poziom</a:t>
            </a:r>
          </a:p>
          <a:p>
            <a:pPr lvl="2"/>
            <a:r>
              <a:rPr lang="pl-PL"/>
              <a:t>Trzeci poziom</a:t>
            </a:r>
          </a:p>
          <a:p>
            <a:pPr lvl="3"/>
            <a:r>
              <a:rPr lang="pl-PL"/>
              <a:t>Czwarty poziom</a:t>
            </a:r>
          </a:p>
          <a:p>
            <a:pPr lvl="4"/>
            <a:r>
              <a:rPr lang="pl-PL"/>
              <a:t>Piąty poziom</a:t>
            </a:r>
            <a:endParaRPr lang="en-US" dirty="0"/>
          </a:p>
        </p:txBody>
      </p:sp>
      <p:sp>
        <p:nvSpPr>
          <p:cNvPr id="4" name="Date Placeholder 3"/>
          <p:cNvSpPr>
            <a:spLocks noGrp="1"/>
          </p:cNvSpPr>
          <p:nvPr>
            <p:ph type="dt" sz="half" idx="10"/>
          </p:nvPr>
        </p:nvSpPr>
        <p:spPr/>
        <p:txBody>
          <a:bodyPr/>
          <a:lstStyle/>
          <a:p>
            <a:fld id="{8685B17F-F08C-4D99-8D36-DDAFDC71995C}" type="datetimeFigureOut">
              <a:rPr lang="pl-PL" smtClean="0"/>
              <a:t>18.04.2018</a:t>
            </a:fld>
            <a:endParaRPr lang="pl-PL"/>
          </a:p>
        </p:txBody>
      </p:sp>
      <p:sp>
        <p:nvSpPr>
          <p:cNvPr id="5" name="Footer Placeholder 4"/>
          <p:cNvSpPr>
            <a:spLocks noGrp="1"/>
          </p:cNvSpPr>
          <p:nvPr>
            <p:ph type="ftr" sz="quarter" idx="11"/>
          </p:nvPr>
        </p:nvSpPr>
        <p:spPr/>
        <p:txBody>
          <a:bodyPr/>
          <a:lstStyle/>
          <a:p>
            <a:endParaRPr lang="pl-PL"/>
          </a:p>
        </p:txBody>
      </p:sp>
      <p:sp>
        <p:nvSpPr>
          <p:cNvPr id="6" name="Slide Number Placeholder 5"/>
          <p:cNvSpPr>
            <a:spLocks noGrp="1"/>
          </p:cNvSpPr>
          <p:nvPr>
            <p:ph type="sldNum" sz="quarter" idx="12"/>
          </p:nvPr>
        </p:nvSpPr>
        <p:spPr/>
        <p:txBody>
          <a:bodyPr/>
          <a:lstStyle/>
          <a:p>
            <a:fld id="{256AAB28-C74E-439E-8494-9B7B1BC578BC}" type="slidenum">
              <a:rPr lang="pl-PL" smtClean="0"/>
              <a:t>‹#›</a:t>
            </a:fld>
            <a:endParaRPr lang="pl-PL"/>
          </a:p>
        </p:txBody>
      </p:sp>
    </p:spTree>
    <p:extLst>
      <p:ext uri="{BB962C8B-B14F-4D97-AF65-F5344CB8AC3E}">
        <p14:creationId xmlns:p14="http://schemas.microsoft.com/office/powerpoint/2010/main" val="214228423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Tytuł pionowy i teks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pl-PL"/>
              <a:t>Kliknij, aby edytować styl</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pl-PL"/>
              <a:t>Edytuj style wzorca tekstu</a:t>
            </a:r>
          </a:p>
          <a:p>
            <a:pPr lvl="1"/>
            <a:r>
              <a:rPr lang="pl-PL"/>
              <a:t>Drugi poziom</a:t>
            </a:r>
          </a:p>
          <a:p>
            <a:pPr lvl="2"/>
            <a:r>
              <a:rPr lang="pl-PL"/>
              <a:t>Trzeci poziom</a:t>
            </a:r>
          </a:p>
          <a:p>
            <a:pPr lvl="3"/>
            <a:r>
              <a:rPr lang="pl-PL"/>
              <a:t>Czwarty poziom</a:t>
            </a:r>
          </a:p>
          <a:p>
            <a:pPr lvl="4"/>
            <a:r>
              <a:rPr lang="pl-PL"/>
              <a:t>Piąty poziom</a:t>
            </a:r>
            <a:endParaRPr lang="en-US" dirty="0"/>
          </a:p>
        </p:txBody>
      </p:sp>
      <p:sp>
        <p:nvSpPr>
          <p:cNvPr id="4" name="Date Placeholder 3"/>
          <p:cNvSpPr>
            <a:spLocks noGrp="1"/>
          </p:cNvSpPr>
          <p:nvPr>
            <p:ph type="dt" sz="half" idx="10"/>
          </p:nvPr>
        </p:nvSpPr>
        <p:spPr/>
        <p:txBody>
          <a:bodyPr/>
          <a:lstStyle/>
          <a:p>
            <a:fld id="{8685B17F-F08C-4D99-8D36-DDAFDC71995C}" type="datetimeFigureOut">
              <a:rPr lang="pl-PL" smtClean="0"/>
              <a:t>18.04.2018</a:t>
            </a:fld>
            <a:endParaRPr lang="pl-PL"/>
          </a:p>
        </p:txBody>
      </p:sp>
      <p:sp>
        <p:nvSpPr>
          <p:cNvPr id="5" name="Footer Placeholder 4"/>
          <p:cNvSpPr>
            <a:spLocks noGrp="1"/>
          </p:cNvSpPr>
          <p:nvPr>
            <p:ph type="ftr" sz="quarter" idx="11"/>
          </p:nvPr>
        </p:nvSpPr>
        <p:spPr/>
        <p:txBody>
          <a:bodyPr/>
          <a:lstStyle/>
          <a:p>
            <a:endParaRPr lang="pl-PL"/>
          </a:p>
        </p:txBody>
      </p:sp>
      <p:sp>
        <p:nvSpPr>
          <p:cNvPr id="6" name="Slide Number Placeholder 5"/>
          <p:cNvSpPr>
            <a:spLocks noGrp="1"/>
          </p:cNvSpPr>
          <p:nvPr>
            <p:ph type="sldNum" sz="quarter" idx="12"/>
          </p:nvPr>
        </p:nvSpPr>
        <p:spPr/>
        <p:txBody>
          <a:bodyPr/>
          <a:lstStyle/>
          <a:p>
            <a:fld id="{256AAB28-C74E-439E-8494-9B7B1BC578BC}" type="slidenum">
              <a:rPr lang="pl-PL" smtClean="0"/>
              <a:t>‹#›</a:t>
            </a:fld>
            <a:endParaRPr lang="pl-PL"/>
          </a:p>
        </p:txBody>
      </p:sp>
    </p:spTree>
    <p:extLst>
      <p:ext uri="{BB962C8B-B14F-4D97-AF65-F5344CB8AC3E}">
        <p14:creationId xmlns:p14="http://schemas.microsoft.com/office/powerpoint/2010/main" val="320006087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ytuł i zawartość">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pl-PL"/>
              <a:t>Kliknij, aby edytować styl</a:t>
            </a:r>
            <a:endParaRPr lang="en-US" dirty="0"/>
          </a:p>
        </p:txBody>
      </p:sp>
      <p:sp>
        <p:nvSpPr>
          <p:cNvPr id="3" name="Content Placeholder 2"/>
          <p:cNvSpPr>
            <a:spLocks noGrp="1"/>
          </p:cNvSpPr>
          <p:nvPr>
            <p:ph idx="1"/>
          </p:nvPr>
        </p:nvSpPr>
        <p:spPr/>
        <p:txBody>
          <a:bodyPr/>
          <a:lstStyle/>
          <a:p>
            <a:pPr lvl="0"/>
            <a:r>
              <a:rPr lang="pl-PL"/>
              <a:t>Edytuj style wzorca tekstu</a:t>
            </a:r>
          </a:p>
          <a:p>
            <a:pPr lvl="1"/>
            <a:r>
              <a:rPr lang="pl-PL"/>
              <a:t>Drugi poziom</a:t>
            </a:r>
          </a:p>
          <a:p>
            <a:pPr lvl="2"/>
            <a:r>
              <a:rPr lang="pl-PL"/>
              <a:t>Trzeci poziom</a:t>
            </a:r>
          </a:p>
          <a:p>
            <a:pPr lvl="3"/>
            <a:r>
              <a:rPr lang="pl-PL"/>
              <a:t>Czwarty poziom</a:t>
            </a:r>
          </a:p>
          <a:p>
            <a:pPr lvl="4"/>
            <a:r>
              <a:rPr lang="pl-PL"/>
              <a:t>Piąty poziom</a:t>
            </a:r>
            <a:endParaRPr lang="en-US" dirty="0"/>
          </a:p>
        </p:txBody>
      </p:sp>
      <p:sp>
        <p:nvSpPr>
          <p:cNvPr id="4" name="Date Placeholder 3"/>
          <p:cNvSpPr>
            <a:spLocks noGrp="1"/>
          </p:cNvSpPr>
          <p:nvPr>
            <p:ph type="dt" sz="half" idx="10"/>
          </p:nvPr>
        </p:nvSpPr>
        <p:spPr/>
        <p:txBody>
          <a:bodyPr/>
          <a:lstStyle/>
          <a:p>
            <a:fld id="{8685B17F-F08C-4D99-8D36-DDAFDC71995C}" type="datetimeFigureOut">
              <a:rPr lang="pl-PL" smtClean="0"/>
              <a:t>18.04.2018</a:t>
            </a:fld>
            <a:endParaRPr lang="pl-PL"/>
          </a:p>
        </p:txBody>
      </p:sp>
      <p:sp>
        <p:nvSpPr>
          <p:cNvPr id="5" name="Footer Placeholder 4"/>
          <p:cNvSpPr>
            <a:spLocks noGrp="1"/>
          </p:cNvSpPr>
          <p:nvPr>
            <p:ph type="ftr" sz="quarter" idx="11"/>
          </p:nvPr>
        </p:nvSpPr>
        <p:spPr/>
        <p:txBody>
          <a:bodyPr/>
          <a:lstStyle/>
          <a:p>
            <a:endParaRPr lang="pl-PL"/>
          </a:p>
        </p:txBody>
      </p:sp>
      <p:sp>
        <p:nvSpPr>
          <p:cNvPr id="6" name="Slide Number Placeholder 5"/>
          <p:cNvSpPr>
            <a:spLocks noGrp="1"/>
          </p:cNvSpPr>
          <p:nvPr>
            <p:ph type="sldNum" sz="quarter" idx="12"/>
          </p:nvPr>
        </p:nvSpPr>
        <p:spPr/>
        <p:txBody>
          <a:bodyPr/>
          <a:lstStyle/>
          <a:p>
            <a:fld id="{256AAB28-C74E-439E-8494-9B7B1BC578BC}" type="slidenum">
              <a:rPr lang="pl-PL" smtClean="0"/>
              <a:t>‹#›</a:t>
            </a:fld>
            <a:endParaRPr lang="pl-PL"/>
          </a:p>
        </p:txBody>
      </p:sp>
    </p:spTree>
    <p:extLst>
      <p:ext uri="{BB962C8B-B14F-4D97-AF65-F5344CB8AC3E}">
        <p14:creationId xmlns:p14="http://schemas.microsoft.com/office/powerpoint/2010/main" val="184180983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Nagłówek sekcji">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pl-PL"/>
              <a:t>Kliknij, aby edytować styl</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l-PL"/>
              <a:t>Edytuj style wzorca tekstu</a:t>
            </a:r>
          </a:p>
        </p:txBody>
      </p:sp>
      <p:sp>
        <p:nvSpPr>
          <p:cNvPr id="4" name="Date Placeholder 3"/>
          <p:cNvSpPr>
            <a:spLocks noGrp="1"/>
          </p:cNvSpPr>
          <p:nvPr>
            <p:ph type="dt" sz="half" idx="10"/>
          </p:nvPr>
        </p:nvSpPr>
        <p:spPr/>
        <p:txBody>
          <a:bodyPr/>
          <a:lstStyle/>
          <a:p>
            <a:fld id="{8685B17F-F08C-4D99-8D36-DDAFDC71995C}" type="datetimeFigureOut">
              <a:rPr lang="pl-PL" smtClean="0"/>
              <a:t>18.04.2018</a:t>
            </a:fld>
            <a:endParaRPr lang="pl-PL"/>
          </a:p>
        </p:txBody>
      </p:sp>
      <p:sp>
        <p:nvSpPr>
          <p:cNvPr id="5" name="Footer Placeholder 4"/>
          <p:cNvSpPr>
            <a:spLocks noGrp="1"/>
          </p:cNvSpPr>
          <p:nvPr>
            <p:ph type="ftr" sz="quarter" idx="11"/>
          </p:nvPr>
        </p:nvSpPr>
        <p:spPr/>
        <p:txBody>
          <a:bodyPr/>
          <a:lstStyle/>
          <a:p>
            <a:endParaRPr lang="pl-PL"/>
          </a:p>
        </p:txBody>
      </p:sp>
      <p:sp>
        <p:nvSpPr>
          <p:cNvPr id="6" name="Slide Number Placeholder 5"/>
          <p:cNvSpPr>
            <a:spLocks noGrp="1"/>
          </p:cNvSpPr>
          <p:nvPr>
            <p:ph type="sldNum" sz="quarter" idx="12"/>
          </p:nvPr>
        </p:nvSpPr>
        <p:spPr/>
        <p:txBody>
          <a:bodyPr/>
          <a:lstStyle/>
          <a:p>
            <a:fld id="{256AAB28-C74E-439E-8494-9B7B1BC578BC}" type="slidenum">
              <a:rPr lang="pl-PL" smtClean="0"/>
              <a:t>‹#›</a:t>
            </a:fld>
            <a:endParaRPr lang="pl-PL"/>
          </a:p>
        </p:txBody>
      </p:sp>
    </p:spTree>
    <p:extLst>
      <p:ext uri="{BB962C8B-B14F-4D97-AF65-F5344CB8AC3E}">
        <p14:creationId xmlns:p14="http://schemas.microsoft.com/office/powerpoint/2010/main" val="340355980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wa elementy zawartości">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l-PL"/>
              <a:t>Kliknij, aby edytować styl</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pl-PL"/>
              <a:t>Edytuj style wzorca tekstu</a:t>
            </a:r>
          </a:p>
          <a:p>
            <a:pPr lvl="1"/>
            <a:r>
              <a:rPr lang="pl-PL"/>
              <a:t>Drugi poziom</a:t>
            </a:r>
          </a:p>
          <a:p>
            <a:pPr lvl="2"/>
            <a:r>
              <a:rPr lang="pl-PL"/>
              <a:t>Trzeci poziom</a:t>
            </a:r>
          </a:p>
          <a:p>
            <a:pPr lvl="3"/>
            <a:r>
              <a:rPr lang="pl-PL"/>
              <a:t>Czwarty poziom</a:t>
            </a:r>
          </a:p>
          <a:p>
            <a:pPr lvl="4"/>
            <a:r>
              <a:rPr lang="pl-PL"/>
              <a:t>Piąty poziom</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pl-PL"/>
              <a:t>Edytuj style wzorca tekstu</a:t>
            </a:r>
          </a:p>
          <a:p>
            <a:pPr lvl="1"/>
            <a:r>
              <a:rPr lang="pl-PL"/>
              <a:t>Drugi poziom</a:t>
            </a:r>
          </a:p>
          <a:p>
            <a:pPr lvl="2"/>
            <a:r>
              <a:rPr lang="pl-PL"/>
              <a:t>Trzeci poziom</a:t>
            </a:r>
          </a:p>
          <a:p>
            <a:pPr lvl="3"/>
            <a:r>
              <a:rPr lang="pl-PL"/>
              <a:t>Czwarty poziom</a:t>
            </a:r>
          </a:p>
          <a:p>
            <a:pPr lvl="4"/>
            <a:r>
              <a:rPr lang="pl-PL"/>
              <a:t>Piąty poziom</a:t>
            </a:r>
            <a:endParaRPr lang="en-US" dirty="0"/>
          </a:p>
        </p:txBody>
      </p:sp>
      <p:sp>
        <p:nvSpPr>
          <p:cNvPr id="5" name="Date Placeholder 4"/>
          <p:cNvSpPr>
            <a:spLocks noGrp="1"/>
          </p:cNvSpPr>
          <p:nvPr>
            <p:ph type="dt" sz="half" idx="10"/>
          </p:nvPr>
        </p:nvSpPr>
        <p:spPr/>
        <p:txBody>
          <a:bodyPr/>
          <a:lstStyle/>
          <a:p>
            <a:fld id="{8685B17F-F08C-4D99-8D36-DDAFDC71995C}" type="datetimeFigureOut">
              <a:rPr lang="pl-PL" smtClean="0"/>
              <a:t>18.04.2018</a:t>
            </a:fld>
            <a:endParaRPr lang="pl-PL"/>
          </a:p>
        </p:txBody>
      </p:sp>
      <p:sp>
        <p:nvSpPr>
          <p:cNvPr id="6" name="Footer Placeholder 5"/>
          <p:cNvSpPr>
            <a:spLocks noGrp="1"/>
          </p:cNvSpPr>
          <p:nvPr>
            <p:ph type="ftr" sz="quarter" idx="11"/>
          </p:nvPr>
        </p:nvSpPr>
        <p:spPr/>
        <p:txBody>
          <a:bodyPr/>
          <a:lstStyle/>
          <a:p>
            <a:endParaRPr lang="pl-PL"/>
          </a:p>
        </p:txBody>
      </p:sp>
      <p:sp>
        <p:nvSpPr>
          <p:cNvPr id="7" name="Slide Number Placeholder 6"/>
          <p:cNvSpPr>
            <a:spLocks noGrp="1"/>
          </p:cNvSpPr>
          <p:nvPr>
            <p:ph type="sldNum" sz="quarter" idx="12"/>
          </p:nvPr>
        </p:nvSpPr>
        <p:spPr/>
        <p:txBody>
          <a:bodyPr/>
          <a:lstStyle/>
          <a:p>
            <a:fld id="{256AAB28-C74E-439E-8494-9B7B1BC578BC}" type="slidenum">
              <a:rPr lang="pl-PL" smtClean="0"/>
              <a:t>‹#›</a:t>
            </a:fld>
            <a:endParaRPr lang="pl-PL"/>
          </a:p>
        </p:txBody>
      </p:sp>
    </p:spTree>
    <p:extLst>
      <p:ext uri="{BB962C8B-B14F-4D97-AF65-F5344CB8AC3E}">
        <p14:creationId xmlns:p14="http://schemas.microsoft.com/office/powerpoint/2010/main" val="95946258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ównani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pl-PL"/>
              <a:t>Kliknij, aby edytować styl</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a:t>Edytuj style wzorca tekstu</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pl-PL"/>
              <a:t>Edytuj style wzorca tekstu</a:t>
            </a:r>
          </a:p>
          <a:p>
            <a:pPr lvl="1"/>
            <a:r>
              <a:rPr lang="pl-PL"/>
              <a:t>Drugi poziom</a:t>
            </a:r>
          </a:p>
          <a:p>
            <a:pPr lvl="2"/>
            <a:r>
              <a:rPr lang="pl-PL"/>
              <a:t>Trzeci poziom</a:t>
            </a:r>
          </a:p>
          <a:p>
            <a:pPr lvl="3"/>
            <a:r>
              <a:rPr lang="pl-PL"/>
              <a:t>Czwarty poziom</a:t>
            </a:r>
          </a:p>
          <a:p>
            <a:pPr lvl="4"/>
            <a:r>
              <a:rPr lang="pl-PL"/>
              <a:t>Piąty poziom</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a:t>Edytuj style wzorca tekstu</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pl-PL"/>
              <a:t>Edytuj style wzorca tekstu</a:t>
            </a:r>
          </a:p>
          <a:p>
            <a:pPr lvl="1"/>
            <a:r>
              <a:rPr lang="pl-PL"/>
              <a:t>Drugi poziom</a:t>
            </a:r>
          </a:p>
          <a:p>
            <a:pPr lvl="2"/>
            <a:r>
              <a:rPr lang="pl-PL"/>
              <a:t>Trzeci poziom</a:t>
            </a:r>
          </a:p>
          <a:p>
            <a:pPr lvl="3"/>
            <a:r>
              <a:rPr lang="pl-PL"/>
              <a:t>Czwarty poziom</a:t>
            </a:r>
          </a:p>
          <a:p>
            <a:pPr lvl="4"/>
            <a:r>
              <a:rPr lang="pl-PL"/>
              <a:t>Piąty poziom</a:t>
            </a:r>
            <a:endParaRPr lang="en-US" dirty="0"/>
          </a:p>
        </p:txBody>
      </p:sp>
      <p:sp>
        <p:nvSpPr>
          <p:cNvPr id="7" name="Date Placeholder 6"/>
          <p:cNvSpPr>
            <a:spLocks noGrp="1"/>
          </p:cNvSpPr>
          <p:nvPr>
            <p:ph type="dt" sz="half" idx="10"/>
          </p:nvPr>
        </p:nvSpPr>
        <p:spPr/>
        <p:txBody>
          <a:bodyPr/>
          <a:lstStyle/>
          <a:p>
            <a:fld id="{8685B17F-F08C-4D99-8D36-DDAFDC71995C}" type="datetimeFigureOut">
              <a:rPr lang="pl-PL" smtClean="0"/>
              <a:t>18.04.2018</a:t>
            </a:fld>
            <a:endParaRPr lang="pl-PL"/>
          </a:p>
        </p:txBody>
      </p:sp>
      <p:sp>
        <p:nvSpPr>
          <p:cNvPr id="8" name="Footer Placeholder 7"/>
          <p:cNvSpPr>
            <a:spLocks noGrp="1"/>
          </p:cNvSpPr>
          <p:nvPr>
            <p:ph type="ftr" sz="quarter" idx="11"/>
          </p:nvPr>
        </p:nvSpPr>
        <p:spPr/>
        <p:txBody>
          <a:bodyPr/>
          <a:lstStyle/>
          <a:p>
            <a:endParaRPr lang="pl-PL"/>
          </a:p>
        </p:txBody>
      </p:sp>
      <p:sp>
        <p:nvSpPr>
          <p:cNvPr id="9" name="Slide Number Placeholder 8"/>
          <p:cNvSpPr>
            <a:spLocks noGrp="1"/>
          </p:cNvSpPr>
          <p:nvPr>
            <p:ph type="sldNum" sz="quarter" idx="12"/>
          </p:nvPr>
        </p:nvSpPr>
        <p:spPr/>
        <p:txBody>
          <a:bodyPr/>
          <a:lstStyle/>
          <a:p>
            <a:fld id="{256AAB28-C74E-439E-8494-9B7B1BC578BC}" type="slidenum">
              <a:rPr lang="pl-PL" smtClean="0"/>
              <a:t>‹#›</a:t>
            </a:fld>
            <a:endParaRPr lang="pl-PL"/>
          </a:p>
        </p:txBody>
      </p:sp>
    </p:spTree>
    <p:extLst>
      <p:ext uri="{BB962C8B-B14F-4D97-AF65-F5344CB8AC3E}">
        <p14:creationId xmlns:p14="http://schemas.microsoft.com/office/powerpoint/2010/main" val="214580493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ylko tytuł">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pl-PL"/>
              <a:t>Kliknij, aby edytować styl</a:t>
            </a:r>
            <a:endParaRPr lang="en-US" dirty="0"/>
          </a:p>
        </p:txBody>
      </p:sp>
      <p:sp>
        <p:nvSpPr>
          <p:cNvPr id="3" name="Date Placeholder 2"/>
          <p:cNvSpPr>
            <a:spLocks noGrp="1"/>
          </p:cNvSpPr>
          <p:nvPr>
            <p:ph type="dt" sz="half" idx="10"/>
          </p:nvPr>
        </p:nvSpPr>
        <p:spPr/>
        <p:txBody>
          <a:bodyPr/>
          <a:lstStyle/>
          <a:p>
            <a:fld id="{8685B17F-F08C-4D99-8D36-DDAFDC71995C}" type="datetimeFigureOut">
              <a:rPr lang="pl-PL" smtClean="0"/>
              <a:t>18.04.2018</a:t>
            </a:fld>
            <a:endParaRPr lang="pl-PL"/>
          </a:p>
        </p:txBody>
      </p:sp>
      <p:sp>
        <p:nvSpPr>
          <p:cNvPr id="4" name="Footer Placeholder 3"/>
          <p:cNvSpPr>
            <a:spLocks noGrp="1"/>
          </p:cNvSpPr>
          <p:nvPr>
            <p:ph type="ftr" sz="quarter" idx="11"/>
          </p:nvPr>
        </p:nvSpPr>
        <p:spPr/>
        <p:txBody>
          <a:bodyPr/>
          <a:lstStyle/>
          <a:p>
            <a:endParaRPr lang="pl-PL"/>
          </a:p>
        </p:txBody>
      </p:sp>
      <p:sp>
        <p:nvSpPr>
          <p:cNvPr id="5" name="Slide Number Placeholder 4"/>
          <p:cNvSpPr>
            <a:spLocks noGrp="1"/>
          </p:cNvSpPr>
          <p:nvPr>
            <p:ph type="sldNum" sz="quarter" idx="12"/>
          </p:nvPr>
        </p:nvSpPr>
        <p:spPr/>
        <p:txBody>
          <a:bodyPr/>
          <a:lstStyle/>
          <a:p>
            <a:fld id="{256AAB28-C74E-439E-8494-9B7B1BC578BC}" type="slidenum">
              <a:rPr lang="pl-PL" smtClean="0"/>
              <a:t>‹#›</a:t>
            </a:fld>
            <a:endParaRPr lang="pl-PL"/>
          </a:p>
        </p:txBody>
      </p:sp>
    </p:spTree>
    <p:extLst>
      <p:ext uri="{BB962C8B-B14F-4D97-AF65-F5344CB8AC3E}">
        <p14:creationId xmlns:p14="http://schemas.microsoft.com/office/powerpoint/2010/main" val="422691957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usty">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685B17F-F08C-4D99-8D36-DDAFDC71995C}" type="datetimeFigureOut">
              <a:rPr lang="pl-PL" smtClean="0"/>
              <a:t>18.04.2018</a:t>
            </a:fld>
            <a:endParaRPr lang="pl-PL"/>
          </a:p>
        </p:txBody>
      </p:sp>
      <p:sp>
        <p:nvSpPr>
          <p:cNvPr id="3" name="Footer Placeholder 2"/>
          <p:cNvSpPr>
            <a:spLocks noGrp="1"/>
          </p:cNvSpPr>
          <p:nvPr>
            <p:ph type="ftr" sz="quarter" idx="11"/>
          </p:nvPr>
        </p:nvSpPr>
        <p:spPr/>
        <p:txBody>
          <a:bodyPr/>
          <a:lstStyle/>
          <a:p>
            <a:endParaRPr lang="pl-PL"/>
          </a:p>
        </p:txBody>
      </p:sp>
      <p:sp>
        <p:nvSpPr>
          <p:cNvPr id="4" name="Slide Number Placeholder 3"/>
          <p:cNvSpPr>
            <a:spLocks noGrp="1"/>
          </p:cNvSpPr>
          <p:nvPr>
            <p:ph type="sldNum" sz="quarter" idx="12"/>
          </p:nvPr>
        </p:nvSpPr>
        <p:spPr/>
        <p:txBody>
          <a:bodyPr/>
          <a:lstStyle/>
          <a:p>
            <a:fld id="{256AAB28-C74E-439E-8494-9B7B1BC578BC}" type="slidenum">
              <a:rPr lang="pl-PL" smtClean="0"/>
              <a:t>‹#›</a:t>
            </a:fld>
            <a:endParaRPr lang="pl-PL"/>
          </a:p>
        </p:txBody>
      </p:sp>
    </p:spTree>
    <p:extLst>
      <p:ext uri="{BB962C8B-B14F-4D97-AF65-F5344CB8AC3E}">
        <p14:creationId xmlns:p14="http://schemas.microsoft.com/office/powerpoint/2010/main" val="349833673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Zawartość z podpisem">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pl-PL"/>
              <a:t>Kliknij, aby edytować styl</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pl-PL"/>
              <a:t>Edytuj style wzorca tekstu</a:t>
            </a:r>
          </a:p>
          <a:p>
            <a:pPr lvl="1"/>
            <a:r>
              <a:rPr lang="pl-PL"/>
              <a:t>Drugi poziom</a:t>
            </a:r>
          </a:p>
          <a:p>
            <a:pPr lvl="2"/>
            <a:r>
              <a:rPr lang="pl-PL"/>
              <a:t>Trzeci poziom</a:t>
            </a:r>
          </a:p>
          <a:p>
            <a:pPr lvl="3"/>
            <a:r>
              <a:rPr lang="pl-PL"/>
              <a:t>Czwarty poziom</a:t>
            </a:r>
          </a:p>
          <a:p>
            <a:pPr lvl="4"/>
            <a:r>
              <a:rPr lang="pl-PL"/>
              <a:t>Piąty poziom</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pl-PL"/>
              <a:t>Edytuj style wzorca tekstu</a:t>
            </a:r>
          </a:p>
        </p:txBody>
      </p:sp>
      <p:sp>
        <p:nvSpPr>
          <p:cNvPr id="5" name="Date Placeholder 4"/>
          <p:cNvSpPr>
            <a:spLocks noGrp="1"/>
          </p:cNvSpPr>
          <p:nvPr>
            <p:ph type="dt" sz="half" idx="10"/>
          </p:nvPr>
        </p:nvSpPr>
        <p:spPr/>
        <p:txBody>
          <a:bodyPr/>
          <a:lstStyle/>
          <a:p>
            <a:fld id="{8685B17F-F08C-4D99-8D36-DDAFDC71995C}" type="datetimeFigureOut">
              <a:rPr lang="pl-PL" smtClean="0"/>
              <a:t>18.04.2018</a:t>
            </a:fld>
            <a:endParaRPr lang="pl-PL"/>
          </a:p>
        </p:txBody>
      </p:sp>
      <p:sp>
        <p:nvSpPr>
          <p:cNvPr id="6" name="Footer Placeholder 5"/>
          <p:cNvSpPr>
            <a:spLocks noGrp="1"/>
          </p:cNvSpPr>
          <p:nvPr>
            <p:ph type="ftr" sz="quarter" idx="11"/>
          </p:nvPr>
        </p:nvSpPr>
        <p:spPr/>
        <p:txBody>
          <a:bodyPr/>
          <a:lstStyle/>
          <a:p>
            <a:endParaRPr lang="pl-PL"/>
          </a:p>
        </p:txBody>
      </p:sp>
      <p:sp>
        <p:nvSpPr>
          <p:cNvPr id="7" name="Slide Number Placeholder 6"/>
          <p:cNvSpPr>
            <a:spLocks noGrp="1"/>
          </p:cNvSpPr>
          <p:nvPr>
            <p:ph type="sldNum" sz="quarter" idx="12"/>
          </p:nvPr>
        </p:nvSpPr>
        <p:spPr/>
        <p:txBody>
          <a:bodyPr/>
          <a:lstStyle/>
          <a:p>
            <a:fld id="{256AAB28-C74E-439E-8494-9B7B1BC578BC}" type="slidenum">
              <a:rPr lang="pl-PL" smtClean="0"/>
              <a:t>‹#›</a:t>
            </a:fld>
            <a:endParaRPr lang="pl-PL"/>
          </a:p>
        </p:txBody>
      </p:sp>
    </p:spTree>
    <p:extLst>
      <p:ext uri="{BB962C8B-B14F-4D97-AF65-F5344CB8AC3E}">
        <p14:creationId xmlns:p14="http://schemas.microsoft.com/office/powerpoint/2010/main" val="336058048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az z podpisem">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pl-PL"/>
              <a:t>Kliknij, aby edytować styl</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pl-PL"/>
              <a:t>Kliknij ikonę, aby dodać obraz</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l-PL"/>
              <a:t>Edytuj style wzorca tekstu</a:t>
            </a:r>
          </a:p>
        </p:txBody>
      </p:sp>
      <p:sp>
        <p:nvSpPr>
          <p:cNvPr id="5" name="Date Placeholder 4"/>
          <p:cNvSpPr>
            <a:spLocks noGrp="1"/>
          </p:cNvSpPr>
          <p:nvPr>
            <p:ph type="dt" sz="half" idx="10"/>
          </p:nvPr>
        </p:nvSpPr>
        <p:spPr/>
        <p:txBody>
          <a:bodyPr/>
          <a:lstStyle/>
          <a:p>
            <a:fld id="{8685B17F-F08C-4D99-8D36-DDAFDC71995C}" type="datetimeFigureOut">
              <a:rPr lang="pl-PL" smtClean="0"/>
              <a:t>18.04.2018</a:t>
            </a:fld>
            <a:endParaRPr lang="pl-PL"/>
          </a:p>
        </p:txBody>
      </p:sp>
      <p:sp>
        <p:nvSpPr>
          <p:cNvPr id="6" name="Footer Placeholder 5"/>
          <p:cNvSpPr>
            <a:spLocks noGrp="1"/>
          </p:cNvSpPr>
          <p:nvPr>
            <p:ph type="ftr" sz="quarter" idx="11"/>
          </p:nvPr>
        </p:nvSpPr>
        <p:spPr/>
        <p:txBody>
          <a:bodyPr/>
          <a:lstStyle/>
          <a:p>
            <a:endParaRPr lang="pl-PL"/>
          </a:p>
        </p:txBody>
      </p:sp>
      <p:sp>
        <p:nvSpPr>
          <p:cNvPr id="7" name="Slide Number Placeholder 6"/>
          <p:cNvSpPr>
            <a:spLocks noGrp="1"/>
          </p:cNvSpPr>
          <p:nvPr>
            <p:ph type="sldNum" sz="quarter" idx="12"/>
          </p:nvPr>
        </p:nvSpPr>
        <p:spPr/>
        <p:txBody>
          <a:bodyPr/>
          <a:lstStyle/>
          <a:p>
            <a:fld id="{256AAB28-C74E-439E-8494-9B7B1BC578BC}" type="slidenum">
              <a:rPr lang="pl-PL" smtClean="0"/>
              <a:t>‹#›</a:t>
            </a:fld>
            <a:endParaRPr lang="pl-PL"/>
          </a:p>
        </p:txBody>
      </p:sp>
    </p:spTree>
    <p:extLst>
      <p:ext uri="{BB962C8B-B14F-4D97-AF65-F5344CB8AC3E}">
        <p14:creationId xmlns:p14="http://schemas.microsoft.com/office/powerpoint/2010/main" val="73959542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pl-PL"/>
              <a:t>Kliknij, aby edytować styl</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pl-PL"/>
              <a:t>Edytuj style wzorca tekstu</a:t>
            </a:r>
          </a:p>
          <a:p>
            <a:pPr lvl="1"/>
            <a:r>
              <a:rPr lang="pl-PL"/>
              <a:t>Drugi poziom</a:t>
            </a:r>
          </a:p>
          <a:p>
            <a:pPr lvl="2"/>
            <a:r>
              <a:rPr lang="pl-PL"/>
              <a:t>Trzeci poziom</a:t>
            </a:r>
          </a:p>
          <a:p>
            <a:pPr lvl="3"/>
            <a:r>
              <a:rPr lang="pl-PL"/>
              <a:t>Czwarty poziom</a:t>
            </a:r>
          </a:p>
          <a:p>
            <a:pPr lvl="4"/>
            <a:r>
              <a:rPr lang="pl-PL"/>
              <a:t>Piąty poziom</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8685B17F-F08C-4D99-8D36-DDAFDC71995C}" type="datetimeFigureOut">
              <a:rPr lang="pl-PL" smtClean="0"/>
              <a:t>18.04.2018</a:t>
            </a:fld>
            <a:endParaRPr lang="pl-PL"/>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pl-PL"/>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256AAB28-C74E-439E-8494-9B7B1BC578BC}" type="slidenum">
              <a:rPr lang="pl-PL" smtClean="0"/>
              <a:t>‹#›</a:t>
            </a:fld>
            <a:endParaRPr lang="pl-PL"/>
          </a:p>
        </p:txBody>
      </p:sp>
    </p:spTree>
    <p:extLst>
      <p:ext uri="{BB962C8B-B14F-4D97-AF65-F5344CB8AC3E}">
        <p14:creationId xmlns:p14="http://schemas.microsoft.com/office/powerpoint/2010/main" val="333020884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eg"/><Relationship Id="rId1" Type="http://schemas.openxmlformats.org/officeDocument/2006/relationships/slideLayout" Target="../slideLayouts/slideLayout5.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2.xml.rels><?xml version="1.0" encoding="UTF-8" standalone="yes"?>
<Relationships xmlns="http://schemas.openxmlformats.org/package/2006/relationships"><Relationship Id="rId3" Type="http://schemas.openxmlformats.org/officeDocument/2006/relationships/diagramLayout" Target="../diagrams/layout8.xml"/><Relationship Id="rId2" Type="http://schemas.openxmlformats.org/officeDocument/2006/relationships/diagramData" Target="../diagrams/data8.xml"/><Relationship Id="rId1" Type="http://schemas.openxmlformats.org/officeDocument/2006/relationships/slideLayout" Target="../slideLayouts/slideLayout2.xml"/><Relationship Id="rId6" Type="http://schemas.microsoft.com/office/2007/relationships/diagramDrawing" Target="../diagrams/drawing8.xml"/><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_rels/slide1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9.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0.xml.rels><?xml version="1.0" encoding="UTF-8" standalone="yes"?>
<Relationships xmlns="http://schemas.openxmlformats.org/package/2006/relationships"><Relationship Id="rId3" Type="http://schemas.openxmlformats.org/officeDocument/2006/relationships/diagramLayout" Target="../diagrams/layout9.xml"/><Relationship Id="rId2" Type="http://schemas.openxmlformats.org/officeDocument/2006/relationships/diagramData" Target="../diagrams/data9.xml"/><Relationship Id="rId1" Type="http://schemas.openxmlformats.org/officeDocument/2006/relationships/slideLayout" Target="../slideLayouts/slideLayout2.xml"/><Relationship Id="rId6" Type="http://schemas.microsoft.com/office/2007/relationships/diagramDrawing" Target="../diagrams/drawing9.xml"/><Relationship Id="rId5" Type="http://schemas.openxmlformats.org/officeDocument/2006/relationships/diagramColors" Target="../diagrams/colors9.xml"/><Relationship Id="rId4" Type="http://schemas.openxmlformats.org/officeDocument/2006/relationships/diagramQuickStyle" Target="../diagrams/quickStyle9.xml"/></Relationships>
</file>

<file path=ppt/slides/_rels/slide1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6.xml.rels><?xml version="1.0" encoding="UTF-8" standalone="yes"?>
<Relationships xmlns="http://schemas.openxmlformats.org/package/2006/relationships"><Relationship Id="rId2" Type="http://schemas.openxmlformats.org/officeDocument/2006/relationships/image" Target="../media/image23.jpg"/><Relationship Id="rId1" Type="http://schemas.openxmlformats.org/officeDocument/2006/relationships/slideLayout" Target="../slideLayouts/slideLayout2.xml"/></Relationships>
</file>

<file path=ppt/slides/_rels/slide1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8.xml.rels><?xml version="1.0" encoding="UTF-8" standalone="yes"?>
<Relationships xmlns="http://schemas.openxmlformats.org/package/2006/relationships"><Relationship Id="rId2" Type="http://schemas.openxmlformats.org/officeDocument/2006/relationships/image" Target="../media/image24.jpg"/><Relationship Id="rId1" Type="http://schemas.openxmlformats.org/officeDocument/2006/relationships/slideLayout" Target="../slideLayouts/slideLayout2.xml"/></Relationships>
</file>

<file path=ppt/slides/_rels/slide159.xml.rels><?xml version="1.0" encoding="UTF-8" standalone="yes"?>
<Relationships xmlns="http://schemas.openxmlformats.org/package/2006/relationships"><Relationship Id="rId2" Type="http://schemas.openxmlformats.org/officeDocument/2006/relationships/image" Target="../media/image25.jp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image" Target="../media/image6.jpg"/></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image" Target="../media/image9.jpg"/><Relationship Id="rId4" Type="http://schemas.openxmlformats.org/officeDocument/2006/relationships/image" Target="../media/image14.png"/></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5.xml"/></Relationships>
</file>

<file path=ppt/slides/_rels/slide48.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13.xml"/><Relationship Id="rId1" Type="http://schemas.openxmlformats.org/officeDocument/2006/relationships/slideLayout" Target="../slideLayouts/slideLayout5.xml"/><Relationship Id="rId6" Type="http://schemas.openxmlformats.org/officeDocument/2006/relationships/image" Target="../media/image17.jpg"/><Relationship Id="rId5" Type="http://schemas.openxmlformats.org/officeDocument/2006/relationships/image" Target="../media/image16.jpg"/><Relationship Id="rId4" Type="http://schemas.openxmlformats.org/officeDocument/2006/relationships/image" Target="../media/image7.png"/></Relationships>
</file>

<file path=ppt/slides/_rels/slide49.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5.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hyperlink" Target="https://www.rpo.gov.pl/sites/default/files/Wniosek%20do%20TK%20owoce%20zatrutego%20drzewa%20art%20art.%20168a%20%20KPK%206.05.2016.pdf" TargetMode="Externa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6.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2.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8" Type="http://schemas.openxmlformats.org/officeDocument/2006/relationships/diagramLayout" Target="../diagrams/layout2.xml"/><Relationship Id="rId3" Type="http://schemas.openxmlformats.org/officeDocument/2006/relationships/diagramLayout" Target="../diagrams/layout1.xml"/><Relationship Id="rId7" Type="http://schemas.openxmlformats.org/officeDocument/2006/relationships/diagramData" Target="../diagrams/data2.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11" Type="http://schemas.microsoft.com/office/2007/relationships/diagramDrawing" Target="../diagrams/drawing2.xml"/><Relationship Id="rId5" Type="http://schemas.openxmlformats.org/officeDocument/2006/relationships/diagramColors" Target="../diagrams/colors1.xml"/><Relationship Id="rId10" Type="http://schemas.openxmlformats.org/officeDocument/2006/relationships/diagramColors" Target="../diagrams/colors2.xml"/><Relationship Id="rId4" Type="http://schemas.openxmlformats.org/officeDocument/2006/relationships/diagramQuickStyle" Target="../diagrams/quickStyle1.xml"/><Relationship Id="rId9" Type="http://schemas.openxmlformats.org/officeDocument/2006/relationships/diagramQuickStyle" Target="../diagrams/quickStyle2.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3" Type="http://schemas.openxmlformats.org/officeDocument/2006/relationships/diagramLayout" Target="../diagrams/layout7.xml"/><Relationship Id="rId2" Type="http://schemas.openxmlformats.org/officeDocument/2006/relationships/diagramData" Target="../diagrams/data7.xml"/><Relationship Id="rId1" Type="http://schemas.openxmlformats.org/officeDocument/2006/relationships/slideLayout" Target="../slideLayouts/slideLayout2.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0ADFFC45-3DC9-4433-926F-043E879D9DFC}"/>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a:extLst>
              <a:ext uri="{FF2B5EF4-FFF2-40B4-BE49-F238E27FC236}">
                <a16:creationId xmlns:a16="http://schemas.microsoft.com/office/drawing/2014/main" id="{B5F26A87-0610-435F-AA13-BD658385C9D9}"/>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267230" y="-8468"/>
            <a:ext cx="4763558" cy="6866467"/>
            <a:chOff x="67175" y="-8467"/>
            <a:chExt cx="4763558" cy="6866467"/>
          </a:xfrm>
        </p:grpSpPr>
        <p:cxnSp>
          <p:nvCxnSpPr>
            <p:cNvPr id="11" name="Straight Connector 10">
              <a:extLst>
                <a:ext uri="{FF2B5EF4-FFF2-40B4-BE49-F238E27FC236}">
                  <a16:creationId xmlns:a16="http://schemas.microsoft.com/office/drawing/2014/main" id="{E6321436-5AAD-4FB6-BB0D-316D4540E82A}"/>
                </a:ext>
              </a:extLst>
            </p:cNvPr>
            <p:cNvCxnSpPr/>
            <p:nvPr>
              <p:extLst>
                <p:ext uri="{386F3935-93C4-4BCD-93E2-E3B085C9AB24}">
                  <p16:designElem xmlns:p16="http://schemas.microsoft.com/office/powerpoint/2015/main" val="1"/>
                </p:ext>
              </p:extLst>
            </p:nvPr>
          </p:nvCxnSpPr>
          <p:spPr>
            <a:xfrm>
              <a:off x="1448300" y="0"/>
              <a:ext cx="1219200" cy="6858000"/>
            </a:xfrm>
            <a:prstGeom prst="line">
              <a:avLst/>
            </a:prstGeom>
            <a:ln w="9525">
              <a:solidFill>
                <a:schemeClr val="accent1">
                  <a:lumMod val="75000"/>
                </a:schemeClr>
              </a:solidFill>
            </a:ln>
          </p:spPr>
          <p:style>
            <a:lnRef idx="2">
              <a:schemeClr val="accent1"/>
            </a:lnRef>
            <a:fillRef idx="0">
              <a:schemeClr val="accent1"/>
            </a:fillRef>
            <a:effectRef idx="1">
              <a:schemeClr val="accent1"/>
            </a:effectRef>
            <a:fontRef idx="minor">
              <a:schemeClr val="tx1"/>
            </a:fontRef>
          </p:style>
        </p:cxnSp>
        <p:cxnSp>
          <p:nvCxnSpPr>
            <p:cNvPr id="12" name="Straight Connector 11">
              <a:extLst>
                <a:ext uri="{FF2B5EF4-FFF2-40B4-BE49-F238E27FC236}">
                  <a16:creationId xmlns:a16="http://schemas.microsoft.com/office/drawing/2014/main" id="{94B0BD33-3D46-4F43-947A-825DFEF6106A}"/>
                </a:ext>
              </a:extLst>
            </p:cNvPr>
            <p:cNvCxnSpPr/>
            <p:nvPr>
              <p:extLst>
                <p:ext uri="{386F3935-93C4-4BCD-93E2-E3B085C9AB24}">
                  <p16:designElem xmlns:p16="http://schemas.microsoft.com/office/powerpoint/2015/main" val="1"/>
                </p:ext>
              </p:extLst>
            </p:nvPr>
          </p:nvCxnSpPr>
          <p:spPr>
            <a:xfrm flipH="1">
              <a:off x="67175" y="3681413"/>
              <a:ext cx="4763558" cy="3176587"/>
            </a:xfrm>
            <a:prstGeom prst="line">
              <a:avLst/>
            </a:prstGeom>
            <a:ln w="9525">
              <a:solidFill>
                <a:schemeClr val="tx1">
                  <a:lumMod val="50000"/>
                  <a:lumOff val="50000"/>
                  <a:alpha val="80000"/>
                </a:schemeClr>
              </a:solidFill>
            </a:ln>
          </p:spPr>
          <p:style>
            <a:lnRef idx="2">
              <a:schemeClr val="accent1"/>
            </a:lnRef>
            <a:fillRef idx="0">
              <a:schemeClr val="accent1"/>
            </a:fillRef>
            <a:effectRef idx="1">
              <a:schemeClr val="accent1"/>
            </a:effectRef>
            <a:fontRef idx="minor">
              <a:schemeClr val="tx1"/>
            </a:fontRef>
          </p:style>
        </p:cxnSp>
        <p:sp>
          <p:nvSpPr>
            <p:cNvPr id="13" name="Rectangle 23">
              <a:extLst>
                <a:ext uri="{FF2B5EF4-FFF2-40B4-BE49-F238E27FC236}">
                  <a16:creationId xmlns:a16="http://schemas.microsoft.com/office/drawing/2014/main" id="{92E26C27-E1F5-47DC-9F83-469D196C55D0}"/>
                </a:ext>
              </a:extLst>
            </p:cNvPr>
            <p:cNvSpPr/>
            <p:nvPr>
              <p:extLst>
                <p:ext uri="{386F3935-93C4-4BCD-93E2-E3B085C9AB24}">
                  <p16:designElem xmlns:p16="http://schemas.microsoft.com/office/powerpoint/2015/main" val="1"/>
                </p:ext>
              </p:extLst>
            </p:nvPr>
          </p:nvSpPr>
          <p:spPr>
            <a:xfrm>
              <a:off x="1258764"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4" name="Rectangle 25">
              <a:extLst>
                <a:ext uri="{FF2B5EF4-FFF2-40B4-BE49-F238E27FC236}">
                  <a16:creationId xmlns:a16="http://schemas.microsoft.com/office/drawing/2014/main" id="{95F944E7-2B4E-4AE2-B4DB-846FF8AE0B7A}"/>
                </a:ext>
              </a:extLst>
            </p:cNvPr>
            <p:cNvSpPr/>
            <p:nvPr>
              <p:extLst>
                <p:ext uri="{386F3935-93C4-4BCD-93E2-E3B085C9AB24}">
                  <p16:designElem xmlns:p16="http://schemas.microsoft.com/office/powerpoint/2015/main" val="1"/>
                </p:ext>
              </p:extLst>
            </p:nvPr>
          </p:nvSpPr>
          <p:spPr>
            <a:xfrm>
              <a:off x="1680730"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5" name="Isosceles Triangle 14">
              <a:extLst>
                <a:ext uri="{FF2B5EF4-FFF2-40B4-BE49-F238E27FC236}">
                  <a16:creationId xmlns:a16="http://schemas.microsoft.com/office/drawing/2014/main" id="{FF14952D-390F-46CC-B302-73DDD9C4160F}"/>
                </a:ext>
              </a:extLst>
            </p:cNvPr>
            <p:cNvSpPr/>
            <p:nvPr>
              <p:extLst>
                <p:ext uri="{386F3935-93C4-4BCD-93E2-E3B085C9AB24}">
                  <p16:designElem xmlns:p16="http://schemas.microsoft.com/office/powerpoint/2015/main" val="1"/>
                </p:ext>
              </p:extLst>
            </p:nvPr>
          </p:nvSpPr>
          <p:spPr>
            <a:xfrm>
              <a:off x="1009621"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16" name="Rectangle 27">
              <a:extLst>
                <a:ext uri="{FF2B5EF4-FFF2-40B4-BE49-F238E27FC236}">
                  <a16:creationId xmlns:a16="http://schemas.microsoft.com/office/drawing/2014/main" id="{867CDE55-B22A-40D0-882A-9452919EEC28}"/>
                </a:ext>
              </a:extLst>
            </p:cNvPr>
            <p:cNvSpPr/>
            <p:nvPr>
              <p:extLst>
                <p:ext uri="{386F3935-93C4-4BCD-93E2-E3B085C9AB24}">
                  <p16:designElem xmlns:p16="http://schemas.microsoft.com/office/powerpoint/2015/main" val="1"/>
                </p:ext>
              </p:extLst>
            </p:nvPr>
          </p:nvSpPr>
          <p:spPr>
            <a:xfrm>
              <a:off x="1411788"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7" name="Isosceles Triangle 16">
              <a:extLst>
                <a:ext uri="{FF2B5EF4-FFF2-40B4-BE49-F238E27FC236}">
                  <a16:creationId xmlns:a16="http://schemas.microsoft.com/office/drawing/2014/main" id="{8C409231-C942-4808-B529-DAC32A7DB002}"/>
                </a:ext>
              </a:extLst>
            </p:cNvPr>
            <p:cNvSpPr/>
            <p:nvPr>
              <p:extLst>
                <p:ext uri="{386F3935-93C4-4BCD-93E2-E3B085C9AB24}">
                  <p16:designElem xmlns:p16="http://schemas.microsoft.com/office/powerpoint/2015/main" val="1"/>
                </p:ext>
              </p:extLst>
            </p:nvPr>
          </p:nvSpPr>
          <p:spPr>
            <a:xfrm>
              <a:off x="2448954"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19" name="Freeform: Shape 18">
            <a:extLst>
              <a:ext uri="{FF2B5EF4-FFF2-40B4-BE49-F238E27FC236}">
                <a16:creationId xmlns:a16="http://schemas.microsoft.com/office/drawing/2014/main" id="{69370F01-B8C9-4CE4-824C-92B2792E6ED0}"/>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136497" y="-8468"/>
            <a:ext cx="5074930" cy="6866468"/>
          </a:xfrm>
          <a:custGeom>
            <a:avLst/>
            <a:gdLst>
              <a:gd name="connsiteX0" fmla="*/ 0 w 5074930"/>
              <a:gd name="connsiteY0" fmla="*/ 0 h 6858000"/>
              <a:gd name="connsiteX1" fmla="*/ 1249825 w 5074930"/>
              <a:gd name="connsiteY1" fmla="*/ 0 h 6858000"/>
              <a:gd name="connsiteX2" fmla="*/ 1249825 w 5074930"/>
              <a:gd name="connsiteY2" fmla="*/ 8457 h 6858000"/>
              <a:gd name="connsiteX3" fmla="*/ 5074930 w 5074930"/>
              <a:gd name="connsiteY3" fmla="*/ 8457 h 6858000"/>
              <a:gd name="connsiteX4" fmla="*/ 5074930 w 5074930"/>
              <a:gd name="connsiteY4" fmla="*/ 6858000 h 6858000"/>
              <a:gd name="connsiteX5" fmla="*/ 1249825 w 5074930"/>
              <a:gd name="connsiteY5" fmla="*/ 6858000 h 6858000"/>
              <a:gd name="connsiteX6" fmla="*/ 1109383 w 5074930"/>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074930" h="6858000">
                <a:moveTo>
                  <a:pt x="0" y="0"/>
                </a:moveTo>
                <a:lnTo>
                  <a:pt x="1249825" y="0"/>
                </a:lnTo>
                <a:lnTo>
                  <a:pt x="1249825" y="8457"/>
                </a:lnTo>
                <a:lnTo>
                  <a:pt x="5074930" y="8457"/>
                </a:lnTo>
                <a:lnTo>
                  <a:pt x="5074930" y="6858000"/>
                </a:lnTo>
                <a:lnTo>
                  <a:pt x="1249825" y="6858000"/>
                </a:lnTo>
                <a:lnTo>
                  <a:pt x="1109383" y="685800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ytuł 1">
            <a:extLst>
              <a:ext uri="{FF2B5EF4-FFF2-40B4-BE49-F238E27FC236}">
                <a16:creationId xmlns:a16="http://schemas.microsoft.com/office/drawing/2014/main" id="{B8F4BA51-A7FC-43BA-B608-3FDE1B1FA419}"/>
              </a:ext>
            </a:extLst>
          </p:cNvPr>
          <p:cNvSpPr>
            <a:spLocks noGrp="1"/>
          </p:cNvSpPr>
          <p:nvPr>
            <p:ph type="ctrTitle"/>
          </p:nvPr>
        </p:nvSpPr>
        <p:spPr>
          <a:xfrm>
            <a:off x="677335" y="1282701"/>
            <a:ext cx="5096060" cy="4307148"/>
          </a:xfrm>
        </p:spPr>
        <p:txBody>
          <a:bodyPr anchor="ctr">
            <a:normAutofit/>
          </a:bodyPr>
          <a:lstStyle/>
          <a:p>
            <a:r>
              <a:rPr lang="pl-PL" sz="4000" dirty="0"/>
              <a:t>Zakazy dowodowe. Dowody prywatne. Środki przymusu</a:t>
            </a:r>
          </a:p>
        </p:txBody>
      </p:sp>
      <p:sp>
        <p:nvSpPr>
          <p:cNvPr id="3" name="Podtytuł 2">
            <a:extLst>
              <a:ext uri="{FF2B5EF4-FFF2-40B4-BE49-F238E27FC236}">
                <a16:creationId xmlns:a16="http://schemas.microsoft.com/office/drawing/2014/main" id="{724BA1F8-0245-4A53-A5AC-D5DCBE91C15B}"/>
              </a:ext>
            </a:extLst>
          </p:cNvPr>
          <p:cNvSpPr>
            <a:spLocks noGrp="1"/>
          </p:cNvSpPr>
          <p:nvPr>
            <p:ph type="subTitle" idx="1"/>
          </p:nvPr>
        </p:nvSpPr>
        <p:spPr>
          <a:xfrm>
            <a:off x="7821120" y="2876315"/>
            <a:ext cx="3602567" cy="1096899"/>
          </a:xfrm>
        </p:spPr>
        <p:txBody>
          <a:bodyPr anchor="ctr">
            <a:normAutofit/>
          </a:bodyPr>
          <a:lstStyle/>
          <a:p>
            <a:pPr algn="l"/>
            <a:r>
              <a:rPr lang="pl-PL" dirty="0">
                <a:solidFill>
                  <a:srgbClr val="FFFFFF"/>
                </a:solidFill>
              </a:rPr>
              <a:t>Mgr Monika </a:t>
            </a:r>
            <a:r>
              <a:rPr lang="pl-PL" dirty="0" err="1">
                <a:solidFill>
                  <a:srgbClr val="FFFFFF"/>
                </a:solidFill>
              </a:rPr>
              <a:t>Abramek</a:t>
            </a:r>
            <a:endParaRPr lang="pl-PL" dirty="0">
              <a:solidFill>
                <a:srgbClr val="FFFFFF"/>
              </a:solidFill>
            </a:endParaRPr>
          </a:p>
          <a:p>
            <a:pPr algn="l"/>
            <a:r>
              <a:rPr lang="pl-PL" dirty="0">
                <a:solidFill>
                  <a:srgbClr val="FFFFFF"/>
                </a:solidFill>
              </a:rPr>
              <a:t>Katedra Postępowania Karnego</a:t>
            </a:r>
          </a:p>
        </p:txBody>
      </p:sp>
    </p:spTree>
    <p:extLst>
      <p:ext uri="{BB962C8B-B14F-4D97-AF65-F5344CB8AC3E}">
        <p14:creationId xmlns:p14="http://schemas.microsoft.com/office/powerpoint/2010/main" val="318225386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ymbol zastępczy tekstu 4"/>
          <p:cNvSpPr>
            <a:spLocks noGrp="1"/>
          </p:cNvSpPr>
          <p:nvPr>
            <p:ph type="body" idx="1"/>
          </p:nvPr>
        </p:nvSpPr>
        <p:spPr>
          <a:xfrm>
            <a:off x="382772" y="576808"/>
            <a:ext cx="4984756" cy="960120"/>
          </a:xfrm>
        </p:spPr>
        <p:txBody>
          <a:bodyPr>
            <a:noAutofit/>
          </a:bodyPr>
          <a:lstStyle/>
          <a:p>
            <a:pPr algn="ctr"/>
            <a:r>
              <a:rPr lang="pl-PL" sz="2800" dirty="0">
                <a:latin typeface="+mj-lt"/>
              </a:rPr>
              <a:t>Dowód bezpośrednio nielegalny </a:t>
            </a:r>
          </a:p>
        </p:txBody>
      </p:sp>
      <p:sp>
        <p:nvSpPr>
          <p:cNvPr id="6" name="Symbol zastępczy zawartości 5"/>
          <p:cNvSpPr>
            <a:spLocks noGrp="1"/>
          </p:cNvSpPr>
          <p:nvPr>
            <p:ph sz="half" idx="2"/>
          </p:nvPr>
        </p:nvSpPr>
        <p:spPr>
          <a:xfrm>
            <a:off x="530352" y="2002099"/>
            <a:ext cx="4754880" cy="4479509"/>
          </a:xfrm>
        </p:spPr>
        <p:txBody>
          <a:bodyPr>
            <a:normAutofit/>
          </a:bodyPr>
          <a:lstStyle/>
          <a:p>
            <a:pPr algn="just"/>
            <a:r>
              <a:rPr lang="pl-PL" sz="2200" dirty="0">
                <a:latin typeface="+mj-lt"/>
              </a:rPr>
              <a:t>dowód uzyskany z naruszeniem prawa </a:t>
            </a:r>
          </a:p>
        </p:txBody>
      </p:sp>
      <p:sp>
        <p:nvSpPr>
          <p:cNvPr id="7" name="Symbol zastępczy tekstu 6"/>
          <p:cNvSpPr>
            <a:spLocks noGrp="1"/>
          </p:cNvSpPr>
          <p:nvPr>
            <p:ph type="body" sz="quarter" idx="3"/>
          </p:nvPr>
        </p:nvSpPr>
        <p:spPr>
          <a:xfrm>
            <a:off x="6364223" y="576807"/>
            <a:ext cx="5076409" cy="978723"/>
          </a:xfrm>
        </p:spPr>
        <p:txBody>
          <a:bodyPr>
            <a:noAutofit/>
          </a:bodyPr>
          <a:lstStyle/>
          <a:p>
            <a:pPr algn="ctr"/>
            <a:r>
              <a:rPr lang="pl-PL" sz="2800" dirty="0">
                <a:latin typeface="+mj-lt"/>
              </a:rPr>
              <a:t>Dowód pośrednio nielegalny</a:t>
            </a:r>
          </a:p>
        </p:txBody>
      </p:sp>
      <p:sp>
        <p:nvSpPr>
          <p:cNvPr id="8" name="Symbol zastępczy zawartości 7"/>
          <p:cNvSpPr>
            <a:spLocks noGrp="1"/>
          </p:cNvSpPr>
          <p:nvPr>
            <p:ph sz="quarter" idx="4"/>
          </p:nvPr>
        </p:nvSpPr>
        <p:spPr>
          <a:xfrm>
            <a:off x="6497390" y="1755914"/>
            <a:ext cx="5231218" cy="4479509"/>
          </a:xfrm>
        </p:spPr>
        <p:txBody>
          <a:bodyPr>
            <a:normAutofit/>
          </a:bodyPr>
          <a:lstStyle/>
          <a:p>
            <a:pPr algn="just"/>
            <a:r>
              <a:rPr lang="pl-PL" sz="2200" dirty="0">
                <a:latin typeface="+mj-lt"/>
              </a:rPr>
              <a:t>uzyskany legalnie, ale w wyniku nielegalnego wejścia w posiadanie informacji o jego istnieniu </a:t>
            </a:r>
          </a:p>
          <a:p>
            <a:pPr algn="just"/>
            <a:r>
              <a:rPr lang="pl-PL" sz="2200" dirty="0">
                <a:latin typeface="+mj-lt"/>
              </a:rPr>
              <a:t>tzw. owoce zatrutego drzewa </a:t>
            </a:r>
          </a:p>
        </p:txBody>
      </p:sp>
      <p:pic>
        <p:nvPicPr>
          <p:cNvPr id="9" name="Obraz 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41991" y="3579708"/>
            <a:ext cx="3865422" cy="2901900"/>
          </a:xfrm>
          <a:prstGeom prst="rect">
            <a:avLst/>
          </a:prstGeom>
        </p:spPr>
      </p:pic>
      <p:cxnSp>
        <p:nvCxnSpPr>
          <p:cNvPr id="11" name="Łącznik prosty ze strzałką 10"/>
          <p:cNvCxnSpPr/>
          <p:nvPr/>
        </p:nvCxnSpPr>
        <p:spPr>
          <a:xfrm>
            <a:off x="5152066" y="4522837"/>
            <a:ext cx="1345324" cy="0"/>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pic>
        <p:nvPicPr>
          <p:cNvPr id="12" name="Obraz 1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538484" y="3558765"/>
            <a:ext cx="3902148" cy="2922844"/>
          </a:xfrm>
          <a:prstGeom prst="rect">
            <a:avLst/>
          </a:prstGeom>
        </p:spPr>
      </p:pic>
    </p:spTree>
    <p:extLst>
      <p:ext uri="{BB962C8B-B14F-4D97-AF65-F5344CB8AC3E}">
        <p14:creationId xmlns:p14="http://schemas.microsoft.com/office/powerpoint/2010/main" val="1092552537"/>
      </p:ext>
    </p:ext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1524000" y="-192024"/>
            <a:ext cx="9324528" cy="1028736"/>
          </a:xfrm>
        </p:spPr>
        <p:txBody>
          <a:bodyPr>
            <a:normAutofit/>
          </a:bodyPr>
          <a:lstStyle/>
          <a:p>
            <a:r>
              <a:rPr lang="pl-PL" sz="2400" b="1" dirty="0"/>
              <a:t>Stosowanie środków zapobiegawczych – wymogi formalne </a:t>
            </a:r>
          </a:p>
        </p:txBody>
      </p:sp>
      <p:sp>
        <p:nvSpPr>
          <p:cNvPr id="3" name="Symbol zastępczy zawartości 2"/>
          <p:cNvSpPr>
            <a:spLocks noGrp="1"/>
          </p:cNvSpPr>
          <p:nvPr>
            <p:ph idx="1"/>
          </p:nvPr>
        </p:nvSpPr>
        <p:spPr>
          <a:xfrm>
            <a:off x="1585722" y="841248"/>
            <a:ext cx="8997696" cy="5934456"/>
          </a:xfrm>
        </p:spPr>
        <p:txBody>
          <a:bodyPr>
            <a:normAutofit fontScale="77500" lnSpcReduction="20000"/>
          </a:bodyPr>
          <a:lstStyle/>
          <a:p>
            <a:pPr algn="just"/>
            <a:r>
              <a:rPr lang="pl-PL" b="1" u="sng" dirty="0"/>
              <a:t>1. Wydanie postanowienia o przestawieniu zarzutów </a:t>
            </a:r>
          </a:p>
          <a:p>
            <a:pPr lvl="1" algn="just"/>
            <a:r>
              <a:rPr lang="pl-PL" dirty="0"/>
              <a:t>Art. 249 § 2 – w postępowaniu przygotowawczym środki zapobiegawcze można stosować </a:t>
            </a:r>
            <a:r>
              <a:rPr lang="pl-PL" b="1" dirty="0"/>
              <a:t>względem osoby, wobec której wydano postanowienie o przedstawieniu zarzutów</a:t>
            </a:r>
            <a:r>
              <a:rPr lang="pl-PL" dirty="0"/>
              <a:t>.  </a:t>
            </a:r>
          </a:p>
          <a:p>
            <a:pPr lvl="1" algn="just"/>
            <a:r>
              <a:rPr lang="pl-PL" dirty="0"/>
              <a:t>Nie można stosować środków zapobiegawczych wyłącznie po ustnym przedstawieniu zarzutów</a:t>
            </a:r>
          </a:p>
          <a:p>
            <a:pPr lvl="1" algn="just"/>
            <a:r>
              <a:rPr lang="pl-PL" dirty="0"/>
              <a:t>Jeżeli podejrzany ukrywa się i nie można ogłosić mu postanowienia o przedstawieniu zarzutów oraz przesłuchać go, wystarczające jest samo sporządzenie postanowienia o przedstawieniu zarzutów co w konsekwencji stwarza możliwość wydania postanowienia o tymczasowym aresztowaniu, jako warunku niezbędnego dla wystawienia listu gończego</a:t>
            </a:r>
          </a:p>
          <a:p>
            <a:pPr algn="just"/>
            <a:r>
              <a:rPr lang="pl-PL" b="1" u="sng" dirty="0"/>
              <a:t>2. Przesłuchanie podejrzanego </a:t>
            </a:r>
          </a:p>
          <a:p>
            <a:pPr lvl="1" algn="just"/>
            <a:r>
              <a:rPr lang="pl-PL" dirty="0"/>
              <a:t>Art. 249 § 3 – przed zastosowaniem środka zapobiegawczego </a:t>
            </a:r>
            <a:r>
              <a:rPr lang="pl-PL" b="1" dirty="0"/>
              <a:t>sąd albo prokurator stosujący środek </a:t>
            </a:r>
            <a:r>
              <a:rPr lang="pl-PL" b="1" u="sng" dirty="0"/>
              <a:t>przesłuchuje oskarżonego</a:t>
            </a:r>
            <a:r>
              <a:rPr lang="pl-PL" dirty="0"/>
              <a:t>, chyba że jest to niemożliwe z powodu jego ukrywania się lub nieobecności w kraju. Jeżeli sąd przesłuchuje oskarżonego o terminie przesłuchania zawiadamia się prokuratora </a:t>
            </a:r>
          </a:p>
          <a:p>
            <a:pPr lvl="1" algn="just"/>
            <a:r>
              <a:rPr lang="pl-PL" dirty="0"/>
              <a:t>Ciekawe rozwiązanie – w przesłuchaniu może wziąć udział obrońca oskarżonego, ale o terminie przesłuchania nie trzeba go zawiadomić, chyba że oskarżony o to wnosi a obecność obrońcy nie utrudni przeprowadzenia czynności.</a:t>
            </a:r>
          </a:p>
          <a:p>
            <a:pPr algn="just"/>
            <a:r>
              <a:rPr lang="pl-PL" b="1" u="sng" dirty="0"/>
              <a:t>3. Doręczenie postanowienia  </a:t>
            </a:r>
          </a:p>
          <a:p>
            <a:pPr lvl="1" algn="just"/>
            <a:r>
              <a:rPr lang="pl-PL" dirty="0"/>
              <a:t>Po przesłuchaniu podejrzanego i ogłoszeniu przez sąd postanowienia o zastosowaniu tymczasowego aresztowania sąd doręcza podejrzanemu, za pokwitowaniem, odpis tego postanowienia, ze wskazaniem daty i godziny doręczenia, wraz z pouczeniem o terminie i sposobie zaskarżenia oraz o prawach i obowiązkach osoby tymczasowo aresztowanej stosownie do art. 263 § 8. W razie odmowy złożenia podpisu lub przeszkody w jego złożeniu należy uczynić o tym stosowną wzmiankę na postanowieniu. Odpis postanowienia o zastosowaniu tymczasowego aresztowania wraz z nakazem przyjęcia należy doręczyć funkcjonariuszom konwojującym zatrzymanego, z poleceniem doprowadzenia go do aresztu śledczego. W nakazie przyjęcia sąd zaznacza, że aresztowany pozostaje do dyspozycji prokuratora prowadzącego lub nadzorującego postępowanie przygotowawcze. </a:t>
            </a:r>
          </a:p>
          <a:p>
            <a:pPr algn="just"/>
            <a:r>
              <a:rPr lang="pl-PL" b="1" u="sng" dirty="0"/>
              <a:t>4. Udział obrońcy w posiedzeniu w przedmiocie przedłużenia tymczasowego aresztowania </a:t>
            </a:r>
          </a:p>
          <a:p>
            <a:pPr lvl="1" algn="just"/>
            <a:r>
              <a:rPr lang="pl-PL" dirty="0"/>
              <a:t>Prokurator i obrońca mają prawo wziąć udział w posiedzeniu sądu dotyczącym </a:t>
            </a:r>
            <a:r>
              <a:rPr lang="pl-PL" b="1" dirty="0"/>
              <a:t>przedłużenia stosowania tymczasowego aresztowania</a:t>
            </a:r>
            <a:r>
              <a:rPr lang="pl-PL" dirty="0"/>
              <a:t> oraz rozpoznania </a:t>
            </a:r>
            <a:r>
              <a:rPr lang="pl-PL" b="1" dirty="0"/>
              <a:t>zażalenia na zastosowanie lub przedłużenie tego środka zapobiegawczego.</a:t>
            </a:r>
            <a:r>
              <a:rPr lang="pl-PL" dirty="0"/>
              <a:t> Na żądanie oskarżonego, który nie ma obrońcy, wyznacza się do tej czynności obrońcę z urzędu. Zarządzenie może wydać także referendarz sądowy. Niestawiennictwo obrońcy lub prokuratora należycie zawiadomionych o terminie nie tamuje rozpoznania sprawy (art. 249 § 5)</a:t>
            </a:r>
          </a:p>
        </p:txBody>
      </p:sp>
    </p:spTree>
    <p:extLst>
      <p:ext uri="{BB962C8B-B14F-4D97-AF65-F5344CB8AC3E}">
        <p14:creationId xmlns:p14="http://schemas.microsoft.com/office/powerpoint/2010/main" val="4094269130"/>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1524000" y="-171400"/>
            <a:ext cx="9144000" cy="1499616"/>
          </a:xfrm>
        </p:spPr>
        <p:txBody>
          <a:bodyPr>
            <a:noAutofit/>
          </a:bodyPr>
          <a:lstStyle/>
          <a:p>
            <a:r>
              <a:rPr lang="pl-PL" sz="2400" b="1" dirty="0"/>
              <a:t>Udział obrońcy w przesłuchaniu podejrzanego/oskarżonego przed wydaniem postanowienia o zastosowaniu środka zapobiegawczego </a:t>
            </a:r>
          </a:p>
        </p:txBody>
      </p:sp>
      <p:sp>
        <p:nvSpPr>
          <p:cNvPr id="3" name="Symbol zastępczy zawartości 2"/>
          <p:cNvSpPr>
            <a:spLocks noGrp="1"/>
          </p:cNvSpPr>
          <p:nvPr>
            <p:ph idx="1"/>
          </p:nvPr>
        </p:nvSpPr>
        <p:spPr>
          <a:xfrm>
            <a:off x="1524000" y="1124744"/>
            <a:ext cx="9144000" cy="5358384"/>
          </a:xfrm>
        </p:spPr>
        <p:txBody>
          <a:bodyPr>
            <a:normAutofit fontScale="85000" lnSpcReduction="20000"/>
          </a:bodyPr>
          <a:lstStyle/>
          <a:p>
            <a:pPr marL="0" indent="0" algn="just">
              <a:buNone/>
            </a:pPr>
            <a:r>
              <a:rPr lang="pl-PL" dirty="0"/>
              <a:t> </a:t>
            </a:r>
            <a:r>
              <a:rPr lang="pl-PL" b="1" dirty="0"/>
              <a:t>Postanowienie SA w Krakowie z dnia 21 czerwca 2000 r., II </a:t>
            </a:r>
            <a:r>
              <a:rPr lang="pl-PL" b="1" dirty="0" err="1"/>
              <a:t>AKz</a:t>
            </a:r>
            <a:r>
              <a:rPr lang="pl-PL" b="1" dirty="0"/>
              <a:t> 123/00</a:t>
            </a:r>
          </a:p>
          <a:p>
            <a:pPr lvl="1" algn="just"/>
            <a:r>
              <a:rPr lang="pl-PL" dirty="0"/>
              <a:t>Gdy obrońca oferujący obok adresu pocztowego także adres telefoniczny (numer swego telefonu) nie odbiera rozmowy telefonicznej w godzinach urzędowania, a wyłącza urządzenie nagrywające rozmowy (lub go nie posiada), można wtedy uznać, że uniemożliwia zawiadomienie go tą drogą, podjęte w sprawie nie cierpiącej zwłoki, a to o terminie posiedzenia co do stosowania aresztowania, wyznaczonego wskutek jego zażalenia.</a:t>
            </a:r>
          </a:p>
          <a:p>
            <a:pPr marL="0" indent="0" algn="just">
              <a:buNone/>
            </a:pPr>
            <a:r>
              <a:rPr lang="pl-PL" b="1" dirty="0"/>
              <a:t>Postanowienie SA w Krakowie z dnia 20 stycznia 1999 r., III </a:t>
            </a:r>
            <a:r>
              <a:rPr lang="pl-PL" b="1" dirty="0" err="1"/>
              <a:t>AKz</a:t>
            </a:r>
            <a:r>
              <a:rPr lang="pl-PL" b="1" dirty="0"/>
              <a:t> 13/99</a:t>
            </a:r>
          </a:p>
          <a:p>
            <a:pPr lvl="1" algn="just"/>
            <a:r>
              <a:rPr lang="pl-PL" dirty="0"/>
              <a:t>Zawiadomienie obrońcy o miejscu i terminie posiedzenia sądu w sprawie tyczącej tymczasowego aresztowania może być dokonane również telefonicznie i będzie skuteczne, gdy osoba upoważniona przyjmie wiadomość bądź utrwali się ją na odpowiednim urządzeniu nagrywającym, tzw. automatycznej sekretarce. Sprawy o aresztowanie należą do nie cierpiących zwłoki (art. 137 k.p.k.), a praktyka dokonywania doręczeń pisemnych i zwracania sądom dowodów dokonania doręczenia świadczy o zawodności tej formy doręczeń, być może i nadużyciach dla osiągnięcia upływu terminów, skutkującego konieczność uchylenia aresztowania. Organizacja obiegu wiadomości w obrębie biura osoby zawiadamianej o czynnościach procesowych należy do tej osoby, a organy procesowe ani nie powinny, ani nie mogą w to ingerować. Adres dla doręczeń pisemnych, numer telefonu czy adres elektroniczny dla zawiadomień w tych formach są ofertą dla sądu, by korzystał z każdej z tych form przekazywania wiadomości.</a:t>
            </a:r>
          </a:p>
          <a:p>
            <a:pPr marL="0" indent="0" algn="just">
              <a:buNone/>
            </a:pPr>
            <a:r>
              <a:rPr lang="pl-PL" b="1" dirty="0"/>
              <a:t> Postanowienie SA w Warszawie z dnia 29 maja 2001 r., II </a:t>
            </a:r>
            <a:r>
              <a:rPr lang="pl-PL" b="1" dirty="0" err="1"/>
              <a:t>AKz</a:t>
            </a:r>
            <a:r>
              <a:rPr lang="pl-PL" b="1" dirty="0"/>
              <a:t> 350/01</a:t>
            </a:r>
          </a:p>
          <a:p>
            <a:pPr marL="470916" lvl="1" indent="-342900" algn="just">
              <a:buFont typeface="+mj-lt"/>
              <a:buAutoNum type="arabicPeriod"/>
            </a:pPr>
            <a:r>
              <a:rPr lang="pl-PL" dirty="0"/>
              <a:t>Za wypadek nie cierpiący zwłoki w rozumieniu art. 137 k.p.k. nie można uznać sytuacji wynikającej z błędnego zaplanowania terminu posiedzenia, czy z zaniedbania sądu.</a:t>
            </a:r>
          </a:p>
          <a:p>
            <a:pPr marL="470916" lvl="1" indent="-342900" algn="just">
              <a:buFont typeface="+mj-lt"/>
              <a:buAutoNum type="arabicPeriod"/>
            </a:pPr>
            <a:r>
              <a:rPr lang="pl-PL" dirty="0"/>
              <a:t>Jeżeli postanowienie o przedłużeniu stosowania tymczasowego aresztowania zapadło z obrazą art. 249 § 5 k.p.k., lecz w dacie rozpoznawania zażalenia, podstawą pozbawienia wolności podejrzanego jest już inna decyzja procesowa, to sąd odwoławczy rozpoznając to zażalenie nie może wprawdzie uchylić tymczasowego aresztowania, ale powinien stwierdzić w części dyspozytywnej postanowienia, iż zaskarżone postanowienie zapadło z obrazą art. 249 § 5 k.p.k.</a:t>
            </a:r>
          </a:p>
        </p:txBody>
      </p:sp>
    </p:spTree>
    <p:extLst>
      <p:ext uri="{BB962C8B-B14F-4D97-AF65-F5344CB8AC3E}">
        <p14:creationId xmlns:p14="http://schemas.microsoft.com/office/powerpoint/2010/main" val="2113717648"/>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1675515" y="0"/>
            <a:ext cx="8755911" cy="1499616"/>
          </a:xfrm>
        </p:spPr>
        <p:txBody>
          <a:bodyPr>
            <a:normAutofit/>
          </a:bodyPr>
          <a:lstStyle/>
          <a:p>
            <a:r>
              <a:rPr lang="pl-PL" sz="3000" b="1" dirty="0"/>
              <a:t>Organy, które stosują środki zapobiegawcze </a:t>
            </a:r>
          </a:p>
        </p:txBody>
      </p:sp>
      <p:sp>
        <p:nvSpPr>
          <p:cNvPr id="3" name="Symbol zastępczy zawartości 2"/>
          <p:cNvSpPr>
            <a:spLocks noGrp="1"/>
          </p:cNvSpPr>
          <p:nvPr>
            <p:ph idx="1"/>
          </p:nvPr>
        </p:nvSpPr>
        <p:spPr>
          <a:xfrm>
            <a:off x="1675515" y="1148316"/>
            <a:ext cx="8755910" cy="5709684"/>
          </a:xfrm>
        </p:spPr>
        <p:txBody>
          <a:bodyPr>
            <a:normAutofit/>
          </a:bodyPr>
          <a:lstStyle/>
          <a:p>
            <a:pPr algn="just"/>
            <a:r>
              <a:rPr lang="pl-PL" b="1" dirty="0"/>
              <a:t>Sąd</a:t>
            </a:r>
            <a:r>
              <a:rPr lang="pl-PL" dirty="0"/>
              <a:t> a w postępowaniu przygotowawczym także </a:t>
            </a:r>
            <a:r>
              <a:rPr lang="pl-PL" b="1" dirty="0"/>
              <a:t>prokurator</a:t>
            </a:r>
            <a:r>
              <a:rPr lang="pl-PL" dirty="0"/>
              <a:t>. </a:t>
            </a:r>
          </a:p>
          <a:p>
            <a:pPr algn="just"/>
            <a:r>
              <a:rPr lang="pl-PL" dirty="0"/>
              <a:t>Tymczasowe aresztowanie może nastąpić </a:t>
            </a:r>
            <a:r>
              <a:rPr lang="pl-PL" b="1" dirty="0"/>
              <a:t>tylko na mocy postanowienia sądu</a:t>
            </a:r>
            <a:r>
              <a:rPr lang="pl-PL" dirty="0"/>
              <a:t> (art. 250 § ). W postępowaniu przygotowawczym, prokurator składa wniosek do odpowiedniego sądu. </a:t>
            </a:r>
          </a:p>
          <a:p>
            <a:pPr algn="just"/>
            <a:r>
              <a:rPr lang="pl-PL" dirty="0"/>
              <a:t>Także jeżeli zastosowano środek zapobiegawczy w postaci nakazu opuszczenia lokalu zajmowanego wspólnie z pokrzywdzonym (art. 275a) </a:t>
            </a:r>
            <a:r>
              <a:rPr lang="pl-PL" b="1" dirty="0"/>
              <a:t>o jego przedłużeniu na okres dłuższy niż 3 miesiące decyduje sąd właściwy do rozpoznania sprawy na wniosek prokuratora </a:t>
            </a:r>
            <a:r>
              <a:rPr lang="pl-PL" dirty="0"/>
              <a:t>(art. 275a § 4) </a:t>
            </a:r>
          </a:p>
          <a:p>
            <a:pPr algn="just"/>
            <a:r>
              <a:rPr lang="pl-PL" dirty="0"/>
              <a:t>Prokurator </a:t>
            </a:r>
            <a:r>
              <a:rPr lang="pl-PL" b="1" u="sng" dirty="0"/>
              <a:t>w postępowaniu przygotowawczym </a:t>
            </a:r>
            <a:r>
              <a:rPr lang="pl-PL" dirty="0"/>
              <a:t>może podejmować decyzję o zastosowaniu wszystkich </a:t>
            </a:r>
            <a:r>
              <a:rPr lang="pl-PL" dirty="0" err="1"/>
              <a:t>nieizolacyjnych</a:t>
            </a:r>
            <a:r>
              <a:rPr lang="pl-PL" dirty="0"/>
              <a:t> środków zapobiegawczych. Ponadto, zgodnie z art. 253 § 2 zastosowany przez sąd środek zapobiegawczy może być w postępowaniu przygotowawczym uchylony lub zmieniony na łagodniejszy również przez prokuratora. Np. prokurator może zmieć tymczasowe aresztowanie na dozór Policji, jeżeli uzna, że jest to wystarczające dla zapewnienia prawidłowego toku postępowania. </a:t>
            </a:r>
          </a:p>
          <a:p>
            <a:pPr lvl="1" algn="just"/>
            <a:r>
              <a:rPr lang="pl-PL" dirty="0"/>
              <a:t>Uprawnienia do stosowania środków zapobiegawczych czy te z art. 253 § 2 nie przysługują prokuratorowi – co oczywiste – w postępowaniu sądowym! </a:t>
            </a:r>
          </a:p>
        </p:txBody>
      </p:sp>
    </p:spTree>
    <p:extLst>
      <p:ext uri="{BB962C8B-B14F-4D97-AF65-F5344CB8AC3E}">
        <p14:creationId xmlns:p14="http://schemas.microsoft.com/office/powerpoint/2010/main" val="943405503"/>
      </p:ext>
    </p:ext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normAutofit/>
          </a:bodyPr>
          <a:lstStyle/>
          <a:p>
            <a:r>
              <a:rPr lang="pl-PL" dirty="0"/>
              <a:t>Czas stosowania środków zapobiegawczych 	</a:t>
            </a:r>
          </a:p>
        </p:txBody>
      </p:sp>
      <p:sp>
        <p:nvSpPr>
          <p:cNvPr id="3" name="Symbol zastępczy zawartości 2"/>
          <p:cNvSpPr>
            <a:spLocks noGrp="1"/>
          </p:cNvSpPr>
          <p:nvPr>
            <p:ph idx="1"/>
          </p:nvPr>
        </p:nvSpPr>
        <p:spPr>
          <a:xfrm>
            <a:off x="1695450" y="1965960"/>
            <a:ext cx="8805672" cy="4773168"/>
          </a:xfrm>
        </p:spPr>
        <p:txBody>
          <a:bodyPr>
            <a:normAutofit fontScale="85000" lnSpcReduction="10000"/>
          </a:bodyPr>
          <a:lstStyle/>
          <a:p>
            <a:pPr algn="just"/>
            <a:r>
              <a:rPr lang="pl-PL" dirty="0"/>
              <a:t>Czas stosowania środków zapobiegawczych jest limitowany </a:t>
            </a:r>
          </a:p>
          <a:p>
            <a:pPr marL="0" indent="0" algn="just">
              <a:buNone/>
            </a:pPr>
            <a:r>
              <a:rPr lang="pl-PL" dirty="0"/>
              <a:t>1.</a:t>
            </a:r>
            <a:r>
              <a:rPr lang="pl-PL" b="1" dirty="0"/>
              <a:t> celem ich stosowania. </a:t>
            </a:r>
          </a:p>
          <a:p>
            <a:pPr lvl="1" algn="just"/>
            <a:r>
              <a:rPr lang="pl-PL" dirty="0"/>
              <a:t>art. 249 § 1 – jeżeli istnieją obawy bezprawnego utrudniania postępowania lub popełnienia przez oskarżonego nowego, ciężkiego przestępstwa. </a:t>
            </a:r>
          </a:p>
          <a:p>
            <a:pPr marL="0" indent="-45720" algn="just">
              <a:buNone/>
            </a:pPr>
            <a:r>
              <a:rPr lang="pl-PL" dirty="0"/>
              <a:t>2. </a:t>
            </a:r>
            <a:r>
              <a:rPr lang="pl-PL" b="1" dirty="0"/>
              <a:t>przesłankami stosowania </a:t>
            </a:r>
            <a:endParaRPr lang="pl-PL" dirty="0"/>
          </a:p>
          <a:p>
            <a:pPr lvl="1" algn="just"/>
            <a:r>
              <a:rPr lang="pl-PL" dirty="0"/>
              <a:t>art. 253 § 1 – środek zapobiegawczy należy uchylić lub zmienić, jeżeli ustaną przyczyny dla których został on zastosowany lub powstaną przyczyny uzasadniające jego uchylenie lub zmianę. </a:t>
            </a:r>
          </a:p>
          <a:p>
            <a:pPr marL="0" indent="0" algn="just">
              <a:buNone/>
            </a:pPr>
            <a:r>
              <a:rPr lang="pl-PL" dirty="0"/>
              <a:t>3. </a:t>
            </a:r>
            <a:r>
              <a:rPr lang="pl-PL" b="1" dirty="0"/>
              <a:t>dyrektywami stosowania środków zapobiegawczych </a:t>
            </a:r>
          </a:p>
          <a:p>
            <a:pPr marL="0" indent="0" algn="just">
              <a:buNone/>
            </a:pPr>
            <a:r>
              <a:rPr lang="pl-PL" dirty="0"/>
              <a:t>4. Ustawowym </a:t>
            </a:r>
            <a:r>
              <a:rPr lang="pl-PL" b="1" dirty="0"/>
              <a:t>ograniczeniem stosowania środków zapobiegawczych </a:t>
            </a:r>
          </a:p>
          <a:p>
            <a:pPr marL="459486" lvl="1" algn="just"/>
            <a:r>
              <a:rPr lang="pl-PL" dirty="0"/>
              <a:t>Ustawowo określone terminy stosowania tymczasowego aresztowania - art. </a:t>
            </a:r>
            <a:r>
              <a:rPr lang="pl-PL" b="1" dirty="0"/>
              <a:t>263</a:t>
            </a:r>
            <a:r>
              <a:rPr lang="pl-PL" dirty="0"/>
              <a:t>. Ważne: ze względu na treść art. 263 § 4 czas trwania tymczasowego aresztowania nie jest precyzyjnie określony </a:t>
            </a:r>
          </a:p>
          <a:p>
            <a:pPr marL="459486" lvl="1" algn="just"/>
            <a:r>
              <a:rPr lang="pl-PL" b="1" dirty="0"/>
              <a:t>art. 275a § 4 </a:t>
            </a:r>
            <a:r>
              <a:rPr lang="pl-PL" dirty="0"/>
              <a:t>– nakaz opuszczenia lokalu zajmowanego wspólnie z pokrzywdzonym </a:t>
            </a:r>
          </a:p>
          <a:p>
            <a:pPr marL="459486" lvl="1" algn="just"/>
            <a:r>
              <a:rPr lang="pl-PL" dirty="0" err="1"/>
              <a:t>Nieozolacyjne</a:t>
            </a:r>
            <a:r>
              <a:rPr lang="pl-PL" dirty="0"/>
              <a:t> środki zapobiegawcze stosowane bezterminowo. Prokurator wydając postanowienie o zastosowaniu np. dozoru Policji nie określa czasu stosowania tego środka zapobiegawczego. Por. jednak art. 339 § 3 pkt 6 – prezes sądu, po wpłynięciu aktu oskarżenia kieruje sprawę na posiedzenie, jeżeli zachodzi potrzeba wydania postanowienia w przedmiocie tymczasowego aresztowania lub innego środka przymusu </a:t>
            </a:r>
          </a:p>
        </p:txBody>
      </p:sp>
    </p:spTree>
    <p:extLst>
      <p:ext uri="{BB962C8B-B14F-4D97-AF65-F5344CB8AC3E}">
        <p14:creationId xmlns:p14="http://schemas.microsoft.com/office/powerpoint/2010/main" val="4227495571"/>
      </p:ext>
    </p:extLst>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1775521" y="294968"/>
            <a:ext cx="8980199" cy="901784"/>
          </a:xfrm>
        </p:spPr>
        <p:txBody>
          <a:bodyPr>
            <a:normAutofit fontScale="90000"/>
          </a:bodyPr>
          <a:lstStyle/>
          <a:p>
            <a:r>
              <a:rPr lang="pl-PL" sz="3000" dirty="0"/>
              <a:t>Wniosek o zmianę lub uchylenie środka zapobiegawczego </a:t>
            </a:r>
          </a:p>
        </p:txBody>
      </p:sp>
      <p:sp>
        <p:nvSpPr>
          <p:cNvPr id="3" name="Symbol zastępczy zawartości 2"/>
          <p:cNvSpPr>
            <a:spLocks noGrp="1"/>
          </p:cNvSpPr>
          <p:nvPr>
            <p:ph idx="1"/>
          </p:nvPr>
        </p:nvSpPr>
        <p:spPr>
          <a:xfrm>
            <a:off x="1847528" y="1052737"/>
            <a:ext cx="8280920" cy="4323487"/>
          </a:xfrm>
        </p:spPr>
        <p:txBody>
          <a:bodyPr>
            <a:noAutofit/>
          </a:bodyPr>
          <a:lstStyle/>
          <a:p>
            <a:pPr algn="just"/>
            <a:r>
              <a:rPr lang="pl-PL" sz="2100" dirty="0"/>
              <a:t>W postępowaniu przygotowawczym wniosek o uchylenie środka zapobiegawczego – izolacyjnego i nie izolacyjnego – jest zawsze rozpatrywany przez prokuratora, natomiast po wniesieniu aktu oskarżenia – przez sąd, przed którym sprawa się toczy. Sąd lub prokurator wydają </a:t>
            </a:r>
            <a:r>
              <a:rPr lang="pl-PL" sz="2100" b="1" dirty="0"/>
              <a:t>postanowienie </a:t>
            </a:r>
            <a:r>
              <a:rPr lang="pl-PL" sz="2100" dirty="0"/>
              <a:t>w przedmiocie wniosku o uchylenie lub zmianę środka zapobiegawczego. Na postanowienie to, co to zasady przysługuje zażalenie. </a:t>
            </a:r>
          </a:p>
          <a:p>
            <a:pPr lvl="0" algn="just"/>
            <a:r>
              <a:rPr lang="pl-PL" sz="2100" dirty="0"/>
              <a:t>Przepis art. 254 § 2 ogranicza możliwość zaskarżenia postanowienia w przedmiocie wniosku o zmianę lub uchylenie środka zapobiegawczego. Na postanowienie zażalenie przysługuje tylko wtedy, gdy wniosek został złożony po upływie co najmniej 3 miesięcy od dnia wydania postanowienia w przedmiocie zastosowania danego środka zapobiegawczego. </a:t>
            </a:r>
          </a:p>
          <a:p>
            <a:pPr lvl="0" algn="just"/>
            <a:r>
              <a:rPr lang="pl-PL" sz="2100" dirty="0"/>
              <a:t>Zażalenie na postanowienie sądu rozpoznaje ten sam sąd w składzie trzech sędziów, natomiast zażalenie na postanowienie wydane przez prokuratora będzie rozstrzygał sąd rejonowy, w którego okręgu prowadzi się postępowanie (art. 252 § 2). </a:t>
            </a:r>
          </a:p>
        </p:txBody>
      </p:sp>
    </p:spTree>
    <p:extLst>
      <p:ext uri="{BB962C8B-B14F-4D97-AF65-F5344CB8AC3E}">
        <p14:creationId xmlns:p14="http://schemas.microsoft.com/office/powerpoint/2010/main" val="3989282853"/>
      </p:ext>
    </p:extLst>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ytuł 3"/>
          <p:cNvSpPr txBox="1">
            <a:spLocks/>
          </p:cNvSpPr>
          <p:nvPr/>
        </p:nvSpPr>
        <p:spPr>
          <a:xfrm>
            <a:off x="2135560" y="188640"/>
            <a:ext cx="7772400" cy="146304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pl-PL" b="1" dirty="0"/>
              <a:t>Tymczasowe aresztowanie </a:t>
            </a:r>
          </a:p>
        </p:txBody>
      </p:sp>
      <p:pic>
        <p:nvPicPr>
          <p:cNvPr id="1026" name="Picture 2" descr="C:\Users\Blazej\Desktop\TA.jpe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86576" y="1262949"/>
            <a:ext cx="6270369" cy="527862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04757866"/>
      </p:ext>
    </p:extLst>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1561213" y="-116533"/>
            <a:ext cx="9056282" cy="1499616"/>
          </a:xfrm>
        </p:spPr>
        <p:txBody>
          <a:bodyPr>
            <a:normAutofit/>
          </a:bodyPr>
          <a:lstStyle/>
          <a:p>
            <a:r>
              <a:rPr lang="pl-PL" sz="4400" dirty="0"/>
              <a:t>Tymczasowe aresztowanie – pojęcie</a:t>
            </a:r>
          </a:p>
        </p:txBody>
      </p:sp>
      <p:sp>
        <p:nvSpPr>
          <p:cNvPr id="3" name="Symbol zastępczy zawartości 2"/>
          <p:cNvSpPr>
            <a:spLocks noGrp="1"/>
          </p:cNvSpPr>
          <p:nvPr>
            <p:ph idx="1"/>
          </p:nvPr>
        </p:nvSpPr>
        <p:spPr>
          <a:xfrm>
            <a:off x="1667539" y="1095155"/>
            <a:ext cx="8949956" cy="5677787"/>
          </a:xfrm>
        </p:spPr>
        <p:txBody>
          <a:bodyPr>
            <a:normAutofit lnSpcReduction="10000"/>
          </a:bodyPr>
          <a:lstStyle/>
          <a:p>
            <a:pPr marL="0" indent="0" algn="just">
              <a:buNone/>
            </a:pPr>
            <a:r>
              <a:rPr lang="pl-PL" dirty="0"/>
              <a:t>Tymczasowe aresztowanie to </a:t>
            </a:r>
            <a:r>
              <a:rPr lang="pl-PL" b="1" dirty="0"/>
              <a:t>prowizoryczne pozbawienie wolności oskarżonego</a:t>
            </a:r>
            <a:r>
              <a:rPr lang="pl-PL" dirty="0"/>
              <a:t>, </a:t>
            </a:r>
            <a:r>
              <a:rPr lang="pl-PL" b="1" dirty="0"/>
              <a:t>celem zabezpieczenia warunków prawidłowego toku postępowania.</a:t>
            </a:r>
            <a:r>
              <a:rPr lang="pl-PL" dirty="0"/>
              <a:t> Może nastąpić gdy – zgodnie z art. 249 § 1 k.p.k. zachodzi duże prawdopodobieństwo popełnienia przez niego czynu zabronionego. Oprócz przesłanki ogólnej, muszą zostać spełnione dodatkowe warunki:</a:t>
            </a:r>
          </a:p>
          <a:p>
            <a:pPr marL="457200" indent="-457200" algn="just">
              <a:buFont typeface="+mj-lt"/>
              <a:buAutoNum type="arabicPeriod"/>
            </a:pPr>
            <a:r>
              <a:rPr lang="pl-PL" b="1" dirty="0"/>
              <a:t>zachodzi uzasadniona obawa ucieczki lub ukrywania się oskarżonego</a:t>
            </a:r>
            <a:r>
              <a:rPr lang="pl-PL" dirty="0"/>
              <a:t>, zwłaszcza wtedy, gdy </a:t>
            </a:r>
            <a:r>
              <a:rPr lang="pl-PL" u="sng" dirty="0"/>
              <a:t>nie można ustalić jego tożsamości albo nie ma on w kraju stałego miejsca pobytu</a:t>
            </a:r>
            <a:r>
              <a:rPr lang="pl-PL" dirty="0">
                <a:sym typeface="Wingdings" panose="05000000000000000000" pitchFamily="2" charset="2"/>
              </a:rPr>
              <a:t>; </a:t>
            </a:r>
            <a:endParaRPr lang="pl-PL" dirty="0"/>
          </a:p>
          <a:p>
            <a:pPr marL="457200" indent="-457200" algn="just">
              <a:buFont typeface="+mj-lt"/>
              <a:buAutoNum type="arabicPeriod"/>
            </a:pPr>
            <a:r>
              <a:rPr lang="pl-PL" dirty="0"/>
              <a:t>zachodzi uzasadniona obawa, że oskarżony będzie nakłaniał do składania fałszywych zeznań lub wyjaśnień albo w inny bezprawny sposób utrudniał postępowanie karne – </a:t>
            </a:r>
            <a:r>
              <a:rPr lang="pl-PL" b="1" dirty="0"/>
              <a:t>obawa matactwa </a:t>
            </a:r>
          </a:p>
          <a:p>
            <a:pPr marL="457200" indent="-457200" algn="just">
              <a:buFont typeface="+mj-lt"/>
              <a:buAutoNum type="arabicPeriod"/>
            </a:pPr>
            <a:r>
              <a:rPr lang="pl-PL" dirty="0"/>
              <a:t>oskarżonemu zarzucono popełnienie zbrodni lub występku zagrożonego karą pozbawienia wolności, której górna granica wynosi co najmniej 8 lat, albo którego sąd pierwszej instancji skazał na karę pozbawienia wolności nie niższą niż 3 lata; </a:t>
            </a:r>
          </a:p>
          <a:p>
            <a:pPr marL="457200" indent="-457200" algn="just">
              <a:buFont typeface="+mj-lt"/>
              <a:buAutoNum type="arabicPeriod"/>
            </a:pPr>
            <a:r>
              <a:rPr lang="pl-PL" dirty="0"/>
              <a:t>wyjątkowo, można stosować tymczasowe aresztowanie, gdy zachodzi </a:t>
            </a:r>
            <a:r>
              <a:rPr lang="pl-PL" b="1" dirty="0"/>
              <a:t>uzasadniona obawa, że oskarżony, któremu zarzucono popełnienie zbrodni lub umyślnego występku popełni przestępstwo przeciwko życiu, zdrowiu lub bezpieczeństwu powszechnemu, zwłaszcza gdy popełnieniem takiego przestępstwa groził </a:t>
            </a:r>
            <a:r>
              <a:rPr lang="pl-PL" dirty="0"/>
              <a:t>tzw. areszt prewencyjny </a:t>
            </a:r>
            <a:endParaRPr lang="pl-PL" b="1" dirty="0"/>
          </a:p>
        </p:txBody>
      </p:sp>
    </p:spTree>
    <p:extLst>
      <p:ext uri="{BB962C8B-B14F-4D97-AF65-F5344CB8AC3E}">
        <p14:creationId xmlns:p14="http://schemas.microsoft.com/office/powerpoint/2010/main" val="847229382"/>
      </p:ext>
    </p:extLst>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normAutofit/>
          </a:bodyPr>
          <a:lstStyle/>
          <a:p>
            <a:r>
              <a:rPr lang="pl-PL" dirty="0"/>
              <a:t>art. 258 § 2 </a:t>
            </a:r>
          </a:p>
        </p:txBody>
      </p:sp>
      <p:sp>
        <p:nvSpPr>
          <p:cNvPr id="3" name="Symbol zastępczy zawartości 2"/>
          <p:cNvSpPr>
            <a:spLocks noGrp="1"/>
          </p:cNvSpPr>
          <p:nvPr>
            <p:ph idx="1"/>
          </p:nvPr>
        </p:nvSpPr>
        <p:spPr/>
        <p:txBody>
          <a:bodyPr>
            <a:normAutofit/>
          </a:bodyPr>
          <a:lstStyle/>
          <a:p>
            <a:pPr algn="just"/>
            <a:r>
              <a:rPr lang="pl-PL" dirty="0"/>
              <a:t>Domniemanie bezprawnego utrudniania postępowania wynikające z surowości kary grożącej oskarżonemu. </a:t>
            </a:r>
          </a:p>
          <a:p>
            <a:pPr algn="just"/>
            <a:r>
              <a:rPr lang="pl-PL" dirty="0"/>
              <a:t>Problem – czy jest to samoistna przesłanka stosowania tymczasowego aresztowania</a:t>
            </a:r>
          </a:p>
          <a:p>
            <a:pPr algn="ctr"/>
            <a:r>
              <a:rPr lang="pl-PL" b="1" dirty="0"/>
              <a:t>Uchwała SN (7) z dnia 19 stycznia 2012 r., I KZP 18/11 </a:t>
            </a:r>
          </a:p>
          <a:p>
            <a:pPr algn="just"/>
            <a:r>
              <a:rPr lang="pl-PL" dirty="0"/>
              <a:t>Podstawy stosowania tymczasowego aresztowania, określone w art. 258 § 2 k.p.k., przy spełnieniu przesłanek wskazanych w art. 249 § 1 i art. 257 § 1 k.p.k. i przy braku przesłanek negatywnych określonych w art. 259 § 1 i 2 k.p.k., stanowią </a:t>
            </a:r>
            <a:r>
              <a:rPr lang="pl-PL" b="1" dirty="0"/>
              <a:t>samodzielne przesłanki szczególne stosowania tego środka zapobiegawczego</a:t>
            </a:r>
          </a:p>
          <a:p>
            <a:pPr lvl="1" algn="just"/>
            <a:r>
              <a:rPr lang="pl-PL" dirty="0"/>
              <a:t>Por. glosę krytyczną prof. Skorupki: OSP 2012, nr 7 – 8. </a:t>
            </a:r>
          </a:p>
          <a:p>
            <a:pPr algn="just"/>
            <a:endParaRPr lang="pl-PL" dirty="0"/>
          </a:p>
        </p:txBody>
      </p:sp>
    </p:spTree>
    <p:extLst>
      <p:ext uri="{BB962C8B-B14F-4D97-AF65-F5344CB8AC3E}">
        <p14:creationId xmlns:p14="http://schemas.microsoft.com/office/powerpoint/2010/main" val="188629100"/>
      </p:ext>
    </p:extLst>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ytuł 3"/>
          <p:cNvSpPr>
            <a:spLocks noGrp="1"/>
          </p:cNvSpPr>
          <p:nvPr>
            <p:ph type="title"/>
          </p:nvPr>
        </p:nvSpPr>
        <p:spPr/>
        <p:txBody>
          <a:bodyPr/>
          <a:lstStyle/>
          <a:p>
            <a:r>
              <a:rPr lang="pl-PL" dirty="0"/>
              <a:t>Art. 258 § 2  </a:t>
            </a:r>
          </a:p>
        </p:txBody>
      </p:sp>
      <p:sp>
        <p:nvSpPr>
          <p:cNvPr id="7" name="Symbol zastępczy tekstu 6"/>
          <p:cNvSpPr>
            <a:spLocks noGrp="1"/>
          </p:cNvSpPr>
          <p:nvPr>
            <p:ph type="body" idx="1"/>
          </p:nvPr>
        </p:nvSpPr>
        <p:spPr/>
        <p:txBody>
          <a:bodyPr/>
          <a:lstStyle/>
          <a:p>
            <a:r>
              <a:rPr lang="pl-PL" dirty="0"/>
              <a:t>1.07.2015 – 14.04.2016</a:t>
            </a:r>
          </a:p>
        </p:txBody>
      </p:sp>
      <p:sp>
        <p:nvSpPr>
          <p:cNvPr id="8" name="Symbol zastępczy zawartości 7"/>
          <p:cNvSpPr>
            <a:spLocks noGrp="1"/>
          </p:cNvSpPr>
          <p:nvPr>
            <p:ph sz="half" idx="2"/>
          </p:nvPr>
        </p:nvSpPr>
        <p:spPr/>
        <p:txBody>
          <a:bodyPr>
            <a:normAutofit fontScale="92500" lnSpcReduction="10000"/>
          </a:bodyPr>
          <a:lstStyle/>
          <a:p>
            <a:pPr algn="just"/>
            <a:r>
              <a:rPr lang="pl-PL" dirty="0"/>
              <a:t>Wobec oskarżonego, któremu zarzucono popełnienie zbrodni lub występku zagrożonego karą pozbawienia wolności, której górna granica wynosi co najmniej 8 lat, albo którego sąd pierwszej instancji skazał na karę pozbawienia wolności wyższą niż 3 lata, obawy utrudniania prawidłowego toku postępowania, o których mowa w § 1, uzasadniające stosowanie środka zapobiegawczego, mogą wynikać </a:t>
            </a:r>
            <a:r>
              <a:rPr lang="pl-PL" b="1" u="sng" dirty="0">
                <a:solidFill>
                  <a:srgbClr val="FF0000"/>
                </a:solidFill>
              </a:rPr>
              <a:t>także</a:t>
            </a:r>
            <a:r>
              <a:rPr lang="pl-PL" dirty="0"/>
              <a:t> z surowości grożącej oskarżonemu kary.</a:t>
            </a:r>
          </a:p>
        </p:txBody>
      </p:sp>
      <p:sp>
        <p:nvSpPr>
          <p:cNvPr id="9" name="Symbol zastępczy tekstu 8"/>
          <p:cNvSpPr>
            <a:spLocks noGrp="1"/>
          </p:cNvSpPr>
          <p:nvPr>
            <p:ph type="body" sz="quarter" idx="3"/>
          </p:nvPr>
        </p:nvSpPr>
        <p:spPr/>
        <p:txBody>
          <a:bodyPr/>
          <a:lstStyle/>
          <a:p>
            <a:r>
              <a:rPr lang="pl-PL" dirty="0"/>
              <a:t>do 30.06.2015 i od 15.04.2016 </a:t>
            </a:r>
          </a:p>
        </p:txBody>
      </p:sp>
      <p:sp>
        <p:nvSpPr>
          <p:cNvPr id="10" name="Symbol zastępczy zawartości 9"/>
          <p:cNvSpPr>
            <a:spLocks noGrp="1"/>
          </p:cNvSpPr>
          <p:nvPr>
            <p:ph sz="quarter" idx="4"/>
          </p:nvPr>
        </p:nvSpPr>
        <p:spPr/>
        <p:txBody>
          <a:bodyPr>
            <a:normAutofit fontScale="92500" lnSpcReduction="10000"/>
          </a:bodyPr>
          <a:lstStyle/>
          <a:p>
            <a:pPr algn="just"/>
            <a:r>
              <a:rPr lang="pl-PL" dirty="0"/>
              <a:t>Jeżeli oskarżonemu zarzuca się popełnienie zbrodni lub występku zagrożonego karą pozbawienia wolności, której górna granica wynosi co najmniej 8 lat, albo gdy sąd pierwszej instancji skazał go na karę pozbawienia wolności nie niższą niż 3 lata, potrzeba zastosowania tymczasowego aresztowania w celu zabezpieczenia prawidłowego toku postępowania może być uzasadniona grożącą oskarżonemu surową karą.</a:t>
            </a:r>
          </a:p>
        </p:txBody>
      </p:sp>
    </p:spTree>
    <p:extLst>
      <p:ext uri="{BB962C8B-B14F-4D97-AF65-F5344CB8AC3E}">
        <p14:creationId xmlns:p14="http://schemas.microsoft.com/office/powerpoint/2010/main" val="2913527085"/>
      </p:ext>
    </p:extLst>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normAutofit/>
          </a:bodyPr>
          <a:lstStyle/>
          <a:p>
            <a:r>
              <a:rPr lang="pl-PL" dirty="0"/>
              <a:t>Wyrok SA w Krakowie z 5.05.2016 r. II </a:t>
            </a:r>
            <a:r>
              <a:rPr lang="pl-PL" dirty="0" err="1"/>
              <a:t>AKz</a:t>
            </a:r>
            <a:r>
              <a:rPr lang="pl-PL" dirty="0"/>
              <a:t> 151/16 </a:t>
            </a:r>
          </a:p>
        </p:txBody>
      </p:sp>
      <p:sp>
        <p:nvSpPr>
          <p:cNvPr id="3" name="Symbol zastępczy zawartości 2"/>
          <p:cNvSpPr>
            <a:spLocks noGrp="1"/>
          </p:cNvSpPr>
          <p:nvPr>
            <p:ph idx="1"/>
          </p:nvPr>
        </p:nvSpPr>
        <p:spPr>
          <a:xfrm>
            <a:off x="2292096" y="2005783"/>
            <a:ext cx="7926078" cy="4303579"/>
          </a:xfrm>
        </p:spPr>
        <p:txBody>
          <a:bodyPr>
            <a:normAutofit fontScale="92500" lnSpcReduction="20000"/>
          </a:bodyPr>
          <a:lstStyle/>
          <a:p>
            <a:pPr algn="just"/>
            <a:r>
              <a:rPr lang="pl-PL" dirty="0"/>
              <a:t>Aktualne brzmienie art. 258 § 2 k.p.k. stanowi powrót do brzmienia tego przepisu sprzed wejścia w życie ustawy nowelizującej z 2013 r.</a:t>
            </a:r>
          </a:p>
          <a:p>
            <a:pPr algn="just"/>
            <a:r>
              <a:rPr lang="pl-PL" dirty="0"/>
              <a:t>W ocenie Sądu Apelacyjnego w niniejszym składzie przywrócenie ustawą nowelizującą z 2016 r. brzmienia art. 258 § 2 k.p.k. sprzed dnia wejścia w życie ustawy nowelizującej z 2013 r., tj. sprzed 1 lipca 2015 r., nie uprawnia do samodzielnego powoływania art. 258 § 2 k.p.k. jako podstawy stosowania/przedłużania tymczasowego aresztowania.</a:t>
            </a:r>
          </a:p>
          <a:p>
            <a:pPr algn="just"/>
            <a:r>
              <a:rPr lang="pl-PL" dirty="0"/>
              <a:t>Należy tu zważyć na dwie okoliczności.</a:t>
            </a:r>
          </a:p>
          <a:p>
            <a:pPr algn="just"/>
            <a:r>
              <a:rPr lang="pl-PL" dirty="0"/>
              <a:t>Po pierwsze, ustawa nowelizująca z 2016 r., przywracając poprzednie brzmienie art. 258 § 2 k.p.k., nie zmieniła art. 258 § 4 k.p.k.</a:t>
            </a:r>
          </a:p>
          <a:p>
            <a:pPr algn="just"/>
            <a:r>
              <a:rPr lang="pl-PL" dirty="0"/>
              <a:t>Po wtóre, rozważając tę kwestię sąd orzekający w przedmiocie stosowania tymczasowego aresztowania jest zobligowany do stosowania tu interpretacji w zgodzie z aktami prawnym nadrzędnymi wobec uregulowań rangi ustawowej. Chodzi tu o interpretację zgodną z Konstytucją oraz z Europejską Konwencją Praw Człowieka.</a:t>
            </a:r>
          </a:p>
          <a:p>
            <a:pPr algn="just"/>
            <a:r>
              <a:rPr lang="pl-PL" dirty="0"/>
              <a:t>cd. na następnym slajdzie. </a:t>
            </a:r>
          </a:p>
        </p:txBody>
      </p:sp>
    </p:spTree>
    <p:extLst>
      <p:ext uri="{BB962C8B-B14F-4D97-AF65-F5344CB8AC3E}">
        <p14:creationId xmlns:p14="http://schemas.microsoft.com/office/powerpoint/2010/main" val="415068300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973358" y="124083"/>
            <a:ext cx="9366325" cy="1143000"/>
          </a:xfrm>
        </p:spPr>
        <p:txBody>
          <a:bodyPr/>
          <a:lstStyle/>
          <a:p>
            <a:r>
              <a:rPr lang="pl-PL" dirty="0"/>
              <a:t>Owoce zatrutego drzewa </a:t>
            </a:r>
          </a:p>
        </p:txBody>
      </p:sp>
      <p:pic>
        <p:nvPicPr>
          <p:cNvPr id="9" name="Symbol zastępczy zawartości 8"/>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8147539" y="0"/>
            <a:ext cx="2825262" cy="1437936"/>
          </a:xfrm>
        </p:spPr>
      </p:pic>
      <p:sp>
        <p:nvSpPr>
          <p:cNvPr id="3" name="pole tekstowe 2"/>
          <p:cNvSpPr txBox="1"/>
          <p:nvPr/>
        </p:nvSpPr>
        <p:spPr>
          <a:xfrm>
            <a:off x="5873262" y="1214329"/>
            <a:ext cx="5275385" cy="5324535"/>
          </a:xfrm>
          <a:prstGeom prst="rect">
            <a:avLst/>
          </a:prstGeom>
          <a:noFill/>
        </p:spPr>
        <p:txBody>
          <a:bodyPr wrap="square" rtlCol="0">
            <a:spAutoFit/>
          </a:bodyPr>
          <a:lstStyle/>
          <a:p>
            <a:pPr algn="just"/>
            <a:r>
              <a:rPr lang="pl-PL" sz="2000" b="1" i="1" dirty="0" err="1"/>
              <a:t>Fruit</a:t>
            </a:r>
            <a:r>
              <a:rPr lang="pl-PL" sz="2000" b="1" i="1" dirty="0"/>
              <a:t> of the </a:t>
            </a:r>
            <a:r>
              <a:rPr lang="pl-PL" sz="2000" b="1" i="1" dirty="0" err="1"/>
              <a:t>poisonous</a:t>
            </a:r>
            <a:r>
              <a:rPr lang="pl-PL" sz="2000" b="1" i="1" dirty="0"/>
              <a:t> </a:t>
            </a:r>
            <a:r>
              <a:rPr lang="pl-PL" sz="2000" b="1" i="1" dirty="0" err="1"/>
              <a:t>tree</a:t>
            </a:r>
            <a:r>
              <a:rPr lang="pl-PL" sz="2000" b="1" dirty="0"/>
              <a:t> </a:t>
            </a:r>
            <a:r>
              <a:rPr lang="pl-PL" sz="2000" dirty="0"/>
              <a:t>– dowody uzyskane w wyniku nielegalnego przeszukania, zatrzymania itp. (IV poprawka do Konstytucji USA) albo za pomocą innych czynności naruszających prawa i wolności jednostki zagwarantowane w konstytucji (np. V poprawka do Konstytucji USA – m.in. prawo do nieobciążania się) nie mogą być wykorzystane w procesie. Nielegalne źródło (drzewo) pozyskania dowodów automatycznie skutkuje nielegalnością wszelkich materiałów pozyskanych w wyniku tej czynności (owoce).  </a:t>
            </a:r>
          </a:p>
          <a:p>
            <a:pPr algn="just"/>
            <a:endParaRPr lang="pl-PL" sz="2000" dirty="0"/>
          </a:p>
          <a:p>
            <a:pPr algn="just"/>
            <a:r>
              <a:rPr lang="pl-PL" sz="2000" dirty="0"/>
              <a:t>Zapobiega wprowadzeniu do procesu </a:t>
            </a:r>
            <a:r>
              <a:rPr lang="pl-PL" sz="2000" b="1" dirty="0"/>
              <a:t>dowodów pośrednio nielegalnych. </a:t>
            </a:r>
          </a:p>
        </p:txBody>
      </p:sp>
      <p:sp>
        <p:nvSpPr>
          <p:cNvPr id="4" name="pole tekstowe 3"/>
          <p:cNvSpPr txBox="1"/>
          <p:nvPr/>
        </p:nvSpPr>
        <p:spPr>
          <a:xfrm>
            <a:off x="797359" y="1214329"/>
            <a:ext cx="4859162" cy="4801314"/>
          </a:xfrm>
          <a:prstGeom prst="rect">
            <a:avLst/>
          </a:prstGeom>
          <a:noFill/>
        </p:spPr>
        <p:txBody>
          <a:bodyPr wrap="square" rtlCol="0">
            <a:spAutoFit/>
          </a:bodyPr>
          <a:lstStyle/>
          <a:p>
            <a:pPr algn="just"/>
            <a:r>
              <a:rPr lang="pl-PL" b="1" dirty="0"/>
              <a:t>4. Poprawka - </a:t>
            </a:r>
            <a:r>
              <a:rPr lang="pl-PL" dirty="0"/>
              <a:t>Prawa ludu do nietykalności osobistej, mieszkania, dokumentów i mienia nie wolno naruszać przez nieuzasadnione rewizje i zatrzymanie; nakaz w tym przedmiocie można wystawić tylko wówczas, gdy zachodzi wiarygodna przyczyna potwierdzona przysięgą lub zastępującym ją oświadczeniem. Miejsce podlegające rewizji oraz osoby i rzeczy podlegające zatrzymaniu powinny być w nakazie szczegółowo określone.</a:t>
            </a:r>
          </a:p>
          <a:p>
            <a:pPr algn="just"/>
            <a:endParaRPr lang="pl-PL" dirty="0"/>
          </a:p>
          <a:p>
            <a:pPr algn="just"/>
            <a:r>
              <a:rPr lang="pl-PL" b="1" dirty="0"/>
              <a:t>5. Poprawka </a:t>
            </a:r>
            <a:r>
              <a:rPr lang="pl-PL" dirty="0"/>
              <a:t>(…) Nikt nie może być zmuszony do zeznawania w sprawie karnej na swoją niekorzyść, ani też zostać bez prawidłowego wymiaru sprawiedliwości pozbawiony życia, wolności lub mienia (…). </a:t>
            </a:r>
          </a:p>
        </p:txBody>
      </p:sp>
    </p:spTree>
    <p:extLst>
      <p:ext uri="{BB962C8B-B14F-4D97-AF65-F5344CB8AC3E}">
        <p14:creationId xmlns:p14="http://schemas.microsoft.com/office/powerpoint/2010/main" val="4112281067"/>
      </p:ext>
    </p:extLst>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idx="1"/>
          </p:nvPr>
        </p:nvSpPr>
        <p:spPr>
          <a:xfrm>
            <a:off x="1524000" y="501445"/>
            <a:ext cx="9144000" cy="6223820"/>
          </a:xfrm>
        </p:spPr>
        <p:txBody>
          <a:bodyPr>
            <a:normAutofit fontScale="77500" lnSpcReduction="20000"/>
          </a:bodyPr>
          <a:lstStyle/>
          <a:p>
            <a:pPr algn="just"/>
            <a:r>
              <a:rPr lang="pl-PL" dirty="0"/>
              <a:t>Mając powyższe na uwadze Sąd Apelacyjny przypomina, że posługiwanie się tymczasowym aresztowaniem jako środkiem represji wobec oskarżonego jest niedopuszczalne. Jednoznacznie wskazuje na to zarówno art. 249 § 1 k.p.k., statuujący ogólną podstawę tymczasowego aresztowania, jak i art. 258 k.p.k., wskazujący przesłanki szczególne stosowania/przedłużania tego środka zapobiegawczego. Podkreślenia wymaga, że </a:t>
            </a:r>
            <a:r>
              <a:rPr lang="pl-PL" b="1" dirty="0"/>
              <a:t>uregulowania gwarancyjne, limitujące dopuszczalność sięgania po tymczasowe aresztowanie zawarte są nie tylko na płaszczyźnie ustawowej, ale także w przepisach rangi konstytucyjnej i konwencyjnej.</a:t>
            </a:r>
            <a:r>
              <a:rPr lang="pl-PL" dirty="0"/>
              <a:t> Na szczególną uwagę zasługuje tu art. 41 Konstytucji, zgodnie z którym: "Każdemu zapewnia się nietykalność osobistą i wolność osobistą. Pozbawienie lub ograniczenie wolności może nastąpić tylko na zasadach i w trybie określonych w ustawie". W kontekście tej gwarancji konstytucyjnej, w orzecznictwie Trybunału Konstytucyjnego podkreśla się, że celem tymczasowego aresztowania nie jest ukaranie sprawcy przestępstwa. Tymczasowe aresztowanie służy realizacji celów, dla których ten środek zastosowano, a w szczególności zabezpieczeniu prawidłowego toku postępowania karnego. Należy więc ściśle odróżniać tę instytucję prawną od kary pozbawienia wolności, co wyklucza możliwość posługiwania się tymczasowym aresztowaniem jako środkiem szybkiej represji (por. także wyroki Trybunału Konstytucyjnego: z 22 lipca 2008 r., sygn. K 24/07, OTK ZU nr 6/A/2008, poz. 110; z 10 lipca 2008 r., sygn. SK 17/07, OTK ZU nr 5/A/2008, poz. 78 oraz z 7 października 2008 r., sygn. P 30/07 (OTK ZU nr 8/A/2008, poz. 135). Pozbawienie wolności w wypadku tymczasowego aresztowania jest następstwem środka zapobiegawczego zastosowanego wobec osoby podejrzanej, ewentualnie oskarżonej, ale nie skazanej prawomocnym wyrokiem sądowym. Osoba tymczasowo aresztowania korzysta zatem z konstytucyjnej ochrony płynącej z zasady domniemania niewinności (art. 42 ust. 3 Konstytucji). Przypomnienia wymaga tu stanowisko zawarte w Tymczasowej Rezolucji KM/</a:t>
            </a:r>
            <a:r>
              <a:rPr lang="pl-PL" dirty="0" err="1"/>
              <a:t>ResDH</a:t>
            </a:r>
            <a:r>
              <a:rPr lang="pl-PL" dirty="0"/>
              <a:t> (2007)75, dotyczącej wyroków Europejskiego Trybunału Praw Człowieka (dalej: ETPC), przyjętej przez Komitet Ministrów 6 czerwca 2007 r., w której stwierdzono, że: "utrzymywanie tymczasowego aresztowania jest uzasadnione jedynie wówczas, jeśli zachodzą szczególne wskazania wynikające z wymogu ochrony interesu publicznego, które, pomimo istnienia domniemania niewinności, przeważają nad zasadą poszanowania dla wolności osobistej jednostki" (por. także wyrok Trybunału Konstytucyjnego z 13 lipca 2009 r., sygn. SK 46/08, OTK ZU nr 7/A/2009, poz. 109).</a:t>
            </a:r>
          </a:p>
          <a:p>
            <a:pPr algn="just"/>
            <a:r>
              <a:rPr lang="pl-PL" dirty="0"/>
              <a:t>Również w orzecznictwie strasburskim wskazano, że przy stosowaniu tymczasowego aresztowania należy uwzględniać dolegliwość realnie grożącej oskarżonemu kary, ale ta okoliczność nie jest wystarczającą przesłanką, która usprawiedliwiałaby stosowanie tego środka zapobiegawczego; niezbędne jest wykazanie konieczności jego stosowania dla zapewnienia prawidłowego toku postępowania (por. np. wyroki ETPC: w sprawie </a:t>
            </a:r>
            <a:r>
              <a:rPr lang="pl-PL" dirty="0" err="1"/>
              <a:t>Łatasiewicz</a:t>
            </a:r>
            <a:r>
              <a:rPr lang="pl-PL" dirty="0"/>
              <a:t> przeciwko Polsce z 23 czerwca 2005 r., skarga nr 44722/98 oraz w sprawie </a:t>
            </a:r>
            <a:r>
              <a:rPr lang="pl-PL" dirty="0" err="1"/>
              <a:t>Zirajewski</a:t>
            </a:r>
            <a:r>
              <a:rPr lang="pl-PL" dirty="0"/>
              <a:t> przeciwko Polsce, skarga nr 32501/09).</a:t>
            </a:r>
          </a:p>
        </p:txBody>
      </p:sp>
    </p:spTree>
    <p:extLst>
      <p:ext uri="{BB962C8B-B14F-4D97-AF65-F5344CB8AC3E}">
        <p14:creationId xmlns:p14="http://schemas.microsoft.com/office/powerpoint/2010/main" val="3611108562"/>
      </p:ext>
    </p:extLst>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1524000" y="133436"/>
            <a:ext cx="8851604" cy="1093480"/>
          </a:xfrm>
        </p:spPr>
        <p:txBody>
          <a:bodyPr>
            <a:normAutofit/>
          </a:bodyPr>
          <a:lstStyle/>
          <a:p>
            <a:r>
              <a:rPr lang="pl-PL" sz="2400" b="1" dirty="0"/>
              <a:t>Cele stosowania i podstawa dowodowa orzeczenia o tymczasowym aresztowaniu</a:t>
            </a:r>
          </a:p>
        </p:txBody>
      </p:sp>
      <p:sp>
        <p:nvSpPr>
          <p:cNvPr id="3" name="Symbol zastępczy zawartości 2"/>
          <p:cNvSpPr>
            <a:spLocks noGrp="1"/>
          </p:cNvSpPr>
          <p:nvPr>
            <p:ph idx="1"/>
          </p:nvPr>
        </p:nvSpPr>
        <p:spPr>
          <a:xfrm>
            <a:off x="1377802" y="1226916"/>
            <a:ext cx="9144000" cy="5092995"/>
          </a:xfrm>
        </p:spPr>
        <p:txBody>
          <a:bodyPr>
            <a:normAutofit/>
          </a:bodyPr>
          <a:lstStyle/>
          <a:p>
            <a:pPr algn="just"/>
            <a:r>
              <a:rPr lang="pl-PL" b="1" dirty="0"/>
              <a:t>Cele stosowania tymczasowego aresztowania</a:t>
            </a:r>
            <a:r>
              <a:rPr lang="pl-PL" dirty="0"/>
              <a:t> - środki zapobiegawcze można stosować w celu zabezpieczenia prawidłowego toku postępowania, a wyjątkowo także w celu zapobiegnięcia popełnieniu przez oskarżonego nowego, ciężkiego przestępstwa. </a:t>
            </a:r>
            <a:r>
              <a:rPr lang="pl-PL" b="1" dirty="0"/>
              <a:t>Podstawą ogólną </a:t>
            </a:r>
            <a:r>
              <a:rPr lang="pl-PL" dirty="0"/>
              <a:t>stosowania tymczasowego aresztowania art. 249 § 1 k.p.k. - jest wykazanie, że zebrane dowody wskazują na duże prawdopodobieństwo, że oskarżony popełnił przestępstwo.</a:t>
            </a:r>
          </a:p>
          <a:p>
            <a:pPr algn="just"/>
            <a:r>
              <a:rPr lang="pl-PL" dirty="0"/>
              <a:t>Podstawę orzeczenia o zastosowaniu albo przedłużeniu tymczasowego aresztowania powinny stanowić jedynie ustalenia poczynione na podstawie dowodów jawnych dla oskarżonego i jego obrońcy. Sąd uwzględnia z urzędu także okoliczności, których prokurator nie ujawnił, po ich ujawnieniu na posiedzeniu, jeżeli są one korzystne dla oskarżonego.</a:t>
            </a:r>
          </a:p>
          <a:p>
            <a:pPr algn="just"/>
            <a:r>
              <a:rPr lang="pl-PL" dirty="0"/>
              <a:t>Stopień prawdopodobieństwa oceniany jest przez organ procesowy w oparciu o materiał dowodowy zgromadzony </a:t>
            </a:r>
            <a:r>
              <a:rPr lang="pl-PL" b="1" dirty="0"/>
              <a:t>w chwili stosowania środka zapobiegawczego</a:t>
            </a:r>
            <a:r>
              <a:rPr lang="pl-PL" dirty="0"/>
              <a:t>, który to daje podstawę do uznania, że oskarżony popełnił przestępstwo. </a:t>
            </a:r>
            <a:br>
              <a:rPr lang="pl-PL" dirty="0"/>
            </a:br>
            <a:r>
              <a:rPr lang="pl-PL" dirty="0"/>
              <a:t>Musi to być prawdopodobieństwo graniczące z pewnością. </a:t>
            </a:r>
          </a:p>
          <a:p>
            <a:pPr algn="just"/>
            <a:endParaRPr lang="pl-PL" dirty="0"/>
          </a:p>
        </p:txBody>
      </p:sp>
    </p:spTree>
    <p:extLst>
      <p:ext uri="{BB962C8B-B14F-4D97-AF65-F5344CB8AC3E}">
        <p14:creationId xmlns:p14="http://schemas.microsoft.com/office/powerpoint/2010/main" val="1062899232"/>
      </p:ext>
    </p:extLst>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1524000" y="0"/>
            <a:ext cx="9144000" cy="1499616"/>
          </a:xfrm>
        </p:spPr>
        <p:txBody>
          <a:bodyPr/>
          <a:lstStyle/>
          <a:p>
            <a:r>
              <a:rPr lang="pl-PL" dirty="0"/>
              <a:t>Funkcje tymczasowego aresztowania </a:t>
            </a:r>
          </a:p>
        </p:txBody>
      </p:sp>
      <p:sp>
        <p:nvSpPr>
          <p:cNvPr id="3" name="Symbol zastępczy zawartości 2"/>
          <p:cNvSpPr>
            <a:spLocks noGrp="1"/>
          </p:cNvSpPr>
          <p:nvPr>
            <p:ph idx="1"/>
          </p:nvPr>
        </p:nvSpPr>
        <p:spPr>
          <a:xfrm>
            <a:off x="1524000" y="1499616"/>
            <a:ext cx="9144000" cy="5241426"/>
          </a:xfrm>
        </p:spPr>
        <p:txBody>
          <a:bodyPr>
            <a:normAutofit fontScale="92500"/>
          </a:bodyPr>
          <a:lstStyle/>
          <a:p>
            <a:pPr lvl="0" algn="just"/>
            <a:r>
              <a:rPr lang="pl-PL" b="1" dirty="0"/>
              <a:t>zasadnicza (prewencyjna, procesowa)</a:t>
            </a:r>
            <a:r>
              <a:rPr lang="pl-PL" dirty="0"/>
              <a:t> – wyraźnie ją wymienia art. 249 § 1 KPK, stwierdzając, że środki zapobiegawcze można stosować w celu zabezpieczenia prawidłowego toku postępowania, zarówno etapu postępowania przygotowawczego, jak i jurysdykcyjnego; również postępowania dowodowego oraz etapu realizowanego w związku z przystąpieniem do wykonania kary. Zabezpieczenie to polega na tym, że: </a:t>
            </a:r>
          </a:p>
          <a:p>
            <a:pPr lvl="1" algn="just"/>
            <a:r>
              <a:rPr lang="pl-PL" dirty="0"/>
              <a:t>„zabezpiecza” się osobę oskarżonego do dyspozycji organów procesowych, gwarantując jego uczestnictwo w czynnościach, w których jest ono obowiązkowe</a:t>
            </a:r>
          </a:p>
          <a:p>
            <a:pPr lvl="1" algn="just"/>
            <a:r>
              <a:rPr lang="pl-PL" dirty="0"/>
              <a:t>pozbawia się oskarżonego, bądź utrudnia się mu naruszenie prawidłowego toku procesu, np. poprzez wpływanie na zeznania świadków, ukrywanie lub niszczenie dowodów. </a:t>
            </a:r>
          </a:p>
          <a:p>
            <a:pPr algn="just"/>
            <a:r>
              <a:rPr lang="pl-PL" dirty="0"/>
              <a:t>Zastosowanie tymczasowego aresztowania jako najostrzejszego środka zapobiegawczego, nie obala zasady domniemania niewinności, choć niewątpliwie jest wskazówką, że obalenie jej jest wysoce prawdopodobne. Powołanie się na zasadę domniemania niewinności nie udaremnia stosowania środków zapobiegawczych. </a:t>
            </a:r>
          </a:p>
          <a:p>
            <a:pPr lvl="0" algn="just"/>
            <a:r>
              <a:rPr lang="pl-PL" b="1" dirty="0"/>
              <a:t>akcesoryjna (ochronna, </a:t>
            </a:r>
            <a:r>
              <a:rPr lang="pl-PL" b="1" dirty="0" err="1"/>
              <a:t>pozaprocesowa</a:t>
            </a:r>
            <a:r>
              <a:rPr lang="pl-PL" b="1" dirty="0"/>
              <a:t>)</a:t>
            </a:r>
            <a:r>
              <a:rPr lang="pl-PL" dirty="0"/>
              <a:t> -  polega na zapobieganiu popełnieniu nowego, ciężkiego przestępstwa przez oskarżonego. Kodeks podkreśla, że z tego powodu środki zapobiegawcze wolno stosować jedynie wyjątkowo </a:t>
            </a:r>
          </a:p>
          <a:p>
            <a:pPr lvl="0" algn="just"/>
            <a:r>
              <a:rPr lang="pl-PL" dirty="0"/>
              <a:t>+ pamiętać o problemie funkcji represyjnej środków zapobiegawczych </a:t>
            </a:r>
          </a:p>
        </p:txBody>
      </p:sp>
    </p:spTree>
    <p:extLst>
      <p:ext uri="{BB962C8B-B14F-4D97-AF65-F5344CB8AC3E}">
        <p14:creationId xmlns:p14="http://schemas.microsoft.com/office/powerpoint/2010/main" val="4214234861"/>
      </p:ext>
    </p:extLst>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1524001" y="0"/>
            <a:ext cx="9082862" cy="1499616"/>
          </a:xfrm>
        </p:spPr>
        <p:txBody>
          <a:bodyPr>
            <a:normAutofit/>
          </a:bodyPr>
          <a:lstStyle/>
          <a:p>
            <a:r>
              <a:rPr lang="pl-PL" sz="4000" dirty="0"/>
              <a:t>Zasady stosowania tymczasowego aresztowania </a:t>
            </a:r>
          </a:p>
        </p:txBody>
      </p:sp>
      <p:sp>
        <p:nvSpPr>
          <p:cNvPr id="3" name="Symbol zastępczy zawartości 2"/>
          <p:cNvSpPr>
            <a:spLocks noGrp="1"/>
          </p:cNvSpPr>
          <p:nvPr>
            <p:ph idx="1"/>
          </p:nvPr>
        </p:nvSpPr>
        <p:spPr>
          <a:xfrm>
            <a:off x="1524001" y="1183070"/>
            <a:ext cx="8875527" cy="5784112"/>
          </a:xfrm>
        </p:spPr>
        <p:txBody>
          <a:bodyPr>
            <a:normAutofit/>
          </a:bodyPr>
          <a:lstStyle/>
          <a:p>
            <a:pPr marL="457200" indent="-457200" algn="just">
              <a:buFont typeface="+mj-lt"/>
              <a:buAutoNum type="arabicPeriod"/>
            </a:pPr>
            <a:r>
              <a:rPr lang="pl-PL" b="1" dirty="0"/>
              <a:t>subsydiarności</a:t>
            </a:r>
            <a:r>
              <a:rPr lang="pl-PL" dirty="0"/>
              <a:t> (nazywanej również zasadą proporcjonalności) - zasada ta wynika z art. 257 k.p.k.; według tej zasady, tymczasowego aresztowania nie stosuje się, jeżeli wystarczający jest inny środek zapobiegawczy; stosowanie tymczasowego aresztowania oparte jest za </a:t>
            </a:r>
            <a:r>
              <a:rPr lang="pl-PL" b="1" dirty="0"/>
              <a:t>klauzuli </a:t>
            </a:r>
            <a:r>
              <a:rPr lang="pl-PL" b="1" i="1" dirty="0"/>
              <a:t>ultima ratio</a:t>
            </a:r>
            <a:r>
              <a:rPr lang="pl-PL" b="1" dirty="0"/>
              <a:t>. </a:t>
            </a:r>
            <a:r>
              <a:rPr lang="pl-PL" dirty="0"/>
              <a:t>Dodatkowo, zgodnie z art. 257 § 2 sąd, stosując tymczasowe aresztowanie, może zastrzec, że środek ten ulegnie zmianie z chwilą złożenia, nie później niż w wyznaczonym terminie, określonego poręczenia majątkowego; </a:t>
            </a:r>
            <a:r>
              <a:rPr lang="pl-PL" u="sng" dirty="0"/>
              <a:t>na uzasadniony wniosek oskarżonego lub jego obrońcy sąd może przedłużyć termin złożenia poręczenia</a:t>
            </a:r>
            <a:r>
              <a:rPr lang="pl-PL" dirty="0"/>
              <a:t>  - tzw. aresztowanie warunkowe</a:t>
            </a:r>
          </a:p>
          <a:p>
            <a:pPr marL="457200" indent="-457200" algn="just">
              <a:buFont typeface="+mj-lt"/>
              <a:buAutoNum type="arabicPeriod"/>
            </a:pPr>
            <a:r>
              <a:rPr lang="pl-PL" b="1" dirty="0"/>
              <a:t>fakultatywności</a:t>
            </a:r>
            <a:r>
              <a:rPr lang="pl-PL" dirty="0"/>
              <a:t> – musi wystąpić </a:t>
            </a:r>
            <a:r>
              <a:rPr lang="pl-PL" b="1" dirty="0"/>
              <a:t>przesłanki z art. 249 § 1 </a:t>
            </a:r>
            <a:r>
              <a:rPr lang="pl-PL" dirty="0"/>
              <a:t>(konieczność zabezpieczenia prawidłowego toku postępowania lub zapobieżenie nowemu, ciężkiemu przestępstwu + duże prawdopodobieństwo, że oskarżony popełnił przestępstwo) oraz </a:t>
            </a:r>
            <a:r>
              <a:rPr lang="pl-PL" b="1" dirty="0"/>
              <a:t>co najmniej jedna z art. 258 § 1 – 3 </a:t>
            </a:r>
            <a:r>
              <a:rPr lang="pl-PL" dirty="0"/>
              <a:t>(obawa ucieczki lub ukrywania się oskarżonego, obawa matactwa, możliwość wymierzenia surowej kary (co najmniej 8 lat pozbawienia wolności) lub zapobieżenie popełnieniu przez oskarżonego, któremu zarzucono zbrodnię lub umyślny występek, nowego przestępstwo przeciwko życiu, zdrowiu lub bezpieczeństwu powszechnemu) a także </a:t>
            </a:r>
            <a:r>
              <a:rPr lang="pl-PL" b="1" dirty="0"/>
              <a:t>nie występuje żadna z przesłanek negatywnych z art. 259 </a:t>
            </a:r>
          </a:p>
          <a:p>
            <a:pPr marL="457200" indent="-457200" algn="just">
              <a:buFont typeface="+mj-lt"/>
              <a:buAutoNum type="arabicPeriod"/>
            </a:pPr>
            <a:r>
              <a:rPr lang="pl-PL" b="1" dirty="0"/>
              <a:t>humanitaryzmu </a:t>
            </a:r>
            <a:r>
              <a:rPr lang="pl-PL" dirty="0"/>
              <a:t>– art. 259 § 1</a:t>
            </a:r>
            <a:endParaRPr lang="pl-PL" b="1" dirty="0"/>
          </a:p>
          <a:p>
            <a:pPr algn="just"/>
            <a:endParaRPr lang="pl-PL" dirty="0"/>
          </a:p>
        </p:txBody>
      </p:sp>
    </p:spTree>
    <p:extLst>
      <p:ext uri="{BB962C8B-B14F-4D97-AF65-F5344CB8AC3E}">
        <p14:creationId xmlns:p14="http://schemas.microsoft.com/office/powerpoint/2010/main" val="1265443612"/>
      </p:ext>
    </p:extLst>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1698010" y="0"/>
            <a:ext cx="8969991" cy="1499616"/>
          </a:xfrm>
        </p:spPr>
        <p:txBody>
          <a:bodyPr>
            <a:normAutofit/>
          </a:bodyPr>
          <a:lstStyle/>
          <a:p>
            <a:r>
              <a:rPr lang="pl-PL" sz="4400" dirty="0"/>
              <a:t>Tymczasowe aresztowanie – organ stosujący</a:t>
            </a:r>
          </a:p>
        </p:txBody>
      </p:sp>
      <p:sp>
        <p:nvSpPr>
          <p:cNvPr id="3" name="Symbol zastępczy zawartości 2"/>
          <p:cNvSpPr>
            <a:spLocks noGrp="1"/>
          </p:cNvSpPr>
          <p:nvPr>
            <p:ph idx="1"/>
          </p:nvPr>
        </p:nvSpPr>
        <p:spPr>
          <a:xfrm>
            <a:off x="1619695" y="1254642"/>
            <a:ext cx="9048307" cy="5603358"/>
          </a:xfrm>
        </p:spPr>
        <p:txBody>
          <a:bodyPr>
            <a:normAutofit/>
          </a:bodyPr>
          <a:lstStyle/>
          <a:p>
            <a:pPr algn="just"/>
            <a:r>
              <a:rPr lang="pl-PL" dirty="0"/>
              <a:t>Stosowanie tymczasowego aresztowania należy do </a:t>
            </a:r>
            <a:r>
              <a:rPr lang="pl-PL" u="sng" dirty="0"/>
              <a:t>wyłącznej</a:t>
            </a:r>
            <a:r>
              <a:rPr lang="pl-PL" dirty="0"/>
              <a:t> kompetencji sądu oraz może nastąpić </a:t>
            </a:r>
            <a:r>
              <a:rPr lang="pl-PL" u="sng" dirty="0"/>
              <a:t>tylko na mocy jego postanowienia</a:t>
            </a:r>
            <a:r>
              <a:rPr lang="pl-PL" dirty="0"/>
              <a:t>. </a:t>
            </a:r>
          </a:p>
          <a:p>
            <a:pPr algn="just"/>
            <a:r>
              <a:rPr lang="pl-PL" dirty="0"/>
              <a:t>W postępowaniu przygotowawczym, tymczasowe aresztowanie stosuje, na wniosek prokuratora, </a:t>
            </a:r>
            <a:r>
              <a:rPr lang="pl-PL" b="1" dirty="0"/>
              <a:t>sąd rejonowy, w którego okręgu prowadzi się postępowanie, a w wypadkach niecierpiących zwłoki również inny sąd rejonowy</a:t>
            </a:r>
            <a:r>
              <a:rPr lang="pl-PL" dirty="0"/>
              <a:t>. Prokurator, przesyłając wraz z aktami sprawy wniosek, zarządza jednocześnie doprowadzenie podejrzanego do sądu. Wniosek prokuratora nie jest dla sądu wiążący. </a:t>
            </a:r>
            <a:r>
              <a:rPr lang="pl-PL" b="1" dirty="0"/>
              <a:t>W sytuacji podjęcia decyzji o zastosowaniu tymczasowego aresztowania, sąd rejonowy stosuje tymczasowe aresztowanie bez względu na właściwość rzeczową sądu, przed którym będzie się później toczyć sprawa</a:t>
            </a:r>
            <a:r>
              <a:rPr lang="pl-PL" dirty="0"/>
              <a:t>. </a:t>
            </a:r>
          </a:p>
          <a:p>
            <a:pPr lvl="1" algn="just"/>
            <a:r>
              <a:rPr lang="pl-PL" dirty="0"/>
              <a:t>Czyli w postępowaniu przygotowawczym w sprawie o zbrodnię, tymczasowe aresztowanie stosuje się na mocy postanowienia sądu rejonowego </a:t>
            </a:r>
          </a:p>
          <a:p>
            <a:pPr algn="just"/>
            <a:r>
              <a:rPr lang="pl-PL" dirty="0"/>
              <a:t>Po wniesieniu aktu oskarżenia tymczasowe aresztowanie stosuje sąd, przed którym toczy się proces. Prawo do zastosowania tymczasowego aresztowania ma również sąd odwoławczy, na skutek wniesionego zażalenia - art. 252 § 1 KPK. </a:t>
            </a:r>
          </a:p>
          <a:p>
            <a:pPr algn="just"/>
            <a:r>
              <a:rPr lang="pl-PL" dirty="0"/>
              <a:t>Prawo do zastosowania tymczasowego aresztowania będzie miał również Sąd Najwyższy w postępowaniu kasacyjnym oraz w przypadku wznowienia postępowania. </a:t>
            </a:r>
          </a:p>
        </p:txBody>
      </p:sp>
    </p:spTree>
    <p:extLst>
      <p:ext uri="{BB962C8B-B14F-4D97-AF65-F5344CB8AC3E}">
        <p14:creationId xmlns:p14="http://schemas.microsoft.com/office/powerpoint/2010/main" val="3122651751"/>
      </p:ext>
    </p:extLst>
  </p:cSld>
  <p:clrMapOvr>
    <a:masterClrMapping/>
  </p:clrMapOvr>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839417" y="-171400"/>
            <a:ext cx="10044607" cy="1124744"/>
          </a:xfrm>
        </p:spPr>
        <p:txBody>
          <a:bodyPr>
            <a:normAutofit/>
          </a:bodyPr>
          <a:lstStyle/>
          <a:p>
            <a:r>
              <a:rPr lang="pl-PL" sz="3000" b="1" dirty="0"/>
              <a:t>Pozytywne przesłanki stosowania tymczasowego aresztowania </a:t>
            </a:r>
          </a:p>
        </p:txBody>
      </p:sp>
      <p:sp>
        <p:nvSpPr>
          <p:cNvPr id="3" name="Symbol zastępczy zawartości 2"/>
          <p:cNvSpPr>
            <a:spLocks noGrp="1"/>
          </p:cNvSpPr>
          <p:nvPr>
            <p:ph idx="1"/>
          </p:nvPr>
        </p:nvSpPr>
        <p:spPr>
          <a:xfrm>
            <a:off x="1543271" y="836712"/>
            <a:ext cx="8886825" cy="5553074"/>
          </a:xfrm>
        </p:spPr>
        <p:txBody>
          <a:bodyPr>
            <a:noAutofit/>
          </a:bodyPr>
          <a:lstStyle/>
          <a:p>
            <a:pPr algn="just"/>
            <a:r>
              <a:rPr lang="pl-PL" sz="1700" dirty="0">
                <a:solidFill>
                  <a:srgbClr val="FF0000"/>
                </a:solidFill>
              </a:rPr>
              <a:t>Pozytywne materialne (muszą wystąpić łącznie żeby można było stosować tymczasowe aresztowanie)</a:t>
            </a:r>
          </a:p>
          <a:p>
            <a:pPr lvl="1" algn="just"/>
            <a:r>
              <a:rPr lang="pl-PL" sz="1700" dirty="0"/>
              <a:t>Ogólne – art. 249 § 1 Środki zapobiegawcze można stosować </a:t>
            </a:r>
            <a:r>
              <a:rPr lang="pl-PL" sz="1700" b="1" dirty="0"/>
              <a:t>w celu zabezpieczenia prawidłowego toku postępowania, a wyjątkowo także w celu zapobiegnięcia popełnieniu przez oskarżonego nowego, ciężkiego przestępstwa</a:t>
            </a:r>
            <a:r>
              <a:rPr lang="pl-PL" sz="1700" dirty="0"/>
              <a:t>; można je stosować tylko wtedy, gdy zebrane dowody wskazują </a:t>
            </a:r>
            <a:r>
              <a:rPr lang="pl-PL" sz="1700" b="1" dirty="0"/>
              <a:t>na duże prawdopodobieństwo</a:t>
            </a:r>
            <a:r>
              <a:rPr lang="pl-PL" sz="1700" dirty="0"/>
              <a:t>, że oskarżony popełnił przestępstwo.</a:t>
            </a:r>
          </a:p>
          <a:p>
            <a:pPr lvl="1" algn="just"/>
            <a:r>
              <a:rPr lang="pl-PL" sz="1700" dirty="0"/>
              <a:t>Szczególne – art. 258 § 1 – 3: </a:t>
            </a:r>
          </a:p>
          <a:p>
            <a:pPr marL="470916" lvl="1" indent="-342900" algn="just">
              <a:buFont typeface="+mj-lt"/>
              <a:buAutoNum type="arabicPeriod"/>
            </a:pPr>
            <a:r>
              <a:rPr lang="pl-PL" sz="1700" dirty="0"/>
              <a:t>Tymczasowe aresztowanie i pozostałe środki zapobiegawcze można stosować, jeżeli zachodzi:</a:t>
            </a:r>
          </a:p>
          <a:p>
            <a:pPr marL="653796" lvl="2" indent="-342900" algn="just">
              <a:buFont typeface="+mj-lt"/>
              <a:buAutoNum type="alphaLcParenR"/>
            </a:pPr>
            <a:r>
              <a:rPr lang="pl-PL" sz="1700" dirty="0"/>
              <a:t>uzasadniona </a:t>
            </a:r>
            <a:r>
              <a:rPr lang="pl-PL" sz="1700" b="1" dirty="0"/>
              <a:t>obawa ucieczki lub ukrycia się oskarżonego</a:t>
            </a:r>
            <a:r>
              <a:rPr lang="pl-PL" sz="1700" dirty="0"/>
              <a:t>, zwłaszcza wtedy, gdy nie można ustalić jego tożsamości albo nie ma on w kraju stałego miejsca pobytu</a:t>
            </a:r>
          </a:p>
          <a:p>
            <a:pPr marL="653796" lvl="2" indent="-342900" algn="just">
              <a:buFont typeface="+mj-lt"/>
              <a:buAutoNum type="alphaLcParenR"/>
            </a:pPr>
            <a:r>
              <a:rPr lang="pl-PL" sz="1700" dirty="0"/>
              <a:t>uzasadniona obawa, że oskarżony będzie nakłaniał do składania fałszywych zeznań lub wyjaśnień albo w inny bezprawny sposób utrudniał postępowanie karne.</a:t>
            </a:r>
          </a:p>
          <a:p>
            <a:pPr marL="470916" lvl="1" indent="-342900" algn="just">
              <a:buFont typeface="+mj-lt"/>
              <a:buAutoNum type="arabicPeriod"/>
            </a:pPr>
            <a:r>
              <a:rPr lang="pl-PL" sz="1700" dirty="0"/>
              <a:t>Oskarżonemu </a:t>
            </a:r>
            <a:r>
              <a:rPr lang="pl-PL" sz="1700" b="1" dirty="0"/>
              <a:t>zarzucono popełnienie zbrodni lub występku zagrożonego karą pozbawienia wolności, której górna granica wynosi co najmniej 8 lat, albo którego sąd pierwszej instancji skazał na karę pozbawienia wolności wyższą niż 3 lata</a:t>
            </a:r>
            <a:r>
              <a:rPr lang="pl-PL" sz="1700" dirty="0"/>
              <a:t>, obawy utrudniania prawidłowego toku postępowania , o których mowa w § 1, uzasadniające stosowanie środka zapobiegawczego, mogą wynikać także z surowości grożącej oskarżonemu kary</a:t>
            </a:r>
          </a:p>
          <a:p>
            <a:pPr marL="470916" lvl="1" indent="-342900" algn="just">
              <a:buFont typeface="+mj-lt"/>
              <a:buAutoNum type="arabicPeriod"/>
            </a:pPr>
            <a:r>
              <a:rPr lang="pl-PL" sz="1700" dirty="0"/>
              <a:t>Środek zapobiegawczy można wyjątkowo zastosować także wtedy, gdy zachodzi uzasadniona obawa, że oskarżony, któremu zarzucono popełnienie zbrodni lub umyślnego występku, popełni przestępstwo przeciwko życiu, zdrowiu lub bezpieczeństwu powszechnemu, zwłaszcza gdy popełnieniem takiego przestępstwa groził</a:t>
            </a:r>
          </a:p>
        </p:txBody>
      </p:sp>
    </p:spTree>
    <p:extLst>
      <p:ext uri="{BB962C8B-B14F-4D97-AF65-F5344CB8AC3E}">
        <p14:creationId xmlns:p14="http://schemas.microsoft.com/office/powerpoint/2010/main" val="4082441891"/>
      </p:ext>
    </p:extLst>
  </p:cSld>
  <p:clrMapOvr>
    <a:masterClrMapping/>
  </p:clrMapOvr>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1524001" y="0"/>
            <a:ext cx="8965406" cy="1499616"/>
          </a:xfrm>
        </p:spPr>
        <p:txBody>
          <a:bodyPr>
            <a:normAutofit fontScale="90000"/>
          </a:bodyPr>
          <a:lstStyle/>
          <a:p>
            <a:r>
              <a:rPr lang="pl-PL" sz="4800" dirty="0"/>
              <a:t>Zakazy stosowania tymczasowego aresztowania</a:t>
            </a:r>
          </a:p>
        </p:txBody>
      </p:sp>
      <p:sp>
        <p:nvSpPr>
          <p:cNvPr id="4" name="Symbol zastępczy tekstu 3"/>
          <p:cNvSpPr>
            <a:spLocks noGrp="1"/>
          </p:cNvSpPr>
          <p:nvPr>
            <p:ph type="body" idx="1"/>
          </p:nvPr>
        </p:nvSpPr>
        <p:spPr>
          <a:xfrm>
            <a:off x="1620584" y="1356676"/>
            <a:ext cx="3566160" cy="822960"/>
          </a:xfrm>
        </p:spPr>
        <p:txBody>
          <a:bodyPr>
            <a:normAutofit fontScale="70000" lnSpcReduction="20000"/>
          </a:bodyPr>
          <a:lstStyle/>
          <a:p>
            <a:r>
              <a:rPr lang="pl-PL" dirty="0"/>
              <a:t>I grupa ograniczeń – oparta na zasadzie humanitaryzmu</a:t>
            </a:r>
          </a:p>
        </p:txBody>
      </p:sp>
      <p:sp>
        <p:nvSpPr>
          <p:cNvPr id="3" name="Symbol zastępczy zawartości 2"/>
          <p:cNvSpPr>
            <a:spLocks noGrp="1"/>
          </p:cNvSpPr>
          <p:nvPr>
            <p:ph sz="half" idx="2"/>
          </p:nvPr>
        </p:nvSpPr>
        <p:spPr>
          <a:xfrm>
            <a:off x="1620584" y="2179636"/>
            <a:ext cx="3566160" cy="4202114"/>
          </a:xfrm>
        </p:spPr>
        <p:txBody>
          <a:bodyPr>
            <a:normAutofit fontScale="77500" lnSpcReduction="20000"/>
          </a:bodyPr>
          <a:lstStyle/>
          <a:p>
            <a:pPr algn="just"/>
            <a:r>
              <a:rPr lang="pl-PL" b="1" dirty="0"/>
              <a:t>jeżeli szczególne względy nie stoją temu na przeszkodzie, należy odstąpić od tymczasowego aresztowania, zwłaszcza gdy pozbawienie oskarżonego wolności</a:t>
            </a:r>
            <a:r>
              <a:rPr lang="pl-PL" dirty="0"/>
              <a:t>:</a:t>
            </a:r>
          </a:p>
          <a:p>
            <a:pPr lvl="1" algn="just"/>
            <a:r>
              <a:rPr lang="pl-PL" dirty="0"/>
              <a:t>spowodowałoby dla jego życia lub zdrowia poważne niebezpieczeństwo, </a:t>
            </a:r>
          </a:p>
          <a:p>
            <a:pPr lvl="1" algn="just"/>
            <a:r>
              <a:rPr lang="pl-PL" dirty="0"/>
              <a:t>pociągałoby wyjątkowo ciężkie skutki dla oskarżonego lub jego najbliższej rodziny. </a:t>
            </a:r>
          </a:p>
          <a:p>
            <a:pPr algn="just"/>
            <a:r>
              <a:rPr lang="pl-PL" dirty="0"/>
              <a:t>W sytuacjach, gdy zastosowanie tymczasowego aresztowania jest konieczne, a stan zdrowia oskarżonego tego wymaga, na podstawie art. 260 k.p.k. tymczasowe aresztowanie może być wykonywane tylko w postaci umieszczenia oskarżonego w odpowiednim zakładzie leczniczym.</a:t>
            </a:r>
          </a:p>
        </p:txBody>
      </p:sp>
      <p:sp>
        <p:nvSpPr>
          <p:cNvPr id="5" name="Symbol zastępczy tekstu 4"/>
          <p:cNvSpPr>
            <a:spLocks noGrp="1"/>
          </p:cNvSpPr>
          <p:nvPr>
            <p:ph type="body" sz="quarter" idx="3"/>
          </p:nvPr>
        </p:nvSpPr>
        <p:spPr>
          <a:xfrm>
            <a:off x="5858256" y="1284286"/>
            <a:ext cx="3566160" cy="822960"/>
          </a:xfrm>
        </p:spPr>
        <p:txBody>
          <a:bodyPr>
            <a:normAutofit fontScale="70000" lnSpcReduction="20000"/>
          </a:bodyPr>
          <a:lstStyle/>
          <a:p>
            <a:r>
              <a:rPr lang="pl-PL" dirty="0"/>
              <a:t>II grupa ograniczeń –zagrożenie łagodną karą lub przewidywany jest łagodny wymiar kary</a:t>
            </a:r>
          </a:p>
        </p:txBody>
      </p:sp>
      <p:sp>
        <p:nvSpPr>
          <p:cNvPr id="6" name="Symbol zastępczy zawartości 5"/>
          <p:cNvSpPr>
            <a:spLocks noGrp="1"/>
          </p:cNvSpPr>
          <p:nvPr>
            <p:ph sz="quarter" idx="4"/>
          </p:nvPr>
        </p:nvSpPr>
        <p:spPr>
          <a:xfrm>
            <a:off x="6015990" y="2179636"/>
            <a:ext cx="4473416" cy="4678364"/>
          </a:xfrm>
        </p:spPr>
        <p:txBody>
          <a:bodyPr>
            <a:normAutofit fontScale="77500" lnSpcReduction="20000"/>
          </a:bodyPr>
          <a:lstStyle/>
          <a:p>
            <a:pPr algn="just"/>
            <a:r>
              <a:rPr lang="pl-PL" dirty="0"/>
              <a:t>tymczasowego aresztowania nie stosuje się gdy: </a:t>
            </a:r>
          </a:p>
          <a:p>
            <a:pPr marL="457200" indent="-457200" algn="just">
              <a:buFont typeface="+mj-lt"/>
              <a:buAutoNum type="arabicPeriod"/>
            </a:pPr>
            <a:r>
              <a:rPr lang="pl-PL" dirty="0"/>
              <a:t>na podstawie okoliczności sprawy można przewidywać, że sąd orzeknie w stosunku do oskarżonego karę pozbawienia wolności z warunkowym zawieszeniem jej wykonania lub karę łagodniejszą albo że okres tymczasowego aresztowania przekroczy przewidywany wymiar kary pozbawienia wolności bez warunkowego zawieszenia, (art. 259 § 2)</a:t>
            </a:r>
          </a:p>
          <a:p>
            <a:pPr marL="457200" indent="-457200" algn="just">
              <a:buFont typeface="+mj-lt"/>
              <a:buAutoNum type="arabicPeriod"/>
            </a:pPr>
            <a:r>
              <a:rPr lang="pl-PL" dirty="0"/>
              <a:t>przestępstwo zagrożone jest karą pozbawienia wolności nieprzekraczającą 1 roku (art. 259 § 3)</a:t>
            </a:r>
          </a:p>
          <a:p>
            <a:pPr algn="just"/>
            <a:r>
              <a:rPr lang="pl-PL" dirty="0"/>
              <a:t>Ograniczenia przewidziane w § 2 i 3 nie mają zastosowania, gdy oskarżony ukrywa się, uporczywie nie stawia się na wezwania lub w inny bezprawny sposób utrudnia postępowanie albo nie można ustalić jego tożsamości. Ograniczenie przewidziane w § 2 nie ma również zastosowania, gdy zachodzi wysokie prawdopodobieństwo orzeczenia środka zabezpieczającego polegającego na umieszczeniu sprawcy w zakładzie zamkniętym.</a:t>
            </a:r>
          </a:p>
        </p:txBody>
      </p:sp>
    </p:spTree>
    <p:extLst>
      <p:ext uri="{BB962C8B-B14F-4D97-AF65-F5344CB8AC3E}">
        <p14:creationId xmlns:p14="http://schemas.microsoft.com/office/powerpoint/2010/main" val="4196317795"/>
      </p:ext>
    </p:extLst>
  </p:cSld>
  <p:clrMapOvr>
    <a:masterClrMapping/>
  </p:clrMapOvr>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ytuł 6"/>
          <p:cNvSpPr>
            <a:spLocks noGrp="1"/>
          </p:cNvSpPr>
          <p:nvPr>
            <p:ph type="title"/>
          </p:nvPr>
        </p:nvSpPr>
        <p:spPr>
          <a:xfrm>
            <a:off x="2062318" y="0"/>
            <a:ext cx="8605682" cy="1499616"/>
          </a:xfrm>
        </p:spPr>
        <p:txBody>
          <a:bodyPr>
            <a:noAutofit/>
          </a:bodyPr>
          <a:lstStyle/>
          <a:p>
            <a:r>
              <a:rPr lang="pl-PL" dirty="0"/>
              <a:t>Obowiązki sądu w przypadku stosowania tymczasowego aresztowania </a:t>
            </a:r>
          </a:p>
        </p:txBody>
      </p:sp>
      <p:sp>
        <p:nvSpPr>
          <p:cNvPr id="8" name="Symbol zastępczy zawartości 7"/>
          <p:cNvSpPr>
            <a:spLocks noGrp="1"/>
          </p:cNvSpPr>
          <p:nvPr>
            <p:ph idx="1"/>
          </p:nvPr>
        </p:nvSpPr>
        <p:spPr>
          <a:xfrm>
            <a:off x="2062318" y="1499616"/>
            <a:ext cx="7728155" cy="5358384"/>
          </a:xfrm>
        </p:spPr>
        <p:txBody>
          <a:bodyPr>
            <a:normAutofit/>
          </a:bodyPr>
          <a:lstStyle/>
          <a:p>
            <a:pPr algn="just"/>
            <a:r>
              <a:rPr lang="pl-PL" dirty="0"/>
              <a:t>Obowiązki sądu w przypadku zastosowania tymczasowego aresztowania -  art. 261 i 262 KPK: </a:t>
            </a:r>
          </a:p>
          <a:p>
            <a:pPr marL="457200" indent="-457200" algn="just">
              <a:buFont typeface="+mj-lt"/>
              <a:buAutoNum type="arabicPeriod"/>
            </a:pPr>
            <a:r>
              <a:rPr lang="pl-PL" b="1" dirty="0"/>
              <a:t>obligatoryjnie sąd musi bezzwłocznie zawiadomić</a:t>
            </a:r>
            <a:r>
              <a:rPr lang="pl-PL" dirty="0"/>
              <a:t>: </a:t>
            </a:r>
          </a:p>
          <a:p>
            <a:pPr marL="630936" lvl="1" indent="-457200" algn="just"/>
            <a:r>
              <a:rPr lang="pl-PL" b="1" dirty="0"/>
              <a:t>osobę najbliższą </a:t>
            </a:r>
            <a:r>
              <a:rPr lang="pl-PL" dirty="0"/>
              <a:t>dla oskarżonego lub osobę przez niego wskazaną, pracodawcę, szkołę lub uczelnię, w stosunku do żołnierza - jego dowódcę, a w przypadku, gdy oskarżonym jest przedsiębiorca lub niebędący pracownikiem członek organu zarządzającego przedsiębiorcy, na jego wniosek - zarządzającego przedsiębiorstwem, </a:t>
            </a:r>
          </a:p>
          <a:p>
            <a:pPr marL="630936" lvl="1" indent="-457200" algn="just"/>
            <a:r>
              <a:rPr lang="pl-PL" b="1" dirty="0"/>
              <a:t>sąd opiekuńczy</a:t>
            </a:r>
            <a:r>
              <a:rPr lang="pl-PL" dirty="0"/>
              <a:t>, jeżeli zachodzi potrzeba zapewnienia opieki nad dziećmi aresztowanego, organ opieki społecznej, jeżeli zachodzi potrzeba roztoczenia opieki nad osobą niedołężną lub chorą, którą aresztowany się opiekował; </a:t>
            </a:r>
          </a:p>
          <a:p>
            <a:pPr marL="457200" indent="-457200" algn="just">
              <a:buFont typeface="+mj-lt"/>
              <a:buAutoNum type="arabicPeriod"/>
            </a:pPr>
            <a:r>
              <a:rPr lang="pl-PL" dirty="0"/>
              <a:t>sąd obowiązany jest przedsięwziąć </a:t>
            </a:r>
            <a:r>
              <a:rPr lang="pl-PL" b="1" dirty="0"/>
              <a:t>czynności niezbędne do ochrony mienia i mieszkania aresztowanego</a:t>
            </a:r>
            <a:r>
              <a:rPr lang="pl-PL" dirty="0"/>
              <a:t>. O poczynionych wystąpieniach i wydanych zarządzeniach należy powiadomić tymczasowo aresztowanego. </a:t>
            </a:r>
          </a:p>
          <a:p>
            <a:pPr algn="just"/>
            <a:endParaRPr lang="pl-PL" dirty="0"/>
          </a:p>
        </p:txBody>
      </p:sp>
    </p:spTree>
    <p:extLst>
      <p:ext uri="{BB962C8B-B14F-4D97-AF65-F5344CB8AC3E}">
        <p14:creationId xmlns:p14="http://schemas.microsoft.com/office/powerpoint/2010/main" val="1980788646"/>
      </p:ext>
    </p:extLst>
  </p:cSld>
  <p:clrMapOvr>
    <a:masterClrMapping/>
  </p:clrMapOvr>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1524001" y="0"/>
            <a:ext cx="9079706" cy="1499616"/>
          </a:xfrm>
        </p:spPr>
        <p:txBody>
          <a:bodyPr>
            <a:normAutofit/>
          </a:bodyPr>
          <a:lstStyle/>
          <a:p>
            <a:r>
              <a:rPr lang="pl-PL" sz="4400" dirty="0"/>
              <a:t>Tymczasowe aresztowanie – czas trwania </a:t>
            </a:r>
          </a:p>
        </p:txBody>
      </p:sp>
      <p:sp>
        <p:nvSpPr>
          <p:cNvPr id="3" name="Symbol zastępczy zawartości 2"/>
          <p:cNvSpPr>
            <a:spLocks noGrp="1"/>
          </p:cNvSpPr>
          <p:nvPr>
            <p:ph idx="1"/>
          </p:nvPr>
        </p:nvSpPr>
        <p:spPr>
          <a:xfrm>
            <a:off x="1677539" y="1409701"/>
            <a:ext cx="8761863" cy="5304999"/>
          </a:xfrm>
        </p:spPr>
        <p:txBody>
          <a:bodyPr>
            <a:normAutofit fontScale="77500" lnSpcReduction="20000"/>
          </a:bodyPr>
          <a:lstStyle/>
          <a:p>
            <a:pPr algn="just"/>
            <a:r>
              <a:rPr lang="pl-PL" dirty="0"/>
              <a:t>Trzy podstawowe reguły stosowania tymczasowego aresztowania:</a:t>
            </a:r>
          </a:p>
          <a:p>
            <a:pPr marL="457200" indent="-457200" algn="just">
              <a:buFont typeface="+mj-lt"/>
              <a:buAutoNum type="arabicPeriod"/>
            </a:pPr>
            <a:r>
              <a:rPr lang="pl-PL" dirty="0"/>
              <a:t>każde postanowienie o zastosowaniu tymczasowego aresztowania musi wskazywać czas jego trwania i jego termin końcowy (dokładna data), </a:t>
            </a:r>
          </a:p>
          <a:p>
            <a:pPr marL="457200" indent="-457200" algn="just">
              <a:buFont typeface="+mj-lt"/>
              <a:buAutoNum type="arabicPeriod"/>
            </a:pPr>
            <a:r>
              <a:rPr lang="pl-PL" dirty="0"/>
              <a:t>po wniesieniu aktu oskarżenia do sądu, a przed upływem uprzednio oznaczonego okresu tymczasowego aresztowania, sąd ma obowiązek rozważenia potrzeby dalszego stosowania tymczasowego aresztowania i wydania stosownej decyzji w tej materii (por. art. 339 § 3 pkt. 6), </a:t>
            </a:r>
          </a:p>
          <a:p>
            <a:pPr marL="457200" indent="-457200" algn="just">
              <a:buFont typeface="+mj-lt"/>
              <a:buAutoNum type="arabicPeriod"/>
            </a:pPr>
            <a:r>
              <a:rPr lang="pl-PL" dirty="0"/>
              <a:t>niedopuszczalne jest stosowanie tymczasowego aresztowania poza granicami maksymalnych terminów zakreślonych przez kodeks. </a:t>
            </a:r>
          </a:p>
          <a:p>
            <a:pPr marL="0" indent="0" algn="just">
              <a:buNone/>
            </a:pPr>
            <a:r>
              <a:rPr lang="pl-PL" dirty="0"/>
              <a:t>Okres tymczasowego aresztowania liczy się od dnia zatrzymania. </a:t>
            </a:r>
          </a:p>
          <a:p>
            <a:pPr marL="0" indent="0" algn="just">
              <a:buNone/>
            </a:pPr>
            <a:r>
              <a:rPr lang="pl-PL" dirty="0"/>
              <a:t>Sąd zarządza niezwłoczne zwolnienie aresztowanego, jeżeli nie jest on pozbawiony wolności w innej sprawie następuje w przypadku: </a:t>
            </a:r>
          </a:p>
          <a:p>
            <a:pPr marL="516636" lvl="1" indent="-342900" algn="just">
              <a:buFont typeface="+mj-lt"/>
              <a:buAutoNum type="arabicPeriod"/>
            </a:pPr>
            <a:r>
              <a:rPr lang="pl-PL" dirty="0"/>
              <a:t>uniewinnienia oskarżonego, </a:t>
            </a:r>
          </a:p>
          <a:p>
            <a:pPr marL="516636" lvl="1" indent="-342900" algn="just">
              <a:buFont typeface="+mj-lt"/>
              <a:buAutoNum type="arabicPeriod"/>
            </a:pPr>
            <a:r>
              <a:rPr lang="pl-PL" dirty="0"/>
              <a:t>umorzenia lub warunkowego umorzenia postępowania, warunkowego zawieszenia wykonania kary, </a:t>
            </a:r>
          </a:p>
          <a:p>
            <a:pPr marL="516636" lvl="1" indent="-342900" algn="just">
              <a:buFont typeface="+mj-lt"/>
              <a:buAutoNum type="arabicPeriod"/>
            </a:pPr>
            <a:r>
              <a:rPr lang="pl-PL" dirty="0"/>
              <a:t>wymierzenia kary pozbawienia wolności odpowiadającej co najwyżej okresowi tymczasowego aresztowania, </a:t>
            </a:r>
          </a:p>
          <a:p>
            <a:pPr marL="516636" lvl="1" indent="-342900" algn="just">
              <a:buFont typeface="+mj-lt"/>
              <a:buAutoNum type="arabicPeriod"/>
            </a:pPr>
            <a:r>
              <a:rPr lang="pl-PL" dirty="0"/>
              <a:t>skazania na karę łagodniejszą niż pozbawienie wolności, </a:t>
            </a:r>
          </a:p>
          <a:p>
            <a:pPr marL="516636" lvl="1" indent="-342900" algn="just">
              <a:buFont typeface="+mj-lt"/>
              <a:buAutoNum type="arabicPeriod"/>
            </a:pPr>
            <a:r>
              <a:rPr lang="pl-PL" dirty="0"/>
              <a:t>odstąpienia od wymierzenia kary. </a:t>
            </a:r>
          </a:p>
          <a:p>
            <a:pPr algn="just"/>
            <a:r>
              <a:rPr lang="pl-PL" dirty="0"/>
              <a:t>W razie skazania oskarżonego tymczasowo aresztowanego na karę inną, sąd, po wysłuchaniu obecnych stron, wydaje postanowienie co do dalszego stosowania aresztu.</a:t>
            </a:r>
          </a:p>
          <a:p>
            <a:pPr algn="just"/>
            <a:r>
              <a:rPr lang="pl-PL" dirty="0"/>
              <a:t>Jeżeli umorzenie postępowania następuje z powodu niepoczytalności oskarżonego, można utrzymać tymczasowe aresztowanie do czasu rozpoczęcia wykonywania środka zabezpieczającego.</a:t>
            </a:r>
          </a:p>
        </p:txBody>
      </p:sp>
    </p:spTree>
    <p:extLst>
      <p:ext uri="{BB962C8B-B14F-4D97-AF65-F5344CB8AC3E}">
        <p14:creationId xmlns:p14="http://schemas.microsoft.com/office/powerpoint/2010/main" val="1856888353"/>
      </p:ext>
    </p:extLst>
  </p:cSld>
  <p:clrMapOvr>
    <a:masterClrMapping/>
  </p:clrMapOvr>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1738953" y="0"/>
            <a:ext cx="8736167" cy="1499616"/>
          </a:xfrm>
        </p:spPr>
        <p:txBody>
          <a:bodyPr>
            <a:normAutofit/>
          </a:bodyPr>
          <a:lstStyle/>
          <a:p>
            <a:r>
              <a:rPr lang="pl-PL" sz="4000" dirty="0"/>
              <a:t>Tymczasowe aresztowanie – czas trwania </a:t>
            </a:r>
          </a:p>
        </p:txBody>
      </p:sp>
      <p:sp>
        <p:nvSpPr>
          <p:cNvPr id="3" name="Symbol zastępczy zawartości 2"/>
          <p:cNvSpPr>
            <a:spLocks noGrp="1"/>
          </p:cNvSpPr>
          <p:nvPr>
            <p:ph idx="1"/>
          </p:nvPr>
        </p:nvSpPr>
        <p:spPr>
          <a:xfrm>
            <a:off x="1652589" y="1447800"/>
            <a:ext cx="8822531" cy="5410200"/>
          </a:xfrm>
        </p:spPr>
        <p:txBody>
          <a:bodyPr>
            <a:normAutofit fontScale="92500" lnSpcReduction="20000"/>
          </a:bodyPr>
          <a:lstStyle/>
          <a:p>
            <a:pPr lvl="0" algn="just">
              <a:buFont typeface="Arial" panose="020B0604020202020204" pitchFamily="34" charset="0"/>
              <a:buChar char="•"/>
            </a:pPr>
            <a:r>
              <a:rPr lang="pl-PL" dirty="0"/>
              <a:t>w postępowaniu przygotowawczym </a:t>
            </a:r>
            <a:r>
              <a:rPr lang="pl-PL" b="1" dirty="0"/>
              <a:t>sąd rejonowy miejsca prowadzenia postępowania lub w wypadkach niecierpiących zwłoki inny sąd rejonowy</a:t>
            </a:r>
            <a:r>
              <a:rPr lang="pl-PL" dirty="0"/>
              <a:t> może zastosować tymczasowe aresztowanie na okres nie dłuższy niż 3 miesiące - art. 263 § 1 k.p.k., </a:t>
            </a:r>
          </a:p>
          <a:p>
            <a:pPr lvl="0" algn="just">
              <a:buFont typeface="Arial" panose="020B0604020202020204" pitchFamily="34" charset="0"/>
              <a:buChar char="•"/>
            </a:pPr>
            <a:r>
              <a:rPr lang="pl-PL" dirty="0"/>
              <a:t>w przypadku zastosowania tymczasowego aresztowania na okres krótszy, sąd ten jest uprawniony do przedłużenia czasu trwania tymczasowego aresztowania  na kolejne okresy w granicach 3 miesięcy</a:t>
            </a:r>
          </a:p>
          <a:p>
            <a:pPr algn="just"/>
            <a:r>
              <a:rPr lang="pl-PL" b="1" dirty="0"/>
              <a:t>Przedłużenie okresu stosowania tymczasowego aresztowania: </a:t>
            </a:r>
            <a:endParaRPr lang="pl-PL" dirty="0"/>
          </a:p>
          <a:p>
            <a:pPr lvl="1" algn="just"/>
            <a:r>
              <a:rPr lang="pl-PL" dirty="0"/>
              <a:t>łączny okres stosowania tymczasowego aresztowania do chwili wydania pierwszego wyroku przez sąd I instancji nie może przekroczyć 2 lat - art. 263 § 3 k.p.k., </a:t>
            </a:r>
          </a:p>
          <a:p>
            <a:pPr lvl="1" algn="just"/>
            <a:r>
              <a:rPr lang="pl-PL" dirty="0"/>
              <a:t>w toku </a:t>
            </a:r>
            <a:r>
              <a:rPr lang="pl-PL" b="1" dirty="0"/>
              <a:t>postępowania przygotowawczego</a:t>
            </a:r>
            <a:r>
              <a:rPr lang="pl-PL" dirty="0"/>
              <a:t> uprawnienie do przedłużania tymczasowego aresztowania na okres, który </a:t>
            </a:r>
            <a:r>
              <a:rPr lang="pl-PL" b="1" dirty="0"/>
              <a:t>łącznie nie może przekroczyć 12 miesięcy</a:t>
            </a:r>
            <a:r>
              <a:rPr lang="pl-PL" dirty="0"/>
              <a:t>, przysługuje, na wniosek prokuratora, </a:t>
            </a:r>
            <a:r>
              <a:rPr lang="pl-PL" b="1" dirty="0"/>
              <a:t>sądowi właściwemu do rozpoznania sprawy</a:t>
            </a:r>
            <a:r>
              <a:rPr lang="pl-PL" dirty="0"/>
              <a:t> - art. 263 § 2 k.p.k., </a:t>
            </a:r>
          </a:p>
          <a:p>
            <a:pPr lvl="0" algn="just"/>
            <a:r>
              <a:rPr lang="pl-PL" dirty="0"/>
              <a:t>w sytuacji gdy oskarżony jest skazany w innej sprawie i odbywa karę pozbawienia wolności w zakładzie penitencjarnym i równolegle zastosowane jest tymczasowe aresztowanie, to na poczet 12 miesięcy w postępowaniu przygotowawczym oraz na poczet 2 lat w postępowaniu sądowym zalicza się okres odbywania przez tymczasowo aresztowanego kary pozbawienia wolności - art. 263 § 3a </a:t>
            </a:r>
            <a:r>
              <a:rPr lang="pl-PL" dirty="0" err="1"/>
              <a:t>k.p.k</a:t>
            </a:r>
            <a:r>
              <a:rPr lang="pl-PL" dirty="0"/>
              <a:t>, </a:t>
            </a:r>
          </a:p>
          <a:p>
            <a:pPr lvl="0" algn="just"/>
            <a:r>
              <a:rPr lang="pl-PL" dirty="0"/>
              <a:t>jeżeli zachodzi potrzeba stosowania tymczasowego aresztowania </a:t>
            </a:r>
            <a:r>
              <a:rPr lang="pl-PL" b="1" dirty="0"/>
              <a:t>po wydaniu pierwszego wyroku przez sąd pierwszej instancji, każdorazowe jego przedłużenie może następować na okres nie dłuższy niż</a:t>
            </a:r>
            <a:r>
              <a:rPr lang="pl-PL" dirty="0"/>
              <a:t> </a:t>
            </a:r>
            <a:r>
              <a:rPr lang="pl-PL" b="1" dirty="0"/>
              <a:t>6 miesięcy</a:t>
            </a:r>
            <a:r>
              <a:rPr lang="pl-PL" dirty="0"/>
              <a:t> art. 263 § 7 k.p.k.</a:t>
            </a:r>
          </a:p>
        </p:txBody>
      </p:sp>
    </p:spTree>
    <p:extLst>
      <p:ext uri="{BB962C8B-B14F-4D97-AF65-F5344CB8AC3E}">
        <p14:creationId xmlns:p14="http://schemas.microsoft.com/office/powerpoint/2010/main" val="334358156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600012" y="377034"/>
            <a:ext cx="9366325" cy="1143000"/>
          </a:xfrm>
        </p:spPr>
        <p:txBody>
          <a:bodyPr/>
          <a:lstStyle/>
          <a:p>
            <a:r>
              <a:rPr lang="pl-PL" dirty="0"/>
              <a:t>Owoce zatrutego drzewa </a:t>
            </a:r>
          </a:p>
        </p:txBody>
      </p:sp>
      <p:sp>
        <p:nvSpPr>
          <p:cNvPr id="3" name="Symbol zastępczy zawartości 2"/>
          <p:cNvSpPr>
            <a:spLocks noGrp="1"/>
          </p:cNvSpPr>
          <p:nvPr>
            <p:ph idx="1"/>
          </p:nvPr>
        </p:nvSpPr>
        <p:spPr>
          <a:xfrm>
            <a:off x="660446" y="1547445"/>
            <a:ext cx="10734386" cy="4958863"/>
          </a:xfrm>
        </p:spPr>
        <p:txBody>
          <a:bodyPr>
            <a:normAutofit lnSpcReduction="10000"/>
          </a:bodyPr>
          <a:lstStyle/>
          <a:p>
            <a:pPr algn="just"/>
            <a:r>
              <a:rPr lang="pl-PL" dirty="0"/>
              <a:t>Doktryna owoców zatrutego drzewa ma zniechęcać organy procesowe (</a:t>
            </a:r>
            <a:r>
              <a:rPr lang="pl-PL" i="1" dirty="0" err="1"/>
              <a:t>deterrence</a:t>
            </a:r>
            <a:r>
              <a:rPr lang="pl-PL" i="1" dirty="0"/>
              <a:t> </a:t>
            </a:r>
            <a:r>
              <a:rPr lang="pl-PL" i="1" dirty="0" err="1"/>
              <a:t>effect</a:t>
            </a:r>
            <a:r>
              <a:rPr lang="pl-PL" dirty="0"/>
              <a:t>) do naruszania przepisów celem pozyskania dowodów przestępstwa. </a:t>
            </a:r>
          </a:p>
          <a:p>
            <a:pPr algn="just"/>
            <a:r>
              <a:rPr lang="pl-PL" dirty="0"/>
              <a:t>Ochrona konstytucyjnych praw i wolności jednostki, ale jednocześnie ograniczone możliwości poznania prawdy w procesie karnym. </a:t>
            </a:r>
          </a:p>
          <a:p>
            <a:pPr algn="just"/>
            <a:r>
              <a:rPr lang="pl-PL" dirty="0"/>
              <a:t>Od „owoców zatrutego drzewa” przewiduje się szereg wyjątków, np.:</a:t>
            </a:r>
          </a:p>
          <a:p>
            <a:pPr marL="914400" lvl="1" indent="-457200" algn="just">
              <a:buFont typeface="+mj-lt"/>
              <a:buAutoNum type="arabicPeriod"/>
            </a:pPr>
            <a:r>
              <a:rPr lang="pl-PL" i="1" dirty="0"/>
              <a:t>Good </a:t>
            </a:r>
            <a:r>
              <a:rPr lang="pl-PL" i="1" dirty="0" err="1"/>
              <a:t>faith</a:t>
            </a:r>
            <a:r>
              <a:rPr lang="pl-PL" i="1" dirty="0"/>
              <a:t> </a:t>
            </a:r>
            <a:r>
              <a:rPr lang="pl-PL" i="1" dirty="0" err="1"/>
              <a:t>exception</a:t>
            </a:r>
            <a:r>
              <a:rPr lang="pl-PL" i="1" dirty="0"/>
              <a:t> – </a:t>
            </a:r>
            <a:r>
              <a:rPr lang="pl-PL" dirty="0"/>
              <a:t>jeżeli funkcjonariusze byli przekonani (działali w dobrej wierze), że przeszukanie/zatrzymanie jest zgodne z prawem (nakaz przeszukania jest legalny) to dowody tak pozyskane są legalne. </a:t>
            </a:r>
          </a:p>
          <a:p>
            <a:pPr marL="914400" lvl="1" indent="-457200" algn="just">
              <a:buFont typeface="+mj-lt"/>
              <a:buAutoNum type="arabicPeriod"/>
            </a:pPr>
            <a:r>
              <a:rPr lang="pl-PL" i="1" dirty="0" err="1"/>
              <a:t>Inevitable</a:t>
            </a:r>
            <a:r>
              <a:rPr lang="pl-PL" i="1" dirty="0"/>
              <a:t> </a:t>
            </a:r>
            <a:r>
              <a:rPr lang="pl-PL" i="1" dirty="0" err="1"/>
              <a:t>discovery</a:t>
            </a:r>
            <a:r>
              <a:rPr lang="pl-PL" i="1" dirty="0"/>
              <a:t> </a:t>
            </a:r>
            <a:r>
              <a:rPr lang="pl-PL" dirty="0"/>
              <a:t>– </a:t>
            </a:r>
            <a:r>
              <a:rPr lang="pl-PL" dirty="0" err="1"/>
              <a:t>Nix</a:t>
            </a:r>
            <a:r>
              <a:rPr lang="pl-PL" dirty="0"/>
              <a:t> v. Williams, 1984; dowody odkryte w wyniku nielegalnego przeszukania (naruszenia konstytucyjnych uprawnień jednostki) są dopuszczalne, jeżeli na podstawie innych dowodów zebranych w sprawie wynika, że normalne (legalne) działania policji nieuchronnie doprowadziłyby do ich odkrycia. </a:t>
            </a:r>
          </a:p>
          <a:p>
            <a:pPr marL="914400" lvl="1" indent="-457200" algn="just">
              <a:buFont typeface="+mj-lt"/>
              <a:buAutoNum type="arabicPeriod"/>
            </a:pPr>
            <a:r>
              <a:rPr lang="pl-PL" dirty="0"/>
              <a:t>Dowody pozyskane przez osobę prywatną w wyniku naruszenia konstytucyjnych uprawnień (np. prawa do prywatności) są dopuszczalne – 4. poprawka odnosi się tylko do organów państwa </a:t>
            </a:r>
          </a:p>
          <a:p>
            <a:pPr marL="914400" lvl="1" indent="-457200" algn="just">
              <a:buFont typeface="+mj-lt"/>
              <a:buAutoNum type="arabicPeriod"/>
            </a:pPr>
            <a:r>
              <a:rPr lang="pl-PL" i="1" dirty="0"/>
              <a:t>Silver </a:t>
            </a:r>
            <a:r>
              <a:rPr lang="pl-PL" i="1" dirty="0" err="1"/>
              <a:t>platter</a:t>
            </a:r>
            <a:r>
              <a:rPr lang="pl-PL" i="1" dirty="0"/>
              <a:t> </a:t>
            </a:r>
            <a:r>
              <a:rPr lang="pl-PL" i="1" dirty="0" err="1"/>
              <a:t>doctrine</a:t>
            </a:r>
            <a:r>
              <a:rPr lang="pl-PL" i="1" dirty="0"/>
              <a:t> </a:t>
            </a:r>
            <a:r>
              <a:rPr lang="pl-PL" dirty="0"/>
              <a:t>– jeżeli policja stanowa zgromadziła dowody z naruszeniem 4. poprawki, to prokurator federalny może je wykorzystać w procesie i są dopuszczalne, ponieważ podano je „na srebrnej tacy” i nie miał wpływu na wadliwość ich pozyskania (</a:t>
            </a:r>
            <a:r>
              <a:rPr lang="pl-PL" dirty="0" err="1"/>
              <a:t>Lustig</a:t>
            </a:r>
            <a:r>
              <a:rPr lang="pl-PL" dirty="0"/>
              <a:t> v. USA,1949)</a:t>
            </a:r>
            <a:endParaRPr lang="pl-PL" i="1" dirty="0"/>
          </a:p>
        </p:txBody>
      </p:sp>
    </p:spTree>
    <p:extLst>
      <p:ext uri="{BB962C8B-B14F-4D97-AF65-F5344CB8AC3E}">
        <p14:creationId xmlns:p14="http://schemas.microsoft.com/office/powerpoint/2010/main" val="3957157814"/>
      </p:ext>
    </p:extLst>
  </p:cSld>
  <p:clrMapOvr>
    <a:masterClrMapping/>
  </p:clrMapOvr>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1524000" y="0"/>
            <a:ext cx="9144000" cy="1499616"/>
          </a:xfrm>
        </p:spPr>
        <p:txBody>
          <a:bodyPr>
            <a:normAutofit/>
          </a:bodyPr>
          <a:lstStyle/>
          <a:p>
            <a:r>
              <a:rPr lang="pl-PL" sz="4000" dirty="0"/>
              <a:t>Tymczasowe aresztowanie – czas trwania </a:t>
            </a:r>
          </a:p>
        </p:txBody>
      </p:sp>
      <p:sp>
        <p:nvSpPr>
          <p:cNvPr id="3" name="Symbol zastępczy zawartości 2"/>
          <p:cNvSpPr>
            <a:spLocks noGrp="1"/>
          </p:cNvSpPr>
          <p:nvPr>
            <p:ph idx="1"/>
          </p:nvPr>
        </p:nvSpPr>
        <p:spPr>
          <a:xfrm>
            <a:off x="1524000" y="1227730"/>
            <a:ext cx="9144000" cy="5753100"/>
          </a:xfrm>
        </p:spPr>
        <p:txBody>
          <a:bodyPr>
            <a:normAutofit fontScale="70000" lnSpcReduction="20000"/>
          </a:bodyPr>
          <a:lstStyle/>
          <a:p>
            <a:pPr algn="just"/>
            <a:r>
              <a:rPr lang="pl-PL" b="1" dirty="0"/>
              <a:t>Przedłużenie czasu trwania tymczasowego aresztowania ponad okresy wskazane w art. 263 § 2 i 3 k.p.k. (uregulowane w art. 263 § 4 KPK):</a:t>
            </a:r>
          </a:p>
          <a:p>
            <a:pPr marL="516636" lvl="1" indent="-342900" algn="just">
              <a:buFont typeface="+mj-lt"/>
              <a:buAutoNum type="arabicPeriod"/>
            </a:pPr>
            <a:r>
              <a:rPr lang="pl-PL" dirty="0"/>
              <a:t>decyzję o przedłużeniu czasu tymczasowego aresztowania może podjąć </a:t>
            </a:r>
            <a:r>
              <a:rPr lang="pl-PL" b="1" dirty="0"/>
              <a:t>wyłącznie sąd apelacyjny</a:t>
            </a:r>
            <a:r>
              <a:rPr lang="pl-PL" dirty="0"/>
              <a:t>, w okręgu którego prowadzi się postępowanie, </a:t>
            </a:r>
          </a:p>
          <a:p>
            <a:pPr marL="516636" lvl="1" indent="-342900" algn="just">
              <a:buFont typeface="+mj-lt"/>
              <a:buAutoNum type="arabicPeriod"/>
            </a:pPr>
            <a:r>
              <a:rPr lang="pl-PL" dirty="0"/>
              <a:t>przedłużenie stosowania tymczasowego aresztowania może nastąpić na czas oznaczony: w postępowaniu przygotowawczym - przekraczający 12 miesięcy, w postępowaniu przed sądem pierwszej instancji - przekraczający 2 lata, </a:t>
            </a:r>
          </a:p>
          <a:p>
            <a:pPr marL="516636" lvl="1" indent="-342900" algn="just">
              <a:buFont typeface="+mj-lt"/>
              <a:buAutoNum type="arabicPeriod"/>
            </a:pPr>
            <a:r>
              <a:rPr lang="pl-PL" dirty="0"/>
              <a:t>Przedłużenia stosowania tymczasowego aresztowania, o którym mowa w § 4, nie stosuje się w odniesieniu do terminu określonego w § 2 ( 12 miesięcy), gdy kara realnie grożąca oskarżonemu za zarzucane mu przestępstwo nie przekroczy 3 lat pozbawienia wolności, a w stosunku do terminu wskazanego w § 3 ( 2 lata), gdy nie przekroczy ona 5 lat pozbawienia wolności, chyba że konieczność takiego przedłużenia jest spowodowana celowym przewlekaniem postępowania przez oskarżonego.”</a:t>
            </a:r>
          </a:p>
          <a:p>
            <a:pPr marL="0" indent="0" algn="just">
              <a:buNone/>
            </a:pPr>
            <a:r>
              <a:rPr lang="pl-PL" dirty="0"/>
              <a:t>Sąd apelacyjny może przedłużyć stosowanie tymczasowego aresztowania: </a:t>
            </a:r>
          </a:p>
          <a:p>
            <a:pPr marL="516636" lvl="1" indent="-342900" algn="just">
              <a:buFont typeface="+mj-lt"/>
              <a:buAutoNum type="arabicPeriod"/>
            </a:pPr>
            <a:r>
              <a:rPr lang="pl-PL" dirty="0"/>
              <a:t>na wniosek sądu, przed którym sprawa się toczy, </a:t>
            </a:r>
          </a:p>
          <a:p>
            <a:pPr marL="516636" lvl="1" indent="-342900" algn="just">
              <a:buFont typeface="+mj-lt"/>
              <a:buAutoNum type="arabicPeriod"/>
            </a:pPr>
            <a:r>
              <a:rPr lang="pl-PL" dirty="0"/>
              <a:t>w postępowaniu przygotowawczym na wniosek właściwego prokuratora bezpośrednio przełożonego wobec prokuratora prowadzącego lub nadzorującego śledztwo, </a:t>
            </a:r>
          </a:p>
          <a:p>
            <a:pPr algn="just"/>
            <a:r>
              <a:rPr lang="pl-PL" dirty="0"/>
              <a:t>Podstawy przedłużenia stanowią obecnie zamknięty katalog i są to: </a:t>
            </a:r>
          </a:p>
          <a:p>
            <a:pPr marL="630936" lvl="1" indent="-457200" algn="just">
              <a:buFont typeface="+mj-lt"/>
              <a:buAutoNum type="arabicPeriod"/>
            </a:pPr>
            <a:r>
              <a:rPr lang="pl-PL" dirty="0"/>
              <a:t>zawieszenie postępowania karnego,</a:t>
            </a:r>
          </a:p>
          <a:p>
            <a:pPr marL="630936" lvl="1" indent="-457200" algn="just">
              <a:buFont typeface="+mj-lt"/>
              <a:buAutoNum type="arabicPeriod"/>
            </a:pPr>
            <a:r>
              <a:rPr lang="pl-PL" dirty="0"/>
              <a:t>czynności zmierzającego do ustalenia lub potwierdzenia tożsamości oskarżonego, </a:t>
            </a:r>
          </a:p>
          <a:p>
            <a:pPr marL="630936" lvl="1" indent="-457200" algn="just">
              <a:buFont typeface="+mj-lt"/>
              <a:buAutoNum type="arabicPeriod"/>
            </a:pPr>
            <a:r>
              <a:rPr lang="pl-PL" dirty="0"/>
              <a:t>wykonywanie czynności dowodowych w sprawie o szczególnej zawisłości lub poza granicami kraju, </a:t>
            </a:r>
          </a:p>
          <a:p>
            <a:pPr marL="630936" lvl="1" indent="-457200" algn="just">
              <a:buFont typeface="+mj-lt"/>
              <a:buAutoNum type="arabicPeriod"/>
            </a:pPr>
            <a:r>
              <a:rPr lang="pl-PL" dirty="0"/>
              <a:t>celowe przewlekanie postępowania przez oskarżonego. </a:t>
            </a:r>
          </a:p>
          <a:p>
            <a:pPr algn="just"/>
            <a:r>
              <a:rPr lang="pl-PL" dirty="0"/>
              <a:t>Z wnioskiem o przedłużenie okresu tymczasowego aresztowania należy wystąpić, z jednoczesnym przesłaniem właściwemu sądowi akt sprawy, nie później niż 14 dni przed upływem dotychczas określonego terminu stosowania tego środka - art. 263 § 6 k.p.k.,</a:t>
            </a:r>
          </a:p>
          <a:p>
            <a:pPr marL="0" indent="0" algn="just">
              <a:buNone/>
            </a:pPr>
            <a:r>
              <a:rPr lang="pl-PL" dirty="0"/>
              <a:t>Na postanowienie sądu apelacyjnego w przedmiocie przedłużenia tymczasowego aresztowania, przysługuje zażalenie do sądu apelacyjnego orzekającego w składzie trzech sędziów, w ramach tzw. instancji poziomej - art. 263 § 5 k.p.k.,</a:t>
            </a:r>
          </a:p>
          <a:p>
            <a:pPr algn="just"/>
            <a:endParaRPr lang="pl-PL" dirty="0"/>
          </a:p>
        </p:txBody>
      </p:sp>
    </p:spTree>
    <p:extLst>
      <p:ext uri="{BB962C8B-B14F-4D97-AF65-F5344CB8AC3E}">
        <p14:creationId xmlns:p14="http://schemas.microsoft.com/office/powerpoint/2010/main" val="1753983139"/>
      </p:ext>
    </p:extLst>
  </p:cSld>
  <p:clrMapOvr>
    <a:masterClrMapping/>
  </p:clrMapOvr>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dirty="0"/>
              <a:t>Posiedzenie aresztowe  </a:t>
            </a:r>
          </a:p>
        </p:txBody>
      </p:sp>
      <p:sp>
        <p:nvSpPr>
          <p:cNvPr id="3" name="Symbol zastępczy zawartości 2"/>
          <p:cNvSpPr>
            <a:spLocks noGrp="1"/>
          </p:cNvSpPr>
          <p:nvPr>
            <p:ph idx="1"/>
          </p:nvPr>
        </p:nvSpPr>
        <p:spPr>
          <a:xfrm>
            <a:off x="1847528" y="1268760"/>
            <a:ext cx="8550724" cy="5287488"/>
          </a:xfrm>
        </p:spPr>
        <p:txBody>
          <a:bodyPr>
            <a:normAutofit fontScale="92500" lnSpcReduction="10000"/>
          </a:bodyPr>
          <a:lstStyle/>
          <a:p>
            <a:pPr algn="just"/>
            <a:r>
              <a:rPr lang="pl-PL" dirty="0"/>
              <a:t>Postępowanie w przedmiocie zastosowania/przedłużenia stosowania tymczasowego aresztowania musi odpowiadać standardom ukształtowanym na gruncie art. 6 EKPC. Fundamentalne znaczenie ma zasada równości broni i jawność wewnętrzna, zwłaszcza dostęp do dowodów stanowiących podstawę orzekania o tymczasowym aresztowaniu. </a:t>
            </a:r>
          </a:p>
          <a:p>
            <a:pPr algn="just"/>
            <a:r>
              <a:rPr lang="pl-PL" dirty="0"/>
              <a:t>Równość broni – żadna ze stron nie może być w pozycji znacząco gorszej w porównaniu ze stroną przeciwną. </a:t>
            </a:r>
          </a:p>
          <a:p>
            <a:r>
              <a:rPr lang="pl-PL" dirty="0"/>
              <a:t>art. 249a </a:t>
            </a:r>
          </a:p>
          <a:p>
            <a:pPr marL="128016" lvl="1" indent="0">
              <a:buNone/>
            </a:pPr>
            <a:r>
              <a:rPr lang="pl-PL" dirty="0"/>
              <a:t>§ 1.Podstawę orzeczenia o zastosowaniu lub przedłużeniu tymczasowego aresztowania mogą stanowić ustalenia poczynione na podstawie:</a:t>
            </a:r>
          </a:p>
          <a:p>
            <a:pPr marL="310896" lvl="2" indent="0">
              <a:buNone/>
            </a:pPr>
            <a:r>
              <a:rPr lang="pl-PL" dirty="0"/>
              <a:t>1)dowodów jawnych dla oskarżonego i jego obrońcy,</a:t>
            </a:r>
          </a:p>
          <a:p>
            <a:pPr marL="310896" lvl="2" indent="0">
              <a:buNone/>
            </a:pPr>
            <a:r>
              <a:rPr lang="pl-PL" dirty="0"/>
              <a:t>2)dowodów z zeznań świadków, o których mowa w art. 250 § 2b.</a:t>
            </a:r>
          </a:p>
          <a:p>
            <a:pPr marL="128016" lvl="1" indent="0">
              <a:buNone/>
            </a:pPr>
            <a:r>
              <a:rPr lang="pl-PL" dirty="0"/>
              <a:t>§ 2.Sąd, uprzedzając o tym prokuratora, uwzględnia z urzędu także okoliczności, których prokurator nie ujawnił, po ich ujawnieniu na posiedzeniu, jeżeli są one korzystne dla oskarżonego.</a:t>
            </a:r>
          </a:p>
          <a:p>
            <a:pPr algn="just"/>
            <a:r>
              <a:rPr lang="pl-PL" dirty="0"/>
              <a:t>Problematyczna kwestia odmowy dostępu do dowodów w związku ze stosowaniem tymczasowego aresztowania (por. prezentacja o czynnościach procesowych i dostępie do akt postępowania przygotowawczego) . </a:t>
            </a:r>
          </a:p>
        </p:txBody>
      </p:sp>
    </p:spTree>
    <p:extLst>
      <p:ext uri="{BB962C8B-B14F-4D97-AF65-F5344CB8AC3E}">
        <p14:creationId xmlns:p14="http://schemas.microsoft.com/office/powerpoint/2010/main" val="1625207751"/>
      </p:ext>
    </p:extLst>
  </p:cSld>
  <p:clrMapOvr>
    <a:masterClrMapping/>
  </p:clrMapOvr>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1524000" y="0"/>
            <a:ext cx="9144000" cy="1499616"/>
          </a:xfrm>
        </p:spPr>
        <p:txBody>
          <a:bodyPr>
            <a:normAutofit/>
          </a:bodyPr>
          <a:lstStyle/>
          <a:p>
            <a:r>
              <a:rPr lang="pl-PL" sz="4400" dirty="0"/>
              <a:t>Tymczasowe aresztowanie – tryb stosowania</a:t>
            </a:r>
          </a:p>
        </p:txBody>
      </p:sp>
      <p:graphicFrame>
        <p:nvGraphicFramePr>
          <p:cNvPr id="4" name="Symbol zastępczy zawartości 3"/>
          <p:cNvGraphicFramePr>
            <a:graphicFrameLocks noGrp="1"/>
          </p:cNvGraphicFramePr>
          <p:nvPr>
            <p:ph idx="1"/>
            <p:extLst/>
          </p:nvPr>
        </p:nvGraphicFramePr>
        <p:xfrm>
          <a:off x="1524000" y="1282890"/>
          <a:ext cx="9144000" cy="557511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255165348"/>
      </p:ext>
    </p:extLst>
  </p:cSld>
  <p:clrMapOvr>
    <a:masterClrMapping/>
  </p:clrMapOvr>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2134363" y="356616"/>
            <a:ext cx="9144000" cy="1499616"/>
          </a:xfrm>
        </p:spPr>
        <p:txBody>
          <a:bodyPr>
            <a:noAutofit/>
          </a:bodyPr>
          <a:lstStyle/>
          <a:p>
            <a:r>
              <a:rPr lang="pl-PL" dirty="0"/>
              <a:t>Wymogi formalne postanowienia o zastosowaniu tymczasowego aresztowania </a:t>
            </a:r>
          </a:p>
        </p:txBody>
      </p:sp>
      <p:sp>
        <p:nvSpPr>
          <p:cNvPr id="3" name="Symbol zastępczy zawartości 2"/>
          <p:cNvSpPr>
            <a:spLocks noGrp="1"/>
          </p:cNvSpPr>
          <p:nvPr>
            <p:ph idx="1"/>
          </p:nvPr>
        </p:nvSpPr>
        <p:spPr>
          <a:xfrm>
            <a:off x="2134363" y="1984250"/>
            <a:ext cx="7838694" cy="4639011"/>
          </a:xfrm>
        </p:spPr>
        <p:txBody>
          <a:bodyPr>
            <a:normAutofit lnSpcReduction="10000"/>
          </a:bodyPr>
          <a:lstStyle/>
          <a:p>
            <a:pPr marL="457200" indent="-457200" algn="just">
              <a:buFont typeface="+mj-lt"/>
              <a:buAutoNum type="arabicPeriod"/>
            </a:pPr>
            <a:r>
              <a:rPr lang="pl-PL" dirty="0"/>
              <a:t>Należy wymienić osobę, zarzucany jej czyn wraz z kwalifikacją prawną oraz podstawę prawną zastosowania środka zapobiegawczego </a:t>
            </a:r>
          </a:p>
          <a:p>
            <a:pPr marL="457200" indent="-457200" algn="just">
              <a:buFont typeface="+mj-lt"/>
              <a:buAutoNum type="arabicPeriod"/>
            </a:pPr>
            <a:r>
              <a:rPr lang="pl-PL" dirty="0"/>
              <a:t>W postanowieniu o zastosowaniu tymczasowego aresztowania należy określić czas jego trwania, a ponadto oznaczyć termin, do którego aresztowanie ma trwać.</a:t>
            </a:r>
          </a:p>
          <a:p>
            <a:pPr marL="457200" indent="-457200" algn="just">
              <a:buFont typeface="+mj-lt"/>
              <a:buAutoNum type="arabicPeriod"/>
            </a:pPr>
            <a:r>
              <a:rPr lang="pl-PL" dirty="0"/>
              <a:t>Uzasadnienie postanowienia o zastosowaniu środka zapobiegawczego powinno zawierać</a:t>
            </a:r>
          </a:p>
          <a:p>
            <a:pPr marL="630936" lvl="1" indent="-457200" algn="just">
              <a:buFont typeface="+mj-lt"/>
              <a:buAutoNum type="alphaLcParenR"/>
            </a:pPr>
            <a:r>
              <a:rPr lang="pl-PL" dirty="0"/>
              <a:t>przedstawienie dowodów świadczących o popełnieniu przez oskarżonego przestępstwa</a:t>
            </a:r>
          </a:p>
          <a:p>
            <a:pPr marL="630936" lvl="1" indent="-457200" algn="just">
              <a:buFont typeface="+mj-lt"/>
              <a:buAutoNum type="alphaLcParenR"/>
            </a:pPr>
            <a:r>
              <a:rPr lang="pl-PL" dirty="0"/>
              <a:t>wykazanie okoliczności wskazujących na istnienie zagrożeń dla prawidłowego toku postępowania lub możliwości popełnienia przez oskarżonego nowego, ciężkiego przestępstwa w razie niezastosowania środka zapobiegawczego </a:t>
            </a:r>
          </a:p>
          <a:p>
            <a:pPr marL="630936" lvl="1" indent="-457200" algn="just">
              <a:buFont typeface="+mj-lt"/>
              <a:buAutoNum type="alphaLcParenR"/>
            </a:pPr>
            <a:r>
              <a:rPr lang="pl-PL" dirty="0"/>
              <a:t>wykazanie podstawy zastosowania i potrzeby zastosowania danego środka. </a:t>
            </a:r>
          </a:p>
          <a:p>
            <a:pPr marL="630936" lvl="1" indent="-457200" algn="just">
              <a:buFont typeface="+mj-lt"/>
              <a:buAutoNum type="alphaLcParenR"/>
            </a:pPr>
            <a:r>
              <a:rPr lang="pl-PL" dirty="0"/>
              <a:t>wyjaśnienie, dlaczego nie uznano za wystarczające zastosowanie innego środka zapobiegawczego</a:t>
            </a:r>
          </a:p>
        </p:txBody>
      </p:sp>
    </p:spTree>
    <p:extLst>
      <p:ext uri="{BB962C8B-B14F-4D97-AF65-F5344CB8AC3E}">
        <p14:creationId xmlns:p14="http://schemas.microsoft.com/office/powerpoint/2010/main" val="1670849209"/>
      </p:ext>
    </p:extLst>
  </p:cSld>
  <p:clrMapOvr>
    <a:masterClrMapping/>
  </p:clrMapOvr>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1524000" y="0"/>
            <a:ext cx="9144000" cy="1499616"/>
          </a:xfrm>
        </p:spPr>
        <p:txBody>
          <a:bodyPr>
            <a:normAutofit/>
          </a:bodyPr>
          <a:lstStyle/>
          <a:p>
            <a:r>
              <a:rPr lang="pl-PL" sz="4400" dirty="0"/>
              <a:t>Tymczasowe aresztowanie – zaskarżalność postanowień</a:t>
            </a:r>
          </a:p>
        </p:txBody>
      </p:sp>
      <p:sp>
        <p:nvSpPr>
          <p:cNvPr id="3" name="Symbol zastępczy zawartości 2"/>
          <p:cNvSpPr>
            <a:spLocks noGrp="1"/>
          </p:cNvSpPr>
          <p:nvPr>
            <p:ph idx="1"/>
          </p:nvPr>
        </p:nvSpPr>
        <p:spPr>
          <a:xfrm>
            <a:off x="1636595" y="1323833"/>
            <a:ext cx="8874456" cy="4995080"/>
          </a:xfrm>
        </p:spPr>
        <p:txBody>
          <a:bodyPr/>
          <a:lstStyle/>
          <a:p>
            <a:pPr marL="0" indent="0">
              <a:buNone/>
            </a:pPr>
            <a:r>
              <a:rPr lang="pl-PL" sz="2000" dirty="0"/>
              <a:t>Zażalenie na postanowienie o zastosowaniu tymczasowego aresztowania w postępowaniu przygotowawczym </a:t>
            </a:r>
          </a:p>
          <a:p>
            <a:pPr marL="0" indent="0">
              <a:buNone/>
            </a:pPr>
            <a:endParaRPr lang="pl-PL" dirty="0"/>
          </a:p>
        </p:txBody>
      </p:sp>
      <p:graphicFrame>
        <p:nvGraphicFramePr>
          <p:cNvPr id="4" name="Tabela 3"/>
          <p:cNvGraphicFramePr>
            <a:graphicFrameLocks noGrp="1"/>
          </p:cNvGraphicFramePr>
          <p:nvPr>
            <p:extLst/>
          </p:nvPr>
        </p:nvGraphicFramePr>
        <p:xfrm>
          <a:off x="1667300" y="2074951"/>
          <a:ext cx="8823280" cy="4498350"/>
        </p:xfrm>
        <a:graphic>
          <a:graphicData uri="http://schemas.openxmlformats.org/drawingml/2006/table">
            <a:tbl>
              <a:tblPr>
                <a:tableStyleId>{69C7853C-536D-4A76-A0AE-DD22124D55A5}</a:tableStyleId>
              </a:tblPr>
              <a:tblGrid>
                <a:gridCol w="4411640">
                  <a:extLst>
                    <a:ext uri="{9D8B030D-6E8A-4147-A177-3AD203B41FA5}">
                      <a16:colId xmlns:a16="http://schemas.microsoft.com/office/drawing/2014/main" val="20000"/>
                    </a:ext>
                  </a:extLst>
                </a:gridCol>
                <a:gridCol w="4411640">
                  <a:extLst>
                    <a:ext uri="{9D8B030D-6E8A-4147-A177-3AD203B41FA5}">
                      <a16:colId xmlns:a16="http://schemas.microsoft.com/office/drawing/2014/main" val="20001"/>
                    </a:ext>
                  </a:extLst>
                </a:gridCol>
              </a:tblGrid>
              <a:tr h="542580">
                <a:tc>
                  <a:txBody>
                    <a:bodyPr/>
                    <a:lstStyle/>
                    <a:p>
                      <a:r>
                        <a:rPr lang="pl-PL" sz="1700" dirty="0"/>
                        <a:t>PODMIOT KTÓRY</a:t>
                      </a:r>
                      <a:r>
                        <a:rPr lang="pl-PL" sz="1700" baseline="0" dirty="0"/>
                        <a:t> ROZPOZNAJE ZAŻALENIE </a:t>
                      </a:r>
                      <a:endParaRPr lang="pl-PL" sz="1700" dirty="0"/>
                    </a:p>
                  </a:txBody>
                  <a:tcPr marL="65588" marR="65588" marT="43725" marB="437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pl-PL" sz="1700" dirty="0"/>
                        <a:t>Sąd wyższego rzędu nad sądem, który zastosował tymczasowe aresztowanie lub na podstawie</a:t>
                      </a:r>
                      <a:r>
                        <a:rPr lang="pl-PL" sz="1700" baseline="0" dirty="0"/>
                        <a:t> art. 426 </a:t>
                      </a:r>
                      <a:r>
                        <a:rPr lang="pl-PL" sz="1700" b="0" dirty="0"/>
                        <a:t>§ 2 inny równorzędny</a:t>
                      </a:r>
                      <a:r>
                        <a:rPr lang="pl-PL" sz="1700" b="0" baseline="0" dirty="0"/>
                        <a:t> skład sądu odwoławczego </a:t>
                      </a:r>
                      <a:endParaRPr lang="pl-PL" sz="1700" dirty="0"/>
                    </a:p>
                  </a:txBody>
                  <a:tcPr marL="65588" marR="65588" marT="43725" marB="437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0"/>
                  </a:ext>
                </a:extLst>
              </a:tr>
              <a:tr h="542580">
                <a:tc>
                  <a:txBody>
                    <a:bodyPr/>
                    <a:lstStyle/>
                    <a:p>
                      <a:r>
                        <a:rPr lang="pl-PL" sz="1700" dirty="0"/>
                        <a:t>PODMIOTY UPRAWNIONE DO WNIESIENIA ZAŻALENIA</a:t>
                      </a:r>
                    </a:p>
                  </a:txBody>
                  <a:tcPr marL="65588" marR="65588" marT="43725" marB="437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pl-PL" sz="1700" dirty="0"/>
                        <a:t>Strony</a:t>
                      </a:r>
                    </a:p>
                  </a:txBody>
                  <a:tcPr marL="65588" marR="65588" marT="43725" marB="437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1"/>
                  </a:ext>
                </a:extLst>
              </a:tr>
              <a:tr h="310045">
                <a:tc>
                  <a:txBody>
                    <a:bodyPr/>
                    <a:lstStyle/>
                    <a:p>
                      <a:r>
                        <a:rPr lang="pl-PL" sz="1700"/>
                        <a:t>PRZYMUS ADWOKACKO-RADCOWSKI</a:t>
                      </a:r>
                    </a:p>
                  </a:txBody>
                  <a:tcPr marL="65588" marR="65588" marT="43725" marB="437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pl-PL" sz="1700"/>
                        <a:t>Nie</a:t>
                      </a:r>
                    </a:p>
                  </a:txBody>
                  <a:tcPr marL="65588" marR="65588" marT="43725" marB="437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2"/>
                  </a:ext>
                </a:extLst>
              </a:tr>
              <a:tr h="310045">
                <a:tc>
                  <a:txBody>
                    <a:bodyPr/>
                    <a:lstStyle/>
                    <a:p>
                      <a:r>
                        <a:rPr lang="pl-PL" sz="1700"/>
                        <a:t>FORUM</a:t>
                      </a:r>
                    </a:p>
                  </a:txBody>
                  <a:tcPr marL="65588" marR="65588" marT="43725" marB="437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pl-PL" sz="1700"/>
                        <a:t>Posiedzenie</a:t>
                      </a:r>
                    </a:p>
                  </a:txBody>
                  <a:tcPr marL="65588" marR="65588" marT="43725" marB="437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3"/>
                  </a:ext>
                </a:extLst>
              </a:tr>
              <a:tr h="310045">
                <a:tc>
                  <a:txBody>
                    <a:bodyPr/>
                    <a:lstStyle/>
                    <a:p>
                      <a:r>
                        <a:rPr lang="pl-PL" sz="1700" dirty="0"/>
                        <a:t>SKŁAD SĄDU</a:t>
                      </a:r>
                    </a:p>
                  </a:txBody>
                  <a:tcPr marL="65588" marR="65588" marT="43725" marB="437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pl-PL" sz="1700"/>
                        <a:t>Trzech sędziów</a:t>
                      </a:r>
                    </a:p>
                  </a:txBody>
                  <a:tcPr marL="65588" marR="65588" marT="43725" marB="437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310045">
                <a:tc>
                  <a:txBody>
                    <a:bodyPr/>
                    <a:lstStyle/>
                    <a:p>
                      <a:r>
                        <a:rPr lang="pl-PL" sz="1700"/>
                        <a:t>FORMA ORZECZENIA</a:t>
                      </a:r>
                    </a:p>
                  </a:txBody>
                  <a:tcPr marL="65588" marR="65588" marT="43725" marB="437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pl-PL" sz="1700"/>
                        <a:t>Postanowienie</a:t>
                      </a:r>
                    </a:p>
                  </a:txBody>
                  <a:tcPr marL="65588" marR="65588" marT="43725" marB="437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5"/>
                  </a:ext>
                </a:extLst>
              </a:tr>
              <a:tr h="1240183">
                <a:tc>
                  <a:txBody>
                    <a:bodyPr/>
                    <a:lstStyle/>
                    <a:p>
                      <a:r>
                        <a:rPr lang="pl-PL" sz="1700" dirty="0"/>
                        <a:t>MOŻLIWE ROZSTRZYGNIĘCIA</a:t>
                      </a:r>
                    </a:p>
                  </a:txBody>
                  <a:tcPr marL="65588" marR="65588" marT="43725" marB="437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pl-PL" sz="1700" dirty="0"/>
                        <a:t>Utrzymanie w mocy, zmiana, uchylenie postanowienia sądu pierwszej instancji. W wypadku zmiany możliwe jest zastosowanie innego środka zapobiegawczego w miejsce tymczasowego aresztowania </a:t>
                      </a:r>
                    </a:p>
                  </a:txBody>
                  <a:tcPr marL="65588" marR="65588" marT="43725" marB="437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6"/>
                  </a:ext>
                </a:extLst>
              </a:tr>
            </a:tbl>
          </a:graphicData>
        </a:graphic>
      </p:graphicFrame>
      <p:sp>
        <p:nvSpPr>
          <p:cNvPr id="5" name="pole tekstowe 4"/>
          <p:cNvSpPr txBox="1"/>
          <p:nvPr/>
        </p:nvSpPr>
        <p:spPr>
          <a:xfrm>
            <a:off x="3032078" y="6327508"/>
            <a:ext cx="7635923" cy="646331"/>
          </a:xfrm>
          <a:prstGeom prst="rect">
            <a:avLst/>
          </a:prstGeom>
          <a:noFill/>
        </p:spPr>
        <p:txBody>
          <a:bodyPr wrap="square" rtlCol="0">
            <a:spAutoFit/>
          </a:bodyPr>
          <a:lstStyle/>
          <a:p>
            <a:r>
              <a:rPr lang="pl-PL" dirty="0"/>
              <a:t>P. Hofmański, S. Zabłocki, </a:t>
            </a:r>
            <a:r>
              <a:rPr lang="pl-PL" i="1" dirty="0"/>
              <a:t>Elementy metodyki pracy sędziego w sprawach karnych</a:t>
            </a:r>
            <a:r>
              <a:rPr lang="pl-PL" dirty="0"/>
              <a:t>, Kraków 2006</a:t>
            </a:r>
          </a:p>
        </p:txBody>
      </p:sp>
    </p:spTree>
    <p:extLst>
      <p:ext uri="{BB962C8B-B14F-4D97-AF65-F5344CB8AC3E}">
        <p14:creationId xmlns:p14="http://schemas.microsoft.com/office/powerpoint/2010/main" val="1721637230"/>
      </p:ext>
    </p:extLst>
  </p:cSld>
  <p:clrMapOvr>
    <a:masterClrMapping/>
  </p:clrMapOvr>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1524000" y="0"/>
            <a:ext cx="9144000" cy="1499616"/>
          </a:xfrm>
        </p:spPr>
        <p:txBody>
          <a:bodyPr>
            <a:normAutofit/>
          </a:bodyPr>
          <a:lstStyle/>
          <a:p>
            <a:r>
              <a:rPr lang="pl-PL" sz="4400" dirty="0"/>
              <a:t>Tymczasowe aresztowanie – zaskarżalność postanowień</a:t>
            </a:r>
          </a:p>
        </p:txBody>
      </p:sp>
      <p:sp>
        <p:nvSpPr>
          <p:cNvPr id="3" name="Symbol zastępczy zawartości 2"/>
          <p:cNvSpPr>
            <a:spLocks noGrp="1"/>
          </p:cNvSpPr>
          <p:nvPr>
            <p:ph idx="1"/>
          </p:nvPr>
        </p:nvSpPr>
        <p:spPr>
          <a:xfrm>
            <a:off x="1524000" y="1596788"/>
            <a:ext cx="9144000" cy="5145206"/>
          </a:xfrm>
        </p:spPr>
        <p:txBody>
          <a:bodyPr>
            <a:normAutofit fontScale="92500"/>
          </a:bodyPr>
          <a:lstStyle/>
          <a:p>
            <a:pPr algn="just"/>
            <a:r>
              <a:rPr lang="pl-PL" sz="2400" dirty="0"/>
              <a:t>Zażalenie przysługuje na zasadach ogólnych </a:t>
            </a:r>
          </a:p>
          <a:p>
            <a:pPr lvl="1" algn="just"/>
            <a:r>
              <a:rPr lang="pl-PL" dirty="0"/>
              <a:t>Termin – 7 dni od daty doręczenia postanowienia </a:t>
            </a:r>
          </a:p>
          <a:p>
            <a:pPr lvl="1" algn="just"/>
            <a:r>
              <a:rPr lang="pl-PL" dirty="0"/>
              <a:t>konsekwencje jego wniesienia i możliwości uwzględnienia przez sąd (art. 462 i 463)</a:t>
            </a:r>
          </a:p>
          <a:p>
            <a:pPr lvl="1" algn="just"/>
            <a:r>
              <a:rPr lang="pl-PL" dirty="0"/>
              <a:t>tryb rozpoznania art. 464</a:t>
            </a:r>
          </a:p>
          <a:p>
            <a:pPr lvl="1" algn="just"/>
            <a:r>
              <a:rPr lang="pl-PL" dirty="0"/>
              <a:t>warunki formalne i tryb wnoszenia środka odwoławczego, zagadnienia zakresu kontroli, problem podstaw i rodzajów decyzji podejmowanych przez sąd drugiej instancji – art. 425 – 443</a:t>
            </a:r>
          </a:p>
          <a:p>
            <a:pPr algn="just"/>
            <a:r>
              <a:rPr lang="pl-PL" sz="2000" dirty="0"/>
              <a:t>Jakie postanowienia mogą być przedmiotem zaskarżenia w drodze zażalenia? </a:t>
            </a:r>
          </a:p>
          <a:p>
            <a:pPr marL="128016" lvl="1" indent="0" algn="just">
              <a:buNone/>
            </a:pPr>
            <a:r>
              <a:rPr lang="pl-PL" dirty="0"/>
              <a:t>Te, które z uwagi na treść rozstrzygnięcia wywierają bezpośredni, w momencie jego wydania, wpływ na stosowanie środka zapobiegawczego lub na czas jego trwania. Zażalenie przysługuje zatem na postanowienie o:</a:t>
            </a:r>
          </a:p>
          <a:p>
            <a:pPr lvl="1" algn="just"/>
            <a:r>
              <a:rPr lang="pl-PL" dirty="0"/>
              <a:t>Zastosowaniu; przez zastosowanie tymczasowego aresztowania należy rozumieć także jego przedłużenie oraz ponowne stosowanie po uprzednim uchyleniu.</a:t>
            </a:r>
          </a:p>
          <a:p>
            <a:pPr lvl="1" algn="just"/>
            <a:r>
              <a:rPr lang="pl-PL" dirty="0"/>
              <a:t>przedłużeniu stosowania tymczasowego aresztowania, </a:t>
            </a:r>
          </a:p>
          <a:p>
            <a:pPr lvl="1" algn="just"/>
            <a:r>
              <a:rPr lang="pl-PL" dirty="0"/>
              <a:t>odmowie zastosowania lub przedłużenia stosowania tymczasowego aresztowania, </a:t>
            </a:r>
          </a:p>
          <a:p>
            <a:pPr lvl="1" algn="just"/>
            <a:r>
              <a:rPr lang="pl-PL" dirty="0"/>
              <a:t>zmiany na łagodniejszy środek lub uchylenia tymczasowego aresztowania</a:t>
            </a:r>
          </a:p>
        </p:txBody>
      </p:sp>
    </p:spTree>
    <p:extLst>
      <p:ext uri="{BB962C8B-B14F-4D97-AF65-F5344CB8AC3E}">
        <p14:creationId xmlns:p14="http://schemas.microsoft.com/office/powerpoint/2010/main" val="1192777308"/>
      </p:ext>
    </p:extLst>
  </p:cSld>
  <p:clrMapOvr>
    <a:masterClrMapping/>
  </p:clrMapOvr>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1626359" y="0"/>
            <a:ext cx="8690212" cy="1499616"/>
          </a:xfrm>
        </p:spPr>
        <p:txBody>
          <a:bodyPr>
            <a:normAutofit/>
          </a:bodyPr>
          <a:lstStyle/>
          <a:p>
            <a:r>
              <a:rPr lang="pl-PL" sz="4400" dirty="0"/>
              <a:t>Tymczasowe aresztowanie – zaskarżalność postanowień</a:t>
            </a:r>
          </a:p>
        </p:txBody>
      </p:sp>
      <p:sp>
        <p:nvSpPr>
          <p:cNvPr id="4" name="Symbol zastępczy tekstu 3"/>
          <p:cNvSpPr>
            <a:spLocks noGrp="1"/>
          </p:cNvSpPr>
          <p:nvPr>
            <p:ph type="body" idx="1"/>
          </p:nvPr>
        </p:nvSpPr>
        <p:spPr>
          <a:xfrm>
            <a:off x="1780306" y="1592783"/>
            <a:ext cx="3766373" cy="822960"/>
          </a:xfrm>
        </p:spPr>
        <p:txBody>
          <a:bodyPr/>
          <a:lstStyle/>
          <a:p>
            <a:r>
              <a:rPr lang="pl-PL" b="1" dirty="0"/>
              <a:t>Sąd, który wydał postanowienie w I instancji </a:t>
            </a:r>
          </a:p>
        </p:txBody>
      </p:sp>
      <p:sp>
        <p:nvSpPr>
          <p:cNvPr id="3" name="Symbol zastępczy zawartości 2"/>
          <p:cNvSpPr>
            <a:spLocks noGrp="1"/>
          </p:cNvSpPr>
          <p:nvPr>
            <p:ph sz="half" idx="2"/>
          </p:nvPr>
        </p:nvSpPr>
        <p:spPr>
          <a:xfrm>
            <a:off x="1595652" y="2388358"/>
            <a:ext cx="4483289" cy="4121624"/>
          </a:xfrm>
        </p:spPr>
        <p:txBody>
          <a:bodyPr/>
          <a:lstStyle/>
          <a:p>
            <a:pPr marL="457200" indent="-457200">
              <a:buFont typeface="+mj-lt"/>
              <a:buAutoNum type="arabicPeriod"/>
            </a:pPr>
            <a:r>
              <a:rPr lang="pl-PL" dirty="0"/>
              <a:t>Sąd rejonowy </a:t>
            </a:r>
          </a:p>
          <a:p>
            <a:pPr marL="457200" indent="-457200">
              <a:buFont typeface="+mj-lt"/>
              <a:buAutoNum type="arabicPeriod"/>
            </a:pPr>
            <a:r>
              <a:rPr lang="pl-PL" dirty="0"/>
              <a:t>Sąd okręgowy</a:t>
            </a:r>
          </a:p>
          <a:p>
            <a:pPr marL="457200" indent="-457200">
              <a:buFont typeface="+mj-lt"/>
              <a:buAutoNum type="arabicPeriod"/>
            </a:pPr>
            <a:r>
              <a:rPr lang="pl-PL" dirty="0"/>
              <a:t>Sąd apelacyjny (jeżeli przedłuża okresy stosowania tymczasowego aresztowania ponad terminy wskazane w art. 263 § 4) </a:t>
            </a:r>
          </a:p>
          <a:p>
            <a:pPr marL="457200" indent="-457200">
              <a:buFont typeface="+mj-lt"/>
              <a:buAutoNum type="arabicPeriod"/>
            </a:pPr>
            <a:r>
              <a:rPr lang="pl-PL" dirty="0"/>
              <a:t>Sąd Najwyższy  </a:t>
            </a:r>
          </a:p>
        </p:txBody>
      </p:sp>
      <p:sp>
        <p:nvSpPr>
          <p:cNvPr id="5" name="Symbol zastępczy tekstu 4"/>
          <p:cNvSpPr>
            <a:spLocks noGrp="1"/>
          </p:cNvSpPr>
          <p:nvPr>
            <p:ph type="body" sz="quarter" idx="3"/>
          </p:nvPr>
        </p:nvSpPr>
        <p:spPr>
          <a:xfrm>
            <a:off x="6845092" y="1592783"/>
            <a:ext cx="3566160" cy="822960"/>
          </a:xfrm>
        </p:spPr>
        <p:txBody>
          <a:bodyPr/>
          <a:lstStyle/>
          <a:p>
            <a:pPr algn="ctr"/>
            <a:r>
              <a:rPr lang="pl-PL" b="1" dirty="0"/>
              <a:t>Sąd, który rozpoznaje zażalenie </a:t>
            </a:r>
          </a:p>
        </p:txBody>
      </p:sp>
      <p:sp>
        <p:nvSpPr>
          <p:cNvPr id="6" name="Symbol zastępczy zawartości 5"/>
          <p:cNvSpPr>
            <a:spLocks noGrp="1"/>
          </p:cNvSpPr>
          <p:nvPr>
            <p:ph sz="quarter" idx="4"/>
          </p:nvPr>
        </p:nvSpPr>
        <p:spPr>
          <a:xfrm>
            <a:off x="6334837" y="2380935"/>
            <a:ext cx="4117359" cy="4292820"/>
          </a:xfrm>
        </p:spPr>
        <p:txBody>
          <a:bodyPr>
            <a:normAutofit/>
          </a:bodyPr>
          <a:lstStyle/>
          <a:p>
            <a:pPr marL="457200" indent="-457200">
              <a:buFont typeface="+mj-lt"/>
              <a:buAutoNum type="arabicPeriod"/>
            </a:pPr>
            <a:r>
              <a:rPr lang="pl-PL" dirty="0"/>
              <a:t>Sąd okręgowy </a:t>
            </a:r>
          </a:p>
          <a:p>
            <a:pPr marL="457200" indent="-457200">
              <a:buFont typeface="+mj-lt"/>
              <a:buAutoNum type="arabicPeriod"/>
            </a:pPr>
            <a:r>
              <a:rPr lang="pl-PL" dirty="0"/>
              <a:t>Sąd apelacyjny </a:t>
            </a:r>
          </a:p>
          <a:p>
            <a:pPr marL="457200" indent="-457200">
              <a:buFont typeface="+mj-lt"/>
              <a:buAutoNum type="arabicPeriod"/>
            </a:pPr>
            <a:r>
              <a:rPr lang="pl-PL" dirty="0"/>
              <a:t>Sąd apelacyjny w składzie 3 sędziów (art. 263 § 5)  </a:t>
            </a:r>
          </a:p>
          <a:p>
            <a:pPr marL="457200" indent="-457200">
              <a:buFont typeface="+mj-lt"/>
              <a:buAutoNum type="arabicPeriod"/>
            </a:pPr>
            <a:endParaRPr lang="pl-PL" dirty="0"/>
          </a:p>
          <a:p>
            <a:pPr marL="457200" indent="-457200">
              <a:buFont typeface="+mj-lt"/>
              <a:buAutoNum type="arabicPeriod"/>
            </a:pPr>
            <a:r>
              <a:rPr lang="pl-PL" dirty="0"/>
              <a:t>Inny równorzędny skład SN </a:t>
            </a:r>
          </a:p>
          <a:p>
            <a:pPr marL="0" indent="0">
              <a:buNone/>
            </a:pPr>
            <a:r>
              <a:rPr lang="pl-PL" dirty="0"/>
              <a:t>Postanowienie SN (7) z dnia 20 października 2009 r., I KZP 1/09</a:t>
            </a:r>
          </a:p>
          <a:p>
            <a:pPr marL="173736" lvl="1" indent="0">
              <a:buNone/>
            </a:pPr>
            <a:r>
              <a:rPr lang="pl-PL" dirty="0"/>
              <a:t>Dopuszczalne jest zażalenie na postanowienie Sądu Najwyższego, wydane na podstawie art. 538 § 2 k.p.k.; rozpoznaje je równorzędny skład Sądu Najwyższego.</a:t>
            </a:r>
          </a:p>
          <a:p>
            <a:pPr marL="457200" indent="-457200">
              <a:buFont typeface="+mj-lt"/>
              <a:buAutoNum type="arabicPeriod"/>
            </a:pPr>
            <a:endParaRPr lang="pl-PL" dirty="0"/>
          </a:p>
          <a:p>
            <a:pPr marL="457200" indent="-457200">
              <a:buFont typeface="+mj-lt"/>
              <a:buAutoNum type="arabicPeriod"/>
            </a:pPr>
            <a:endParaRPr lang="pl-PL" dirty="0"/>
          </a:p>
        </p:txBody>
      </p:sp>
      <p:sp>
        <p:nvSpPr>
          <p:cNvPr id="9" name="Strzałka w prawo 8"/>
          <p:cNvSpPr/>
          <p:nvPr/>
        </p:nvSpPr>
        <p:spPr>
          <a:xfrm>
            <a:off x="5382905" y="2395185"/>
            <a:ext cx="818866" cy="232011"/>
          </a:xfrm>
          <a:prstGeom prst="rightArrow">
            <a:avLst>
              <a:gd name="adj1" fmla="val 18470"/>
              <a:gd name="adj2" fmla="val 59459"/>
            </a:avLst>
          </a:prstGeom>
        </p:spPr>
        <p:style>
          <a:lnRef idx="3">
            <a:schemeClr val="lt1"/>
          </a:lnRef>
          <a:fillRef idx="1">
            <a:schemeClr val="accent3"/>
          </a:fillRef>
          <a:effectRef idx="1">
            <a:schemeClr val="accent3"/>
          </a:effectRef>
          <a:fontRef idx="minor">
            <a:schemeClr val="lt1"/>
          </a:fontRef>
        </p:style>
        <p:txBody>
          <a:bodyPr rtlCol="0" anchor="ctr"/>
          <a:lstStyle/>
          <a:p>
            <a:pPr algn="ctr"/>
            <a:endParaRPr lang="pl-PL"/>
          </a:p>
        </p:txBody>
      </p:sp>
      <p:sp>
        <p:nvSpPr>
          <p:cNvPr id="10" name="Strzałka w prawo 9"/>
          <p:cNvSpPr/>
          <p:nvPr/>
        </p:nvSpPr>
        <p:spPr>
          <a:xfrm>
            <a:off x="5382904" y="2902427"/>
            <a:ext cx="818866" cy="232011"/>
          </a:xfrm>
          <a:prstGeom prst="rightArrow">
            <a:avLst>
              <a:gd name="adj1" fmla="val 18470"/>
              <a:gd name="adj2" fmla="val 59459"/>
            </a:avLst>
          </a:prstGeom>
        </p:spPr>
        <p:style>
          <a:lnRef idx="3">
            <a:schemeClr val="lt1"/>
          </a:lnRef>
          <a:fillRef idx="1">
            <a:schemeClr val="accent3"/>
          </a:fillRef>
          <a:effectRef idx="1">
            <a:schemeClr val="accent3"/>
          </a:effectRef>
          <a:fontRef idx="minor">
            <a:schemeClr val="lt1"/>
          </a:fontRef>
        </p:style>
        <p:txBody>
          <a:bodyPr rtlCol="0" anchor="ctr"/>
          <a:lstStyle/>
          <a:p>
            <a:pPr algn="ctr"/>
            <a:endParaRPr lang="pl-PL"/>
          </a:p>
        </p:txBody>
      </p:sp>
      <p:sp>
        <p:nvSpPr>
          <p:cNvPr id="11" name="Strzałka w prawo 10"/>
          <p:cNvSpPr/>
          <p:nvPr/>
        </p:nvSpPr>
        <p:spPr>
          <a:xfrm rot="19648016">
            <a:off x="5649036" y="3823501"/>
            <a:ext cx="818866" cy="232011"/>
          </a:xfrm>
          <a:prstGeom prst="rightArrow">
            <a:avLst>
              <a:gd name="adj1" fmla="val 18470"/>
              <a:gd name="adj2" fmla="val 59459"/>
            </a:avLst>
          </a:prstGeom>
        </p:spPr>
        <p:style>
          <a:lnRef idx="3">
            <a:schemeClr val="lt1"/>
          </a:lnRef>
          <a:fillRef idx="1">
            <a:schemeClr val="accent3"/>
          </a:fillRef>
          <a:effectRef idx="1">
            <a:schemeClr val="accent3"/>
          </a:effectRef>
          <a:fontRef idx="minor">
            <a:schemeClr val="lt1"/>
          </a:fontRef>
        </p:style>
        <p:txBody>
          <a:bodyPr rtlCol="0" anchor="ctr"/>
          <a:lstStyle/>
          <a:p>
            <a:pPr algn="ctr"/>
            <a:endParaRPr lang="pl-PL"/>
          </a:p>
        </p:txBody>
      </p:sp>
      <p:sp>
        <p:nvSpPr>
          <p:cNvPr id="12" name="Strzałka w prawo 11"/>
          <p:cNvSpPr/>
          <p:nvPr/>
        </p:nvSpPr>
        <p:spPr>
          <a:xfrm>
            <a:off x="5382905" y="4540158"/>
            <a:ext cx="818866" cy="232011"/>
          </a:xfrm>
          <a:prstGeom prst="rightArrow">
            <a:avLst>
              <a:gd name="adj1" fmla="val 18470"/>
              <a:gd name="adj2" fmla="val 59459"/>
            </a:avLst>
          </a:prstGeom>
        </p:spPr>
        <p:style>
          <a:lnRef idx="3">
            <a:schemeClr val="lt1"/>
          </a:lnRef>
          <a:fillRef idx="1">
            <a:schemeClr val="accent3"/>
          </a:fillRef>
          <a:effectRef idx="1">
            <a:schemeClr val="accent3"/>
          </a:effectRef>
          <a:fontRef idx="minor">
            <a:schemeClr val="lt1"/>
          </a:fontRef>
        </p:style>
        <p:txBody>
          <a:bodyPr rtlCol="0" anchor="ctr"/>
          <a:lstStyle/>
          <a:p>
            <a:pPr algn="ctr"/>
            <a:endParaRPr lang="pl-PL"/>
          </a:p>
        </p:txBody>
      </p:sp>
    </p:spTree>
    <p:extLst>
      <p:ext uri="{BB962C8B-B14F-4D97-AF65-F5344CB8AC3E}">
        <p14:creationId xmlns:p14="http://schemas.microsoft.com/office/powerpoint/2010/main" val="1013650220"/>
      </p:ext>
    </p:extLst>
  </p:cSld>
  <p:clrMapOvr>
    <a:masterClrMapping/>
  </p:clrMapOvr>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1524000" y="-243408"/>
            <a:ext cx="9396536" cy="1296144"/>
          </a:xfrm>
        </p:spPr>
        <p:txBody>
          <a:bodyPr>
            <a:noAutofit/>
          </a:bodyPr>
          <a:lstStyle/>
          <a:p>
            <a:r>
              <a:rPr lang="pl-PL" sz="2000" b="1" dirty="0"/>
              <a:t>Zaskarżalność postanowienia o tymczasowym aresztowaniu wydanego na skutek wniesienia zażalenia </a:t>
            </a:r>
          </a:p>
        </p:txBody>
      </p:sp>
      <p:sp>
        <p:nvSpPr>
          <p:cNvPr id="3" name="Symbol zastępczy zawartości 2"/>
          <p:cNvSpPr>
            <a:spLocks noGrp="1"/>
          </p:cNvSpPr>
          <p:nvPr>
            <p:ph idx="1"/>
          </p:nvPr>
        </p:nvSpPr>
        <p:spPr>
          <a:xfrm>
            <a:off x="1072588" y="404664"/>
            <a:ext cx="8964488" cy="5184576"/>
          </a:xfrm>
        </p:spPr>
        <p:txBody>
          <a:bodyPr>
            <a:noAutofit/>
          </a:bodyPr>
          <a:lstStyle/>
          <a:p>
            <a:pPr algn="just"/>
            <a:r>
              <a:rPr lang="pl-PL" sz="1600" dirty="0"/>
              <a:t>426 § 2 Od postanowienia o zastosowaniu tymczasowego aresztowania </a:t>
            </a:r>
            <a:r>
              <a:rPr lang="pl-PL" sz="1600" b="1" dirty="0"/>
              <a:t>wydanego na skutek zażalenia</a:t>
            </a:r>
            <a:r>
              <a:rPr lang="pl-PL" sz="1600" dirty="0"/>
              <a:t>, a także od wydanego </a:t>
            </a:r>
            <a:r>
              <a:rPr lang="pl-PL" sz="1600" b="1" dirty="0"/>
              <a:t>w toku postępowania odwoławczego</a:t>
            </a:r>
            <a:r>
              <a:rPr lang="pl-PL" sz="1600" dirty="0"/>
              <a:t> postanowienia o przeprowadzeniu obserwacji, o zastosowaniu środka zapobiegawczego lub nałożeniu kary porządkowej przysługuje </a:t>
            </a:r>
            <a:r>
              <a:rPr lang="pl-PL" sz="1600" b="1" dirty="0"/>
              <a:t>zażalenie do innego równorzędnego składu sądu odwoławczego.</a:t>
            </a:r>
          </a:p>
          <a:p>
            <a:pPr algn="just"/>
            <a:r>
              <a:rPr lang="pl-PL" sz="1600" dirty="0"/>
              <a:t>Zaskarżalność </a:t>
            </a:r>
            <a:r>
              <a:rPr lang="pl-PL" sz="1600" b="1" dirty="0"/>
              <a:t>postanowień sądu odwoławczego </a:t>
            </a:r>
            <a:r>
              <a:rPr lang="pl-PL" sz="1600" dirty="0"/>
              <a:t>o zastosowaniu tymczasowego aresztowania na skutek zażalenia będzie dotyczyć następujących sytuacji procesowych: </a:t>
            </a:r>
          </a:p>
          <a:p>
            <a:pPr marL="457200" indent="-457200" algn="just">
              <a:buFont typeface="+mj-lt"/>
              <a:buAutoNum type="arabicPeriod"/>
            </a:pPr>
            <a:r>
              <a:rPr lang="pl-PL" sz="1600" dirty="0"/>
              <a:t>w postępowaniu przygotowawczym, gdy sąd nie uwzględnił wniosku prokuratora o zastosowanie lub przedłużenie tymczasowego aresztowania; </a:t>
            </a:r>
          </a:p>
          <a:p>
            <a:pPr marL="457200" indent="-457200" algn="just">
              <a:buFont typeface="+mj-lt"/>
              <a:buAutoNum type="arabicPeriod"/>
            </a:pPr>
            <a:r>
              <a:rPr lang="pl-PL" sz="1600" dirty="0"/>
              <a:t>w postępowaniu sądowym, gdy sąd pierwszej instancji uchylił tymczasowe aresztowanie albo nie uwzględnił wniosku o zastosowanie tymczasowego aresztowania lub nie przedłużył stosowania tego środka zapobiegawczego</a:t>
            </a:r>
          </a:p>
          <a:p>
            <a:pPr marL="0" indent="0" algn="just">
              <a:buNone/>
            </a:pPr>
            <a:r>
              <a:rPr lang="pl-PL" sz="1600" dirty="0"/>
              <a:t>W § 2 ustawodawca, dopuszczając zaskarżalność postanowienia sądu odwoławczego o zastosowaniu tymczasowego aresztowania wydanego na skutek zażalenia, wprowadził</a:t>
            </a:r>
            <a:r>
              <a:rPr lang="pl-PL" sz="1600" i="1" dirty="0"/>
              <a:t> de facto </a:t>
            </a:r>
            <a:r>
              <a:rPr lang="pl-PL" sz="1600" dirty="0"/>
              <a:t>trzecią instancję mającą charakter tzw. instancji poziomej. Natomiast omawiana nowelizacja nie wprowadziła zmian odnośnie do zaskarżalności postanowień sądu odwoławczego wydawanych </a:t>
            </a:r>
            <a:r>
              <a:rPr lang="pl-PL" sz="1600" b="1" dirty="0"/>
              <a:t>w toku </a:t>
            </a:r>
            <a:r>
              <a:rPr lang="pl-PL" sz="1600" dirty="0"/>
              <a:t>postępowania odwoławczego, gdyż nadal, zgodnie z § 2, zażalenie przysługuje na postanowienie o przeprowadzeniu obserwacji, o zastosowaniu środka zapobiegawczego lub o nałożeniu kary porządkowej.</a:t>
            </a:r>
          </a:p>
          <a:p>
            <a:pPr marL="0" indent="0" algn="just">
              <a:buNone/>
            </a:pPr>
            <a:r>
              <a:rPr lang="pl-PL" sz="1600" dirty="0"/>
              <a:t>Nie ma zastosowania w wypadku wydania przez sąd odwoławczy postanowienia o zmianie postanowienia sądu pierwszej instancji w przedmiocie tzw. warunkowego tymczasowego aresztowania, o którym mowa w art. 257 § 2. Na to postanowienie sądu odwoławczego zażalenie nie przysługuje (postanowienie SA we Wrocławiu z 1 czerwca 2011 r., II AKZ 214/11).</a:t>
            </a:r>
            <a:endParaRPr lang="pl-PL" sz="1600" b="1" dirty="0"/>
          </a:p>
        </p:txBody>
      </p:sp>
    </p:spTree>
    <p:extLst>
      <p:ext uri="{BB962C8B-B14F-4D97-AF65-F5344CB8AC3E}">
        <p14:creationId xmlns:p14="http://schemas.microsoft.com/office/powerpoint/2010/main" val="1618988624"/>
      </p:ext>
    </p:extLst>
  </p:cSld>
  <p:clrMapOvr>
    <a:masterClrMapping/>
  </p:clrMapOvr>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normAutofit/>
          </a:bodyPr>
          <a:lstStyle/>
          <a:p>
            <a:r>
              <a:rPr lang="pl-PL" dirty="0"/>
              <a:t>Warunkowe tymczasowe aresztowanie </a:t>
            </a:r>
          </a:p>
        </p:txBody>
      </p:sp>
      <p:sp>
        <p:nvSpPr>
          <p:cNvPr id="3" name="Symbol zastępczy zawartości 2"/>
          <p:cNvSpPr>
            <a:spLocks noGrp="1"/>
          </p:cNvSpPr>
          <p:nvPr>
            <p:ph idx="1"/>
          </p:nvPr>
        </p:nvSpPr>
        <p:spPr/>
        <p:txBody>
          <a:bodyPr>
            <a:normAutofit/>
          </a:bodyPr>
          <a:lstStyle/>
          <a:p>
            <a:r>
              <a:rPr lang="pl-PL" dirty="0"/>
              <a:t>art. 257 § 2 </a:t>
            </a:r>
          </a:p>
          <a:p>
            <a:pPr algn="just"/>
            <a:r>
              <a:rPr lang="pl-PL" dirty="0"/>
              <a:t>Stosując tymczasowe aresztowanie, sąd może zastrzec, że środek ten ulegnie zmianie z chwilą złożenia, nie później niż w wyznaczonym terminie, określonego poręczenia majątkowego; na uzasadniony wniosek oskarżonego lub jego obrońcy, złożony najpóźniej w ostatnim dniu wyznaczonego terminu, sąd może przedłużyć termin złożenia poręczenia.</a:t>
            </a:r>
          </a:p>
          <a:p>
            <a:pPr algn="just"/>
            <a:r>
              <a:rPr lang="pl-PL" dirty="0"/>
              <a:t>Sąd orzeka o zastosowaniu tymczasowego aresztowania, ale jednocześnie daje oskarżonemu szansę w postaci zastosowania nie izolacyjnego środka zapobiegawczego, jeżeli w wyznaczonym przez sąd okresie wpłaci przez niego określoną sumę poręczenia majątkowego. </a:t>
            </a:r>
          </a:p>
          <a:p>
            <a:pPr algn="just"/>
            <a:r>
              <a:rPr lang="pl-PL" dirty="0"/>
              <a:t>Jeżeli poręczenie nie zostanie wpłacone – areszt zmienia się w bezwarunkowy.  </a:t>
            </a:r>
          </a:p>
        </p:txBody>
      </p:sp>
    </p:spTree>
    <p:extLst>
      <p:ext uri="{BB962C8B-B14F-4D97-AF65-F5344CB8AC3E}">
        <p14:creationId xmlns:p14="http://schemas.microsoft.com/office/powerpoint/2010/main" val="2660750374"/>
      </p:ext>
    </p:extLst>
  </p:cSld>
  <p:clrMapOvr>
    <a:masterClrMapping/>
  </p:clrMapOvr>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ytuł 3"/>
          <p:cNvSpPr>
            <a:spLocks noGrp="1"/>
          </p:cNvSpPr>
          <p:nvPr>
            <p:ph type="title"/>
          </p:nvPr>
        </p:nvSpPr>
        <p:spPr>
          <a:xfrm>
            <a:off x="1775520" y="23728"/>
            <a:ext cx="8784976" cy="1605072"/>
          </a:xfrm>
        </p:spPr>
        <p:txBody>
          <a:bodyPr>
            <a:normAutofit/>
          </a:bodyPr>
          <a:lstStyle/>
          <a:p>
            <a:r>
              <a:rPr lang="pl-PL" b="1" dirty="0"/>
              <a:t>Nieizolacyjne środki zapobiegawcze </a:t>
            </a:r>
          </a:p>
        </p:txBody>
      </p:sp>
      <p:pic>
        <p:nvPicPr>
          <p:cNvPr id="2050" name="Picture 2" descr="C:\Users\Blazej\Desktop\Podstawy procesu karnego\Inne\Wolność.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1531904"/>
            <a:ext cx="9144000" cy="532609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6034232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600013" y="377033"/>
            <a:ext cx="9616649" cy="1187998"/>
          </a:xfrm>
        </p:spPr>
        <p:txBody>
          <a:bodyPr>
            <a:normAutofit/>
          </a:bodyPr>
          <a:lstStyle/>
          <a:p>
            <a:r>
              <a:rPr lang="pl-PL" dirty="0"/>
              <a:t>Owoce zatrutego drzewa w polskim k.p.k.</a:t>
            </a:r>
          </a:p>
        </p:txBody>
      </p:sp>
      <p:sp>
        <p:nvSpPr>
          <p:cNvPr id="3" name="Symbol zastępczy zawartości 2"/>
          <p:cNvSpPr>
            <a:spLocks noGrp="1"/>
          </p:cNvSpPr>
          <p:nvPr>
            <p:ph idx="1"/>
          </p:nvPr>
        </p:nvSpPr>
        <p:spPr>
          <a:xfrm>
            <a:off x="650630" y="1512277"/>
            <a:ext cx="10920047" cy="5345723"/>
          </a:xfrm>
        </p:spPr>
        <p:txBody>
          <a:bodyPr>
            <a:normAutofit fontScale="92500" lnSpcReduction="20000"/>
          </a:bodyPr>
          <a:lstStyle/>
          <a:p>
            <a:pPr algn="just"/>
            <a:r>
              <a:rPr lang="pl-PL" dirty="0"/>
              <a:t>W k.p.k. nie znajdziemy doktryny owoców zatrutego drzewa. </a:t>
            </a:r>
            <a:r>
              <a:rPr lang="pl-PL" i="1" dirty="0"/>
              <a:t>Zgodnie z obowiązującą w procesie karnym zasadą swobody dowodzenia </a:t>
            </a:r>
            <a:r>
              <a:rPr lang="pl-PL" b="1" i="1" dirty="0"/>
              <a:t>dopuszczalne jest przeprowadzenie wszelkich czynności dowodowych z wyjątkiem czynności objętych zakazem ich przeprowadzenia. </a:t>
            </a:r>
            <a:r>
              <a:rPr lang="pl-PL" dirty="0"/>
              <a:t>(wyrok SN z 2.02.2016 r., IV KK 346/15). </a:t>
            </a:r>
          </a:p>
          <a:p>
            <a:pPr algn="just"/>
            <a:r>
              <a:rPr lang="pl-PL" dirty="0"/>
              <a:t>Wadliwość jednej czynności dowodowej nie oznacza wadliwości innej czynności dowodowej, a prawidłowość każdej z nich należy oceniać według odrębnych kryteriów (S. Waltoś, P. Hofmański, </a:t>
            </a:r>
            <a:r>
              <a:rPr lang="pl-PL" i="1" dirty="0"/>
              <a:t>Proces karny. Zarys systemu, </a:t>
            </a:r>
            <a:r>
              <a:rPr lang="pl-PL" dirty="0"/>
              <a:t>Warszawa 2013, s. 57).</a:t>
            </a:r>
          </a:p>
          <a:p>
            <a:pPr algn="just"/>
            <a:r>
              <a:rPr lang="pl-PL" dirty="0"/>
              <a:t>Wprowadzenie do procesu karnego doktryny owoców zatrutego drzewa ograniczyłoby możliwości poznania prawdy w procesie karnym. </a:t>
            </a:r>
          </a:p>
          <a:p>
            <a:pPr lvl="1" algn="just"/>
            <a:r>
              <a:rPr lang="pl-PL" i="1" dirty="0"/>
              <a:t>Jednym z podstawowych założeń polskiej procedury karnej jest pociągnięcie sprawcy do odpowiedzialności karnej, co przesądza na rzecz możliwości wykorzystania w procesie karnym „dowodów pośrednio skażonych” w celu realizacji tego postulatu</a:t>
            </a:r>
            <a:r>
              <a:rPr lang="pl-PL" dirty="0"/>
              <a:t> (wyrok SN z 2.02.2016 r., IV KK 346/15).</a:t>
            </a:r>
          </a:p>
          <a:p>
            <a:pPr lvl="1" algn="just"/>
            <a:r>
              <a:rPr lang="pl-PL" dirty="0"/>
              <a:t> </a:t>
            </a:r>
            <a:r>
              <a:rPr lang="pl-PL" i="1" dirty="0"/>
              <a:t>Koncepcja "owoców zatrutego drzewa", znajdująca oparcie w tzw. formalnej teorii dowodów, nie została przyjęta w polskim procesie karnym, gdzie obowiązuje zasada swobodnej oceny dowodów. Ta właśnie zasada nakładała na sąd obowiązek dokonania oceny wszystkich dowodów zgodnie z dyrektywami zawartymi w art. 7 k.p.k.</a:t>
            </a:r>
            <a:r>
              <a:rPr lang="pl-PL" dirty="0"/>
              <a:t> (wyrok SA w Katowicach z 27.05.2004 r., II </a:t>
            </a:r>
            <a:r>
              <a:rPr lang="pl-PL" dirty="0" err="1"/>
              <a:t>AKa</a:t>
            </a:r>
            <a:r>
              <a:rPr lang="pl-PL" dirty="0"/>
              <a:t> 160/04)</a:t>
            </a:r>
            <a:endParaRPr lang="pl-PL" i="1" dirty="0"/>
          </a:p>
          <a:p>
            <a:pPr algn="just"/>
            <a:r>
              <a:rPr lang="pl-PL" dirty="0"/>
              <a:t>Nie oznacza to, że dowody pośrednio nielegalne nie mogą zostać uznane za niedopuszczalne! Można je wykluczyć powołując się m.in. na rzetelność postępowania (art. 45 ust. 1), konstytucyjną zasadę legalizmu (art. 7), zasadę demokratycznego państwa prawa (art. 2), prawo do prywatności i tajemnicę komunikowania się (art. 49 i 50). </a:t>
            </a:r>
          </a:p>
          <a:p>
            <a:pPr algn="just"/>
            <a:r>
              <a:rPr lang="pl-PL" dirty="0"/>
              <a:t>Swoboda dowodzenia organów procesowych jest ograniczona konstytucyjnymi prawami i wolnościami jednostki – por. w</a:t>
            </a:r>
            <a:r>
              <a:rPr lang="pl-PL" dirty="0">
                <a:sym typeface="Wingdings" panose="05000000000000000000" pitchFamily="2" charset="2"/>
              </a:rPr>
              <a:t>yrok SA we Wrocławiu z 11.09.2013 r., II </a:t>
            </a:r>
            <a:r>
              <a:rPr lang="pl-PL" dirty="0" err="1">
                <a:sym typeface="Wingdings" panose="05000000000000000000" pitchFamily="2" charset="2"/>
              </a:rPr>
              <a:t>AKa</a:t>
            </a:r>
            <a:r>
              <a:rPr lang="pl-PL" dirty="0">
                <a:sym typeface="Wingdings" panose="05000000000000000000" pitchFamily="2" charset="2"/>
              </a:rPr>
              <a:t> 249/13. </a:t>
            </a:r>
          </a:p>
        </p:txBody>
      </p:sp>
    </p:spTree>
    <p:extLst>
      <p:ext uri="{BB962C8B-B14F-4D97-AF65-F5344CB8AC3E}">
        <p14:creationId xmlns:p14="http://schemas.microsoft.com/office/powerpoint/2010/main" val="3851893272"/>
      </p:ext>
    </p:extLst>
  </p:cSld>
  <p:clrMapOvr>
    <a:masterClrMapping/>
  </p:clrMapOvr>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2292097" y="0"/>
            <a:ext cx="8083509" cy="1499616"/>
          </a:xfrm>
        </p:spPr>
        <p:txBody>
          <a:bodyPr/>
          <a:lstStyle/>
          <a:p>
            <a:r>
              <a:rPr lang="pl-PL" dirty="0" err="1"/>
              <a:t>Nieizolacyjne</a:t>
            </a:r>
            <a:r>
              <a:rPr lang="pl-PL" dirty="0"/>
              <a:t> środki zapobiegawcze – katalog </a:t>
            </a:r>
          </a:p>
        </p:txBody>
      </p:sp>
      <p:graphicFrame>
        <p:nvGraphicFramePr>
          <p:cNvPr id="4" name="Symbol zastępczy zawartości 3"/>
          <p:cNvGraphicFramePr>
            <a:graphicFrameLocks noGrp="1"/>
          </p:cNvGraphicFramePr>
          <p:nvPr>
            <p:ph idx="1"/>
            <p:extLst/>
          </p:nvPr>
        </p:nvGraphicFramePr>
        <p:xfrm>
          <a:off x="1984614" y="1405719"/>
          <a:ext cx="8030239" cy="523375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895335737"/>
      </p:ext>
    </p:extLst>
  </p:cSld>
  <p:clrMapOvr>
    <a:masterClrMapping/>
  </p:clrMapOvr>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1559719" y="-90700"/>
            <a:ext cx="9144000" cy="1499616"/>
          </a:xfrm>
        </p:spPr>
        <p:txBody>
          <a:bodyPr>
            <a:normAutofit/>
          </a:bodyPr>
          <a:lstStyle/>
          <a:p>
            <a:r>
              <a:rPr lang="pl-PL" sz="4000" dirty="0" err="1"/>
              <a:t>Nieizolacyjne</a:t>
            </a:r>
            <a:r>
              <a:rPr lang="pl-PL" sz="4000" dirty="0"/>
              <a:t> środki zapobiegawcze </a:t>
            </a:r>
          </a:p>
        </p:txBody>
      </p:sp>
      <p:sp>
        <p:nvSpPr>
          <p:cNvPr id="3" name="Symbol zastępczy zawartości 2"/>
          <p:cNvSpPr>
            <a:spLocks noGrp="1"/>
          </p:cNvSpPr>
          <p:nvPr>
            <p:ph idx="1"/>
          </p:nvPr>
        </p:nvSpPr>
        <p:spPr>
          <a:xfrm>
            <a:off x="1668018" y="999341"/>
            <a:ext cx="8730234" cy="6080078"/>
          </a:xfrm>
        </p:spPr>
        <p:txBody>
          <a:bodyPr>
            <a:normAutofit fontScale="92500" lnSpcReduction="20000"/>
          </a:bodyPr>
          <a:lstStyle/>
          <a:p>
            <a:pPr algn="just"/>
            <a:r>
              <a:rPr lang="pl-PL" dirty="0"/>
              <a:t>Do </a:t>
            </a:r>
            <a:r>
              <a:rPr lang="pl-PL" dirty="0" err="1"/>
              <a:t>nieizolacyjnych</a:t>
            </a:r>
            <a:r>
              <a:rPr lang="pl-PL" dirty="0"/>
              <a:t> środków zapobiegawczych – szczegółowo por. uwagi co do celów, zasad i funkcji stosowania  </a:t>
            </a:r>
          </a:p>
          <a:p>
            <a:pPr algn="just"/>
            <a:r>
              <a:rPr lang="pl-PL" dirty="0"/>
              <a:t>Przesłanki stosowania – art. 249 § 1 oraz 258 k.p.k. </a:t>
            </a:r>
          </a:p>
          <a:p>
            <a:pPr algn="just"/>
            <a:r>
              <a:rPr lang="pl-PL" dirty="0"/>
              <a:t>Art. 249 § 1</a:t>
            </a:r>
          </a:p>
          <a:p>
            <a:pPr lvl="1" algn="just"/>
            <a:r>
              <a:rPr lang="pl-PL" dirty="0"/>
              <a:t>Środki zapobiegawcze można stosować </a:t>
            </a:r>
            <a:r>
              <a:rPr lang="pl-PL" b="1" dirty="0"/>
              <a:t>w celu zabezpieczenia prawidłowego toku postępowania</a:t>
            </a:r>
            <a:r>
              <a:rPr lang="pl-PL" dirty="0"/>
              <a:t>, a wyjątkowo także </a:t>
            </a:r>
            <a:r>
              <a:rPr lang="pl-PL" b="1" dirty="0"/>
              <a:t>w celu zapobiegnięcia popełnieniu przez oskarżonego nowego, ciężkiego przestępstwa</a:t>
            </a:r>
            <a:r>
              <a:rPr lang="pl-PL" dirty="0"/>
              <a:t>; można je stosować tylko wtedy, gdy zebrane dowody wskazują na </a:t>
            </a:r>
            <a:r>
              <a:rPr lang="pl-PL" b="1" dirty="0"/>
              <a:t>duże prawdopodobieństwo</a:t>
            </a:r>
            <a:r>
              <a:rPr lang="pl-PL" dirty="0"/>
              <a:t>, że oskarżony popełnił przestępstwo.</a:t>
            </a:r>
          </a:p>
          <a:p>
            <a:pPr algn="just"/>
            <a:r>
              <a:rPr lang="pl-PL" dirty="0"/>
              <a:t>Art. 258 § 1 – 3 Tymczasowe aresztowanie i </a:t>
            </a:r>
            <a:r>
              <a:rPr lang="pl-PL" b="1" u="sng" dirty="0">
                <a:solidFill>
                  <a:srgbClr val="FF0000"/>
                </a:solidFill>
              </a:rPr>
              <a:t>pozostałe środki zapobiegawcze</a:t>
            </a:r>
            <a:r>
              <a:rPr lang="pl-PL" dirty="0"/>
              <a:t> można stosować jeżeli: zachodzi: </a:t>
            </a:r>
          </a:p>
          <a:p>
            <a:pPr marL="630936" lvl="1" indent="-457200" algn="just">
              <a:buFont typeface="+mj-lt"/>
              <a:buAutoNum type="arabicPeriod"/>
            </a:pPr>
            <a:r>
              <a:rPr lang="pl-PL" dirty="0"/>
              <a:t>uzasadniona obawa ucieczki lub ukrycia się oskarżonego, zwłaszcza wtedy, gdy nie można ustalić jego tożsamości albo nie ma on w kraju stałego miejsca pobytu,</a:t>
            </a:r>
          </a:p>
          <a:p>
            <a:pPr marL="630936" lvl="1" indent="-457200" algn="just">
              <a:buFont typeface="+mj-lt"/>
              <a:buAutoNum type="arabicPeriod"/>
            </a:pPr>
            <a:r>
              <a:rPr lang="pl-PL" dirty="0"/>
              <a:t>uzasadniona obawa, że oskarżony będzie nakłaniał do składania fałszywych zeznań lub wyjaśnień albo w inny bezprawny sposób utrudniał postępowanie karne.</a:t>
            </a:r>
          </a:p>
          <a:p>
            <a:pPr marL="128016" lvl="1" indent="0" algn="just">
              <a:buNone/>
            </a:pPr>
            <a:r>
              <a:rPr lang="pl-PL" dirty="0"/>
              <a:t>Wobec oskarżonego, któremu zarzucono popełnienie zbrodni lub występku zagrożonego karą pozbawienia wolności, której górna granica wynosi co najmniej 8 lat, albo którego sąd pierwszej instancji skazał na karę pozbawienia wolności nie niższą niż 3 lata, obawy utrudniania prawidłowego toku postępowania , o których mowa w § 1, uzasadniające stosowanie środka zapobiegawczego, mogą wynikać także z surowości grożącej oskarżonemu kary.</a:t>
            </a:r>
          </a:p>
          <a:p>
            <a:pPr marL="128016" lvl="1" indent="0" algn="just">
              <a:buNone/>
            </a:pPr>
            <a:r>
              <a:rPr lang="pl-PL" dirty="0"/>
              <a:t>Środek zapobiegawczy można wyjątkowo zastosować także wtedy, gdy zachodzi uzasadniona obawa, że oskarżony, któremu zarzucono popełnienie zbrodni lub umyślnego występku, popełni przestępstwo przeciwko życiu, zdrowiu lub bezpieczeństwu powszechnemu, zwłaszcza gdy popełnieniem takiego przestępstwa groził.</a:t>
            </a:r>
          </a:p>
        </p:txBody>
      </p:sp>
    </p:spTree>
    <p:extLst>
      <p:ext uri="{BB962C8B-B14F-4D97-AF65-F5344CB8AC3E}">
        <p14:creationId xmlns:p14="http://schemas.microsoft.com/office/powerpoint/2010/main" val="1457081897"/>
      </p:ext>
    </p:extLst>
  </p:cSld>
  <p:clrMapOvr>
    <a:masterClrMapping/>
  </p:clrMapOvr>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normAutofit fontScale="90000"/>
          </a:bodyPr>
          <a:lstStyle/>
          <a:p>
            <a:r>
              <a:rPr lang="pl-PL" sz="5400" dirty="0" err="1"/>
              <a:t>Nieizolacyjne</a:t>
            </a:r>
            <a:r>
              <a:rPr lang="pl-PL" sz="5400" dirty="0"/>
              <a:t> środki zapobiegawcze </a:t>
            </a:r>
            <a:endParaRPr lang="pl-PL" dirty="0"/>
          </a:p>
        </p:txBody>
      </p:sp>
      <p:sp>
        <p:nvSpPr>
          <p:cNvPr id="3" name="Symbol zastępczy zawartości 2"/>
          <p:cNvSpPr>
            <a:spLocks noGrp="1"/>
          </p:cNvSpPr>
          <p:nvPr>
            <p:ph idx="1"/>
          </p:nvPr>
        </p:nvSpPr>
        <p:spPr/>
        <p:txBody>
          <a:bodyPr>
            <a:normAutofit/>
          </a:bodyPr>
          <a:lstStyle/>
          <a:p>
            <a:pPr marL="0" indent="-45720" algn="just">
              <a:buNone/>
            </a:pPr>
            <a:r>
              <a:rPr lang="pl-PL" dirty="0"/>
              <a:t>Kontrola stosowania środków zapobiegawczych - z urzędu, w trybie zażalenia, wniosek o zmianę lub uchylenie środka zapobiegawczego </a:t>
            </a:r>
          </a:p>
          <a:p>
            <a:pPr marL="0" indent="-45720" algn="just">
              <a:buNone/>
            </a:pPr>
            <a:r>
              <a:rPr lang="pl-PL" dirty="0" err="1"/>
              <a:t>Nieizolacyjne</a:t>
            </a:r>
            <a:r>
              <a:rPr lang="pl-PL" dirty="0"/>
              <a:t> środki zapobiegawcze można łączyć tzn. jednocześnie może być stosowane przykładowo poręczenie majątkowe i dozór policji, jeżeli tylko łączne stosowanie zabezpieczy prawidłowy tok postępowania. </a:t>
            </a:r>
          </a:p>
          <a:p>
            <a:pPr marL="0" indent="-45720" algn="just">
              <a:buNone/>
            </a:pPr>
            <a:r>
              <a:rPr lang="pl-PL" u="sng" dirty="0"/>
              <a:t>W toku postępowania przygotowawczego stosowanie </a:t>
            </a:r>
            <a:r>
              <a:rPr lang="pl-PL" u="sng" dirty="0" err="1"/>
              <a:t>nieizolacyjnych</a:t>
            </a:r>
            <a:r>
              <a:rPr lang="pl-PL" u="sng" dirty="0"/>
              <a:t> środków zapobiegawczych znajduje się w gestii prokuratora. </a:t>
            </a:r>
            <a:endParaRPr lang="pl-PL" b="1" u="sng" dirty="0">
              <a:solidFill>
                <a:srgbClr val="FF0000"/>
              </a:solidFill>
            </a:endParaRPr>
          </a:p>
          <a:p>
            <a:endParaRPr lang="pl-PL" dirty="0"/>
          </a:p>
        </p:txBody>
      </p:sp>
    </p:spTree>
    <p:extLst>
      <p:ext uri="{BB962C8B-B14F-4D97-AF65-F5344CB8AC3E}">
        <p14:creationId xmlns:p14="http://schemas.microsoft.com/office/powerpoint/2010/main" val="1982917483"/>
      </p:ext>
    </p:extLst>
  </p:cSld>
  <p:clrMapOvr>
    <a:masterClrMapping/>
  </p:clrMapOvr>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dirty="0"/>
              <a:t>Poręczenie majątkowe </a:t>
            </a:r>
          </a:p>
        </p:txBody>
      </p:sp>
      <p:sp>
        <p:nvSpPr>
          <p:cNvPr id="3" name="Symbol zastępczy zawartości 2"/>
          <p:cNvSpPr>
            <a:spLocks noGrp="1"/>
          </p:cNvSpPr>
          <p:nvPr>
            <p:ph idx="1"/>
          </p:nvPr>
        </p:nvSpPr>
        <p:spPr>
          <a:xfrm>
            <a:off x="1853184" y="1801368"/>
            <a:ext cx="8654796" cy="4818888"/>
          </a:xfrm>
        </p:spPr>
        <p:txBody>
          <a:bodyPr>
            <a:normAutofit fontScale="92500" lnSpcReduction="20000"/>
          </a:bodyPr>
          <a:lstStyle/>
          <a:p>
            <a:pPr algn="just"/>
            <a:r>
              <a:rPr lang="pl-PL" i="1" dirty="0"/>
              <a:t>Poręczenie majątkowe polega na zabezpieczeniu prawidłowego toku postępowania przez zapewnienie udziału oskarżonego w procesie za pomocą wartości majątkowych złożonych przez oskarżonego lub inną osobę oraz groźby ich przepadku w razie ucieczki lub ukrycia się oskarżonego albo utrudniania postępowania w inny sposób.</a:t>
            </a:r>
          </a:p>
          <a:p>
            <a:pPr algn="r"/>
            <a:r>
              <a:rPr lang="pl-PL" dirty="0"/>
              <a:t>J. Skorupka [w:] J. Skorupka (red.), </a:t>
            </a:r>
            <a:r>
              <a:rPr lang="pl-PL" i="1" dirty="0"/>
              <a:t>Proces karny, </a:t>
            </a:r>
            <a:r>
              <a:rPr lang="pl-PL" dirty="0"/>
              <a:t>Warszawa 2016, s. 510</a:t>
            </a:r>
          </a:p>
          <a:p>
            <a:pPr marL="0" indent="0" algn="just">
              <a:buNone/>
            </a:pPr>
            <a:r>
              <a:rPr lang="pl-PL" dirty="0"/>
              <a:t>Przedmiot poręczenia majątkowego:</a:t>
            </a:r>
          </a:p>
          <a:p>
            <a:pPr marL="470916" lvl="1" indent="-342900" algn="just">
              <a:buFont typeface="+mj-lt"/>
              <a:buAutoNum type="arabicPeriod"/>
            </a:pPr>
            <a:r>
              <a:rPr lang="pl-PL" dirty="0"/>
              <a:t>pieniądze (polskie lub obce)</a:t>
            </a:r>
          </a:p>
          <a:p>
            <a:pPr marL="470916" lvl="1" indent="-342900" algn="just">
              <a:buFont typeface="+mj-lt"/>
              <a:buAutoNum type="arabicPeriod"/>
            </a:pPr>
            <a:r>
              <a:rPr lang="pl-PL" dirty="0"/>
              <a:t>papiery wartościowe (np. akcje, obligacje, bankowe papiery wartościowe);</a:t>
            </a:r>
          </a:p>
          <a:p>
            <a:pPr marL="470916" lvl="1" indent="-342900" algn="just">
              <a:buFont typeface="+mj-lt"/>
              <a:buAutoNum type="arabicPeriod"/>
            </a:pPr>
            <a:r>
              <a:rPr lang="pl-PL" dirty="0"/>
              <a:t>zastaw</a:t>
            </a:r>
          </a:p>
          <a:p>
            <a:pPr marL="470916" lvl="1" indent="-342900" algn="just">
              <a:buFont typeface="+mj-lt"/>
              <a:buAutoNum type="arabicPeriod"/>
            </a:pPr>
            <a:r>
              <a:rPr lang="pl-PL" dirty="0"/>
              <a:t>hipoteka </a:t>
            </a:r>
          </a:p>
          <a:p>
            <a:pPr algn="just"/>
            <a:r>
              <a:rPr lang="pl-PL" dirty="0"/>
              <a:t>Poręczenie może wystąpić jako: </a:t>
            </a:r>
          </a:p>
          <a:p>
            <a:pPr marL="470916" lvl="1" indent="-342900" algn="just">
              <a:buFont typeface="+mj-lt"/>
              <a:buAutoNum type="arabicPeriod"/>
            </a:pPr>
            <a:r>
              <a:rPr lang="pl-PL" dirty="0"/>
              <a:t>złożenie pieniędzy lub papierów wartościowych do depozytu albo ustanowienie zastawu bądź hipoteki lub też jako</a:t>
            </a:r>
          </a:p>
          <a:p>
            <a:pPr marL="470916" lvl="1" indent="-342900" algn="just">
              <a:buFont typeface="+mj-lt"/>
              <a:buAutoNum type="arabicPeriod"/>
            </a:pPr>
            <a:r>
              <a:rPr lang="pl-PL" dirty="0"/>
              <a:t>zadeklarowanie poręczenia w powyższych postaciach w określonym czasie.</a:t>
            </a:r>
          </a:p>
          <a:p>
            <a:pPr algn="just"/>
            <a:r>
              <a:rPr lang="pl-PL" dirty="0"/>
              <a:t>W związku z poręczeniem majątkowym należy pamiętać o: areszcie warunkowym (art. 257 § 2) i liście żelaznym (art. 283 § 1). </a:t>
            </a:r>
          </a:p>
          <a:p>
            <a:pPr algn="just"/>
            <a:endParaRPr lang="pl-PL" dirty="0"/>
          </a:p>
        </p:txBody>
      </p:sp>
    </p:spTree>
    <p:extLst>
      <p:ext uri="{BB962C8B-B14F-4D97-AF65-F5344CB8AC3E}">
        <p14:creationId xmlns:p14="http://schemas.microsoft.com/office/powerpoint/2010/main" val="302078115"/>
      </p:ext>
    </p:extLst>
  </p:cSld>
  <p:clrMapOvr>
    <a:masterClrMapping/>
  </p:clrMapOvr>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2196084" y="173736"/>
            <a:ext cx="8925636" cy="1243584"/>
          </a:xfrm>
        </p:spPr>
        <p:txBody>
          <a:bodyPr/>
          <a:lstStyle/>
          <a:p>
            <a:r>
              <a:rPr lang="pl-PL" dirty="0"/>
              <a:t>Poręczenie majątkowe </a:t>
            </a:r>
          </a:p>
        </p:txBody>
      </p:sp>
      <p:sp>
        <p:nvSpPr>
          <p:cNvPr id="3" name="Symbol zastępczy zawartości 2"/>
          <p:cNvSpPr>
            <a:spLocks noGrp="1"/>
          </p:cNvSpPr>
          <p:nvPr>
            <p:ph idx="1"/>
          </p:nvPr>
        </p:nvSpPr>
        <p:spPr>
          <a:xfrm>
            <a:off x="2196084" y="1600201"/>
            <a:ext cx="7783830" cy="5114499"/>
          </a:xfrm>
        </p:spPr>
        <p:txBody>
          <a:bodyPr>
            <a:normAutofit/>
          </a:bodyPr>
          <a:lstStyle/>
          <a:p>
            <a:pPr algn="just"/>
            <a:r>
              <a:rPr lang="pl-PL" dirty="0"/>
              <a:t>Poręczenie majątkowe to samodzielny, nieizolacyjny środek zapobiegawczy. Stosuje go sąd a w postępowaniu przygotowawczym – także prokurator. Celem jego stosowania jest przede wszystkim zapewnienie prawidłowego toku postępowania. Nie można zatem poręczenia majątkowego utożsamiać z kaucją tzn. zwolnieniem oskarżonego z aresztu w zamian za uiszczenie określonej sumy pieniężnej. </a:t>
            </a:r>
          </a:p>
          <a:p>
            <a:pPr marL="0" indent="0" algn="just">
              <a:buNone/>
            </a:pPr>
            <a:r>
              <a:rPr lang="pl-PL" dirty="0"/>
              <a:t>Poręczenia może udzielić oskarżony lub inna osoba. Nie jest wykluczone przyjęcie poręczenia od kilku osób. Poręczycielem może być też współoskarżony. </a:t>
            </a:r>
          </a:p>
          <a:p>
            <a:pPr lvl="1" algn="just"/>
            <a:r>
              <a:rPr lang="pl-PL" dirty="0"/>
              <a:t>Sporne zagadnienie – czy poręczającym może być tylko osoba fizyczna czy także osoba prawna? Prof. Grzegorczyk – </a:t>
            </a:r>
            <a:r>
              <a:rPr lang="pl-PL" b="1" dirty="0"/>
              <a:t>tylko osoba fizyczna</a:t>
            </a:r>
            <a:r>
              <a:rPr lang="pl-PL" dirty="0"/>
              <a:t>, chociaż przydatna byłaby możliwość udzielenia poręczenia przez osobę prawną. Niemniej dopuszczenie takiej możliwości wymagałoby zmiany w k.p.k. </a:t>
            </a:r>
          </a:p>
          <a:p>
            <a:pPr algn="just"/>
            <a:endParaRPr lang="pl-PL" dirty="0"/>
          </a:p>
          <a:p>
            <a:pPr algn="just"/>
            <a:endParaRPr lang="pl-PL" dirty="0"/>
          </a:p>
        </p:txBody>
      </p:sp>
    </p:spTree>
    <p:extLst>
      <p:ext uri="{BB962C8B-B14F-4D97-AF65-F5344CB8AC3E}">
        <p14:creationId xmlns:p14="http://schemas.microsoft.com/office/powerpoint/2010/main" val="655560473"/>
      </p:ext>
    </p:extLst>
  </p:cSld>
  <p:clrMapOvr>
    <a:masterClrMapping/>
  </p:clrMapOvr>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1524000" y="-150126"/>
            <a:ext cx="9144000" cy="1499616"/>
          </a:xfrm>
        </p:spPr>
        <p:txBody>
          <a:bodyPr>
            <a:normAutofit/>
          </a:bodyPr>
          <a:lstStyle/>
          <a:p>
            <a:r>
              <a:rPr lang="pl-PL" sz="4400" dirty="0"/>
              <a:t>Poręczenie majątkowe </a:t>
            </a:r>
          </a:p>
        </p:txBody>
      </p:sp>
      <p:sp>
        <p:nvSpPr>
          <p:cNvPr id="3" name="Symbol zastępczy zawartości 2"/>
          <p:cNvSpPr>
            <a:spLocks noGrp="1"/>
          </p:cNvSpPr>
          <p:nvPr>
            <p:ph idx="1"/>
          </p:nvPr>
        </p:nvSpPr>
        <p:spPr>
          <a:xfrm>
            <a:off x="1636594" y="941697"/>
            <a:ext cx="8915401" cy="5800298"/>
          </a:xfrm>
        </p:spPr>
        <p:txBody>
          <a:bodyPr>
            <a:noAutofit/>
          </a:bodyPr>
          <a:lstStyle/>
          <a:p>
            <a:pPr algn="just"/>
            <a:r>
              <a:rPr lang="pl-PL" sz="2000" dirty="0"/>
              <a:t>Art. 266. </a:t>
            </a:r>
          </a:p>
          <a:p>
            <a:pPr marL="128016" lvl="1" indent="0" algn="just">
              <a:buNone/>
            </a:pPr>
            <a:r>
              <a:rPr lang="pl-PL" sz="2000" dirty="0"/>
              <a:t>§ 1. Poręczenie majątkowe w postaci </a:t>
            </a:r>
            <a:r>
              <a:rPr lang="pl-PL" sz="2000" b="1" dirty="0"/>
              <a:t>pieniędzy, papierów wartościowych, zastawu lub hipoteki</a:t>
            </a:r>
            <a:r>
              <a:rPr lang="pl-PL" sz="2000" dirty="0"/>
              <a:t> może złożyć oskarżony albo inna osoba.</a:t>
            </a:r>
          </a:p>
          <a:p>
            <a:pPr marL="128016" lvl="1" indent="0" algn="just">
              <a:buNone/>
            </a:pPr>
            <a:r>
              <a:rPr lang="pl-PL" sz="2000" dirty="0"/>
              <a:t>§ 2. Wysokość, rodzaj i warunki poręczenia majątkowego, a w szczególności termin złożenia przedmiotu poręczenia, należy </a:t>
            </a:r>
            <a:r>
              <a:rPr lang="pl-PL" sz="2000" b="1" dirty="0"/>
              <a:t>określić w postanowieniu</a:t>
            </a:r>
            <a:r>
              <a:rPr lang="pl-PL" sz="2000" dirty="0"/>
              <a:t>, mając na względzie sytuację materialną oskarżonego i składającego poręczenie majątkowe, wysokość wyrządzonej szkody oraz charakter popełnionego czynu.</a:t>
            </a:r>
          </a:p>
          <a:p>
            <a:pPr algn="just"/>
            <a:r>
              <a:rPr lang="pl-PL" sz="2000" dirty="0"/>
              <a:t>Art. 267. </a:t>
            </a:r>
          </a:p>
          <a:p>
            <a:pPr marL="128016" lvl="1" indent="0" algn="just">
              <a:buNone/>
            </a:pPr>
            <a:r>
              <a:rPr lang="pl-PL" sz="2000" dirty="0"/>
              <a:t>Osobę składającą poręczenie majątkowe zawiadamia się o każdorazowym wezwaniu oskarżonego do stawiennictwa; do osoby składającej poręczenie majątkowe za oskarżonego stosuje się odpowiednio art. 138 i 139 § 1. (wskazanie pełnomocnika do doręczeń w kraju jeżeli poręczający przebywa za granicą </a:t>
            </a:r>
          </a:p>
          <a:p>
            <a:pPr marL="128016" lvl="1" indent="0" algn="just">
              <a:buNone/>
            </a:pPr>
            <a:r>
              <a:rPr lang="pl-PL" sz="2000" dirty="0"/>
              <a:t>Organy procesowe muszą zawiadamiać poręczającego, gdy jest nim osoba inna niż sam oskarżony, o wszelkich wezwaniach kierowanych do oskarżonego, aby mógł on dopilnować, by wezwany stawił się na żądanie organu i nie utrudniał postępowania.</a:t>
            </a:r>
          </a:p>
        </p:txBody>
      </p:sp>
    </p:spTree>
    <p:extLst>
      <p:ext uri="{BB962C8B-B14F-4D97-AF65-F5344CB8AC3E}">
        <p14:creationId xmlns:p14="http://schemas.microsoft.com/office/powerpoint/2010/main" val="3205601858"/>
      </p:ext>
    </p:extLst>
  </p:cSld>
  <p:clrMapOvr>
    <a:masterClrMapping/>
  </p:clrMapOvr>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dirty="0"/>
              <a:t>Poręczenie majątkowe</a:t>
            </a:r>
          </a:p>
        </p:txBody>
      </p:sp>
      <p:sp>
        <p:nvSpPr>
          <p:cNvPr id="3" name="Symbol zastępczy zawartości 2"/>
          <p:cNvSpPr>
            <a:spLocks noGrp="1"/>
          </p:cNvSpPr>
          <p:nvPr>
            <p:ph idx="1"/>
          </p:nvPr>
        </p:nvSpPr>
        <p:spPr/>
        <p:txBody>
          <a:bodyPr>
            <a:noAutofit/>
          </a:bodyPr>
          <a:lstStyle/>
          <a:p>
            <a:pPr algn="just"/>
            <a:r>
              <a:rPr lang="pl-PL" sz="2200" dirty="0"/>
              <a:t>Art. 268 </a:t>
            </a:r>
          </a:p>
          <a:p>
            <a:pPr marL="128016" lvl="1" indent="0" algn="just">
              <a:buNone/>
            </a:pPr>
            <a:r>
              <a:rPr lang="pl-PL" sz="2200" dirty="0"/>
              <a:t>§ 1. Stanowiące przedmiot poręczenia wartości majątkowe lub zobowiązania </a:t>
            </a:r>
            <a:r>
              <a:rPr lang="pl-PL" sz="2200" b="1" dirty="0">
                <a:solidFill>
                  <a:srgbClr val="FF0000"/>
                </a:solidFill>
              </a:rPr>
              <a:t>ulegają przepadkowi </a:t>
            </a:r>
            <a:r>
              <a:rPr lang="pl-PL" sz="2200" dirty="0">
                <a:solidFill>
                  <a:srgbClr val="FF0000"/>
                </a:solidFill>
              </a:rPr>
              <a:t>albo ściągnięciu w razie </a:t>
            </a:r>
            <a:r>
              <a:rPr lang="pl-PL" sz="2200" b="1" dirty="0">
                <a:solidFill>
                  <a:srgbClr val="FF0000"/>
                </a:solidFill>
              </a:rPr>
              <a:t>ucieczki lub ukrycia się oskarżonego</a:t>
            </a:r>
            <a:r>
              <a:rPr lang="pl-PL" sz="2200" dirty="0">
                <a:solidFill>
                  <a:srgbClr val="FF0000"/>
                </a:solidFill>
              </a:rPr>
              <a:t>.</a:t>
            </a:r>
            <a:r>
              <a:rPr lang="pl-PL" sz="2200" dirty="0"/>
              <a:t> W </a:t>
            </a:r>
            <a:r>
              <a:rPr lang="pl-PL" sz="2200" u="sng" dirty="0">
                <a:solidFill>
                  <a:srgbClr val="00B050"/>
                </a:solidFill>
              </a:rPr>
              <a:t>wypadku utrudniania w inny sposób </a:t>
            </a:r>
            <a:r>
              <a:rPr lang="pl-PL" sz="2200" dirty="0">
                <a:solidFill>
                  <a:srgbClr val="00B050"/>
                </a:solidFill>
              </a:rPr>
              <a:t>postępowania </a:t>
            </a:r>
            <a:r>
              <a:rPr lang="pl-PL" sz="2200" u="sng" dirty="0">
                <a:solidFill>
                  <a:srgbClr val="00B050"/>
                </a:solidFill>
              </a:rPr>
              <a:t>karnego można orzec przepadek lub ściągnięcie tych wartości.</a:t>
            </a:r>
          </a:p>
          <a:p>
            <a:pPr marL="128016" lvl="1" indent="0" algn="just">
              <a:buNone/>
            </a:pPr>
            <a:r>
              <a:rPr lang="pl-PL" sz="2200" dirty="0"/>
              <a:t>§ 1a. Orzekając w przedmiocie przepadku lub ściągnięcia wartości majątkowych stanowiących przedmiot poręczenia, sąd może orzec częściowy przepadek lub ściągnięcie tych wartości, stosując wówczas wobec oskarżonego ponadto inny jeszcze środek zapobiegawczy, z uwzględnieniem wymogów art. 258 § 4, z wyjątkiem tymczasowego aresztowania.</a:t>
            </a:r>
          </a:p>
          <a:p>
            <a:pPr marL="128016" lvl="1" indent="0" algn="just">
              <a:buNone/>
            </a:pPr>
            <a:r>
              <a:rPr lang="pl-PL" sz="2200" dirty="0"/>
              <a:t>§ 2. O treści § 1 oraz art. 269 należy uprzedzić osobę składającą poręczenie majątkowe.</a:t>
            </a:r>
          </a:p>
          <a:p>
            <a:pPr marL="0" indent="0">
              <a:buNone/>
            </a:pPr>
            <a:endParaRPr lang="pl-PL" sz="2200" dirty="0"/>
          </a:p>
        </p:txBody>
      </p:sp>
    </p:spTree>
    <p:extLst>
      <p:ext uri="{BB962C8B-B14F-4D97-AF65-F5344CB8AC3E}">
        <p14:creationId xmlns:p14="http://schemas.microsoft.com/office/powerpoint/2010/main" val="321555132"/>
      </p:ext>
    </p:extLst>
  </p:cSld>
  <p:clrMapOvr>
    <a:masterClrMapping/>
  </p:clrMapOvr>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1524001" y="-150125"/>
            <a:ext cx="8843749" cy="1499616"/>
          </a:xfrm>
        </p:spPr>
        <p:txBody>
          <a:bodyPr>
            <a:normAutofit/>
          </a:bodyPr>
          <a:lstStyle/>
          <a:p>
            <a:r>
              <a:rPr lang="pl-PL" sz="4400" dirty="0"/>
              <a:t>Poręczenie majątkowe </a:t>
            </a:r>
          </a:p>
        </p:txBody>
      </p:sp>
      <p:sp>
        <p:nvSpPr>
          <p:cNvPr id="3" name="Symbol zastępczy zawartości 2"/>
          <p:cNvSpPr>
            <a:spLocks noGrp="1"/>
          </p:cNvSpPr>
          <p:nvPr>
            <p:ph idx="1"/>
          </p:nvPr>
        </p:nvSpPr>
        <p:spPr>
          <a:xfrm>
            <a:off x="1657067" y="996289"/>
            <a:ext cx="8843749" cy="5609229"/>
          </a:xfrm>
        </p:spPr>
        <p:txBody>
          <a:bodyPr>
            <a:normAutofit fontScale="92500" lnSpcReduction="20000"/>
          </a:bodyPr>
          <a:lstStyle/>
          <a:p>
            <a:pPr marL="0" indent="0" algn="just">
              <a:buNone/>
            </a:pPr>
            <a:r>
              <a:rPr lang="pl-PL" dirty="0"/>
              <a:t>Art. 269. </a:t>
            </a:r>
          </a:p>
          <a:p>
            <a:pPr marL="173736" lvl="1" indent="0" algn="just">
              <a:buNone/>
            </a:pPr>
            <a:r>
              <a:rPr lang="pl-PL" dirty="0"/>
              <a:t>§ 1. Ulegające przepadkowi przedmioty poręczenia lub ściągnięte sumy poręczenia majątkowego </a:t>
            </a:r>
            <a:r>
              <a:rPr lang="pl-PL" b="1" dirty="0"/>
              <a:t>przekazuje się lub przelewa na rzecz Skarbu Państwa</a:t>
            </a:r>
            <a:r>
              <a:rPr lang="pl-PL" dirty="0"/>
              <a:t>; pokrzywdzony ma wówczas pierwszeństwo zaspokojenia na nich swoich roszczeń wynikających z przestępstwa, jeżeli w inny sposób nie można uzyskać naprawienia szkody.</a:t>
            </a:r>
          </a:p>
          <a:p>
            <a:pPr marL="173736" lvl="1" indent="0" algn="just">
              <a:buNone/>
            </a:pPr>
            <a:r>
              <a:rPr lang="pl-PL" dirty="0"/>
              <a:t>§ 2. </a:t>
            </a:r>
            <a:r>
              <a:rPr lang="pl-PL" b="1" dirty="0"/>
              <a:t>Z chwilą ustania poręczenia majątkowego przedmiot poręczenia zwraca się, a sumę poręczenia zwalnia się, pod tym jednak warunkiem, że w razie prawomocnego skazania oskarżonego na karę pozbawienia wolności następuje to z chwilą rozpoczęcia odbywania przez niego kary. </a:t>
            </a:r>
            <a:r>
              <a:rPr lang="pl-PL" u="sng" dirty="0"/>
              <a:t>W razie niezgłoszenia się na wezwanie do odbycia kary stosuje się art. 268 § 1.</a:t>
            </a:r>
          </a:p>
          <a:p>
            <a:pPr marL="356616" lvl="2" indent="0" algn="just">
              <a:buNone/>
            </a:pPr>
            <a:r>
              <a:rPr lang="pl-PL" dirty="0"/>
              <a:t>Przepadek przedmiotu poręczenia</a:t>
            </a:r>
          </a:p>
          <a:p>
            <a:pPr marL="173736" lvl="1" indent="0" algn="just">
              <a:buNone/>
            </a:pPr>
            <a:r>
              <a:rPr lang="pl-PL" dirty="0"/>
              <a:t>§ 3. Cofnięcie poręczenia majątkowego staje się skuteczne dopiero z chwilą przyjęcia nowego poręczenia majątkowego, zastosowania innego środka zapobiegawczego lub odstąpienia od stosowania tego środka.</a:t>
            </a:r>
          </a:p>
          <a:p>
            <a:pPr marL="173736" lvl="1" indent="0" algn="just">
              <a:buNone/>
            </a:pPr>
            <a:r>
              <a:rPr lang="pl-PL" dirty="0"/>
              <a:t>§ 4. Przepisy § 2 i 3 nie dotyczą cofnięcia poręczenia majątkowego i zwrotu przedmiotów, jeżeli już zapadło postanowienie o jego przepadku lub o ściągnięciu sumy poręczenia.</a:t>
            </a:r>
          </a:p>
          <a:p>
            <a:pPr marL="0" indent="0" algn="just">
              <a:buNone/>
            </a:pPr>
            <a:r>
              <a:rPr lang="pl-PL" dirty="0"/>
              <a:t>Art. 270. </a:t>
            </a:r>
          </a:p>
          <a:p>
            <a:pPr marL="173736" lvl="1" indent="0" algn="just">
              <a:buNone/>
            </a:pPr>
            <a:r>
              <a:rPr lang="pl-PL" dirty="0"/>
              <a:t>§ 1. O przepadku przedmiotu poręczenia lub ściągnięciu sumy poręczenia orzeka z urzędu sąd, przed którym postępowanie się toczy, a w postępowaniu przygotowawczym na wniosek prokuratora - sąd właściwy do rozpoznania sprawy.</a:t>
            </a:r>
          </a:p>
          <a:p>
            <a:pPr marL="173736" lvl="1" indent="0" algn="just">
              <a:buNone/>
            </a:pPr>
            <a:r>
              <a:rPr lang="pl-PL" dirty="0"/>
              <a:t>§ 2. Oskarżony, poręczający i prokurator mają prawo wziąć udział w posiedzeniu sądowym lub złożyć wyjaśnienia na piśmie. Oskarżonego pozbawionego wolności sprowadza się na posiedzenie, jeżeli prezes sądu lub sąd uzna to za potrzebne.</a:t>
            </a:r>
          </a:p>
          <a:p>
            <a:pPr marL="173736" lvl="1" indent="0" algn="just">
              <a:buNone/>
            </a:pPr>
            <a:r>
              <a:rPr lang="pl-PL" dirty="0"/>
              <a:t>§ 3. Na postanowienie określone w § 1 przysługuje zażalenie.</a:t>
            </a:r>
          </a:p>
        </p:txBody>
      </p:sp>
    </p:spTree>
    <p:extLst>
      <p:ext uri="{BB962C8B-B14F-4D97-AF65-F5344CB8AC3E}">
        <p14:creationId xmlns:p14="http://schemas.microsoft.com/office/powerpoint/2010/main" val="1432662183"/>
      </p:ext>
    </p:extLst>
  </p:cSld>
  <p:clrMapOvr>
    <a:masterClrMapping/>
  </p:clrMapOvr>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1708245" y="-150127"/>
            <a:ext cx="8669740" cy="1499616"/>
          </a:xfrm>
        </p:spPr>
        <p:txBody>
          <a:bodyPr>
            <a:normAutofit/>
          </a:bodyPr>
          <a:lstStyle/>
          <a:p>
            <a:r>
              <a:rPr lang="pl-PL" sz="4400" dirty="0"/>
              <a:t>Poręczenie majątkowe </a:t>
            </a:r>
          </a:p>
        </p:txBody>
      </p:sp>
      <p:sp>
        <p:nvSpPr>
          <p:cNvPr id="3" name="Symbol zastępczy zawartości 2"/>
          <p:cNvSpPr>
            <a:spLocks noGrp="1"/>
          </p:cNvSpPr>
          <p:nvPr>
            <p:ph idx="1"/>
          </p:nvPr>
        </p:nvSpPr>
        <p:spPr>
          <a:xfrm>
            <a:off x="1605887" y="1064527"/>
            <a:ext cx="8956343" cy="5793475"/>
          </a:xfrm>
        </p:spPr>
        <p:txBody>
          <a:bodyPr>
            <a:normAutofit lnSpcReduction="10000"/>
          </a:bodyPr>
          <a:lstStyle/>
          <a:p>
            <a:pPr algn="just"/>
            <a:r>
              <a:rPr lang="pl-PL" dirty="0"/>
              <a:t>Poręczeniem poręczyciel gwarantuje, że oskarżony (podejrzany) nie będzie uchylał się od postępowania ani utrudniał go. Jeżeli poręczenie składa sam oskarżony, gwarancją ma być suma poręczenia, którą zapewnia on podporządkowanie się rygorom procesowym. Poręczenie jest zatem swoistą umową między organem stosującym ten środek a poręczycielem z możliwością negocjacji zarówno co do przedmiotu poręczenia, jak i co do jego wartości. </a:t>
            </a:r>
          </a:p>
          <a:p>
            <a:pPr algn="just"/>
            <a:r>
              <a:rPr lang="pl-PL" dirty="0"/>
              <a:t>Przedmiot poręczenia pozostaje własnością poręczającego, a ograniczeniu podlega jedynie jego władztwo nad nim. </a:t>
            </a:r>
          </a:p>
          <a:p>
            <a:pPr algn="just"/>
            <a:r>
              <a:rPr lang="pl-PL" dirty="0"/>
              <a:t>Wysokość, rodzaj, warunki termin złożenia poręczenia określa organ procesowy przy uwzględnieniu sytuacji majątkowej oskarżonego lub składającego poręczenie oraz charakteru zarzucanego czynu oraz wysokość wyrządzonej szkody. Prof. Grzegorczyk – </a:t>
            </a:r>
            <a:r>
              <a:rPr lang="pl-PL" b="1" dirty="0"/>
              <a:t>szczególne znaczenie powinno się przypisać temu, jaki charakter miało przestępstwo popełnione przez oskarżonego. Im poważniejsze tym wyższa powinna być suma poręczenia. </a:t>
            </a:r>
            <a:r>
              <a:rPr lang="pl-PL" dirty="0"/>
              <a:t>Jednocześnie nie chodzi jednak o to, poręczenie majątkowe było środkiem zapobiegawczym jedynie dla zamożnych, ale żeby jego rozmiar był z jednej strony realny do uiszczenia, ale z drugiej miał tak istotny wpływ na sytuację materialną danej osoby, że stworzona zostanie potencjalna gwarancja powstrzymania się oskarżonego od bezprawnego utrudniania postępowania, zaś w przypadku poręczyciela, gdy jest nim osoba trzecia, czuwania przez niego nad tym, aby oskarżony, za którego poręczył, nie podejmował bezprawnych działań godzących w prawidłowy tok procesu</a:t>
            </a:r>
          </a:p>
          <a:p>
            <a:pPr algn="just"/>
            <a:endParaRPr lang="pl-PL" dirty="0"/>
          </a:p>
        </p:txBody>
      </p:sp>
    </p:spTree>
    <p:extLst>
      <p:ext uri="{BB962C8B-B14F-4D97-AF65-F5344CB8AC3E}">
        <p14:creationId xmlns:p14="http://schemas.microsoft.com/office/powerpoint/2010/main" val="2536812130"/>
      </p:ext>
    </p:extLst>
  </p:cSld>
  <p:clrMapOvr>
    <a:masterClrMapping/>
  </p:clrMapOvr>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1343472" y="-459432"/>
            <a:ext cx="9144000" cy="1499616"/>
          </a:xfrm>
        </p:spPr>
        <p:txBody>
          <a:bodyPr>
            <a:normAutofit/>
          </a:bodyPr>
          <a:lstStyle/>
          <a:p>
            <a:r>
              <a:rPr lang="pl-PL" sz="3000" b="1" dirty="0"/>
              <a:t>Przepadek przedmiotu poręczenia</a:t>
            </a:r>
          </a:p>
        </p:txBody>
      </p:sp>
      <p:sp>
        <p:nvSpPr>
          <p:cNvPr id="3" name="Symbol zastępczy zawartości 2"/>
          <p:cNvSpPr>
            <a:spLocks noGrp="1"/>
          </p:cNvSpPr>
          <p:nvPr>
            <p:ph idx="1"/>
          </p:nvPr>
        </p:nvSpPr>
        <p:spPr>
          <a:xfrm>
            <a:off x="1502905" y="451014"/>
            <a:ext cx="9144000" cy="6134669"/>
          </a:xfrm>
        </p:spPr>
        <p:txBody>
          <a:bodyPr>
            <a:normAutofit fontScale="92500"/>
          </a:bodyPr>
          <a:lstStyle/>
          <a:p>
            <a:pPr marL="0" indent="0" algn="just">
              <a:lnSpc>
                <a:spcPct val="120000"/>
              </a:lnSpc>
              <a:buNone/>
            </a:pPr>
            <a:r>
              <a:rPr lang="pl-PL" sz="2400" dirty="0"/>
              <a:t>Jeżeli oskarżony utrudnia postępowanie organ procesowy wydaje postanowienie o przepadku przedmiotu poręczenia: </a:t>
            </a:r>
          </a:p>
          <a:p>
            <a:pPr marL="361950" indent="-361950" algn="just">
              <a:lnSpc>
                <a:spcPct val="120000"/>
              </a:lnSpc>
              <a:buFont typeface="Wingdings" panose="05000000000000000000" pitchFamily="2" charset="2"/>
              <a:buChar char="Ø"/>
            </a:pPr>
            <a:r>
              <a:rPr lang="pl-PL" sz="2000" b="1" dirty="0"/>
              <a:t>Obligatoryjnie</a:t>
            </a:r>
            <a:r>
              <a:rPr lang="pl-PL" sz="2000" dirty="0"/>
              <a:t> – w razie ucieczki lub ukrycia się oskarżonego </a:t>
            </a:r>
          </a:p>
          <a:p>
            <a:pPr marL="361950" indent="-361950" algn="just">
              <a:lnSpc>
                <a:spcPct val="120000"/>
              </a:lnSpc>
              <a:buFont typeface="Wingdings" panose="05000000000000000000" pitchFamily="2" charset="2"/>
              <a:buChar char="Ø"/>
            </a:pPr>
            <a:r>
              <a:rPr lang="pl-PL" sz="2000" b="1" dirty="0"/>
              <a:t>Fakultatywnie</a:t>
            </a:r>
            <a:r>
              <a:rPr lang="pl-PL" sz="2000" dirty="0"/>
              <a:t> – jeżeli w inny sposób niż ucieczka czy ukrycie się utrudnia on postępowanie.</a:t>
            </a:r>
          </a:p>
          <a:p>
            <a:pPr marL="361950" indent="-361950" algn="just">
              <a:lnSpc>
                <a:spcPct val="120000"/>
              </a:lnSpc>
              <a:buFont typeface="Wingdings" panose="05000000000000000000" pitchFamily="2" charset="2"/>
              <a:buChar char="Ø"/>
            </a:pPr>
            <a:r>
              <a:rPr lang="pl-PL" sz="2000" b="1" dirty="0"/>
              <a:t>Całego przedmiotu poręczenia </a:t>
            </a:r>
          </a:p>
          <a:p>
            <a:pPr marL="361950" indent="-361950" algn="just">
              <a:lnSpc>
                <a:spcPct val="120000"/>
              </a:lnSpc>
              <a:buFont typeface="Wingdings" panose="05000000000000000000" pitchFamily="2" charset="2"/>
              <a:buChar char="Ø"/>
            </a:pPr>
            <a:r>
              <a:rPr lang="pl-PL" sz="2000" b="1" dirty="0"/>
              <a:t>Częściowy przepadek poręczenia </a:t>
            </a:r>
            <a:r>
              <a:rPr lang="pl-PL" sz="2000" dirty="0"/>
              <a:t>(lub ściągnięcie jego sum) – jednocześnie stosuje się </a:t>
            </a:r>
            <a:r>
              <a:rPr lang="pl-PL" sz="2200" dirty="0"/>
              <a:t>wobec oskarżonego dodatkowy nieizolacyjny środek zapobiegawczy, z uwzględnieniem potrzeby zabezpieczenia prawidłowego toku procesu. Celem tej regulacji jest uniknięcie zbyt częstego stosowania tymczasowego aresztowania w związku z przepadkiem poręczenia, przy jednoczesnym utrzymaniu tego środka zapobiegawczego i wymuszeniu albo na poręczającym lepszego wywiązywania się ze swoich obowiązków albo na oskarżonym – poprzez zastosowanie dodatkowego </a:t>
            </a:r>
            <a:r>
              <a:rPr lang="pl-PL" sz="2200" dirty="0" err="1"/>
              <a:t>nieizolacyjnego</a:t>
            </a:r>
            <a:r>
              <a:rPr lang="pl-PL" sz="2200" dirty="0"/>
              <a:t> środka – zaniechania utrudniania postępowania. </a:t>
            </a:r>
          </a:p>
        </p:txBody>
      </p:sp>
      <p:cxnSp>
        <p:nvCxnSpPr>
          <p:cNvPr id="5" name="Łącznik prosty 4"/>
          <p:cNvCxnSpPr/>
          <p:nvPr/>
        </p:nvCxnSpPr>
        <p:spPr>
          <a:xfrm>
            <a:off x="1524000" y="3508824"/>
            <a:ext cx="9144000" cy="9525"/>
          </a:xfrm>
          <a:prstGeom prst="line">
            <a:avLst/>
          </a:prstGeom>
          <a:ln/>
        </p:spPr>
        <p:style>
          <a:lnRef idx="2">
            <a:schemeClr val="accent3"/>
          </a:lnRef>
          <a:fillRef idx="0">
            <a:schemeClr val="accent3"/>
          </a:fillRef>
          <a:effectRef idx="1">
            <a:schemeClr val="accent3"/>
          </a:effectRef>
          <a:fontRef idx="minor">
            <a:schemeClr val="tx1"/>
          </a:fontRef>
        </p:style>
      </p:cxnSp>
    </p:spTree>
    <p:extLst>
      <p:ext uri="{BB962C8B-B14F-4D97-AF65-F5344CB8AC3E}">
        <p14:creationId xmlns:p14="http://schemas.microsoft.com/office/powerpoint/2010/main" val="121910956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normAutofit/>
          </a:bodyPr>
          <a:lstStyle/>
          <a:p>
            <a:r>
              <a:rPr lang="pl-PL" cap="none" dirty="0"/>
              <a:t>Postanowienie</a:t>
            </a:r>
            <a:r>
              <a:rPr lang="pl-PL" dirty="0"/>
              <a:t> SN </a:t>
            </a:r>
            <a:br>
              <a:rPr lang="pl-PL" dirty="0"/>
            </a:br>
            <a:r>
              <a:rPr lang="pl-PL" cap="none" dirty="0"/>
              <a:t>z</a:t>
            </a:r>
            <a:r>
              <a:rPr lang="pl-PL" dirty="0"/>
              <a:t> 19.03.2014 </a:t>
            </a:r>
            <a:r>
              <a:rPr lang="pl-PL" cap="none" dirty="0"/>
              <a:t>r</a:t>
            </a:r>
            <a:r>
              <a:rPr lang="pl-PL" dirty="0"/>
              <a:t>., II KK 265/13</a:t>
            </a:r>
          </a:p>
        </p:txBody>
      </p:sp>
      <p:sp>
        <p:nvSpPr>
          <p:cNvPr id="3" name="Symbol zastępczy zawartości 2"/>
          <p:cNvSpPr>
            <a:spLocks noGrp="1"/>
          </p:cNvSpPr>
          <p:nvPr>
            <p:ph idx="1"/>
          </p:nvPr>
        </p:nvSpPr>
        <p:spPr>
          <a:xfrm>
            <a:off x="680321" y="2587394"/>
            <a:ext cx="9613861" cy="3599316"/>
          </a:xfrm>
        </p:spPr>
        <p:txBody>
          <a:bodyPr>
            <a:normAutofit/>
          </a:bodyPr>
          <a:lstStyle/>
          <a:p>
            <a:pPr algn="just"/>
            <a:r>
              <a:rPr lang="pl-PL" sz="2200" dirty="0">
                <a:latin typeface="+mj-lt"/>
              </a:rPr>
              <a:t>Nie jest możliwe zaakceptowanie sytuacji, w której funkcjonariusze demokratycznego państwa, funkcjonariusze władzy publicznej, </a:t>
            </a:r>
            <a:r>
              <a:rPr lang="pl-PL" sz="2200" u="sng" dirty="0">
                <a:latin typeface="+mj-lt"/>
              </a:rPr>
              <a:t>mogliby gromadzić materiał dowodowy wbrew obowiązującemu prawu, natomiast zgodnie z prawem, na podstawie właśnie tego materiału, obywatele mieliby ponosić odpowiedzialność karną</a:t>
            </a:r>
            <a:r>
              <a:rPr lang="pl-PL" sz="2200" dirty="0">
                <a:latin typeface="+mj-lt"/>
              </a:rPr>
              <a:t>. Każde państwo odpowiada za bezprawną działalność swoich funkcjonariuszy służb specjalnych, a tej odpowiedzialności </a:t>
            </a:r>
            <a:r>
              <a:rPr lang="pl-PL" sz="2200" u="sng" dirty="0">
                <a:latin typeface="+mj-lt"/>
              </a:rPr>
              <a:t>nie może wyłączać powoływanie się na interes społeczny w zwalczaniu przestępczości. </a:t>
            </a:r>
          </a:p>
          <a:p>
            <a:pPr algn="just"/>
            <a:endParaRPr lang="pl-PL" sz="2200" u="sng" dirty="0">
              <a:latin typeface="+mj-lt"/>
            </a:endParaRPr>
          </a:p>
        </p:txBody>
      </p:sp>
    </p:spTree>
    <p:extLst>
      <p:ext uri="{BB962C8B-B14F-4D97-AF65-F5344CB8AC3E}">
        <p14:creationId xmlns:p14="http://schemas.microsoft.com/office/powerpoint/2010/main" val="3562125469"/>
      </p:ext>
    </p:extLst>
  </p:cSld>
  <p:clrMapOvr>
    <a:masterClrMapping/>
  </p:clrMapOvr>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2063552" y="-531440"/>
            <a:ext cx="7290054" cy="1499616"/>
          </a:xfrm>
        </p:spPr>
        <p:txBody>
          <a:bodyPr>
            <a:normAutofit/>
          </a:bodyPr>
          <a:lstStyle/>
          <a:p>
            <a:r>
              <a:rPr lang="pl-PL" sz="3000" b="1" dirty="0"/>
              <a:t>Przepadek przedmiotu poręczenia</a:t>
            </a:r>
          </a:p>
        </p:txBody>
      </p:sp>
      <p:sp>
        <p:nvSpPr>
          <p:cNvPr id="3" name="Symbol zastępczy zawartości 2"/>
          <p:cNvSpPr>
            <a:spLocks noGrp="1"/>
          </p:cNvSpPr>
          <p:nvPr>
            <p:ph idx="1"/>
          </p:nvPr>
        </p:nvSpPr>
        <p:spPr>
          <a:xfrm>
            <a:off x="1271464" y="548680"/>
            <a:ext cx="9396536" cy="5688632"/>
          </a:xfrm>
        </p:spPr>
        <p:txBody>
          <a:bodyPr>
            <a:noAutofit/>
          </a:bodyPr>
          <a:lstStyle/>
          <a:p>
            <a:pPr algn="just"/>
            <a:r>
              <a:rPr lang="pl-PL" sz="1900" dirty="0">
                <a:latin typeface="+mj-lt"/>
                <a:cs typeface="Times New Roman" pitchFamily="18" charset="0"/>
              </a:rPr>
              <a:t>Organ procesowy ma obowiązek uprzedzić składającego poręczenie (czyli oskarżonego lub inną osobę o możliwości przepadku tego poręczenia i warunkach jego orzeczenia, a także o uregulowanym w art. 269 postępowaniu z jego przedmiotami i sumami w razie przepadku oraz postępowaniu w razie ustania poręczenia, a także o zasadach jego cofania. Brak uprzedzenia o treści art. 268 § 1 i art. 269 nie pozwala na orzeczenie przepadku poręczenia lub ściągnięcie sumy poręczenia nawet wówczas, gdy istnieje podstawa do przyjęcia, że poręczyciel znał treść odnośnych przepisów (por. art. 16 §  1 oraz uchwałę SN z dnia 20 maja 1992, I KZP 17/92) W razie orzeczenia przepadku poręczenia lub ściągnięciu jego sum przekazywane są na rzecz Skarbu Państwa. Na skutek prawomocnego orzeczenia przepadku Skarb Państwa staje się więc właścicielem pieniędzy lub papierów wartościowych, gdy to one były przedmiotem poręczenia, albo podmiotem uprawnionym do uzyskania sum zabezpieczonych zastawem lub hipoteką, które powinny być teraz ściągnięte i przekazane na jego rachunek.</a:t>
            </a:r>
          </a:p>
          <a:p>
            <a:pPr algn="just"/>
            <a:r>
              <a:rPr lang="pl-PL" sz="1900" dirty="0">
                <a:latin typeface="+mj-lt"/>
                <a:cs typeface="Times New Roman" pitchFamily="18" charset="0"/>
              </a:rPr>
              <a:t>Pokrzywdzonemu gwarantuje się, że na przedmiotach lub sumach poręczenia, które uległy przepadkowi, będzie miał pierwszeństwo zaspokojenia swoich roszczeń majątkowych, jeżeli w inny sposób nie może uzyskać naprawienia wyrządzonej mu szkody.  </a:t>
            </a:r>
          </a:p>
          <a:p>
            <a:pPr algn="just"/>
            <a:r>
              <a:rPr lang="pl-PL" sz="1900" dirty="0">
                <a:latin typeface="+mj-lt"/>
                <a:cs typeface="Times New Roman" pitchFamily="18" charset="0"/>
              </a:rPr>
              <a:t>Procedowanie w przedmiocie przepadku poręczenia -  orzeka z urzędu sąd, przed którym toczy się postępowanie. W postępowaniu przygotowawczym, na wniosek prokuratora, orzeka sąd właściwy do rozpoznania sprawy. Prawo do udziału posiedzeniu mają oskarżony (oraz obrońca), poręczyciel i prokurator.</a:t>
            </a:r>
          </a:p>
          <a:p>
            <a:pPr algn="just"/>
            <a:endParaRPr lang="pl-PL" sz="1900" dirty="0">
              <a:latin typeface="+mj-lt"/>
              <a:cs typeface="Times New Roman" pitchFamily="18" charset="0"/>
            </a:endParaRPr>
          </a:p>
        </p:txBody>
      </p:sp>
    </p:spTree>
    <p:extLst>
      <p:ext uri="{BB962C8B-B14F-4D97-AF65-F5344CB8AC3E}">
        <p14:creationId xmlns:p14="http://schemas.microsoft.com/office/powerpoint/2010/main" val="4134873241"/>
      </p:ext>
    </p:extLst>
  </p:cSld>
  <p:clrMapOvr>
    <a:masterClrMapping/>
  </p:clrMapOvr>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1130462" y="228727"/>
            <a:ext cx="9144000" cy="1499616"/>
          </a:xfrm>
        </p:spPr>
        <p:txBody>
          <a:bodyPr>
            <a:noAutofit/>
          </a:bodyPr>
          <a:lstStyle/>
          <a:p>
            <a:r>
              <a:rPr lang="pl-PL" sz="4900" dirty="0"/>
              <a:t>Ustanie i cofnięcie poręczenia </a:t>
            </a:r>
          </a:p>
        </p:txBody>
      </p:sp>
      <p:sp>
        <p:nvSpPr>
          <p:cNvPr id="3" name="Symbol zastępczy zawartości 2"/>
          <p:cNvSpPr>
            <a:spLocks noGrp="1"/>
          </p:cNvSpPr>
          <p:nvPr>
            <p:ph idx="1"/>
          </p:nvPr>
        </p:nvSpPr>
        <p:spPr>
          <a:xfrm>
            <a:off x="904712" y="1357953"/>
            <a:ext cx="8905163" cy="5500047"/>
          </a:xfrm>
        </p:spPr>
        <p:txBody>
          <a:bodyPr>
            <a:normAutofit fontScale="85000" lnSpcReduction="20000"/>
          </a:bodyPr>
          <a:lstStyle/>
          <a:p>
            <a:pPr marL="0" indent="0" algn="just">
              <a:buNone/>
            </a:pPr>
            <a:r>
              <a:rPr lang="pl-PL" b="1" dirty="0"/>
              <a:t>Ustanie poręczenia</a:t>
            </a:r>
          </a:p>
          <a:p>
            <a:pPr lvl="1" algn="just">
              <a:buFontTx/>
              <a:buChar char="-"/>
            </a:pPr>
            <a:r>
              <a:rPr lang="pl-PL" dirty="0"/>
              <a:t>Z momentem rozpoczęcia wykonywania kary, chyba że w postanowienie o przyjęciu poręczenia ustalono inaczej</a:t>
            </a:r>
          </a:p>
          <a:p>
            <a:pPr lvl="1" algn="just">
              <a:buFontTx/>
              <a:buChar char="-"/>
            </a:pPr>
            <a:r>
              <a:rPr lang="pl-PL" dirty="0"/>
              <a:t>- gdy proces zakończono prawomocnie w sposób nieprzewidujący wykonywania kary (uniewinnienie, warunkowe umorzenie, skazanie z warunkowym zawieszeniem wykonania kary, odstąpienie od wymierzenia kary), poręczenie ustaje z momentem uprawomocnienia się wyroku. </a:t>
            </a:r>
          </a:p>
          <a:p>
            <a:pPr lvl="1" algn="just">
              <a:buFontTx/>
              <a:buChar char="-"/>
            </a:pPr>
            <a:r>
              <a:rPr lang="pl-PL" dirty="0"/>
              <a:t>W razie skazania na karę pozbawienia wolności bezwarunkowo wykonywaną poręczenie ustaje dopiero z chwilą rozpoczęcia odbywania kary przez skazanego, czyli stawienia się go do jej odbycia. W razie niezgłoszenia się skazanego do odbycia kary wchodzi – przepadek poręczenia</a:t>
            </a:r>
          </a:p>
          <a:p>
            <a:pPr lvl="1" algn="just">
              <a:buFontTx/>
              <a:buChar char="-"/>
            </a:pPr>
            <a:r>
              <a:rPr lang="pl-PL" dirty="0"/>
              <a:t>Uchwala SN (7) z 22 stycznia 2003 r., I KZP 36/02 </a:t>
            </a:r>
            <a:r>
              <a:rPr lang="pl-PL" b="1" dirty="0"/>
              <a:t>– </a:t>
            </a:r>
            <a:r>
              <a:rPr lang="pl-PL" dirty="0"/>
              <a:t>w razie zastosowania wobec oskarżonego, względem którego jest już stosowane poręczenie majątkowe, tymczasowego aresztowania bez zawarcia w postanowieniu o zastosowaniu tego środka wzmianki o uchyleniu poręczenia albo o jego zamianie na tymczasowe aresztowanie, poręczenie to ustaje z chwilą rozpoczęcia efektywnego wykonywania tymczasowego aresztowania, czyli z momentem osadzenia oskarżonego, a nie z chwilą wydania czy uprawomocnienia się postanowienia o zastosowaniu tego środka zapobiegawczego.</a:t>
            </a:r>
          </a:p>
          <a:p>
            <a:pPr marL="0" indent="0" algn="just">
              <a:buNone/>
            </a:pPr>
            <a:r>
              <a:rPr lang="pl-PL" b="1" dirty="0"/>
              <a:t>Cofnięcie poręczenia</a:t>
            </a:r>
            <a:endParaRPr lang="pl-PL" dirty="0"/>
          </a:p>
          <a:p>
            <a:pPr marL="459486" lvl="1" algn="just">
              <a:buFontTx/>
              <a:buChar char="-"/>
            </a:pPr>
            <a:r>
              <a:rPr lang="pl-PL" dirty="0"/>
              <a:t>Ustawodawca dopuszcza możliwość cofnięcia poręczenia majątkowego, ale tylko wtedy, gdy nie został jeszcze orzeczony przepadek przedmiotu poręczenia, czyli do momentu wydania  postanowienia o przepadku przedmiotu poręczenia (ściągnięciu sum poręczenia. </a:t>
            </a:r>
          </a:p>
          <a:p>
            <a:pPr marL="459486" lvl="1" algn="just">
              <a:buFontTx/>
              <a:buChar char="-"/>
            </a:pPr>
            <a:r>
              <a:rPr lang="pl-PL" dirty="0"/>
              <a:t>Cofnięcie wywołuje skutek dopiero z chwilą przyjęcia nowego poręczenia lub zastosowania innego środka zapobiegawczego albo odstąpienia od stosowania takiego środka </a:t>
            </a:r>
          </a:p>
          <a:p>
            <a:pPr marL="0" indent="0" algn="just">
              <a:buNone/>
            </a:pPr>
            <a:r>
              <a:rPr lang="pl-PL" b="1" dirty="0"/>
              <a:t>Zwrot przedmiotu poręczenia</a:t>
            </a:r>
            <a:r>
              <a:rPr lang="pl-PL" dirty="0"/>
              <a:t> </a:t>
            </a:r>
          </a:p>
          <a:p>
            <a:pPr marL="173736" lvl="1" indent="0" algn="just">
              <a:buNone/>
            </a:pPr>
            <a:r>
              <a:rPr lang="pl-PL" dirty="0"/>
              <a:t>W wyniku jego ustania lub skutecznego cofnięcia. </a:t>
            </a:r>
          </a:p>
        </p:txBody>
      </p:sp>
    </p:spTree>
    <p:extLst>
      <p:ext uri="{BB962C8B-B14F-4D97-AF65-F5344CB8AC3E}">
        <p14:creationId xmlns:p14="http://schemas.microsoft.com/office/powerpoint/2010/main" val="3996193009"/>
      </p:ext>
    </p:extLst>
  </p:cSld>
  <p:clrMapOvr>
    <a:masterClrMapping/>
  </p:clrMapOvr>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1542661" y="-243408"/>
            <a:ext cx="9144000" cy="1499616"/>
          </a:xfrm>
        </p:spPr>
        <p:txBody>
          <a:bodyPr>
            <a:normAutofit/>
          </a:bodyPr>
          <a:lstStyle/>
          <a:p>
            <a:r>
              <a:rPr lang="pl-PL" sz="3000" b="1" dirty="0"/>
              <a:t>Poręczenie społeczne i osoby godnej zaufania</a:t>
            </a:r>
          </a:p>
        </p:txBody>
      </p:sp>
      <p:sp>
        <p:nvSpPr>
          <p:cNvPr id="4" name="Symbol zastępczy tekstu 3"/>
          <p:cNvSpPr>
            <a:spLocks noGrp="1"/>
          </p:cNvSpPr>
          <p:nvPr>
            <p:ph type="body" idx="1"/>
          </p:nvPr>
        </p:nvSpPr>
        <p:spPr>
          <a:xfrm>
            <a:off x="1847529" y="836712"/>
            <a:ext cx="3868731" cy="822960"/>
          </a:xfrm>
        </p:spPr>
        <p:txBody>
          <a:bodyPr/>
          <a:lstStyle/>
          <a:p>
            <a:pPr algn="ctr"/>
            <a:r>
              <a:rPr lang="pl-PL" dirty="0"/>
              <a:t>Poręczenie społeczne – art. 271 </a:t>
            </a:r>
          </a:p>
        </p:txBody>
      </p:sp>
      <p:sp>
        <p:nvSpPr>
          <p:cNvPr id="5" name="Symbol zastępczy zawartości 4"/>
          <p:cNvSpPr>
            <a:spLocks noGrp="1"/>
          </p:cNvSpPr>
          <p:nvPr>
            <p:ph sz="half" idx="2"/>
          </p:nvPr>
        </p:nvSpPr>
        <p:spPr>
          <a:xfrm>
            <a:off x="1531303" y="1628801"/>
            <a:ext cx="4216749" cy="4763069"/>
          </a:xfrm>
        </p:spPr>
        <p:txBody>
          <a:bodyPr>
            <a:normAutofit fontScale="85000" lnSpcReduction="20000"/>
          </a:bodyPr>
          <a:lstStyle/>
          <a:p>
            <a:pPr algn="just"/>
            <a:r>
              <a:rPr lang="pl-PL" dirty="0"/>
              <a:t>§ 1. Od </a:t>
            </a:r>
            <a:r>
              <a:rPr lang="pl-PL" b="1" dirty="0"/>
              <a:t>pracodawcy</a:t>
            </a:r>
            <a:r>
              <a:rPr lang="pl-PL" dirty="0"/>
              <a:t>, u którego oskarżony jest zatrudniony, od </a:t>
            </a:r>
            <a:r>
              <a:rPr lang="pl-PL" b="1" dirty="0"/>
              <a:t>kierownictwa szkoły lub uczelni</a:t>
            </a:r>
            <a:r>
              <a:rPr lang="pl-PL" dirty="0"/>
              <a:t>, których oskarżony jest uczniem lub studentem, od zespołu, w którym oskarżony pracuje lub uczy się, albo od </a:t>
            </a:r>
            <a:r>
              <a:rPr lang="pl-PL" b="1" dirty="0"/>
              <a:t>organizacji społecznej</a:t>
            </a:r>
            <a:r>
              <a:rPr lang="pl-PL" dirty="0"/>
              <a:t>, której oskarżony jest członkiem, można, na ich wniosek, przyjąć poręczenie, że </a:t>
            </a:r>
            <a:r>
              <a:rPr lang="pl-PL" u="sng" dirty="0"/>
              <a:t>oskarżony stawi się na każde wezwanie i nie będzie w sposób bezprawny utrudniał postępowania; jeżeli oskarżony jest żołnierzem, można przyjąć poręczenie od zespołu żołnierskiego, zgłoszone za pośrednictwem właściwego dowódcy.</a:t>
            </a:r>
          </a:p>
          <a:p>
            <a:pPr algn="just"/>
            <a:r>
              <a:rPr lang="pl-PL" dirty="0"/>
              <a:t>§ 2. Do wniosku o przyjęcie poręczenia zespół lub organizacja społeczna dołącza wyciąg z protokołu zawierającego uchwałę o podjęciu się poręczenia.</a:t>
            </a:r>
          </a:p>
          <a:p>
            <a:pPr algn="just"/>
            <a:r>
              <a:rPr lang="pl-PL" dirty="0"/>
              <a:t>§ 3. We wniosku o przyjęcie poręczenia należy wskazać osobę, która ma wykonywać obowiązki poręczającego; osoba ta składa oświadczenie o przyjęciu tych obowiązków.</a:t>
            </a:r>
          </a:p>
        </p:txBody>
      </p:sp>
      <p:sp>
        <p:nvSpPr>
          <p:cNvPr id="6" name="Symbol zastępczy tekstu 5"/>
          <p:cNvSpPr>
            <a:spLocks noGrp="1"/>
          </p:cNvSpPr>
          <p:nvPr>
            <p:ph type="body" sz="quarter" idx="3"/>
          </p:nvPr>
        </p:nvSpPr>
        <p:spPr>
          <a:xfrm>
            <a:off x="5928816" y="836712"/>
            <a:ext cx="4739185" cy="822960"/>
          </a:xfrm>
        </p:spPr>
        <p:txBody>
          <a:bodyPr/>
          <a:lstStyle/>
          <a:p>
            <a:pPr algn="ctr"/>
            <a:r>
              <a:rPr lang="pl-PL" dirty="0"/>
              <a:t>Poręczenie osoby godnej zaufania – art. 272  </a:t>
            </a:r>
          </a:p>
        </p:txBody>
      </p:sp>
      <p:sp>
        <p:nvSpPr>
          <p:cNvPr id="7" name="Symbol zastępczy zawartości 6"/>
          <p:cNvSpPr>
            <a:spLocks noGrp="1"/>
          </p:cNvSpPr>
          <p:nvPr>
            <p:ph sz="quarter" idx="4"/>
          </p:nvPr>
        </p:nvSpPr>
        <p:spPr>
          <a:xfrm>
            <a:off x="6007290" y="1628800"/>
            <a:ext cx="4660711" cy="4896544"/>
          </a:xfrm>
        </p:spPr>
        <p:txBody>
          <a:bodyPr>
            <a:noAutofit/>
          </a:bodyPr>
          <a:lstStyle/>
          <a:p>
            <a:pPr algn="just"/>
            <a:r>
              <a:rPr lang="pl-PL" sz="1500" dirty="0"/>
              <a:t>Poręczenie, że oskarżony stawi się na każde wezwanie i nie będzie w sposób bezprawny utrudniał postępowania, można także przyjąć od </a:t>
            </a:r>
            <a:r>
              <a:rPr lang="pl-PL" sz="1500" b="1" dirty="0"/>
              <a:t>osoby godnej zaufania</a:t>
            </a:r>
            <a:r>
              <a:rPr lang="pl-PL" sz="1500" dirty="0"/>
              <a:t>. Przepis art. 275 § 2 stosuje się odpowiednio</a:t>
            </a:r>
          </a:p>
          <a:p>
            <a:pPr algn="just"/>
            <a:r>
              <a:rPr lang="pl-PL" sz="1500" dirty="0"/>
              <a:t>- art. 275 § 2 to obowiązki nakładane na oskarżonego przy dozorze </a:t>
            </a:r>
          </a:p>
          <a:p>
            <a:pPr marL="630936" lvl="1" indent="-457200" algn="just">
              <a:buFont typeface="+mj-lt"/>
              <a:buAutoNum type="arabicPeriod"/>
            </a:pPr>
            <a:r>
              <a:rPr lang="pl-PL" sz="1500" dirty="0"/>
              <a:t>zakazie opuszczania określonego miejsca pobytu, </a:t>
            </a:r>
          </a:p>
          <a:p>
            <a:pPr marL="630936" lvl="1" indent="-457200" algn="just">
              <a:buFont typeface="+mj-lt"/>
              <a:buAutoNum type="arabicPeriod"/>
            </a:pPr>
            <a:r>
              <a:rPr lang="pl-PL" sz="1500" dirty="0"/>
              <a:t>zgłaszaniu się do organu dozorującego w określonych odstępach czasu, </a:t>
            </a:r>
          </a:p>
          <a:p>
            <a:pPr marL="630936" lvl="1" indent="-457200" algn="just">
              <a:buFont typeface="+mj-lt"/>
              <a:buAutoNum type="arabicPeriod"/>
            </a:pPr>
            <a:r>
              <a:rPr lang="pl-PL" sz="1500" dirty="0"/>
              <a:t>zawiadamianiu go o zamierzonym wyjeździe oraz o terminie powrotu, </a:t>
            </a:r>
          </a:p>
          <a:p>
            <a:pPr marL="630936" lvl="1" indent="-457200" algn="just">
              <a:buFont typeface="+mj-lt"/>
              <a:buAutoNum type="arabicPeriod"/>
            </a:pPr>
            <a:r>
              <a:rPr lang="pl-PL" sz="1500" dirty="0"/>
              <a:t>zakazie kontaktowania się z pokrzywdzonym lub z innymi osobami, </a:t>
            </a:r>
          </a:p>
          <a:p>
            <a:pPr marL="630936" lvl="1" indent="-457200" algn="just">
              <a:buFont typeface="+mj-lt"/>
              <a:buAutoNum type="arabicPeriod"/>
            </a:pPr>
            <a:r>
              <a:rPr lang="pl-PL" sz="1500" dirty="0"/>
              <a:t>zakazie zbliżania się do określonych osób na wskazaną odległość,</a:t>
            </a:r>
          </a:p>
          <a:p>
            <a:pPr marL="630936" lvl="1" indent="-457200" algn="just">
              <a:buFont typeface="+mj-lt"/>
              <a:buAutoNum type="arabicPeriod"/>
            </a:pPr>
            <a:r>
              <a:rPr lang="pl-PL" sz="1500" dirty="0"/>
              <a:t>zakazie przebywania w określonych miejscach, </a:t>
            </a:r>
          </a:p>
          <a:p>
            <a:pPr marL="630936" lvl="1" indent="-457200" algn="just">
              <a:buFont typeface="+mj-lt"/>
              <a:buAutoNum type="arabicPeriod"/>
            </a:pPr>
            <a:r>
              <a:rPr lang="pl-PL" sz="1500" dirty="0"/>
              <a:t>a także na innych ograniczeniach swobody oskarżonego, niezbędnych do wykonywania dozoru</a:t>
            </a:r>
          </a:p>
        </p:txBody>
      </p:sp>
    </p:spTree>
    <p:extLst>
      <p:ext uri="{BB962C8B-B14F-4D97-AF65-F5344CB8AC3E}">
        <p14:creationId xmlns:p14="http://schemas.microsoft.com/office/powerpoint/2010/main" val="1317755556"/>
      </p:ext>
    </p:extLst>
  </p:cSld>
  <p:clrMapOvr>
    <a:masterClrMapping/>
  </p:clrMapOvr>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ytuł 6"/>
          <p:cNvSpPr>
            <a:spLocks noGrp="1"/>
          </p:cNvSpPr>
          <p:nvPr>
            <p:ph type="title"/>
          </p:nvPr>
        </p:nvSpPr>
        <p:spPr>
          <a:xfrm>
            <a:off x="1524000" y="0"/>
            <a:ext cx="9144000" cy="1499616"/>
          </a:xfrm>
        </p:spPr>
        <p:txBody>
          <a:bodyPr>
            <a:normAutofit fontScale="90000"/>
          </a:bodyPr>
          <a:lstStyle/>
          <a:p>
            <a:r>
              <a:rPr lang="pl-PL" sz="5400" dirty="0"/>
              <a:t>Poręczenie społeczne i osoby godnej zaufania</a:t>
            </a:r>
            <a:endParaRPr lang="pl-PL" dirty="0"/>
          </a:p>
        </p:txBody>
      </p:sp>
      <p:sp>
        <p:nvSpPr>
          <p:cNvPr id="8" name="Symbol zastępczy zawartości 7"/>
          <p:cNvSpPr>
            <a:spLocks noGrp="1"/>
          </p:cNvSpPr>
          <p:nvPr>
            <p:ph idx="1"/>
          </p:nvPr>
        </p:nvSpPr>
        <p:spPr>
          <a:xfrm>
            <a:off x="1524000" y="1499616"/>
            <a:ext cx="9144000" cy="5358384"/>
          </a:xfrm>
        </p:spPr>
        <p:txBody>
          <a:bodyPr>
            <a:normAutofit/>
          </a:bodyPr>
          <a:lstStyle/>
          <a:p>
            <a:pPr algn="just"/>
            <a:r>
              <a:rPr lang="pl-PL" dirty="0"/>
              <a:t>Art. 273. </a:t>
            </a:r>
          </a:p>
          <a:p>
            <a:pPr marL="128016" lvl="1" indent="0" algn="just">
              <a:buNone/>
            </a:pPr>
            <a:r>
              <a:rPr lang="pl-PL" dirty="0"/>
              <a:t>§ 1. Przy odbieraniu poręczenia zawiadamia się udzielającego poręczenia lub wykonującego obowiązki poręczającego o treści zarzutu stawianego oskarżonemu oraz o obowiązkach wynikających z poręczenia i skutkach ich niedotrzymania.</a:t>
            </a:r>
          </a:p>
          <a:p>
            <a:pPr marL="128016" lvl="1" indent="0" algn="just">
              <a:buNone/>
            </a:pPr>
            <a:r>
              <a:rPr lang="pl-PL" dirty="0"/>
              <a:t>§ 2. Poręczający jest obowiązany niezwłocznie powiadomić sąd lub prokuratora o wiadomych mu poczynaniach oskarżonego, zmierzających do uchylenia się od obowiązku stawienia się na wezwanie lub do utrudniania w inny bezprawny sposób postępowania.</a:t>
            </a:r>
          </a:p>
          <a:p>
            <a:pPr algn="just"/>
            <a:r>
              <a:rPr lang="pl-PL" dirty="0"/>
              <a:t>Art. 274. </a:t>
            </a:r>
          </a:p>
          <a:p>
            <a:pPr marL="128016" lvl="1" indent="0" algn="just">
              <a:buNone/>
            </a:pPr>
            <a:r>
              <a:rPr lang="pl-PL" dirty="0"/>
              <a:t>Jeżeli mimo poręczenia oskarżony nie stawi się na wezwanie lub w inny bezprawny sposób będzie utrudniał postępowanie, organ stosujący środek zapobiegawczy zawiadomi o tym udzielającego poręczenia, a ponadto może zawiadomić bezpośredniego przełożonego osoby, która złożyła poręczenie, i organizację społeczną, do której należy, a także statutowy organ nadrzędny nad poręczającą organizacją społeczną, jeżeli zostanie stwierdzone zaniedbanie obowiązków wynikających z poręczenia. Przed zawiadomieniem należy osobę, która złożyła poręczenie, wezwać w celu złożenia wyjaśnień.</a:t>
            </a:r>
          </a:p>
        </p:txBody>
      </p:sp>
    </p:spTree>
    <p:extLst>
      <p:ext uri="{BB962C8B-B14F-4D97-AF65-F5344CB8AC3E}">
        <p14:creationId xmlns:p14="http://schemas.microsoft.com/office/powerpoint/2010/main" val="2221156465"/>
      </p:ext>
    </p:extLst>
  </p:cSld>
  <p:clrMapOvr>
    <a:masterClrMapping/>
  </p:clrMapOvr>
</p:sld>
</file>

<file path=ppt/slides/slide1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ytuł 6"/>
          <p:cNvSpPr>
            <a:spLocks noGrp="1"/>
          </p:cNvSpPr>
          <p:nvPr>
            <p:ph type="title"/>
          </p:nvPr>
        </p:nvSpPr>
        <p:spPr>
          <a:xfrm>
            <a:off x="1524000" y="0"/>
            <a:ext cx="9144000" cy="1499616"/>
          </a:xfrm>
        </p:spPr>
        <p:txBody>
          <a:bodyPr>
            <a:normAutofit fontScale="90000"/>
          </a:bodyPr>
          <a:lstStyle/>
          <a:p>
            <a:r>
              <a:rPr lang="pl-PL" sz="4800" dirty="0"/>
              <a:t>Poręczenie społeczne i osoby godnej zaufania</a:t>
            </a:r>
          </a:p>
        </p:txBody>
      </p:sp>
      <p:sp>
        <p:nvSpPr>
          <p:cNvPr id="8" name="Symbol zastępczy zawartości 7"/>
          <p:cNvSpPr>
            <a:spLocks noGrp="1"/>
          </p:cNvSpPr>
          <p:nvPr>
            <p:ph idx="1"/>
          </p:nvPr>
        </p:nvSpPr>
        <p:spPr>
          <a:xfrm>
            <a:off x="1524000" y="1209677"/>
            <a:ext cx="9144000" cy="5648325"/>
          </a:xfrm>
        </p:spPr>
        <p:txBody>
          <a:bodyPr>
            <a:normAutofit fontScale="92500" lnSpcReduction="10000"/>
          </a:bodyPr>
          <a:lstStyle/>
          <a:p>
            <a:pPr marL="0" indent="0" algn="just">
              <a:buNone/>
            </a:pPr>
            <a:r>
              <a:rPr lang="pl-PL" dirty="0"/>
              <a:t>Na organie przyjmującym poręczenie – w obu przypadkach – ciąży obowiązek poinformowania poręczającego o:</a:t>
            </a:r>
          </a:p>
          <a:p>
            <a:pPr marL="630936" lvl="1" indent="-457200" algn="just">
              <a:buFont typeface="+mj-lt"/>
              <a:buAutoNum type="arabicPeriod"/>
            </a:pPr>
            <a:r>
              <a:rPr lang="pl-PL" dirty="0"/>
              <a:t>treści zarzutu stawianego oskarżonemu;</a:t>
            </a:r>
          </a:p>
          <a:p>
            <a:pPr marL="630936" lvl="1" indent="-457200" algn="just">
              <a:buFont typeface="+mj-lt"/>
              <a:buAutoNum type="arabicPeriod"/>
            </a:pPr>
            <a:r>
              <a:rPr lang="pl-PL" dirty="0"/>
              <a:t>obowiązkach, jakie ciążą na poręczycielu w związku z poręczeniem:</a:t>
            </a:r>
          </a:p>
          <a:p>
            <a:pPr marL="542925" lvl="2" indent="-187325" algn="just"/>
            <a:r>
              <a:rPr lang="pl-PL" dirty="0"/>
              <a:t> zapewnienie, że oskarżony będzie stawiał się na każde wezwanie i nie będzie bezprawnie utrudniał postępowania </a:t>
            </a:r>
          </a:p>
          <a:p>
            <a:pPr marL="542925" lvl="2" indent="-187325" algn="just"/>
            <a:r>
              <a:rPr lang="pl-PL" dirty="0"/>
              <a:t>Zapewnienie, że oskarżony będzie w należyty sposób wywiązywał się z nałożonych na niego obowiązków </a:t>
            </a:r>
          </a:p>
          <a:p>
            <a:pPr marL="542925" lvl="2" indent="-187325" algn="just"/>
            <a:r>
              <a:rPr lang="pl-PL" dirty="0"/>
              <a:t>Niezwłocznego powiadomienia sądu lub prokuratora o wiadomych mu poczynaniach oskarżonego, zmierzających do uchylenia się od obowiązku stawienia się na wezwanie lub do utrudniania w inny bezprawny sposób postępowania</a:t>
            </a:r>
          </a:p>
          <a:p>
            <a:pPr marL="515620" lvl="1" indent="-342900" algn="just">
              <a:buFont typeface="+mj-lt"/>
              <a:buAutoNum type="arabicPeriod"/>
            </a:pPr>
            <a:r>
              <a:rPr lang="pl-PL" dirty="0"/>
              <a:t>skutkach ich niedotrzymania obowiązków związanych z poręczaniem tj. konsekwencjach określonych w art. 274 oraz 287 § 1 (kary pieniężne); niepouczenie o obowiązkach i konsekwencjach ich niedopełnienia nie może wywoływać wobec poręczającego negatywnych skutków (por. art. 16 § 1)</a:t>
            </a:r>
          </a:p>
          <a:p>
            <a:pPr marL="0" indent="0" algn="just">
              <a:buNone/>
            </a:pPr>
            <a:r>
              <a:rPr lang="pl-PL" dirty="0"/>
              <a:t>Na poręczającym i osobie wykonującej obowiązki poręczyciela przy poręczeniu zbiorowym ciąży obowiązek oddziaływania na oskarżonego, tak aby stawiał się on na każde wezwanie organu i nie utrudniał w bezprawny sposób oraz niezwłocznego powiadomienia sądu lub prokuratora o wiadomych mu poczynaniach oskarżonego zmierzających do uchylenia się od stawiennictwa lub bezprawnego utrudniania postępowania. Wymóg powiadomienia odnosi się jedynie do działań oskarżonego zmierzających "do uchylenia się" od stawiennictwa, a więc tylko takich, które nie usprawiedliwiają jego niestawienia się na wezwanie.</a:t>
            </a:r>
          </a:p>
        </p:txBody>
      </p:sp>
    </p:spTree>
    <p:extLst>
      <p:ext uri="{BB962C8B-B14F-4D97-AF65-F5344CB8AC3E}">
        <p14:creationId xmlns:p14="http://schemas.microsoft.com/office/powerpoint/2010/main" val="2844026765"/>
      </p:ext>
    </p:extLst>
  </p:cSld>
  <p:clrMapOvr>
    <a:masterClrMapping/>
  </p:clrMapOvr>
</p:sld>
</file>

<file path=ppt/slides/slide1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dirty="0"/>
              <a:t>Dozór policji </a:t>
            </a:r>
          </a:p>
        </p:txBody>
      </p:sp>
      <p:sp>
        <p:nvSpPr>
          <p:cNvPr id="3" name="Symbol zastępczy zawartości 2"/>
          <p:cNvSpPr>
            <a:spLocks noGrp="1"/>
          </p:cNvSpPr>
          <p:nvPr>
            <p:ph idx="1"/>
          </p:nvPr>
        </p:nvSpPr>
        <p:spPr/>
        <p:txBody>
          <a:bodyPr>
            <a:normAutofit lnSpcReduction="10000"/>
          </a:bodyPr>
          <a:lstStyle/>
          <a:p>
            <a:pPr algn="just"/>
            <a:r>
              <a:rPr lang="pl-PL" dirty="0"/>
              <a:t>Dozór zwykły – ograniczenie wolności (osobistej, komunikowania się, poruszania się) oskarżonego w sposób określony w postanowieniu organu procesowego. </a:t>
            </a:r>
          </a:p>
          <a:p>
            <a:pPr lvl="1" algn="just"/>
            <a:r>
              <a:rPr lang="pl-PL" dirty="0"/>
              <a:t>ważne – dozór zwykły nie jest ograniczony temporalnie!</a:t>
            </a:r>
          </a:p>
          <a:p>
            <a:pPr algn="just"/>
            <a:r>
              <a:rPr lang="pl-PL" dirty="0"/>
              <a:t>Dozór warunkowy - opuszczenie w wyznaczonym terminie przez oskarżonego lokalu zajmowanego wspólnie z pokrzywdzonym oraz określenie miejsca swojego pobytu, dzięki czemu można odstąpić od tymczasowego aresztowania.</a:t>
            </a:r>
          </a:p>
          <a:p>
            <a:pPr lvl="1" algn="just"/>
            <a:r>
              <a:rPr lang="pl-PL" dirty="0"/>
              <a:t>stosowany </a:t>
            </a:r>
            <a:r>
              <a:rPr lang="pl-PL" b="1" dirty="0"/>
              <a:t>zamiast tymczasowego aresztowania </a:t>
            </a:r>
            <a:endParaRPr lang="pl-PL" dirty="0"/>
          </a:p>
          <a:p>
            <a:pPr lvl="1" algn="just"/>
            <a:r>
              <a:rPr lang="pl-PL" dirty="0"/>
              <a:t>występują przesłanki pozwalające na zastosowanie tymczasowego aresztowania, ale organ odstępuje od stosowania tego środka zapobiegawczego (podkreślenie klauzuli </a:t>
            </a:r>
            <a:r>
              <a:rPr lang="pl-PL" i="1" dirty="0"/>
              <a:t>ultima ratio </a:t>
            </a:r>
            <a:r>
              <a:rPr lang="pl-PL" dirty="0"/>
              <a:t>tymczasowego aresztowania) </a:t>
            </a:r>
          </a:p>
          <a:p>
            <a:pPr algn="just"/>
            <a:r>
              <a:rPr lang="pl-PL" dirty="0"/>
              <a:t> </a:t>
            </a:r>
          </a:p>
        </p:txBody>
      </p:sp>
    </p:spTree>
    <p:extLst>
      <p:ext uri="{BB962C8B-B14F-4D97-AF65-F5344CB8AC3E}">
        <p14:creationId xmlns:p14="http://schemas.microsoft.com/office/powerpoint/2010/main" val="1256301691"/>
      </p:ext>
    </p:extLst>
  </p:cSld>
  <p:clrMapOvr>
    <a:masterClrMapping/>
  </p:clrMapOvr>
</p:sld>
</file>

<file path=ppt/slides/slide1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2097616" y="0"/>
            <a:ext cx="7290054" cy="1499616"/>
          </a:xfrm>
        </p:spPr>
        <p:txBody>
          <a:bodyPr/>
          <a:lstStyle/>
          <a:p>
            <a:r>
              <a:rPr lang="pl-PL" dirty="0"/>
              <a:t>Dozór policji – art. 275</a:t>
            </a:r>
          </a:p>
        </p:txBody>
      </p:sp>
      <p:sp>
        <p:nvSpPr>
          <p:cNvPr id="3" name="Symbol zastępczy zawartości 2"/>
          <p:cNvSpPr>
            <a:spLocks noGrp="1"/>
          </p:cNvSpPr>
          <p:nvPr>
            <p:ph idx="1"/>
          </p:nvPr>
        </p:nvSpPr>
        <p:spPr>
          <a:xfrm>
            <a:off x="1605886" y="1282891"/>
            <a:ext cx="9062114" cy="5459103"/>
          </a:xfrm>
        </p:spPr>
        <p:txBody>
          <a:bodyPr>
            <a:normAutofit fontScale="92500" lnSpcReduction="20000"/>
          </a:bodyPr>
          <a:lstStyle/>
          <a:p>
            <a:pPr algn="just"/>
            <a:r>
              <a:rPr lang="pl-PL" dirty="0"/>
              <a:t>§ 1 Tytułem środka zapobiegawczego można oddać </a:t>
            </a:r>
            <a:r>
              <a:rPr lang="pl-PL" b="1" u="sng" dirty="0"/>
              <a:t>oskarżonego pod dozór Policji</a:t>
            </a:r>
            <a:r>
              <a:rPr lang="pl-PL" dirty="0"/>
              <a:t>, a oskarżonego żołnierza - pod dozór przełożonego wojskowego.</a:t>
            </a:r>
          </a:p>
          <a:p>
            <a:pPr algn="just"/>
            <a:r>
              <a:rPr lang="pl-PL" dirty="0"/>
              <a:t>§ 2 Oddany pod dozór ma obowiązek stosowania się do wymagań zawartych w postanowieniu sądu lub prokuratora. Obowiązek ten może polegać na: </a:t>
            </a:r>
          </a:p>
          <a:p>
            <a:pPr marL="630936" lvl="1" indent="-457200" algn="just">
              <a:buFont typeface="+mj-lt"/>
              <a:buAutoNum type="arabicPeriod"/>
            </a:pPr>
            <a:r>
              <a:rPr lang="pl-PL" dirty="0"/>
              <a:t>zakazie opuszczania określonego miejsca pobytu, </a:t>
            </a:r>
          </a:p>
          <a:p>
            <a:pPr marL="630936" lvl="1" indent="-457200" algn="just">
              <a:buFont typeface="+mj-lt"/>
              <a:buAutoNum type="arabicPeriod"/>
            </a:pPr>
            <a:r>
              <a:rPr lang="pl-PL" dirty="0"/>
              <a:t>zgłaszaniu się do organu dozorującego w określonych odstępach czasu, </a:t>
            </a:r>
          </a:p>
          <a:p>
            <a:pPr marL="630936" lvl="1" indent="-457200" algn="just">
              <a:buFont typeface="+mj-lt"/>
              <a:buAutoNum type="arabicPeriod"/>
            </a:pPr>
            <a:r>
              <a:rPr lang="pl-PL" dirty="0"/>
              <a:t>zawiadamianiu go o zamierzonym wyjeździe oraz o terminie powrotu, </a:t>
            </a:r>
          </a:p>
          <a:p>
            <a:pPr marL="630936" lvl="1" indent="-457200" algn="just">
              <a:buFont typeface="+mj-lt"/>
              <a:buAutoNum type="arabicPeriod"/>
            </a:pPr>
            <a:r>
              <a:rPr lang="pl-PL" dirty="0"/>
              <a:t>zakazie kontaktowania się z pokrzywdzonym lub z innymi osobami, </a:t>
            </a:r>
          </a:p>
          <a:p>
            <a:pPr marL="630936" lvl="1" indent="-457200" algn="just">
              <a:buFont typeface="+mj-lt"/>
              <a:buAutoNum type="arabicPeriod"/>
            </a:pPr>
            <a:r>
              <a:rPr lang="pl-PL" dirty="0"/>
              <a:t>zakazie zbliżania się do określonych osób na wskazaną odległość,</a:t>
            </a:r>
          </a:p>
          <a:p>
            <a:pPr marL="630936" lvl="1" indent="-457200" algn="just">
              <a:buFont typeface="+mj-lt"/>
              <a:buAutoNum type="arabicPeriod"/>
            </a:pPr>
            <a:r>
              <a:rPr lang="pl-PL" dirty="0"/>
              <a:t>zakazie przebywania w określonych miejscach, </a:t>
            </a:r>
          </a:p>
          <a:p>
            <a:pPr marL="630936" lvl="1" indent="-457200" algn="just">
              <a:buFont typeface="+mj-lt"/>
              <a:buAutoNum type="arabicPeriod"/>
            </a:pPr>
            <a:r>
              <a:rPr lang="pl-PL" dirty="0"/>
              <a:t>a także na innych ograniczeniach swobody oskarżonego, niezbędnych do wykonywania dozoru.</a:t>
            </a:r>
          </a:p>
          <a:p>
            <a:pPr algn="just"/>
            <a:r>
              <a:rPr lang="pl-PL" dirty="0"/>
              <a:t>§ 4. Oddany pod dozór Policji ma obowiązek stawiania się we wskazanej jednostce organizacyjnej Policji z dokumentem stwierdzającym tożsamość, wykonywania poleceń mających na celu dokumentowanie przebiegu dozoru oraz udzielania informacji koniecznych dla ustalenia, czy stosuje się on do wymagań nałożonych w postanowieniu sądu lub prokuratora. W celu uzyskania takich informacji można wzywać oskarżonego do stawiennictwa w wyznaczonym terminie.</a:t>
            </a:r>
          </a:p>
          <a:p>
            <a:pPr algn="just"/>
            <a:r>
              <a:rPr lang="pl-PL" dirty="0"/>
              <a:t>§ 5. W wypadku niestosowania się przez oddanego pod dozór do wymagań określonych w postanowieniu organ dozorujący niezwłocznie zawiadamia o tym sąd lub prokuratora, który wydał postanowienie.</a:t>
            </a:r>
          </a:p>
        </p:txBody>
      </p:sp>
      <p:sp>
        <p:nvSpPr>
          <p:cNvPr id="4" name="Nawias klamrowy zamykający 3"/>
          <p:cNvSpPr/>
          <p:nvPr/>
        </p:nvSpPr>
        <p:spPr>
          <a:xfrm>
            <a:off x="8457440" y="2423160"/>
            <a:ext cx="308609" cy="2093976"/>
          </a:xfrm>
          <a:prstGeom prst="rightBrace">
            <a:avLst>
              <a:gd name="adj1" fmla="val 83889"/>
              <a:gd name="adj2" fmla="val 50000"/>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pl-PL"/>
          </a:p>
        </p:txBody>
      </p:sp>
      <p:sp>
        <p:nvSpPr>
          <p:cNvPr id="5" name="pole tekstowe 4"/>
          <p:cNvSpPr txBox="1"/>
          <p:nvPr/>
        </p:nvSpPr>
        <p:spPr>
          <a:xfrm>
            <a:off x="8766049" y="3146983"/>
            <a:ext cx="1652779" cy="923330"/>
          </a:xfrm>
          <a:prstGeom prst="rect">
            <a:avLst/>
          </a:prstGeom>
          <a:noFill/>
        </p:spPr>
        <p:txBody>
          <a:bodyPr wrap="square" rtlCol="0">
            <a:spAutoFit/>
          </a:bodyPr>
          <a:lstStyle/>
          <a:p>
            <a:pPr algn="ctr"/>
            <a:r>
              <a:rPr lang="pl-PL" dirty="0"/>
              <a:t>katalog obowiązków przy dozorze </a:t>
            </a:r>
          </a:p>
        </p:txBody>
      </p:sp>
    </p:spTree>
    <p:extLst>
      <p:ext uri="{BB962C8B-B14F-4D97-AF65-F5344CB8AC3E}">
        <p14:creationId xmlns:p14="http://schemas.microsoft.com/office/powerpoint/2010/main" val="2971098585"/>
      </p:ext>
    </p:extLst>
  </p:cSld>
  <p:clrMapOvr>
    <a:masterClrMapping/>
  </p:clrMapOvr>
</p:sld>
</file>

<file path=ppt/slides/slide1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2127790" y="266700"/>
            <a:ext cx="7290054" cy="1499616"/>
          </a:xfrm>
        </p:spPr>
        <p:txBody>
          <a:bodyPr/>
          <a:lstStyle/>
          <a:p>
            <a:r>
              <a:rPr lang="pl-PL" dirty="0"/>
              <a:t>Dozór policji – art. 275</a:t>
            </a:r>
          </a:p>
        </p:txBody>
      </p:sp>
      <p:sp>
        <p:nvSpPr>
          <p:cNvPr id="3" name="Symbol zastępczy zawartości 2"/>
          <p:cNvSpPr>
            <a:spLocks noGrp="1"/>
          </p:cNvSpPr>
          <p:nvPr>
            <p:ph idx="1"/>
          </p:nvPr>
        </p:nvSpPr>
        <p:spPr>
          <a:xfrm>
            <a:off x="2127790" y="1499617"/>
            <a:ext cx="8254460" cy="4958334"/>
          </a:xfrm>
        </p:spPr>
        <p:txBody>
          <a:bodyPr>
            <a:normAutofit/>
          </a:bodyPr>
          <a:lstStyle/>
          <a:p>
            <a:pPr algn="just"/>
            <a:r>
              <a:rPr lang="pl-PL" dirty="0"/>
              <a:t>Dozór może być połączony z innym </a:t>
            </a:r>
            <a:r>
              <a:rPr lang="pl-PL" dirty="0" err="1"/>
              <a:t>nieizolacyjnym</a:t>
            </a:r>
            <a:r>
              <a:rPr lang="pl-PL" dirty="0"/>
              <a:t> środkiem zapobiegawczym, np. poręczeniem. Może być stosowany zarówno w postępowaniu przygotowawczym, jak i sądowym. Nie jest ograniczony terminami, trwa zatem do jego odwołania lub do prawomocnego zakończenia postępowania. </a:t>
            </a:r>
          </a:p>
          <a:p>
            <a:pPr algn="just"/>
            <a:r>
              <a:rPr lang="pl-PL" dirty="0"/>
              <a:t>Na oskarżonego należy nałożyć co najmniej jeden z obowiązków wskazanych w art. 275 § , ale możliwa jest ich kumulacja tzn. można orzec zakaz przebywania w określonych miejscach wraz z obowiązkiem zgłaszania się jednostce Policji w określonych odstępach czasu. Konieczne jest nałożenie co najmniej jednego z takich obowiązków, ale możliwa i zasadna jest ich kumulacja. Możliwe jest też dokonywanie zmian tych obowiązków w trakcie wykonywania dozoru, co wymaga stosownego nowego postanowienia. </a:t>
            </a:r>
          </a:p>
          <a:p>
            <a:pPr algn="just"/>
            <a:r>
              <a:rPr lang="pl-PL" dirty="0"/>
              <a:t>Katalog obowiązków wskazany w art. 275 § 2 nie jest zamknięty z uwagi na stwierdzenie, że możliwe są "inne ograniczenia swobody oskarżonego, niezbędne do wykonywania dozoru". </a:t>
            </a:r>
          </a:p>
        </p:txBody>
      </p:sp>
    </p:spTree>
    <p:extLst>
      <p:ext uri="{BB962C8B-B14F-4D97-AF65-F5344CB8AC3E}">
        <p14:creationId xmlns:p14="http://schemas.microsoft.com/office/powerpoint/2010/main" val="3341228222"/>
      </p:ext>
    </p:extLst>
  </p:cSld>
  <p:clrMapOvr>
    <a:masterClrMapping/>
  </p:clrMapOvr>
</p:sld>
</file>

<file path=ppt/slides/slide1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1816893" y="156586"/>
            <a:ext cx="8558213" cy="1499616"/>
          </a:xfrm>
        </p:spPr>
        <p:txBody>
          <a:bodyPr>
            <a:normAutofit/>
          </a:bodyPr>
          <a:lstStyle/>
          <a:p>
            <a:r>
              <a:rPr lang="pl-PL" sz="3000" dirty="0"/>
              <a:t>Dozór warunkowy policji – art. 275 § 3</a:t>
            </a:r>
          </a:p>
        </p:txBody>
      </p:sp>
      <p:sp>
        <p:nvSpPr>
          <p:cNvPr id="3" name="Symbol zastępczy zawartości 2"/>
          <p:cNvSpPr>
            <a:spLocks noGrp="1"/>
          </p:cNvSpPr>
          <p:nvPr>
            <p:ph idx="1"/>
          </p:nvPr>
        </p:nvSpPr>
        <p:spPr>
          <a:xfrm>
            <a:off x="1524000" y="620688"/>
            <a:ext cx="9144000" cy="5657850"/>
          </a:xfrm>
        </p:spPr>
        <p:txBody>
          <a:bodyPr>
            <a:noAutofit/>
          </a:bodyPr>
          <a:lstStyle/>
          <a:p>
            <a:pPr marL="0" indent="0" algn="just">
              <a:buNone/>
            </a:pPr>
            <a:r>
              <a:rPr lang="pl-PL" sz="1600" dirty="0"/>
              <a:t>Jeżeli zachodzą </a:t>
            </a:r>
            <a:r>
              <a:rPr lang="pl-PL" sz="1600" b="1" dirty="0"/>
              <a:t>przesłanki zastosowania tymczasowego aresztowania </a:t>
            </a:r>
            <a:r>
              <a:rPr lang="pl-PL" sz="1600" dirty="0"/>
              <a:t>wobec oskarżonego o przestępstwo popełnione z użyciem przemocy lub groźby bezprawnej na szkodę osoby najbliższej albo innej osoby zamieszkującej wspólnie ze sprawcą, zamiast tymczasowego aresztowania można zastosować dozór, pod warunkiem że oskarżony w wyznaczonym terminie opuści lokal zajmowany wspólnie z pokrzywdzonym oraz określi miejsce swojego pobytu.</a:t>
            </a:r>
          </a:p>
          <a:p>
            <a:pPr marL="0" indent="0" algn="just">
              <a:buNone/>
            </a:pPr>
            <a:r>
              <a:rPr lang="pl-PL" sz="1600" dirty="0"/>
              <a:t>Dozór warunkowy Policji tzn. zamiast tymczasowego aresztowania stosujemy dozór Policji </a:t>
            </a:r>
            <a:r>
              <a:rPr lang="pl-PL" sz="1600" b="1" dirty="0"/>
              <a:t>pod warunkiem</a:t>
            </a:r>
            <a:r>
              <a:rPr lang="pl-PL" sz="1600" dirty="0"/>
              <a:t>, że oskarżony zachowa się w określony sposób. </a:t>
            </a:r>
          </a:p>
          <a:p>
            <a:pPr marL="0" indent="0" algn="just">
              <a:buNone/>
            </a:pPr>
            <a:r>
              <a:rPr lang="pl-PL" sz="1600" dirty="0"/>
              <a:t>Prokurator - przy istnieniu obaw uzasadniających wystąpienie do sądu z wnioskiem o zastosowania środka izolacyjnego - musi i może wstępnie rozważyć, czy obawy te (wskazane w art. 258 § 1-3), w razie opuszczenia przez podejrzanego lokalu, w którym miało miejsce zarzucane mu przestępstwo z użyciem przemocy lub groźby bezprawnej wobec współmieszkańca i wskazanie przez niego nowego swego miejsca pobytu, zmniejszy wagę tych obaw na tyle, że wystarczające będzie - dla zapewnienia prawidłowego toku procesu, jak i zapobiegnięcia ponownemu popełnieniu przez podejrzanego przestępstwa - zastosowanie jedynie dozoru ze stosownymi obowiązkami wskazanymi w art. 275 § 2.</a:t>
            </a:r>
          </a:p>
          <a:p>
            <a:pPr marL="0" indent="0" algn="just">
              <a:buNone/>
            </a:pPr>
            <a:r>
              <a:rPr lang="pl-PL" sz="1600" dirty="0"/>
              <a:t>Należy mieć na uwadze, czy opuszczenie przez podejrzanego dotychczasowego i znalezienie nowego miejsca pobytu jest in concreto realne i w jakim czasie może do tego. W razie niedostosowania się oskarżonego do wymogów dozoru warunkowego Policji możliwe jest sięgnięcie po tymczasowe aresztowanie, ale jedynie wówczas, gdy niedostosowanie się jest istotne (a więc już nie np. wtedy, gdy podejrzany wyprowadził się wprawdzie z lokalu, ale z naruszeniem terminu) i nie uległy w tym czasie zmianie wymogi oraz potrzeba stosowania środków zapobiegawczych (nadal istnieją duże prawdopodobieństwo popełnienia przez niego zarzuconego mu czynu oraz obawy uzasadniające stosowanie środków zapobiegawczych, w tym tymczasowego aresztowania, które mogą odpaść w wyniku kolejnych czynności dowodowych przeprowadzonych po orzeczeniu warunkowego dozoru). </a:t>
            </a:r>
          </a:p>
        </p:txBody>
      </p:sp>
    </p:spTree>
    <p:extLst>
      <p:ext uri="{BB962C8B-B14F-4D97-AF65-F5344CB8AC3E}">
        <p14:creationId xmlns:p14="http://schemas.microsoft.com/office/powerpoint/2010/main" val="3045312541"/>
      </p:ext>
    </p:extLst>
  </p:cSld>
  <p:clrMapOvr>
    <a:masterClrMapping/>
  </p:clrMapOvr>
</p:sld>
</file>

<file path=ppt/slides/slide1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normAutofit/>
          </a:bodyPr>
          <a:lstStyle/>
          <a:p>
            <a:r>
              <a:rPr lang="pl-PL" dirty="0"/>
              <a:t>Nakaz opuszczenia lokalu mieszkalnego</a:t>
            </a:r>
          </a:p>
        </p:txBody>
      </p:sp>
      <p:sp>
        <p:nvSpPr>
          <p:cNvPr id="3" name="Symbol zastępczy zawartości 2"/>
          <p:cNvSpPr>
            <a:spLocks noGrp="1"/>
          </p:cNvSpPr>
          <p:nvPr>
            <p:ph idx="1"/>
          </p:nvPr>
        </p:nvSpPr>
        <p:spPr/>
        <p:txBody>
          <a:bodyPr>
            <a:normAutofit fontScale="92500" lnSpcReduction="10000"/>
          </a:bodyPr>
          <a:lstStyle/>
          <a:p>
            <a:pPr algn="just"/>
            <a:r>
              <a:rPr lang="pl-PL" dirty="0"/>
              <a:t>Środek ten może być stosowany w związku z podejrzeniem popełnienia przestępstwa na szkodę osoby wspólnie zamieszkującej. Nie musi być to członek rodziny. </a:t>
            </a:r>
          </a:p>
          <a:p>
            <a:pPr algn="just"/>
            <a:r>
              <a:rPr lang="pl-PL" dirty="0"/>
              <a:t>Zakres nakazu opuszczenia lokalu mieszkalnego częściowo pokrywa się z innym środkiem zapobiegawczym – dozorem warunkowym Policji. </a:t>
            </a:r>
          </a:p>
          <a:p>
            <a:pPr algn="just"/>
            <a:r>
              <a:rPr lang="pl-PL" dirty="0"/>
              <a:t>Krytycznie o unormowaniu środków zapobiegawczych: J. Kosonoga, </a:t>
            </a:r>
            <a:r>
              <a:rPr lang="pl-PL" i="1" dirty="0"/>
              <a:t>System nie izolacyjnych środków zapobiegawczych, </a:t>
            </a:r>
            <a:r>
              <a:rPr lang="pl-PL" dirty="0" err="1"/>
              <a:t>Ius</a:t>
            </a:r>
            <a:r>
              <a:rPr lang="pl-PL" dirty="0"/>
              <a:t> Novum 2014 (numer specjalny). </a:t>
            </a:r>
          </a:p>
          <a:p>
            <a:pPr algn="just"/>
            <a:r>
              <a:rPr lang="pl-PL" dirty="0"/>
              <a:t>Przesłanki stosowania:</a:t>
            </a:r>
          </a:p>
          <a:p>
            <a:pPr lvl="1" algn="just"/>
            <a:r>
              <a:rPr lang="pl-PL" dirty="0"/>
              <a:t>zarzut popełnienia przestępstwa z użyciem przemocy na szkodę osoby wspólnie zamieszkującej </a:t>
            </a:r>
          </a:p>
          <a:p>
            <a:pPr lvl="1" algn="just"/>
            <a:r>
              <a:rPr lang="pl-PL" dirty="0"/>
              <a:t>uzasadniona obawa ponownego popełnienia przestępstwa </a:t>
            </a:r>
          </a:p>
          <a:p>
            <a:pPr algn="just"/>
            <a:r>
              <a:rPr lang="pl-PL" dirty="0"/>
              <a:t>Organ stosujący – w postępowaniu przygotowawczym przez pierwsze 3 miesiące – prokurator, na dalsze okresy oraz w postępowaniu sądowym – sąd. </a:t>
            </a:r>
          </a:p>
        </p:txBody>
      </p:sp>
    </p:spTree>
    <p:extLst>
      <p:ext uri="{BB962C8B-B14F-4D97-AF65-F5344CB8AC3E}">
        <p14:creationId xmlns:p14="http://schemas.microsoft.com/office/powerpoint/2010/main" val="61012352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563525" y="425303"/>
            <a:ext cx="11628474" cy="1609344"/>
          </a:xfrm>
        </p:spPr>
        <p:txBody>
          <a:bodyPr>
            <a:noAutofit/>
          </a:bodyPr>
          <a:lstStyle/>
          <a:p>
            <a:r>
              <a:rPr lang="pl-PL" sz="4000" cap="none" dirty="0"/>
              <a:t>Wyrok SA w Rzeszowie z 17.12.2015 r., </a:t>
            </a:r>
            <a:br>
              <a:rPr lang="pl-PL" sz="4000" cap="none" dirty="0"/>
            </a:br>
            <a:r>
              <a:rPr lang="pl-PL" sz="4000" cap="none" dirty="0"/>
              <a:t>II </a:t>
            </a:r>
            <a:r>
              <a:rPr lang="pl-PL" sz="4000" cap="none" dirty="0" err="1"/>
              <a:t>AKa</a:t>
            </a:r>
            <a:r>
              <a:rPr lang="pl-PL" sz="4000" cap="none" dirty="0"/>
              <a:t> 61/15</a:t>
            </a:r>
            <a:endParaRPr lang="pl-PL" sz="4000" dirty="0"/>
          </a:p>
        </p:txBody>
      </p:sp>
      <p:sp>
        <p:nvSpPr>
          <p:cNvPr id="3" name="Symbol zastępczy zawartości 2"/>
          <p:cNvSpPr>
            <a:spLocks noGrp="1"/>
          </p:cNvSpPr>
          <p:nvPr>
            <p:ph idx="1"/>
          </p:nvPr>
        </p:nvSpPr>
        <p:spPr>
          <a:xfrm>
            <a:off x="563525" y="2296633"/>
            <a:ext cx="11064949" cy="4369981"/>
          </a:xfrm>
        </p:spPr>
        <p:txBody>
          <a:bodyPr>
            <a:normAutofit fontScale="92500" lnSpcReduction="10000"/>
          </a:bodyPr>
          <a:lstStyle/>
          <a:p>
            <a:pPr marL="0" indent="0" algn="just">
              <a:buNone/>
            </a:pPr>
            <a:r>
              <a:rPr lang="pl-PL" sz="2000" dirty="0">
                <a:latin typeface="+mj-lt"/>
              </a:rPr>
              <a:t>Wynikająca z art. 7 Konstytucji zasada demokratycznego państwa prawnego, wskazuje, że wszystkie organy władzy publicznej działają na podstawie i w granicach prawa. Praworządność to zgodność z normami prawa obowiązującego. </a:t>
            </a:r>
            <a:r>
              <a:rPr lang="pl-PL" sz="2000" b="1" dirty="0">
                <a:solidFill>
                  <a:srgbClr val="FF0000"/>
                </a:solidFill>
                <a:latin typeface="+mj-lt"/>
              </a:rPr>
              <a:t>W zorganizowanym procesie stosowania prawa na pierwszy plan wybija się kwestia legalnego stosowania prawa. Zasada praworządności jest podstawową zasadą postępowania w państwie prawa, a chociaż inne zasady mają również niezaprzeczalne znaczenie, to jednak jeżeli stan faktyczny sprawy ustawi którąś z tych zasad w opozycji do zasady legalności, ta ostatnia powinna mieć pierwszeństwo </a:t>
            </a:r>
            <a:r>
              <a:rPr lang="pl-PL" sz="2000" dirty="0">
                <a:latin typeface="+mj-lt"/>
              </a:rPr>
              <a:t>(J. </a:t>
            </a:r>
            <a:r>
              <a:rPr lang="pl-PL" sz="2000" dirty="0" err="1">
                <a:latin typeface="+mj-lt"/>
              </a:rPr>
              <a:t>Zimmerman</a:t>
            </a:r>
            <a:r>
              <a:rPr lang="pl-PL" sz="2000" dirty="0">
                <a:latin typeface="+mj-lt"/>
              </a:rPr>
              <a:t>, Glosa do wyroku SN z 23 lipca 1992 r., sygn. akt III ARN 40/92, PiP 1993 r., z. 8, s.116 i n.). </a:t>
            </a:r>
          </a:p>
          <a:p>
            <a:pPr marL="0" indent="0" algn="just">
              <a:buNone/>
            </a:pPr>
            <a:r>
              <a:rPr lang="pl-PL" sz="2000" dirty="0">
                <a:latin typeface="+mj-lt"/>
              </a:rPr>
              <a:t>Działanie na podstawie prawa obejmuje dwa zasadnicze elementy, a mianowicie ustalenie przez organ zdolności prawnej do prowadzenia postępowania w danej sprawie (uprawnienie, kompetencja) oraz zastosowanie przepisów prawa materialnego i przepisów prawa procesowego przy rozpoznaniu i rozstrzyganiu sprawy (podstawa faktyczna, dowodowa i prawna oraz zachowanie prawidłowej procedury). </a:t>
            </a:r>
            <a:r>
              <a:rPr lang="pl-PL" sz="2000" b="1" dirty="0">
                <a:latin typeface="+mj-lt"/>
              </a:rPr>
              <a:t>Każde naruszenie zasady praworządności obarcza organ, nawet w przypadku, gdy wadliwości postępowania lub samej decyzji byłyby spowodowane przez zachowania uczestników postępowania</a:t>
            </a:r>
            <a:r>
              <a:rPr lang="pl-PL" sz="2000" dirty="0">
                <a:latin typeface="+mj-lt"/>
              </a:rPr>
              <a:t>. </a:t>
            </a:r>
          </a:p>
        </p:txBody>
      </p:sp>
    </p:spTree>
    <p:extLst>
      <p:ext uri="{BB962C8B-B14F-4D97-AF65-F5344CB8AC3E}">
        <p14:creationId xmlns:p14="http://schemas.microsoft.com/office/powerpoint/2010/main" val="1237863973"/>
      </p:ext>
    </p:extLst>
  </p:cSld>
  <p:clrMapOvr>
    <a:masterClrMapping/>
  </p:clrMapOvr>
</p:sld>
</file>

<file path=ppt/slides/slide1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1524000" y="0"/>
            <a:ext cx="9144000" cy="1499616"/>
          </a:xfrm>
        </p:spPr>
        <p:txBody>
          <a:bodyPr>
            <a:normAutofit/>
          </a:bodyPr>
          <a:lstStyle/>
          <a:p>
            <a:r>
              <a:rPr lang="pl-PL" sz="4400" dirty="0"/>
              <a:t>Nakaz opuszczenia lokalu mieszkalnego</a:t>
            </a:r>
          </a:p>
        </p:txBody>
      </p:sp>
      <p:sp>
        <p:nvSpPr>
          <p:cNvPr id="3" name="Symbol zastępczy zawartości 2"/>
          <p:cNvSpPr>
            <a:spLocks noGrp="1"/>
          </p:cNvSpPr>
          <p:nvPr>
            <p:ph idx="1"/>
          </p:nvPr>
        </p:nvSpPr>
        <p:spPr>
          <a:xfrm>
            <a:off x="1524000" y="1514901"/>
            <a:ext cx="9144000" cy="5172502"/>
          </a:xfrm>
        </p:spPr>
        <p:txBody>
          <a:bodyPr>
            <a:normAutofit fontScale="92500" lnSpcReduction="20000"/>
          </a:bodyPr>
          <a:lstStyle/>
          <a:p>
            <a:pPr algn="just"/>
            <a:r>
              <a:rPr lang="pl-PL" dirty="0"/>
              <a:t>Art. 275a. § 1. Tytułem środka zapobiegawczego można nakazać oskarżonemu o przestępstwo popełnione z użyciem przemocy na szkodę osoby wspólnie zamieszkującej okresowe opuszczenie lokalu zajmowanego wspólnie z pokrzywdzonym, jeżeli zachodzi uzasadniona obawa, że oskarżony ponownie popełni przestępstwo z użyciem przemocy wobec tej osoby, zwłaszcza gdy popełnieniem takiego przestępstwa groził.</a:t>
            </a:r>
          </a:p>
          <a:p>
            <a:pPr algn="just"/>
            <a:r>
              <a:rPr lang="pl-PL" dirty="0"/>
              <a:t>§ 2. W postępowaniu przygotowawczym środek przewidziany w § 1 stosuje się na wniosek Policji albo z urzędu.</a:t>
            </a:r>
          </a:p>
          <a:p>
            <a:pPr algn="just"/>
            <a:r>
              <a:rPr lang="pl-PL" dirty="0"/>
              <a:t>§ 3. Jeżeli wobec oskarżonego, zatrzymanego na podstawie art. 244 § 1a lub 1b, zachodzą podstawy do zastosowania środka zapobiegawczego przewidzianego w § 1, </a:t>
            </a:r>
            <a:r>
              <a:rPr lang="pl-PL" b="1" dirty="0"/>
              <a:t>Policja niezwłocznie, nie później niż przed upływem 24 godzin od chwili zatrzymania, występuje z wnioskiem do prokuratora o zastosowanie tego środka zapobiegawczego; wniosek powinien być rozpoznany przed upływem 48 godzin od chwili zatrzymania oskarżonego</a:t>
            </a:r>
            <a:r>
              <a:rPr lang="pl-PL" dirty="0"/>
              <a:t>.</a:t>
            </a:r>
          </a:p>
          <a:p>
            <a:pPr algn="just"/>
            <a:r>
              <a:rPr lang="pl-PL" dirty="0"/>
              <a:t>§ 4. Środek przewidziany w § 1 </a:t>
            </a:r>
            <a:r>
              <a:rPr lang="pl-PL" b="1" dirty="0">
                <a:solidFill>
                  <a:srgbClr val="FF0000"/>
                </a:solidFill>
              </a:rPr>
              <a:t>stosuje się na okres nie dłuższy niż 3 miesiące</a:t>
            </a:r>
            <a:r>
              <a:rPr lang="pl-PL" dirty="0"/>
              <a:t>. Jeżeli </a:t>
            </a:r>
            <a:r>
              <a:rPr lang="pl-PL" b="1" u="sng" dirty="0">
                <a:solidFill>
                  <a:srgbClr val="00B050"/>
                </a:solidFill>
              </a:rPr>
              <a:t>nie ustały przesłanki </a:t>
            </a:r>
            <a:r>
              <a:rPr lang="pl-PL" dirty="0"/>
              <a:t>jego stosowania </a:t>
            </a:r>
            <a:r>
              <a:rPr lang="pl-PL" b="1" u="sng" dirty="0">
                <a:solidFill>
                  <a:srgbClr val="00B050"/>
                </a:solidFill>
              </a:rPr>
              <a:t>sąd pierwszej instancji właściwy do rozpoznania sprawy</a:t>
            </a:r>
            <a:r>
              <a:rPr lang="pl-PL" dirty="0"/>
              <a:t>, na wniosek prokuratora, może przedłużyć jego stosowanie na dalsze okresy, nie dłuższe niż 3 miesiące.</a:t>
            </a:r>
          </a:p>
          <a:p>
            <a:pPr algn="just"/>
            <a:r>
              <a:rPr lang="pl-PL" dirty="0"/>
              <a:t>§ 5. Wydając postanowienie o nakazie okresowego opuszczenia przez oskarżonego lokalu zajmowanego wspólnie z pokrzywdzonym, można, na wniosek oskarżonego, wskazać mu miejsce pobytu w placówkach zapewniających miejsca noclegowe. Placówkami wskazanymi do umieszczenia oskarżonego nie mogą być placówki pobytu ofiar przemocy w rodzinie.</a:t>
            </a:r>
          </a:p>
        </p:txBody>
      </p:sp>
    </p:spTree>
    <p:extLst>
      <p:ext uri="{BB962C8B-B14F-4D97-AF65-F5344CB8AC3E}">
        <p14:creationId xmlns:p14="http://schemas.microsoft.com/office/powerpoint/2010/main" val="322805803"/>
      </p:ext>
    </p:extLst>
  </p:cSld>
  <p:clrMapOvr>
    <a:masterClrMapping/>
  </p:clrMapOvr>
</p:sld>
</file>

<file path=ppt/slides/slide1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1524000" y="0"/>
            <a:ext cx="9144000" cy="1499616"/>
          </a:xfrm>
        </p:spPr>
        <p:txBody>
          <a:bodyPr>
            <a:normAutofit/>
          </a:bodyPr>
          <a:lstStyle/>
          <a:p>
            <a:r>
              <a:rPr lang="pl-PL" sz="4000" dirty="0"/>
              <a:t>Art. 276 – zawieszenie w czynnościach</a:t>
            </a:r>
          </a:p>
        </p:txBody>
      </p:sp>
      <p:sp>
        <p:nvSpPr>
          <p:cNvPr id="3" name="Symbol zastępczy zawartości 2"/>
          <p:cNvSpPr>
            <a:spLocks noGrp="1"/>
          </p:cNvSpPr>
          <p:nvPr>
            <p:ph idx="1"/>
          </p:nvPr>
        </p:nvSpPr>
        <p:spPr>
          <a:xfrm>
            <a:off x="1524000" y="1209677"/>
            <a:ext cx="9144000" cy="5648325"/>
          </a:xfrm>
        </p:spPr>
        <p:txBody>
          <a:bodyPr>
            <a:normAutofit/>
          </a:bodyPr>
          <a:lstStyle/>
          <a:p>
            <a:pPr algn="just"/>
            <a:r>
              <a:rPr lang="pl-PL" dirty="0"/>
              <a:t>Tytułem środka zapobiegawczego można zawiesić oskarżonego w </a:t>
            </a:r>
            <a:r>
              <a:rPr lang="pl-PL" b="1" dirty="0"/>
              <a:t>czynnościach służbowych </a:t>
            </a:r>
            <a:r>
              <a:rPr lang="pl-PL" dirty="0"/>
              <a:t>lub w </a:t>
            </a:r>
            <a:r>
              <a:rPr lang="pl-PL" b="1" dirty="0"/>
              <a:t>wykonywaniu zawodu </a:t>
            </a:r>
            <a:r>
              <a:rPr lang="pl-PL" dirty="0"/>
              <a:t>albo </a:t>
            </a:r>
            <a:r>
              <a:rPr lang="pl-PL" b="1" dirty="0"/>
              <a:t>nakazać powstrzymanie się od określonej działalności </a:t>
            </a:r>
            <a:r>
              <a:rPr lang="pl-PL" dirty="0"/>
              <a:t>lub </a:t>
            </a:r>
            <a:r>
              <a:rPr lang="pl-PL" b="1" dirty="0"/>
              <a:t>od prowadzenia określonego rodzaju pojazdów.</a:t>
            </a:r>
          </a:p>
          <a:p>
            <a:pPr marL="0" indent="0" algn="just">
              <a:buNone/>
            </a:pPr>
            <a:r>
              <a:rPr lang="pl-PL" dirty="0"/>
              <a:t>Art. 276 to w zasadzie 4 środki zapobiegawcze: </a:t>
            </a:r>
          </a:p>
          <a:p>
            <a:pPr marL="630936" lvl="1" indent="-457200" algn="just">
              <a:buFont typeface="+mj-lt"/>
              <a:buAutoNum type="arabicPeriod"/>
            </a:pPr>
            <a:r>
              <a:rPr lang="pl-PL" dirty="0"/>
              <a:t>Zawieszenie w czynnościach służbowych </a:t>
            </a:r>
          </a:p>
          <a:p>
            <a:pPr marL="630936" lvl="1" indent="-457200" algn="just">
              <a:buFont typeface="+mj-lt"/>
              <a:buAutoNum type="arabicPeriod"/>
            </a:pPr>
            <a:r>
              <a:rPr lang="pl-PL" dirty="0"/>
              <a:t>Zawieszenie w wykonywaniu zawodu</a:t>
            </a:r>
          </a:p>
          <a:p>
            <a:pPr marL="630936" lvl="1" indent="-457200" algn="just">
              <a:buFont typeface="+mj-lt"/>
              <a:buAutoNum type="arabicPeriod"/>
            </a:pPr>
            <a:r>
              <a:rPr lang="pl-PL" dirty="0"/>
              <a:t>Nakaz powstrzymywania się od określonej działalności </a:t>
            </a:r>
          </a:p>
          <a:p>
            <a:pPr marL="630936" lvl="1" indent="-457200" algn="just">
              <a:buFont typeface="+mj-lt"/>
              <a:buAutoNum type="arabicPeriod"/>
            </a:pPr>
            <a:r>
              <a:rPr lang="pl-PL" dirty="0"/>
              <a:t>Nakaz powstrzymania się od prowadzenia określonego rodzaju pojazdów </a:t>
            </a:r>
          </a:p>
          <a:p>
            <a:pPr marL="630936" lvl="1" indent="-457200" algn="just">
              <a:buFont typeface="+mj-lt"/>
              <a:buAutoNum type="arabicPeriod"/>
            </a:pPr>
            <a:r>
              <a:rPr lang="pl-PL" dirty="0"/>
              <a:t>Zakaz ubiegania się o zamówienia publiczne na czas trwania postępowania.</a:t>
            </a:r>
          </a:p>
          <a:p>
            <a:pPr algn="just"/>
            <a:r>
              <a:rPr lang="pl-PL" dirty="0"/>
              <a:t>Ciekawe zagadnienie – czy środki zapobiegawcze z art. 276 realizują funkcje procesowe (służą zabezpieczeniu prawidłowego toku postępowania) czy </a:t>
            </a:r>
            <a:r>
              <a:rPr lang="pl-PL" dirty="0" err="1"/>
              <a:t>pozaprocesowe</a:t>
            </a:r>
            <a:r>
              <a:rPr lang="pl-PL" dirty="0"/>
              <a:t> (w szczególności funkcję represyjną). W jaki sposób nakaz powstrzymania się od prowadzenia określonego rodzaju pojazdów będzie chronił prawidłowy tok postępowania? </a:t>
            </a:r>
          </a:p>
          <a:p>
            <a:pPr lvl="0" algn="just"/>
            <a:r>
              <a:rPr lang="pl-PL" dirty="0"/>
              <a:t>Środki zapobiegawcze wskazane w art. 276 zalicza się następnie na poczet orzeczonych środków karnych określonych w art. 39 pkt 2 i 3 k.k. </a:t>
            </a:r>
          </a:p>
          <a:p>
            <a:pPr algn="just"/>
            <a:endParaRPr lang="pl-PL" dirty="0"/>
          </a:p>
        </p:txBody>
      </p:sp>
    </p:spTree>
    <p:extLst>
      <p:ext uri="{BB962C8B-B14F-4D97-AF65-F5344CB8AC3E}">
        <p14:creationId xmlns:p14="http://schemas.microsoft.com/office/powerpoint/2010/main" val="3891468703"/>
      </p:ext>
    </p:extLst>
  </p:cSld>
  <p:clrMapOvr>
    <a:masterClrMapping/>
  </p:clrMapOvr>
</p:sld>
</file>

<file path=ppt/slides/slide1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2161794" y="0"/>
            <a:ext cx="9144000" cy="1499616"/>
          </a:xfrm>
        </p:spPr>
        <p:txBody>
          <a:bodyPr>
            <a:normAutofit/>
          </a:bodyPr>
          <a:lstStyle/>
          <a:p>
            <a:r>
              <a:rPr lang="pl-PL" sz="4800" dirty="0"/>
              <a:t>Zakaz opuszczania kraju</a:t>
            </a:r>
          </a:p>
        </p:txBody>
      </p:sp>
      <p:sp>
        <p:nvSpPr>
          <p:cNvPr id="3" name="Symbol zastępczy zawartości 2"/>
          <p:cNvSpPr>
            <a:spLocks noGrp="1"/>
          </p:cNvSpPr>
          <p:nvPr>
            <p:ph idx="1"/>
          </p:nvPr>
        </p:nvSpPr>
        <p:spPr>
          <a:xfrm>
            <a:off x="2161794" y="1499616"/>
            <a:ext cx="7742682" cy="5743574"/>
          </a:xfrm>
        </p:spPr>
        <p:txBody>
          <a:bodyPr>
            <a:normAutofit/>
          </a:bodyPr>
          <a:lstStyle/>
          <a:p>
            <a:pPr marL="0" indent="0" algn="just">
              <a:buNone/>
            </a:pPr>
            <a:r>
              <a:rPr lang="pl-PL" dirty="0"/>
              <a:t>Art. 277. </a:t>
            </a:r>
          </a:p>
          <a:p>
            <a:pPr marL="128016" lvl="1" indent="0" algn="just">
              <a:buNone/>
            </a:pPr>
            <a:r>
              <a:rPr lang="pl-PL" dirty="0"/>
              <a:t>§ 1. W razie uzasadnionej obawy ucieczki można zastosować w charakterze środka zapobiegawczego </a:t>
            </a:r>
            <a:r>
              <a:rPr lang="pl-PL" b="1" dirty="0"/>
              <a:t>zakaz opuszczania przez oskarżonego kraju</a:t>
            </a:r>
            <a:r>
              <a:rPr lang="pl-PL" dirty="0"/>
              <a:t>, który może być połączony z </a:t>
            </a:r>
            <a:r>
              <a:rPr lang="pl-PL" b="1" dirty="0"/>
              <a:t>zatrzymaniem mu paszportu lub innego dokumentu uprawniającego do przekroczenia granicy albo z zakazem wydania takiego dokumentu.</a:t>
            </a:r>
          </a:p>
          <a:p>
            <a:pPr marL="128016" lvl="1" indent="0" algn="just">
              <a:buNone/>
            </a:pPr>
            <a:r>
              <a:rPr lang="pl-PL" dirty="0"/>
              <a:t>§ 2. Do czasu wydania postanowienia w przedmiocie, o którym mowa w § 1, organ prowadzący postępowanie </a:t>
            </a:r>
            <a:r>
              <a:rPr lang="pl-PL" b="1" dirty="0"/>
              <a:t>może zatrzymać dokument, jednakże na czas nie dłuższy niż 7 dni</a:t>
            </a:r>
            <a:r>
              <a:rPr lang="pl-PL" dirty="0"/>
              <a:t>. Do odebrania dokumentów stosuje się odpowiednio przepisy rozdziału 25.</a:t>
            </a:r>
          </a:p>
          <a:p>
            <a:pPr marL="0" indent="0" algn="just">
              <a:buNone/>
            </a:pPr>
            <a:r>
              <a:rPr lang="pl-PL" dirty="0"/>
              <a:t>Postanowienie Sądu Apelacyjnego w Katowicach z dnia 2 kwietnia 2008 r., II </a:t>
            </a:r>
            <a:r>
              <a:rPr lang="pl-PL" dirty="0" err="1"/>
              <a:t>AKz</a:t>
            </a:r>
            <a:r>
              <a:rPr lang="pl-PL" dirty="0"/>
              <a:t> 238/08</a:t>
            </a:r>
          </a:p>
          <a:p>
            <a:pPr marL="173736" lvl="1" indent="0" algn="just">
              <a:buNone/>
            </a:pPr>
            <a:r>
              <a:rPr lang="pl-PL" dirty="0"/>
              <a:t>Brak kontroli granicznej nie jest równoznaczny z wolnością opuszczenia przez oskarżonego wbrew ciążącemu na nim zakazowi opuszczania kraju. Naruszenie tego zakazu zawsze może zrodzić dla oskarżonego ujemne skutki i to zarówno w postaci zamiany stosowanego środka na surowszy, jak i poprzez konieczność zastosowania i poszukiwania go za pośrednictwem ENA połączonego z zastosowaniem tymczasowego aresztowania.</a:t>
            </a:r>
          </a:p>
        </p:txBody>
      </p:sp>
    </p:spTree>
    <p:extLst>
      <p:ext uri="{BB962C8B-B14F-4D97-AF65-F5344CB8AC3E}">
        <p14:creationId xmlns:p14="http://schemas.microsoft.com/office/powerpoint/2010/main" val="1346615660"/>
      </p:ext>
    </p:extLst>
  </p:cSld>
  <p:clrMapOvr>
    <a:masterClrMapping/>
  </p:clrMapOvr>
</p:sld>
</file>

<file path=ppt/slides/slide1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dirty="0"/>
              <a:t>Zakaz opuszczania kraju </a:t>
            </a:r>
          </a:p>
        </p:txBody>
      </p:sp>
      <p:sp>
        <p:nvSpPr>
          <p:cNvPr id="3" name="Symbol zastępczy zawartości 2"/>
          <p:cNvSpPr>
            <a:spLocks noGrp="1"/>
          </p:cNvSpPr>
          <p:nvPr>
            <p:ph idx="1"/>
          </p:nvPr>
        </p:nvSpPr>
        <p:spPr/>
        <p:txBody>
          <a:bodyPr>
            <a:normAutofit fontScale="92500" lnSpcReduction="20000"/>
          </a:bodyPr>
          <a:lstStyle/>
          <a:p>
            <a:pPr marL="0" indent="0" algn="just">
              <a:buNone/>
            </a:pPr>
            <a:r>
              <a:rPr lang="pl-PL" dirty="0"/>
              <a:t>Skoro zastosowano wobec oskarżonego taki zakaz, to powinien uzyskać zezwolenie na opuszczenie kraju. . W razie ustalenia, że doszło do naruszenia przez oskarżonego nałożonego na niego zakazu, możliwe jest tym samym sięgnięcie po surowsze reakcje zapobiegawcze i - w zależności od sytuacji - np. podniesienie wysokości poręczenia majątkowego, jakie towarzyszyło temu zakazowi, lub orzeczenie przepadku takiego poręczenia i zastosowanie tymczasowego aresztowania.</a:t>
            </a:r>
          </a:p>
          <a:p>
            <a:pPr marL="0" indent="0" algn="just">
              <a:buNone/>
            </a:pPr>
            <a:r>
              <a:rPr lang="pl-PL" dirty="0"/>
              <a:t>Od zakazu opuszczania kraju należy odróżnić </a:t>
            </a:r>
            <a:r>
              <a:rPr lang="pl-PL" b="1" dirty="0"/>
              <a:t>tymczasowe zatrzymanie paszportu. </a:t>
            </a:r>
            <a:r>
              <a:rPr lang="pl-PL" dirty="0"/>
              <a:t>Zakaz opuszczania kraju stosuje jedynie sąd lub prokurator, natomiast tymczasowe zatrzymanie paszportu może zastosować organ prowadzący postępowanie w tym Policja, z tym że jedynie: </a:t>
            </a:r>
          </a:p>
          <a:p>
            <a:pPr marL="630936" lvl="1" indent="-457200" algn="just">
              <a:buFont typeface="+mj-lt"/>
              <a:buAutoNum type="arabicPeriod"/>
            </a:pPr>
            <a:r>
              <a:rPr lang="pl-PL" dirty="0"/>
              <a:t>gdy zachodzą warunki do zastosowania zakazu opuszczania kraju,</a:t>
            </a:r>
          </a:p>
          <a:p>
            <a:pPr marL="630936" lvl="1" indent="-457200" algn="just">
              <a:buFont typeface="+mj-lt"/>
              <a:buAutoNum type="arabicPeriod"/>
            </a:pPr>
            <a:r>
              <a:rPr lang="pl-PL" dirty="0"/>
              <a:t>do czasu wydania w tym zakresie postanowienia i</a:t>
            </a:r>
          </a:p>
          <a:p>
            <a:pPr marL="630936" lvl="1" indent="-457200" algn="just">
              <a:buFont typeface="+mj-lt"/>
              <a:buAutoNum type="arabicPeriod"/>
            </a:pPr>
            <a:r>
              <a:rPr lang="pl-PL" dirty="0"/>
              <a:t>nie dłużej niż na 7 dni.</a:t>
            </a:r>
          </a:p>
          <a:p>
            <a:pPr lvl="0" algn="just"/>
            <a:r>
              <a:rPr lang="pl-PL" dirty="0"/>
              <a:t>Gdyby w tym czasie nie zapadła decyzja o zastosowaniu zakazu opuszczania kraju, zatrzymany dokument powinien być niezwłocznie zwrócony</a:t>
            </a:r>
          </a:p>
          <a:p>
            <a:endParaRPr lang="pl-PL" dirty="0"/>
          </a:p>
        </p:txBody>
      </p:sp>
    </p:spTree>
    <p:extLst>
      <p:ext uri="{BB962C8B-B14F-4D97-AF65-F5344CB8AC3E}">
        <p14:creationId xmlns:p14="http://schemas.microsoft.com/office/powerpoint/2010/main" val="2596733532"/>
      </p:ext>
    </p:extLst>
  </p:cSld>
  <p:clrMapOvr>
    <a:masterClrMapping/>
  </p:clrMapOvr>
</p:sld>
</file>

<file path=ppt/slides/slide1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idx="1"/>
          </p:nvPr>
        </p:nvSpPr>
        <p:spPr>
          <a:xfrm>
            <a:off x="2135560" y="764705"/>
            <a:ext cx="8229600" cy="4525963"/>
          </a:xfrm>
        </p:spPr>
        <p:txBody>
          <a:bodyPr>
            <a:normAutofit/>
          </a:bodyPr>
          <a:lstStyle/>
          <a:p>
            <a:pPr marL="0" indent="0" algn="ctr">
              <a:buNone/>
            </a:pPr>
            <a:endParaRPr lang="pl-PL" sz="5000" b="1" dirty="0"/>
          </a:p>
          <a:p>
            <a:pPr marL="0" indent="0" algn="ctr">
              <a:buNone/>
            </a:pPr>
            <a:r>
              <a:rPr lang="pl-PL" sz="5000" b="1" dirty="0"/>
              <a:t>POZOSTAŁE</a:t>
            </a:r>
            <a:br>
              <a:rPr lang="pl-PL" sz="5000" b="1" dirty="0"/>
            </a:br>
            <a:r>
              <a:rPr lang="pl-PL" sz="5000" b="1" dirty="0"/>
              <a:t>ŚRODKI </a:t>
            </a:r>
          </a:p>
          <a:p>
            <a:pPr marL="0" indent="0" algn="ctr">
              <a:buNone/>
            </a:pPr>
            <a:r>
              <a:rPr lang="pl-PL" sz="5000" b="1" dirty="0"/>
              <a:t>PRZYMUSU</a:t>
            </a:r>
          </a:p>
        </p:txBody>
      </p:sp>
    </p:spTree>
    <p:extLst>
      <p:ext uri="{BB962C8B-B14F-4D97-AF65-F5344CB8AC3E}">
        <p14:creationId xmlns:p14="http://schemas.microsoft.com/office/powerpoint/2010/main" val="3890089899"/>
      </p:ext>
    </p:extLst>
  </p:cSld>
  <p:clrMapOvr>
    <a:masterClrMapping/>
  </p:clrMapOvr>
</p:sld>
</file>

<file path=ppt/slides/slide1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2009776" y="69988"/>
            <a:ext cx="8658225" cy="1450757"/>
          </a:xfrm>
        </p:spPr>
        <p:txBody>
          <a:bodyPr/>
          <a:lstStyle/>
          <a:p>
            <a:r>
              <a:rPr lang="pl-PL" dirty="0"/>
              <a:t>Poszukiwanie oskarżonego</a:t>
            </a:r>
          </a:p>
        </p:txBody>
      </p:sp>
      <p:sp>
        <p:nvSpPr>
          <p:cNvPr id="3" name="Symbol zastępczy zawartości 2"/>
          <p:cNvSpPr>
            <a:spLocks noGrp="1"/>
          </p:cNvSpPr>
          <p:nvPr>
            <p:ph idx="1"/>
          </p:nvPr>
        </p:nvSpPr>
        <p:spPr>
          <a:xfrm>
            <a:off x="1528869" y="1264189"/>
            <a:ext cx="8658225" cy="5591175"/>
          </a:xfrm>
        </p:spPr>
        <p:txBody>
          <a:bodyPr>
            <a:normAutofit fontScale="85000" lnSpcReduction="10000"/>
          </a:bodyPr>
          <a:lstStyle/>
          <a:p>
            <a:pPr algn="just"/>
            <a:r>
              <a:rPr lang="pl-PL" sz="2000" dirty="0"/>
              <a:t>Art. 278 k.p.k. Jeżeli miejsce pobytu oskarżonego lub osoby podejrzanej nie jest znane, zarządza się jego poszukiwanie. Przepis art. 247 stosuje się odpowiednio.</a:t>
            </a:r>
          </a:p>
          <a:p>
            <a:pPr algn="just"/>
            <a:r>
              <a:rPr lang="pl-PL" sz="2000" b="1" dirty="0"/>
              <a:t>Poszukiwanie zwykłe </a:t>
            </a:r>
            <a:r>
              <a:rPr lang="pl-PL" sz="2000" dirty="0"/>
              <a:t>– gdy miejsce pobytu oskarżonego lub osoby podejrzanej nie jest znane (art. 278)</a:t>
            </a:r>
          </a:p>
          <a:p>
            <a:pPr lvl="1" algn="just"/>
            <a:r>
              <a:rPr lang="pl-PL" sz="2000" dirty="0"/>
              <a:t>Osoba poszukiwana nie musi się ukrywać – wystarczy, że organ nie wie, gdzie ona się znajduje </a:t>
            </a:r>
          </a:p>
          <a:p>
            <a:pPr lvl="1" algn="just"/>
            <a:r>
              <a:rPr lang="pl-PL" sz="2000" dirty="0"/>
              <a:t>Nie jest to środek przymusu w ścisłym tego słowa znaczeniu. Poszukiwanie ma na celu jedynie odnalezienie miejsca pobytu oskarżonego (osoby podejrzanej). Nie jest przy tym istotne, czy nieznajomość miejsca jego pobytu istnieje od samego początku, czy też powstała w toku postępowania, z uwagi na zmianę tego miejsca przez podejrzanego (oskarżonego) bez powiadomienia organu. </a:t>
            </a:r>
          </a:p>
          <a:p>
            <a:pPr lvl="1" algn="just"/>
            <a:r>
              <a:rPr lang="pl-PL" sz="2000" dirty="0"/>
              <a:t>W pierwszej kolejności należy podjąć kroki, które będą służyły ustaleniu miejsca pobytu. Dopiero po sprawdzeniu za pośrednictwem policji lub kuratora w drodze wywiadu środowiskowego, że podejrzany (oskarżony) nie tylko nie przebywa w miejscu swojego dotychczasowego zamieszkania, ale jego miejsce pobytu nie jest znane także członkom najbliższej rodziny</a:t>
            </a:r>
          </a:p>
          <a:p>
            <a:pPr algn="just"/>
            <a:r>
              <a:rPr lang="pl-PL" sz="2000" dirty="0"/>
              <a:t>W postępowaniu przygotowawczym sąd lub prokurator wydają </a:t>
            </a:r>
            <a:r>
              <a:rPr lang="pl-PL" sz="2000" b="1" dirty="0"/>
              <a:t>zarządzenie</a:t>
            </a:r>
            <a:r>
              <a:rPr lang="pl-PL" sz="2000" dirty="0"/>
              <a:t>.</a:t>
            </a:r>
          </a:p>
          <a:p>
            <a:pPr algn="just"/>
            <a:r>
              <a:rPr lang="pl-PL" sz="2000" i="1" dirty="0"/>
              <a:t>W postępowaniu sądowym sąd wydaje </a:t>
            </a:r>
            <a:r>
              <a:rPr lang="pl-PL" sz="2000" b="1" i="1" dirty="0"/>
              <a:t>postanowienie</a:t>
            </a:r>
            <a:r>
              <a:rPr lang="pl-PL" sz="2000" i="1" dirty="0"/>
              <a:t>.</a:t>
            </a:r>
          </a:p>
          <a:p>
            <a:pPr marL="4572" lvl="1" indent="0" algn="just">
              <a:buNone/>
            </a:pPr>
            <a:endParaRPr lang="pl-PL" sz="2000" dirty="0"/>
          </a:p>
        </p:txBody>
      </p:sp>
    </p:spTree>
    <p:extLst>
      <p:ext uri="{BB962C8B-B14F-4D97-AF65-F5344CB8AC3E}">
        <p14:creationId xmlns:p14="http://schemas.microsoft.com/office/powerpoint/2010/main" val="3128672938"/>
      </p:ext>
    </p:extLst>
  </p:cSld>
  <p:clrMapOvr>
    <a:masterClrMapping/>
  </p:clrMapOvr>
</p:sld>
</file>

<file path=ppt/slides/slide1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normAutofit fontScale="90000"/>
          </a:bodyPr>
          <a:lstStyle/>
          <a:p>
            <a:r>
              <a:rPr lang="pl-PL" sz="4800" dirty="0"/>
              <a:t>Wyrok SA w Katowicach z 13.11.2002 r., </a:t>
            </a:r>
            <a:br>
              <a:rPr lang="pl-PL" sz="4800" dirty="0"/>
            </a:br>
            <a:r>
              <a:rPr lang="pl-PL" sz="4800" dirty="0"/>
              <a:t>II </a:t>
            </a:r>
            <a:r>
              <a:rPr lang="pl-PL" sz="4800" dirty="0" err="1"/>
              <a:t>AKz</a:t>
            </a:r>
            <a:r>
              <a:rPr lang="pl-PL" sz="4800" dirty="0"/>
              <a:t> 481/02 </a:t>
            </a:r>
          </a:p>
        </p:txBody>
      </p:sp>
      <p:sp>
        <p:nvSpPr>
          <p:cNvPr id="3" name="Symbol zastępczy zawartości 2"/>
          <p:cNvSpPr>
            <a:spLocks noGrp="1"/>
          </p:cNvSpPr>
          <p:nvPr>
            <p:ph idx="1"/>
          </p:nvPr>
        </p:nvSpPr>
        <p:spPr>
          <a:xfrm>
            <a:off x="2016918" y="2371278"/>
            <a:ext cx="8065294" cy="3766185"/>
          </a:xfrm>
        </p:spPr>
        <p:txBody>
          <a:bodyPr>
            <a:normAutofit/>
          </a:bodyPr>
          <a:lstStyle/>
          <a:p>
            <a:pPr algn="just"/>
            <a:r>
              <a:rPr lang="pl-PL" dirty="0"/>
              <a:t>Nie jest ukrywaniem się przed wymiarem sprawiedliwości, gdy skazany jawnie przebywa ze swą rodziną w miejscu stałego zamieszkania i prowadzi publiczną działalność handlową, a tylko uchyla się od stawienia na wezwanie (tu: do odbycia kary pozbawienia wolności). Przełamanie tego zaniechania skazanego jest rzeczą zastosowania odpowiednich środków przymusu, a nie poszukiwania go, bo w tej sytuacji poszukiwania są działaniem pozornym.</a:t>
            </a:r>
          </a:p>
        </p:txBody>
      </p:sp>
      <p:pic>
        <p:nvPicPr>
          <p:cNvPr id="4" name="Obraz 3"/>
          <p:cNvPicPr>
            <a:picLocks noChangeAspect="1"/>
          </p:cNvPicPr>
          <p:nvPr/>
        </p:nvPicPr>
        <p:blipFill>
          <a:blip r:embed="rId2"/>
          <a:stretch>
            <a:fillRect/>
          </a:stretch>
        </p:blipFill>
        <p:spPr>
          <a:xfrm>
            <a:off x="9297657" y="31001"/>
            <a:ext cx="1288188" cy="2126730"/>
          </a:xfrm>
          <a:prstGeom prst="rect">
            <a:avLst/>
          </a:prstGeom>
        </p:spPr>
      </p:pic>
    </p:spTree>
    <p:extLst>
      <p:ext uri="{BB962C8B-B14F-4D97-AF65-F5344CB8AC3E}">
        <p14:creationId xmlns:p14="http://schemas.microsoft.com/office/powerpoint/2010/main" val="2774421980"/>
      </p:ext>
    </p:extLst>
  </p:cSld>
  <p:clrMapOvr>
    <a:masterClrMapping/>
  </p:clrMapOvr>
</p:sld>
</file>

<file path=ppt/slides/slide1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1775521" y="-315416"/>
            <a:ext cx="8651081" cy="1450757"/>
          </a:xfrm>
        </p:spPr>
        <p:txBody>
          <a:bodyPr/>
          <a:lstStyle/>
          <a:p>
            <a:r>
              <a:rPr lang="pl-PL" dirty="0"/>
              <a:t>List gończy – art. 279</a:t>
            </a:r>
          </a:p>
        </p:txBody>
      </p:sp>
      <p:sp>
        <p:nvSpPr>
          <p:cNvPr id="3" name="Symbol zastępczy zawartości 2"/>
          <p:cNvSpPr>
            <a:spLocks noGrp="1"/>
          </p:cNvSpPr>
          <p:nvPr>
            <p:ph idx="1"/>
          </p:nvPr>
        </p:nvSpPr>
        <p:spPr>
          <a:xfrm>
            <a:off x="1524001" y="1216952"/>
            <a:ext cx="8651081" cy="5619750"/>
          </a:xfrm>
        </p:spPr>
        <p:txBody>
          <a:bodyPr>
            <a:normAutofit/>
          </a:bodyPr>
          <a:lstStyle/>
          <a:p>
            <a:pPr algn="just"/>
            <a:r>
              <a:rPr lang="pl-PL" dirty="0"/>
              <a:t>§ 1. Jeżeli oskarżony, w stosunku do którego </a:t>
            </a:r>
            <a:r>
              <a:rPr lang="pl-PL" b="1" u="sng" dirty="0"/>
              <a:t>wydano postanowienie o tymczasowym aresztowaniu</a:t>
            </a:r>
            <a:r>
              <a:rPr lang="pl-PL" dirty="0"/>
              <a:t>, </a:t>
            </a:r>
            <a:r>
              <a:rPr lang="pl-PL" b="1" u="sng" dirty="0"/>
              <a:t>ukrywa się</a:t>
            </a:r>
            <a:r>
              <a:rPr lang="pl-PL" dirty="0"/>
              <a:t>, sąd lub prokurator może wydać postanowienie o poszukiwaniu go listem gończym.</a:t>
            </a:r>
          </a:p>
          <a:p>
            <a:pPr algn="just"/>
            <a:r>
              <a:rPr lang="pl-PL" dirty="0"/>
              <a:t>§ 2. Jeżeli postanowienie o tymczasowym aresztowaniu </a:t>
            </a:r>
            <a:r>
              <a:rPr lang="pl-PL" b="1" dirty="0"/>
              <a:t>nie było wydane, można postanowienie takie wydać bez względu na to, czy nastąpiło przesłuchanie podejrzanego</a:t>
            </a:r>
            <a:r>
              <a:rPr lang="pl-PL" dirty="0"/>
              <a:t>.</a:t>
            </a:r>
          </a:p>
          <a:p>
            <a:pPr algn="just"/>
            <a:r>
              <a:rPr lang="pl-PL" dirty="0"/>
              <a:t>§ 3. W razie ujęcia i zatrzymania osoby ściganej listem gończym należy </a:t>
            </a:r>
            <a:r>
              <a:rPr lang="pl-PL" b="1" dirty="0"/>
              <a:t>niezwłocznie doprowadzić ją do sądu</a:t>
            </a:r>
            <a:r>
              <a:rPr lang="pl-PL" dirty="0"/>
              <a:t>, który wydał postanowienie o tymczasowym aresztowaniu</a:t>
            </a:r>
            <a:r>
              <a:rPr lang="pl-PL" b="1" dirty="0"/>
              <a:t>, w celu rozstrzygnięcia przez sąd o utrzymaniu, zmianie lub uchyleniu tego środka, chyba że prokurator po przesłuchaniu zatrzymanego zmienił już środek zapobiegawczy lub uchylił tymczasowe aresztowanie</a:t>
            </a:r>
            <a:r>
              <a:rPr lang="pl-PL" dirty="0"/>
              <a:t>. Przepis art. 344 zdanie drugie stosuje się odpowiednio.</a:t>
            </a:r>
          </a:p>
          <a:p>
            <a:pPr lvl="1" algn="just"/>
            <a:r>
              <a:rPr lang="pl-PL" dirty="0"/>
              <a:t>art. 344 </a:t>
            </a:r>
            <a:r>
              <a:rPr lang="pl-PL" dirty="0" err="1"/>
              <a:t>zd</a:t>
            </a:r>
            <a:r>
              <a:rPr lang="pl-PL" dirty="0"/>
              <a:t>. 2 – uprawnienie sądu do orzekania o środkach zapobiegawczych </a:t>
            </a:r>
          </a:p>
        </p:txBody>
      </p:sp>
    </p:spTree>
    <p:extLst>
      <p:ext uri="{BB962C8B-B14F-4D97-AF65-F5344CB8AC3E}">
        <p14:creationId xmlns:p14="http://schemas.microsoft.com/office/powerpoint/2010/main" val="332004363"/>
      </p:ext>
    </p:extLst>
  </p:cSld>
  <p:clrMapOvr>
    <a:masterClrMapping/>
  </p:clrMapOvr>
</p:sld>
</file>

<file path=ppt/slides/slide1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dirty="0"/>
              <a:t>List gończy – art. 279</a:t>
            </a:r>
          </a:p>
        </p:txBody>
      </p:sp>
      <p:sp>
        <p:nvSpPr>
          <p:cNvPr id="3" name="Symbol zastępczy zawartości 2"/>
          <p:cNvSpPr>
            <a:spLocks noGrp="1"/>
          </p:cNvSpPr>
          <p:nvPr>
            <p:ph idx="1"/>
          </p:nvPr>
        </p:nvSpPr>
        <p:spPr>
          <a:xfrm>
            <a:off x="2031494" y="2011682"/>
            <a:ext cx="7036307" cy="4471313"/>
          </a:xfrm>
        </p:spPr>
        <p:txBody>
          <a:bodyPr>
            <a:normAutofit/>
          </a:bodyPr>
          <a:lstStyle/>
          <a:p>
            <a:pPr algn="just"/>
            <a:r>
              <a:rPr lang="pl-PL" dirty="0"/>
              <a:t>Szczególny sposób poszukiwania oskarżonego, który – w przeciwieństwie do instytucji z art. 278 – musi ukrywać się przed organem procesowym. Oznacza to, że nie tylko nie jest znane miejsce pobytu oskarżonego (art. 278), ale, że sytuacja ta jest spowodowana jego umyślnym zachowaniem, podjętym w celu uchylania się od odpowiedzialności karnej.</a:t>
            </a:r>
          </a:p>
          <a:p>
            <a:pPr algn="just"/>
            <a:r>
              <a:rPr lang="pl-PL" dirty="0"/>
              <a:t>List gończy może zostać wydany jedynie względem </a:t>
            </a:r>
            <a:r>
              <a:rPr lang="pl-PL" b="1" dirty="0"/>
              <a:t>podejrzanego (oskarżonego)</a:t>
            </a:r>
            <a:r>
              <a:rPr lang="pl-PL" dirty="0"/>
              <a:t>. Oznacza to, że musiało zostać wydane wcześniej postanowienie o przedstawieniu zarzutów (art. 313). Dodatkowo, list gończy jest środkiem służącym do realizacji postanowienia o tymczasowym aresztowaniu. Postanowienie o tymczasowym aresztowaniu musi wyprzedzać wydanie postanowienia o poszukiwaniu listem gończym.</a:t>
            </a:r>
          </a:p>
          <a:p>
            <a:endParaRPr lang="pl-PL" dirty="0"/>
          </a:p>
        </p:txBody>
      </p:sp>
      <p:pic>
        <p:nvPicPr>
          <p:cNvPr id="5" name="Obraz 4"/>
          <p:cNvPicPr>
            <a:picLocks noChangeAspect="1"/>
          </p:cNvPicPr>
          <p:nvPr/>
        </p:nvPicPr>
        <p:blipFill>
          <a:blip r:embed="rId2"/>
          <a:stretch>
            <a:fillRect/>
          </a:stretch>
        </p:blipFill>
        <p:spPr>
          <a:xfrm>
            <a:off x="9168776" y="0"/>
            <a:ext cx="1499225" cy="2665288"/>
          </a:xfrm>
          <a:prstGeom prst="rect">
            <a:avLst/>
          </a:prstGeom>
        </p:spPr>
      </p:pic>
    </p:spTree>
    <p:extLst>
      <p:ext uri="{BB962C8B-B14F-4D97-AF65-F5344CB8AC3E}">
        <p14:creationId xmlns:p14="http://schemas.microsoft.com/office/powerpoint/2010/main" val="1728559239"/>
      </p:ext>
    </p:extLst>
  </p:cSld>
  <p:clrMapOvr>
    <a:masterClrMapping/>
  </p:clrMapOvr>
</p:sld>
</file>

<file path=ppt/slides/slide1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2017206" y="0"/>
            <a:ext cx="8079581" cy="1658198"/>
          </a:xfrm>
        </p:spPr>
        <p:txBody>
          <a:bodyPr>
            <a:normAutofit/>
          </a:bodyPr>
          <a:lstStyle/>
          <a:p>
            <a:r>
              <a:rPr lang="pl-PL" sz="3500" dirty="0"/>
              <a:t>List gończy – Regulamin urzędowania powszechnych jednostek prokuratury </a:t>
            </a:r>
          </a:p>
        </p:txBody>
      </p:sp>
      <p:sp>
        <p:nvSpPr>
          <p:cNvPr id="3" name="Symbol zastępczy zawartości 2"/>
          <p:cNvSpPr>
            <a:spLocks noGrp="1"/>
          </p:cNvSpPr>
          <p:nvPr>
            <p:ph idx="1"/>
          </p:nvPr>
        </p:nvSpPr>
        <p:spPr>
          <a:xfrm>
            <a:off x="1631878" y="1658198"/>
            <a:ext cx="8892284" cy="5009730"/>
          </a:xfrm>
        </p:spPr>
        <p:txBody>
          <a:bodyPr>
            <a:normAutofit fontScale="85000" lnSpcReduction="20000"/>
          </a:bodyPr>
          <a:lstStyle/>
          <a:p>
            <a:pPr marL="0" indent="0" algn="just">
              <a:buNone/>
            </a:pPr>
            <a:r>
              <a:rPr lang="pl-PL" b="1" dirty="0"/>
              <a:t>§  199. </a:t>
            </a:r>
          </a:p>
          <a:p>
            <a:pPr marL="256032" lvl="1" indent="0" algn="just">
              <a:buNone/>
            </a:pPr>
            <a:r>
              <a:rPr lang="pl-PL" dirty="0"/>
              <a:t>1. Przed wydaniem postanowienia o poszukiwaniu podejrzanego listem gończym prokurator występuje do sądu z wnioskiem o zastosowanie tymczasowego aresztowania.</a:t>
            </a:r>
          </a:p>
          <a:p>
            <a:pPr marL="256032" lvl="1" indent="0" algn="just">
              <a:buNone/>
            </a:pPr>
            <a:r>
              <a:rPr lang="pl-PL" dirty="0"/>
              <a:t>2. Do listu gończego dołącza się odpis postanowienia o tymczasowym aresztowaniu oraz nakaz przyjęcia podejrzanego do najbliższego, według miejsca jego zatrzymania, aresztu śledczego.</a:t>
            </a:r>
          </a:p>
          <a:p>
            <a:pPr marL="256032" lvl="1" indent="0" algn="just">
              <a:buNone/>
            </a:pPr>
            <a:r>
              <a:rPr lang="pl-PL" dirty="0"/>
              <a:t>3. Odpisy postanowień o tymczasowym aresztowaniu i poszukiwaniu listem gończym, wraz z nakazem przyjęcia, przesyła się jednostce Policji właściwej ze względu na miejsce ostatniego zamieszkania lub pobytu podejrzanego.</a:t>
            </a:r>
          </a:p>
          <a:p>
            <a:pPr marL="0" indent="0" algn="just">
              <a:buNone/>
            </a:pPr>
            <a:r>
              <a:rPr lang="pl-PL" b="1" dirty="0"/>
              <a:t>§  200. </a:t>
            </a:r>
          </a:p>
          <a:p>
            <a:pPr marL="256032" lvl="1" indent="0" algn="just">
              <a:buNone/>
            </a:pPr>
            <a:r>
              <a:rPr lang="pl-PL" dirty="0"/>
              <a:t>1. Po doprowadzeniu podejrzanego prokurator przesłuchuje go i w razie potrzeby występuje do sądu z wnioskiem o przedłużenie tymczasowego aresztowania. Jeżeli prokurator z takim wnioskiem nie wystąpi, to niezwłocznie uchyla tymczasowe aresztowanie oraz odwołuje list gończy.</a:t>
            </a:r>
          </a:p>
          <a:p>
            <a:pPr marL="256032" lvl="1" indent="0" algn="just">
              <a:buNone/>
            </a:pPr>
            <a:r>
              <a:rPr lang="pl-PL" dirty="0"/>
              <a:t>2. W sytuacji, o której mowa w art. 279 § 4 k.p.k., decyzję, do którego z sądów doprowadzić podejrzanego, podejmuje się w porozumieniu ze wszystkimi prokuratorami, do których dyspozycji podejrzany pozostaje. W przypadku braku porozumienia decyzję podejmuje prokurator, który pierwszy wydał list gończy.</a:t>
            </a:r>
          </a:p>
          <a:p>
            <a:pPr marL="0" indent="0" algn="just">
              <a:buNone/>
            </a:pPr>
            <a:r>
              <a:rPr lang="pl-PL" b="1" dirty="0"/>
              <a:t>§  201. </a:t>
            </a:r>
          </a:p>
          <a:p>
            <a:pPr marL="256032" lvl="1" indent="0" algn="just">
              <a:buNone/>
            </a:pPr>
            <a:r>
              <a:rPr lang="pl-PL" dirty="0"/>
              <a:t>1. Jeżeli ustały przyczyny poszukiwania podejrzanego listem gończym, należy niezwłocznie odwołać poszukiwanie i zawiadomić o tym właściwą jednostkę Policji.</a:t>
            </a:r>
          </a:p>
          <a:p>
            <a:pPr marL="256032" lvl="1" indent="0" algn="just">
              <a:buNone/>
            </a:pPr>
            <a:r>
              <a:rPr lang="pl-PL" dirty="0"/>
              <a:t>2. W przypadku uchylenia tymczasowego aresztowania należy także uchylić postanowienie o poszukiwaniu listem gończym oraz odwołać list gończy.</a:t>
            </a:r>
          </a:p>
          <a:p>
            <a:pPr marL="0" indent="0" algn="just">
              <a:buNone/>
            </a:pPr>
            <a:endParaRPr lang="pl-PL" dirty="0"/>
          </a:p>
        </p:txBody>
      </p:sp>
      <p:pic>
        <p:nvPicPr>
          <p:cNvPr id="4" name="Obraz 3"/>
          <p:cNvPicPr>
            <a:picLocks noChangeAspect="1"/>
          </p:cNvPicPr>
          <p:nvPr/>
        </p:nvPicPr>
        <p:blipFill>
          <a:blip r:embed="rId2"/>
          <a:stretch>
            <a:fillRect/>
          </a:stretch>
        </p:blipFill>
        <p:spPr>
          <a:xfrm>
            <a:off x="9095210" y="-17258"/>
            <a:ext cx="1572790" cy="1486461"/>
          </a:xfrm>
          <a:prstGeom prst="rect">
            <a:avLst/>
          </a:prstGeom>
        </p:spPr>
      </p:pic>
    </p:spTree>
    <p:extLst>
      <p:ext uri="{BB962C8B-B14F-4D97-AF65-F5344CB8AC3E}">
        <p14:creationId xmlns:p14="http://schemas.microsoft.com/office/powerpoint/2010/main" val="42278401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756138" y="407921"/>
            <a:ext cx="9267092" cy="1682807"/>
          </a:xfrm>
        </p:spPr>
        <p:txBody>
          <a:bodyPr>
            <a:normAutofit/>
          </a:bodyPr>
          <a:lstStyle/>
          <a:p>
            <a:r>
              <a:rPr lang="pl-PL" sz="4000" cap="none" dirty="0"/>
              <a:t>Konstytucja a dowody pośrednio nielegalne </a:t>
            </a:r>
            <a:endParaRPr lang="pl-PL" sz="4000" dirty="0"/>
          </a:p>
        </p:txBody>
      </p:sp>
      <p:sp>
        <p:nvSpPr>
          <p:cNvPr id="3" name="Symbol zastępczy zawartości 2"/>
          <p:cNvSpPr>
            <a:spLocks noGrp="1"/>
          </p:cNvSpPr>
          <p:nvPr>
            <p:ph idx="1"/>
          </p:nvPr>
        </p:nvSpPr>
        <p:spPr>
          <a:xfrm>
            <a:off x="339015" y="2034499"/>
            <a:ext cx="11161324" cy="4278378"/>
          </a:xfrm>
        </p:spPr>
        <p:txBody>
          <a:bodyPr>
            <a:normAutofit fontScale="85000" lnSpcReduction="20000"/>
          </a:bodyPr>
          <a:lstStyle/>
          <a:p>
            <a:pPr algn="just">
              <a:buFont typeface="Arial" panose="020B0604020202020204" pitchFamily="34" charset="0"/>
              <a:buChar char="•"/>
            </a:pPr>
            <a:r>
              <a:rPr lang="pl-PL" sz="2400" b="1" dirty="0">
                <a:latin typeface="+mj-lt"/>
                <a:sym typeface="Wingdings" panose="05000000000000000000" pitchFamily="2" charset="2"/>
              </a:rPr>
              <a:t>Postanowienie SN z </a:t>
            </a:r>
            <a:r>
              <a:rPr lang="pl-PL" sz="2400" b="1" dirty="0">
                <a:latin typeface="+mj-lt"/>
              </a:rPr>
              <a:t>30.11.2010 r., III KK 152/10</a:t>
            </a:r>
          </a:p>
          <a:p>
            <a:pPr lvl="1" algn="just">
              <a:buFont typeface="Arial" panose="020B0604020202020204" pitchFamily="34" charset="0"/>
              <a:buChar char="•"/>
            </a:pPr>
            <a:r>
              <a:rPr lang="pl-PL" sz="2000" dirty="0">
                <a:latin typeface="+mj-lt"/>
              </a:rPr>
              <a:t>„W pierwszym rzędzie wprost należy się odwołać do zasad konstytucyjnych. Przede wszystkim do wyrażonej w </a:t>
            </a:r>
            <a:r>
              <a:rPr lang="pl-PL" sz="2000" b="1" dirty="0">
                <a:latin typeface="+mj-lt"/>
              </a:rPr>
              <a:t>art. 2 Konstytucji Rzeczypospolitej Polskiej </a:t>
            </a:r>
            <a:r>
              <a:rPr lang="pl-PL" sz="2000" dirty="0">
                <a:latin typeface="+mj-lt"/>
              </a:rPr>
              <a:t>zasady demokratycznego państwa prawnego oraz wyrażonej </a:t>
            </a:r>
            <a:r>
              <a:rPr lang="pl-PL" sz="2000" b="1" dirty="0">
                <a:latin typeface="+mj-lt"/>
              </a:rPr>
              <a:t>w art. 7 </a:t>
            </a:r>
            <a:r>
              <a:rPr lang="pl-PL" sz="2000" dirty="0">
                <a:latin typeface="+mj-lt"/>
              </a:rPr>
              <a:t>zasady, że „organy władzy publicznej działają na podstawie i w granicach prawa”.</a:t>
            </a:r>
            <a:endParaRPr lang="pl-PL" sz="2000" b="1" dirty="0">
              <a:latin typeface="+mj-lt"/>
            </a:endParaRPr>
          </a:p>
          <a:p>
            <a:pPr algn="just">
              <a:buFont typeface="Arial" panose="020B0604020202020204" pitchFamily="34" charset="0"/>
              <a:buChar char="•"/>
            </a:pPr>
            <a:r>
              <a:rPr lang="pl-PL" sz="2400" b="1" dirty="0">
                <a:latin typeface="+mj-lt"/>
                <a:sym typeface="Wingdings" panose="05000000000000000000" pitchFamily="2" charset="2"/>
              </a:rPr>
              <a:t>Wyrok SA we Wrocławiu z 11.09.2013 r., II </a:t>
            </a:r>
            <a:r>
              <a:rPr lang="pl-PL" sz="2400" b="1" dirty="0" err="1">
                <a:latin typeface="+mj-lt"/>
                <a:sym typeface="Wingdings" panose="05000000000000000000" pitchFamily="2" charset="2"/>
              </a:rPr>
              <a:t>AKa</a:t>
            </a:r>
            <a:r>
              <a:rPr lang="pl-PL" sz="2400" b="1" dirty="0">
                <a:latin typeface="+mj-lt"/>
                <a:sym typeface="Wingdings" panose="05000000000000000000" pitchFamily="2" charset="2"/>
              </a:rPr>
              <a:t> 249/13 </a:t>
            </a:r>
          </a:p>
          <a:p>
            <a:pPr lvl="1" algn="just">
              <a:buFont typeface="Arial" panose="020B0604020202020204" pitchFamily="34" charset="0"/>
              <a:buChar char="•"/>
            </a:pPr>
            <a:r>
              <a:rPr lang="pl-PL" sz="2000" dirty="0">
                <a:solidFill>
                  <a:srgbClr val="FF0000"/>
                </a:solidFill>
                <a:latin typeface="+mj-lt"/>
              </a:rPr>
              <a:t>Organy postępowania karnego </a:t>
            </a:r>
            <a:r>
              <a:rPr lang="pl-PL" sz="2000" b="1" dirty="0">
                <a:solidFill>
                  <a:srgbClr val="FF0000"/>
                </a:solidFill>
                <a:latin typeface="+mj-lt"/>
              </a:rPr>
              <a:t>nie mają całkowitej swobody w doborze i wykorzystaniu środków, metod i sposobów dowodzenia, gdyż działania te podlegają licznym konstytucyjnym i ustawowym ograniczeniom</a:t>
            </a:r>
            <a:r>
              <a:rPr lang="pl-PL" sz="2000" dirty="0">
                <a:latin typeface="+mj-lt"/>
              </a:rPr>
              <a:t>, a niektóre z nich są bezwzględnie zabronione (zakazane). Konstytucja RP wyraźnie przesądza, że czynności dowodowe ingerujące w wolności i prawa osobiste muszą być konieczne (art. 31 ust. 3) oraz odbywać się w granicach zakreślonych przez przepisy KPK (art. 41 ust. 1; art. 49; art. 50). </a:t>
            </a:r>
            <a:r>
              <a:rPr lang="pl-PL" sz="2000" b="1" dirty="0">
                <a:latin typeface="+mj-lt"/>
              </a:rPr>
              <a:t>Natomiast, w razie przeprowadzenia czynności dowodowych w sposób sprzeczny z ustawą, informacje, a więc środki dowodowe, uzyskane w ich następstwie, podlegają usunięciu (art. 51 ust. 4).</a:t>
            </a:r>
            <a:r>
              <a:rPr lang="pl-PL" sz="2000" dirty="0">
                <a:latin typeface="+mj-lt"/>
              </a:rPr>
              <a:t> </a:t>
            </a:r>
            <a:r>
              <a:rPr lang="pl-PL" sz="2000" i="1" dirty="0">
                <a:latin typeface="+mj-lt"/>
              </a:rPr>
              <a:t>Konstytucyjne wymogi działania organów postępowania karnego sprawiają, że gromadzenie dowodów musi odbywać się w sposób określony w KPK, przez co należy rozumieć zgodność przeprowadzanych czynności dowodowych z ich celem i przesłankami, a także podmiotowymi, przedmiotowymi i temporalnymi granicami określonymi w ustawie procesowej</a:t>
            </a:r>
            <a:r>
              <a:rPr lang="pl-PL" sz="2000" dirty="0">
                <a:latin typeface="+mj-lt"/>
              </a:rPr>
              <a:t>. </a:t>
            </a:r>
          </a:p>
        </p:txBody>
      </p:sp>
    </p:spTree>
    <p:extLst>
      <p:ext uri="{BB962C8B-B14F-4D97-AF65-F5344CB8AC3E}">
        <p14:creationId xmlns:p14="http://schemas.microsoft.com/office/powerpoint/2010/main" val="2954463897"/>
      </p:ext>
    </p:extLst>
  </p:cSld>
  <p:clrMapOvr>
    <a:masterClrMapping/>
  </p:clrMapOvr>
</p:sld>
</file>

<file path=ppt/slides/slide1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1730754" y="9834"/>
            <a:ext cx="8937246" cy="1042903"/>
          </a:xfrm>
        </p:spPr>
        <p:txBody>
          <a:bodyPr>
            <a:noAutofit/>
          </a:bodyPr>
          <a:lstStyle/>
          <a:p>
            <a:r>
              <a:rPr lang="pl-PL" sz="3800" dirty="0"/>
              <a:t>List gończy – warunki formalne </a:t>
            </a:r>
            <a:br>
              <a:rPr lang="pl-PL" sz="3800" dirty="0"/>
            </a:br>
            <a:r>
              <a:rPr lang="pl-PL" sz="3800" dirty="0"/>
              <a:t>(art. 280)</a:t>
            </a:r>
          </a:p>
        </p:txBody>
      </p:sp>
      <p:sp>
        <p:nvSpPr>
          <p:cNvPr id="3" name="Symbol zastępczy zawartości 2"/>
          <p:cNvSpPr>
            <a:spLocks noGrp="1"/>
          </p:cNvSpPr>
          <p:nvPr>
            <p:ph idx="1"/>
          </p:nvPr>
        </p:nvSpPr>
        <p:spPr>
          <a:xfrm>
            <a:off x="1789748" y="1133475"/>
            <a:ext cx="8658225" cy="5429250"/>
          </a:xfrm>
        </p:spPr>
        <p:txBody>
          <a:bodyPr>
            <a:normAutofit fontScale="92500" lnSpcReduction="10000"/>
          </a:bodyPr>
          <a:lstStyle/>
          <a:p>
            <a:pPr algn="just"/>
            <a:r>
              <a:rPr lang="pl-PL" dirty="0"/>
              <a:t>§ 1. W liście gończym podaje się:</a:t>
            </a:r>
          </a:p>
          <a:p>
            <a:pPr marL="544068" lvl="1" indent="-342900" algn="just">
              <a:buFont typeface="+mj-lt"/>
              <a:buAutoNum type="arabicPeriod"/>
            </a:pPr>
            <a:r>
              <a:rPr lang="pl-PL" dirty="0"/>
              <a:t>sąd lub prokuratora, który wydał postanowienie o poszukiwaniu listem gończym,</a:t>
            </a:r>
          </a:p>
          <a:p>
            <a:pPr marL="544068" lvl="1" indent="-342900" algn="just">
              <a:buFont typeface="+mj-lt"/>
              <a:buAutoNum type="arabicPeriod"/>
            </a:pPr>
            <a:r>
              <a:rPr lang="pl-PL" dirty="0"/>
              <a:t>dane o osobie, które mogą ułatwić jej poszukiwanie, a przede wszystkim personalia, rysopis, znaki szczególne, miejsce zamieszkania i pracy, z dołączeniem w miarę możliwości fotografii poszukiwanego,</a:t>
            </a:r>
          </a:p>
          <a:p>
            <a:pPr marL="544068" lvl="1" indent="-342900" algn="just">
              <a:buFont typeface="+mj-lt"/>
              <a:buAutoNum type="arabicPeriod"/>
            </a:pPr>
            <a:r>
              <a:rPr lang="pl-PL" dirty="0"/>
              <a:t>informację o treści zarzutu postawionego oskarżonemu oraz o postanowieniu o jego tymczasowym aresztowaniu albo o zapadłym wyroku,</a:t>
            </a:r>
          </a:p>
          <a:p>
            <a:pPr marL="544068" lvl="1" indent="-342900" algn="just">
              <a:buFont typeface="+mj-lt"/>
              <a:buAutoNum type="arabicPeriod"/>
            </a:pPr>
            <a:r>
              <a:rPr lang="pl-PL" dirty="0"/>
              <a:t>wezwanie każdego, kto zna miejsce pobytu poszukiwanego, do zawiadomienia o tym najbliższej jednostki Policji, prokuratora lub sądu,</a:t>
            </a:r>
          </a:p>
          <a:p>
            <a:pPr marL="544068" lvl="1" indent="-342900" algn="just">
              <a:buFont typeface="+mj-lt"/>
              <a:buAutoNum type="arabicPeriod"/>
            </a:pPr>
            <a:r>
              <a:rPr lang="pl-PL" dirty="0"/>
              <a:t>ostrzeżenie o odpowiedzialności karnej za ukrywanie poszukiwanego lub dopomaganie mu w ucieczce.</a:t>
            </a:r>
          </a:p>
          <a:p>
            <a:pPr algn="just"/>
            <a:r>
              <a:rPr lang="pl-PL" dirty="0"/>
              <a:t>§ 2. W liście gończym można wyznaczyć nagrodę za ujęcie lub przyczynienie się do ujęcia poszukiwanego, a także udzielić zapewnienia o utrzymaniu tajemnicy co do osoby informującej.</a:t>
            </a:r>
          </a:p>
          <a:p>
            <a:pPr algn="just"/>
            <a:r>
              <a:rPr lang="pl-PL" dirty="0"/>
              <a:t>§ 3. List gończy rozpowszechnia się, zależnie od potrzeby, przez rozesłanie, rozplakatowanie lub opublikowanie, w szczególności za pomocą prasy, radia i telewizji.</a:t>
            </a:r>
          </a:p>
          <a:p>
            <a:pPr algn="just"/>
            <a:r>
              <a:rPr lang="pl-PL" b="1" dirty="0"/>
              <a:t>List gończy jest wyjątkiem od zasady, że nie ujawnia się personaliów osoby, przeciwko której prowadzone jest postępowanie karne. </a:t>
            </a:r>
          </a:p>
        </p:txBody>
      </p:sp>
    </p:spTree>
    <p:extLst>
      <p:ext uri="{BB962C8B-B14F-4D97-AF65-F5344CB8AC3E}">
        <p14:creationId xmlns:p14="http://schemas.microsoft.com/office/powerpoint/2010/main" val="3563321316"/>
      </p:ext>
    </p:extLst>
  </p:cSld>
  <p:clrMapOvr>
    <a:masterClrMapping/>
  </p:clrMapOvr>
</p:sld>
</file>

<file path=ppt/slides/slide1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dirty="0"/>
              <a:t>List żelazny </a:t>
            </a:r>
          </a:p>
        </p:txBody>
      </p:sp>
      <p:sp>
        <p:nvSpPr>
          <p:cNvPr id="3" name="Symbol zastępczy zawartości 2"/>
          <p:cNvSpPr>
            <a:spLocks noGrp="1"/>
          </p:cNvSpPr>
          <p:nvPr>
            <p:ph idx="1"/>
          </p:nvPr>
        </p:nvSpPr>
        <p:spPr/>
        <p:txBody>
          <a:bodyPr>
            <a:normAutofit/>
          </a:bodyPr>
          <a:lstStyle/>
          <a:p>
            <a:pPr algn="just"/>
            <a:r>
              <a:rPr lang="pl-PL" dirty="0"/>
              <a:t>swoista umowa między oskarżonym przebywającym za granicą a </a:t>
            </a:r>
            <a:r>
              <a:rPr lang="pl-PL" b="1" dirty="0"/>
              <a:t>właściwym miejscowo sądem okręgowym, </a:t>
            </a:r>
            <a:r>
              <a:rPr lang="pl-PL" dirty="0"/>
              <a:t>że stawi się on na wezwanie sądu lub prokuratora, w zamian za pozostawanie na wolności w czasie trwania postępowania (odpowiadanie z wolnej stopy). </a:t>
            </a:r>
          </a:p>
          <a:p>
            <a:pPr algn="just"/>
            <a:r>
              <a:rPr lang="pl-PL" dirty="0"/>
              <a:t>Ważne: </a:t>
            </a:r>
            <a:r>
              <a:rPr lang="pl-PL" b="1" dirty="0"/>
              <a:t>zapewnienie oskarżonemu pozostawania na wolności odnosi się jedynie do postępowania, w którym wydano list żelazny i nie rozciąga się na inne postępowania</a:t>
            </a:r>
            <a:r>
              <a:rPr lang="pl-PL" dirty="0"/>
              <a:t>.</a:t>
            </a:r>
          </a:p>
          <a:p>
            <a:pPr algn="just"/>
            <a:endParaRPr lang="pl-PL" dirty="0"/>
          </a:p>
        </p:txBody>
      </p:sp>
    </p:spTree>
    <p:extLst>
      <p:ext uri="{BB962C8B-B14F-4D97-AF65-F5344CB8AC3E}">
        <p14:creationId xmlns:p14="http://schemas.microsoft.com/office/powerpoint/2010/main" val="1368645601"/>
      </p:ext>
    </p:extLst>
  </p:cSld>
  <p:clrMapOvr>
    <a:masterClrMapping/>
  </p:clrMapOvr>
</p:sld>
</file>

<file path=ppt/slides/slide1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1524001" y="1"/>
            <a:ext cx="8658225" cy="1450757"/>
          </a:xfrm>
        </p:spPr>
        <p:txBody>
          <a:bodyPr/>
          <a:lstStyle/>
          <a:p>
            <a:r>
              <a:rPr lang="pl-PL" dirty="0"/>
              <a:t>List żelazny – art. 281 – 284 </a:t>
            </a:r>
          </a:p>
        </p:txBody>
      </p:sp>
      <p:sp>
        <p:nvSpPr>
          <p:cNvPr id="3" name="Symbol zastępczy zawartości 2"/>
          <p:cNvSpPr>
            <a:spLocks noGrp="1"/>
          </p:cNvSpPr>
          <p:nvPr>
            <p:ph idx="1"/>
          </p:nvPr>
        </p:nvSpPr>
        <p:spPr>
          <a:xfrm>
            <a:off x="1789748" y="1190627"/>
            <a:ext cx="8658225" cy="5362575"/>
          </a:xfrm>
        </p:spPr>
        <p:txBody>
          <a:bodyPr>
            <a:normAutofit fontScale="92500" lnSpcReduction="20000"/>
          </a:bodyPr>
          <a:lstStyle/>
          <a:p>
            <a:pPr algn="just"/>
            <a:r>
              <a:rPr lang="pl-PL" dirty="0"/>
              <a:t>Oskarżony (Polak lub cudzoziemiec), który przebywa za granicą może złożyć oświadczenie, że stawi się do sądu lub prokuratora w wyznaczonym terminie pod warunkiem odpowiadania z wolnej stopy. Wówczas </a:t>
            </a:r>
            <a:r>
              <a:rPr lang="pl-PL" b="1" u="sng" dirty="0"/>
              <a:t>właściwy miejscowo sąd okręgowy </a:t>
            </a:r>
            <a:r>
              <a:rPr lang="pl-PL" dirty="0"/>
              <a:t>(bez względu na właściwość rzeczową sądu, który prowadzi postępowanie) może wydać oskarżonemu </a:t>
            </a:r>
            <a:r>
              <a:rPr lang="pl-PL" b="1" dirty="0"/>
              <a:t>list żelazny</a:t>
            </a:r>
            <a:r>
              <a:rPr lang="pl-PL" dirty="0"/>
              <a:t>. Wydanie listu żelaznego można uzależnić od złożenia poręczenia majątkowego.</a:t>
            </a:r>
          </a:p>
          <a:p>
            <a:pPr algn="just"/>
            <a:r>
              <a:rPr lang="pl-PL" dirty="0"/>
              <a:t>List żelazny zapewnia oskarżonemu pozostawanie na wolności </a:t>
            </a:r>
            <a:r>
              <a:rPr lang="pl-PL" b="1" dirty="0"/>
              <a:t>aż do czasu prawomocnego zakończenia postępowania, jeżeli</a:t>
            </a:r>
            <a:r>
              <a:rPr lang="pl-PL" dirty="0"/>
              <a:t>:</a:t>
            </a:r>
          </a:p>
          <a:p>
            <a:pPr marL="749808" lvl="1" indent="-457200" algn="just">
              <a:buFont typeface="+mj-lt"/>
              <a:buAutoNum type="arabicPeriod"/>
            </a:pPr>
            <a:r>
              <a:rPr lang="pl-PL" dirty="0"/>
              <a:t> będzie się stawiał w oznaczonym terminie na wezwanie sądu, a w postępowaniu przygotowawczym - także na wezwanie prokuratora,</a:t>
            </a:r>
          </a:p>
          <a:p>
            <a:pPr marL="749808" lvl="1" indent="-457200" algn="just">
              <a:buFont typeface="+mj-lt"/>
              <a:buAutoNum type="arabicPeriod"/>
            </a:pPr>
            <a:r>
              <a:rPr lang="pl-PL" dirty="0"/>
              <a:t>nie będzie się wydalał bez pozwolenia sądu z obranego miejsca pobytu w kraju,</a:t>
            </a:r>
          </a:p>
          <a:p>
            <a:pPr marL="749808" lvl="1" indent="-457200" algn="just">
              <a:buFont typeface="+mj-lt"/>
              <a:buAutoNum type="arabicPeriod"/>
            </a:pPr>
            <a:r>
              <a:rPr lang="pl-PL" dirty="0"/>
              <a:t>nie będzie nakłaniał do fałszywych zeznań lub wyjaśnień albo w inny bezprawny sposób starał się utrudniać postępowanie karne.</a:t>
            </a:r>
          </a:p>
          <a:p>
            <a:pPr algn="just"/>
            <a:r>
              <a:rPr lang="pl-PL" dirty="0"/>
              <a:t>W razie nie usprawiedliwionego niestawienia się oskarżonego na wezwanie lub naruszenia innych, wskazanych wyżej warunków wymienionych, właściwy miejscowo sąd okręgowy </a:t>
            </a:r>
            <a:r>
              <a:rPr lang="pl-PL" b="1" dirty="0"/>
              <a:t>orzeka o odwołaniu listu żelaznego</a:t>
            </a:r>
            <a:r>
              <a:rPr lang="pl-PL" dirty="0"/>
              <a:t>. Sąd ten orzeka również o przepadku lub ściągnięciu wartości majątkowych udzielonych z tytułu poręczenia. </a:t>
            </a:r>
          </a:p>
          <a:p>
            <a:pPr algn="just"/>
            <a:r>
              <a:rPr lang="pl-PL" dirty="0"/>
              <a:t>Na postanowienie o odmowie wydania listu żelaznego, odwołaniu listu żelaznego i przepadku poręczenia majątkowego, jeżeli wydanie listu żelaznego od tego uzależniono </a:t>
            </a:r>
            <a:r>
              <a:rPr lang="pl-PL" b="1" u="sng" dirty="0"/>
              <a:t>przysługuje zażalenie</a:t>
            </a:r>
            <a:r>
              <a:rPr lang="pl-PL" dirty="0"/>
              <a:t>.</a:t>
            </a:r>
          </a:p>
          <a:p>
            <a:pPr algn="just"/>
            <a:endParaRPr lang="pl-PL" dirty="0"/>
          </a:p>
        </p:txBody>
      </p:sp>
    </p:spTree>
    <p:extLst>
      <p:ext uri="{BB962C8B-B14F-4D97-AF65-F5344CB8AC3E}">
        <p14:creationId xmlns:p14="http://schemas.microsoft.com/office/powerpoint/2010/main" val="870744506"/>
      </p:ext>
    </p:extLst>
  </p:cSld>
  <p:clrMapOvr>
    <a:masterClrMapping/>
  </p:clrMapOvr>
</p:sld>
</file>

<file path=ppt/slides/slide1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2267642" y="195964"/>
            <a:ext cx="8629650" cy="1450757"/>
          </a:xfrm>
        </p:spPr>
        <p:txBody>
          <a:bodyPr/>
          <a:lstStyle/>
          <a:p>
            <a:r>
              <a:rPr lang="pl-PL" dirty="0"/>
              <a:t>Kary porządkowe – art. 285 – 290 </a:t>
            </a:r>
          </a:p>
        </p:txBody>
      </p:sp>
      <p:sp>
        <p:nvSpPr>
          <p:cNvPr id="3" name="Symbol zastępczy zawartości 2"/>
          <p:cNvSpPr>
            <a:spLocks noGrp="1"/>
          </p:cNvSpPr>
          <p:nvPr>
            <p:ph idx="1"/>
          </p:nvPr>
        </p:nvSpPr>
        <p:spPr>
          <a:xfrm>
            <a:off x="1757498" y="1318802"/>
            <a:ext cx="8629650" cy="5562600"/>
          </a:xfrm>
        </p:spPr>
        <p:txBody>
          <a:bodyPr>
            <a:normAutofit/>
          </a:bodyPr>
          <a:lstStyle/>
          <a:p>
            <a:pPr algn="just"/>
            <a:r>
              <a:rPr lang="pl-PL" dirty="0"/>
              <a:t>Kary porządkowe (kary egzekucyjne) mają na celu wymuszenie określonego zachowania się w toku postępowania karnego osób, na których ciążą przewidziane w prawie karnym procesowym obowiązki (np. stawienia się na wezwanie, złożenia zeznania, wydania określonych przedmiotów). </a:t>
            </a:r>
          </a:p>
          <a:p>
            <a:pPr algn="just"/>
            <a:r>
              <a:rPr lang="pl-PL" dirty="0"/>
              <a:t>Dotyczą w większości spełnienia obowiązków dowodowych. Kary porządkowe</a:t>
            </a:r>
            <a:r>
              <a:rPr lang="pl-PL" b="1" dirty="0"/>
              <a:t> nie mają charakteru kryminalnego</a:t>
            </a:r>
            <a:r>
              <a:rPr lang="pl-PL" dirty="0"/>
              <a:t> i orzekane są (z reguły) incydentalnie. </a:t>
            </a:r>
          </a:p>
          <a:p>
            <a:pPr algn="just"/>
            <a:r>
              <a:rPr lang="pl-PL" dirty="0"/>
              <a:t>Kary porządkowe to: </a:t>
            </a:r>
          </a:p>
          <a:p>
            <a:pPr algn="just"/>
            <a:r>
              <a:rPr lang="pl-PL" dirty="0"/>
              <a:t>1. kary pieniężne (do 3.000 zł)</a:t>
            </a:r>
          </a:p>
          <a:p>
            <a:pPr algn="just"/>
            <a:r>
              <a:rPr lang="pl-PL" dirty="0"/>
              <a:t>2. zatrzymanie i przymusowe doprowadzenie </a:t>
            </a:r>
          </a:p>
          <a:p>
            <a:pPr algn="just"/>
            <a:r>
              <a:rPr lang="pl-PL" dirty="0"/>
              <a:t>3. areszt do 30 dni </a:t>
            </a:r>
          </a:p>
        </p:txBody>
      </p:sp>
    </p:spTree>
    <p:extLst>
      <p:ext uri="{BB962C8B-B14F-4D97-AF65-F5344CB8AC3E}">
        <p14:creationId xmlns:p14="http://schemas.microsoft.com/office/powerpoint/2010/main" val="3753771688"/>
      </p:ext>
    </p:extLst>
  </p:cSld>
  <p:clrMapOvr>
    <a:masterClrMapping/>
  </p:clrMapOvr>
</p:sld>
</file>

<file path=ppt/slides/slide1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1896102" y="121862"/>
            <a:ext cx="8615363" cy="1450757"/>
          </a:xfrm>
        </p:spPr>
        <p:txBody>
          <a:bodyPr/>
          <a:lstStyle/>
          <a:p>
            <a:r>
              <a:rPr lang="pl-PL" dirty="0"/>
              <a:t>Kary porządkowe – art. 285 – 290 </a:t>
            </a:r>
          </a:p>
        </p:txBody>
      </p:sp>
      <p:sp>
        <p:nvSpPr>
          <p:cNvPr id="3" name="Symbol zastępczy zawartości 2"/>
          <p:cNvSpPr>
            <a:spLocks noGrp="1"/>
          </p:cNvSpPr>
          <p:nvPr>
            <p:ph idx="1"/>
          </p:nvPr>
        </p:nvSpPr>
        <p:spPr>
          <a:xfrm>
            <a:off x="1488909" y="692697"/>
            <a:ext cx="9022556" cy="5905499"/>
          </a:xfrm>
        </p:spPr>
        <p:txBody>
          <a:bodyPr>
            <a:normAutofit fontScale="85000" lnSpcReduction="10000"/>
          </a:bodyPr>
          <a:lstStyle/>
          <a:p>
            <a:pPr algn="just"/>
            <a:r>
              <a:rPr lang="pl-PL" dirty="0"/>
              <a:t>Karę pieniężną w wysokości do 3.000 zł można nałożyć na (art. 285 i 287): </a:t>
            </a:r>
          </a:p>
          <a:p>
            <a:pPr marL="749808" lvl="1" indent="-457200" algn="just">
              <a:buFont typeface="+mj-lt"/>
              <a:buAutoNum type="arabicPeriod"/>
            </a:pPr>
            <a:r>
              <a:rPr lang="pl-PL" b="1" dirty="0"/>
              <a:t>świadka, biegłego, tłumacza lub specjalistę</a:t>
            </a:r>
            <a:r>
              <a:rPr lang="pl-PL" dirty="0"/>
              <a:t>, który bez należytego usprawiedliwienia </a:t>
            </a:r>
            <a:r>
              <a:rPr lang="pl-PL" b="1" dirty="0"/>
              <a:t>nie stawił się na wezwanie </a:t>
            </a:r>
            <a:r>
              <a:rPr lang="pl-PL" dirty="0"/>
              <a:t>organu prowadzącego postępowanie albo </a:t>
            </a:r>
            <a:r>
              <a:rPr lang="pl-PL" b="1" dirty="0"/>
              <a:t>bez zezwolenia tego organu wydalił się z miejsca czynności przed jej zakończeniem</a:t>
            </a:r>
          </a:p>
          <a:p>
            <a:pPr marL="749808" lvl="1" indent="-457200" algn="just">
              <a:buFont typeface="+mj-lt"/>
              <a:buAutoNum type="arabicPeriod"/>
            </a:pPr>
            <a:r>
              <a:rPr lang="pl-PL" b="1" dirty="0"/>
              <a:t>obrońcę lub pełnomocnika</a:t>
            </a:r>
            <a:r>
              <a:rPr lang="pl-PL" dirty="0"/>
              <a:t>, </a:t>
            </a:r>
            <a:r>
              <a:rPr lang="pl-PL" b="1" u="sng" dirty="0">
                <a:solidFill>
                  <a:schemeClr val="tx1"/>
                </a:solidFill>
              </a:rPr>
              <a:t>w wypadkach szczególnych ze względu na ich wpływ na przebieg czynności</a:t>
            </a:r>
            <a:r>
              <a:rPr lang="pl-PL" dirty="0"/>
              <a:t>; </a:t>
            </a:r>
            <a:r>
              <a:rPr lang="pl-PL" dirty="0">
                <a:solidFill>
                  <a:srgbClr val="FF0000"/>
                </a:solidFill>
              </a:rPr>
              <a:t>w postępowaniu przygotowawczym</a:t>
            </a:r>
            <a:r>
              <a:rPr lang="pl-PL" dirty="0"/>
              <a:t> karę pieniężną, na wniosek prokuratora, nakłada </a:t>
            </a:r>
            <a:r>
              <a:rPr lang="pl-PL" b="1" dirty="0">
                <a:solidFill>
                  <a:srgbClr val="FF0000"/>
                </a:solidFill>
              </a:rPr>
              <a:t>sąd rejonowy, w którego okręgu prowadzi się postępowanie</a:t>
            </a:r>
          </a:p>
          <a:p>
            <a:pPr marL="749808" lvl="1" indent="-457200" algn="just">
              <a:buFont typeface="+mj-lt"/>
              <a:buAutoNum type="arabicPeriod"/>
            </a:pPr>
            <a:r>
              <a:rPr lang="pl-PL" dirty="0"/>
              <a:t>osobę która </a:t>
            </a:r>
            <a:r>
              <a:rPr lang="pl-PL" b="1" dirty="0"/>
              <a:t>bezpodstawnie uchyla się od złożenia zeznania, wykonania czynności biegłego, tłumacza lub specjalisty, złożenia przyrzeczenia, wydania przedmiotu, dopełnienia obowiązków poręczyciela albo spełnienia innego ciążącego na niej obowiązku w toku postępowania</a:t>
            </a:r>
            <a:r>
              <a:rPr lang="pl-PL" dirty="0"/>
              <a:t>, jak również do przedstawiciela lub kierownika instytucji, osoby prawnej lub jednostki organizacyjnej niemającej osobowości prawnej obowiązanej udzielić pomocy organowi prowadzącemu postępowanie karne, która </a:t>
            </a:r>
            <a:r>
              <a:rPr lang="pl-PL" b="1" dirty="0"/>
              <a:t>bezpodstawnie nie udziela pomocy w wyznaczonym terminie</a:t>
            </a:r>
          </a:p>
          <a:p>
            <a:pPr algn="just"/>
            <a:r>
              <a:rPr lang="pl-PL" dirty="0"/>
              <a:t>Karę pieniężną można nałożyć jedynie na osobę wskazaną w przepisach rozdziału 31 i mającą świadomość, że w takim, wyraźnie określonym charakterze została wezwana do wypełnienia określonych obowiązków (postanowienie SN z dnia 28 maja 1982 r., KZ 154/82). </a:t>
            </a:r>
          </a:p>
          <a:p>
            <a:pPr algn="just"/>
            <a:r>
              <a:rPr lang="pl-PL" dirty="0"/>
              <a:t>Karę pieniężną należy uchylić, jeżeli ukarany dostatecznie usprawiedliwi swe niestawiennictwo lub samowolne oddalenie się. </a:t>
            </a:r>
            <a:r>
              <a:rPr lang="pl-PL" b="1" dirty="0"/>
              <a:t>Usprawiedliwienie może nastąpić w ciągu tygodnia od daty doręczenia postanowienia wymierzającego karę pieniężną</a:t>
            </a:r>
            <a:r>
              <a:rPr lang="pl-PL" dirty="0"/>
              <a:t>.</a:t>
            </a:r>
          </a:p>
          <a:p>
            <a:pPr algn="just"/>
            <a:r>
              <a:rPr lang="pl-PL" dirty="0"/>
              <a:t>Osobę, w tym obrońcę, pełnomocnika lub oskarżyciela publicznego, która przez niewykonanie obowiązków wymienionych w art. 285 § 1 i 1a lub art. 287 § 1 spowodowała dodatkowe koszty postępowania, </a:t>
            </a:r>
            <a:r>
              <a:rPr lang="pl-PL" b="1" dirty="0"/>
              <a:t>można obciążyć tymi kosztami</a:t>
            </a:r>
            <a:r>
              <a:rPr lang="pl-PL" dirty="0"/>
              <a:t>; dopuszczalne jest obciążenie kosztami kilku osób solidarnie. Żołnierza odbywającego zasadniczą służbę wojskową oraz pełniącego służbę w charakterze kandydata na żołnierza zawodowego nie obciąża się tymi kosztami. W razie uchylenia kary porządkowej ustaje również obowiązek pokrycia kosztów postępowania.</a:t>
            </a:r>
          </a:p>
          <a:p>
            <a:pPr algn="just"/>
            <a:endParaRPr lang="pl-PL" dirty="0"/>
          </a:p>
        </p:txBody>
      </p:sp>
    </p:spTree>
    <p:extLst>
      <p:ext uri="{BB962C8B-B14F-4D97-AF65-F5344CB8AC3E}">
        <p14:creationId xmlns:p14="http://schemas.microsoft.com/office/powerpoint/2010/main" val="619773748"/>
      </p:ext>
    </p:extLst>
  </p:cSld>
  <p:clrMapOvr>
    <a:masterClrMapping/>
  </p:clrMapOvr>
</p:sld>
</file>

<file path=ppt/slides/slide1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1703512" y="-171400"/>
            <a:ext cx="8663940" cy="1450757"/>
          </a:xfrm>
        </p:spPr>
        <p:txBody>
          <a:bodyPr/>
          <a:lstStyle/>
          <a:p>
            <a:r>
              <a:rPr lang="pl-PL" dirty="0"/>
              <a:t>Kary porządkowe – art. 285 – 290 </a:t>
            </a:r>
          </a:p>
        </p:txBody>
      </p:sp>
      <p:sp>
        <p:nvSpPr>
          <p:cNvPr id="3" name="Symbol zastępczy zawartości 2"/>
          <p:cNvSpPr>
            <a:spLocks noGrp="1"/>
          </p:cNvSpPr>
          <p:nvPr>
            <p:ph idx="1"/>
          </p:nvPr>
        </p:nvSpPr>
        <p:spPr>
          <a:xfrm>
            <a:off x="1536576" y="836712"/>
            <a:ext cx="8663940" cy="5534026"/>
          </a:xfrm>
        </p:spPr>
        <p:txBody>
          <a:bodyPr>
            <a:normAutofit fontScale="85000" lnSpcReduction="10000"/>
          </a:bodyPr>
          <a:lstStyle/>
          <a:p>
            <a:pPr algn="just"/>
            <a:r>
              <a:rPr lang="pl-PL" dirty="0"/>
              <a:t>Zatrzymanie i przymusowe doprowadzenie (at. 285 § 2) </a:t>
            </a:r>
          </a:p>
          <a:p>
            <a:pPr lvl="1" algn="just"/>
            <a:r>
              <a:rPr lang="pl-PL" dirty="0"/>
              <a:t>Jeżeli </a:t>
            </a:r>
            <a:r>
              <a:rPr lang="pl-PL" b="1" dirty="0"/>
              <a:t>świadek nie stawił się na wezwanie </a:t>
            </a:r>
            <a:r>
              <a:rPr lang="pl-PL" dirty="0"/>
              <a:t>organu prowadzącego postępowanie albo </a:t>
            </a:r>
            <a:r>
              <a:rPr lang="pl-PL" b="1" dirty="0"/>
              <a:t>bez zezwolenia tego organu wydalił się z miejsca czynności przed jej zakończeniem</a:t>
            </a:r>
            <a:r>
              <a:rPr lang="pl-PL" dirty="0"/>
              <a:t> można zarządzić ich zatrzymanie i przymusowe doprowadzenie świadka. </a:t>
            </a:r>
            <a:r>
              <a:rPr lang="pl-PL" b="1" u="sng" dirty="0"/>
              <a:t>Zatrzymanie i przymusowe doprowadzenie biegłego, tłumacza i specjalisty stosuje się tylko wyjątkowo</a:t>
            </a:r>
            <a:r>
              <a:rPr lang="pl-PL" dirty="0"/>
              <a:t>. </a:t>
            </a:r>
          </a:p>
          <a:p>
            <a:pPr algn="just"/>
            <a:r>
              <a:rPr lang="pl-PL" dirty="0"/>
              <a:t>Areszt do 30 dni: </a:t>
            </a:r>
          </a:p>
          <a:p>
            <a:pPr lvl="1" algn="just"/>
            <a:r>
              <a:rPr lang="pl-PL" dirty="0"/>
              <a:t>W razie </a:t>
            </a:r>
            <a:r>
              <a:rPr lang="pl-PL" b="1" dirty="0"/>
              <a:t>uporczywego uchylania się od złożenia zeznania</a:t>
            </a:r>
            <a:r>
              <a:rPr lang="pl-PL" dirty="0"/>
              <a:t>, wykonania czynności biegłego, tłumacza lub specjalisty oraz wydania przedmiotu można zastosować, </a:t>
            </a:r>
            <a:r>
              <a:rPr lang="pl-PL" b="1" u="sng" dirty="0"/>
              <a:t>niezależnie od kary pieniężnej</a:t>
            </a:r>
            <a:r>
              <a:rPr lang="pl-PL" dirty="0"/>
              <a:t>, </a:t>
            </a:r>
            <a:r>
              <a:rPr lang="pl-PL" b="1" dirty="0"/>
              <a:t>aresztowanie na czas nie przekraczający 30 dni</a:t>
            </a:r>
            <a:r>
              <a:rPr lang="pl-PL" dirty="0"/>
              <a:t>.</a:t>
            </a:r>
          </a:p>
          <a:p>
            <a:pPr lvl="1" algn="just"/>
            <a:r>
              <a:rPr lang="pl-PL" dirty="0"/>
              <a:t>Aresztowanie należy uchylić, jeżeli osoba aresztowana spełni obowiązek albo postępowanie przygotowawcze lub postępowanie w danej instancji ukończono.</a:t>
            </a:r>
          </a:p>
          <a:p>
            <a:pPr lvl="1" algn="just"/>
            <a:r>
              <a:rPr lang="pl-PL" dirty="0"/>
              <a:t>Aresztowania nie stosuje się do stron, ich obrońców i pełnomocników, a w zakresie kary za niedopełnienie obowiązku wydania rzeczy - także do osób, które mogą się uchylić od złożenia zeznań.</a:t>
            </a:r>
          </a:p>
          <a:p>
            <a:pPr algn="just"/>
            <a:r>
              <a:rPr lang="pl-PL" b="1" dirty="0"/>
              <a:t>Art. 290.</a:t>
            </a:r>
            <a:r>
              <a:rPr lang="pl-PL" dirty="0"/>
              <a:t> § 1. Postanowienia przewidziane w niniejszym rozdziale wydaje sąd, a w postępowaniu przygotowawczym także prokurator. </a:t>
            </a:r>
            <a:r>
              <a:rPr lang="pl-PL" b="1" u="sng" dirty="0"/>
              <a:t>Aresztowanie, o którym mowa w art. 287 § 2, w postępowaniu przygotowawczym stosuje na wniosek prokuratora sąd rejonowy, w którego okręgu prowadzi się postępowanie.</a:t>
            </a:r>
          </a:p>
          <a:p>
            <a:pPr algn="just"/>
            <a:r>
              <a:rPr lang="pl-PL" dirty="0"/>
              <a:t>§ 2. Na postanowienia i zarządzenia przewidziane w niniejszym rozdziale przysługuje zażalenie; na zarządzenie prokuratora, o którym mowa w art. 285 § 2, zażalenie przysługuje do sądu rejonowego, w którego okręgu prowadzi się postępowanie.</a:t>
            </a:r>
          </a:p>
          <a:p>
            <a:pPr algn="just"/>
            <a:r>
              <a:rPr lang="pl-PL" dirty="0"/>
              <a:t>§ 3. Złożenie zażalenia wstrzymuje </a:t>
            </a:r>
            <a:r>
              <a:rPr lang="pl-PL" b="1" u="sng" dirty="0">
                <a:solidFill>
                  <a:srgbClr val="FF0000"/>
                </a:solidFill>
              </a:rPr>
              <a:t>wykonanie postanowienia o aresztowaniu</a:t>
            </a:r>
            <a:r>
              <a:rPr lang="pl-PL" dirty="0"/>
              <a:t>.</a:t>
            </a:r>
          </a:p>
          <a:p>
            <a:pPr algn="just"/>
            <a:endParaRPr lang="pl-PL" dirty="0"/>
          </a:p>
          <a:p>
            <a:pPr algn="just"/>
            <a:endParaRPr lang="pl-PL" dirty="0"/>
          </a:p>
        </p:txBody>
      </p:sp>
    </p:spTree>
    <p:extLst>
      <p:ext uri="{BB962C8B-B14F-4D97-AF65-F5344CB8AC3E}">
        <p14:creationId xmlns:p14="http://schemas.microsoft.com/office/powerpoint/2010/main" val="4232492178"/>
      </p:ext>
    </p:extLst>
  </p:cSld>
  <p:clrMapOvr>
    <a:masterClrMapping/>
  </p:clrMapOvr>
</p:sld>
</file>

<file path=ppt/slides/slide1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dirty="0"/>
              <a:t>Kary porządkowe </a:t>
            </a:r>
          </a:p>
        </p:txBody>
      </p:sp>
      <p:sp>
        <p:nvSpPr>
          <p:cNvPr id="3" name="Symbol zastępczy zawartości 2"/>
          <p:cNvSpPr>
            <a:spLocks noGrp="1"/>
          </p:cNvSpPr>
          <p:nvPr>
            <p:ph idx="1"/>
          </p:nvPr>
        </p:nvSpPr>
        <p:spPr/>
        <p:txBody>
          <a:bodyPr/>
          <a:lstStyle/>
          <a:p>
            <a:pPr algn="just"/>
            <a:r>
              <a:rPr lang="pl-PL" dirty="0"/>
              <a:t>Karę aresztu stosuje się także w razie uporczywego niestawiennictwa na wezwanie organu prowadzącego postępowanie, </a:t>
            </a:r>
            <a:r>
              <a:rPr lang="pl-PL" b="1" dirty="0"/>
              <a:t>jeżeli zarządzenie zatrzymania i przymusowego doprowadzenia nie jest wystarczające dla zapewnienia stawiennictwa osoby wezwanej. </a:t>
            </a:r>
          </a:p>
        </p:txBody>
      </p:sp>
    </p:spTree>
    <p:extLst>
      <p:ext uri="{BB962C8B-B14F-4D97-AF65-F5344CB8AC3E}">
        <p14:creationId xmlns:p14="http://schemas.microsoft.com/office/powerpoint/2010/main" val="3880926766"/>
      </p:ext>
    </p:extLst>
  </p:cSld>
  <p:clrMapOvr>
    <a:masterClrMapping/>
  </p:clrMapOvr>
</p:sld>
</file>

<file path=ppt/slides/slide1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1491854" y="24236"/>
            <a:ext cx="9144000" cy="1450757"/>
          </a:xfrm>
        </p:spPr>
        <p:txBody>
          <a:bodyPr>
            <a:normAutofit/>
          </a:bodyPr>
          <a:lstStyle/>
          <a:p>
            <a:r>
              <a:rPr lang="pl-PL" sz="3000" dirty="0"/>
              <a:t>Policja sesyjna, czyli środki wymuszające zachowanie porządku w czasie rozprawy </a:t>
            </a:r>
          </a:p>
        </p:txBody>
      </p:sp>
      <p:sp>
        <p:nvSpPr>
          <p:cNvPr id="3" name="Symbol zastępczy zawartości 2"/>
          <p:cNvSpPr>
            <a:spLocks noGrp="1"/>
          </p:cNvSpPr>
          <p:nvPr>
            <p:ph idx="1"/>
          </p:nvPr>
        </p:nvSpPr>
        <p:spPr>
          <a:xfrm>
            <a:off x="1524001" y="1285877"/>
            <a:ext cx="9079706" cy="5572125"/>
          </a:xfrm>
        </p:spPr>
        <p:txBody>
          <a:bodyPr>
            <a:normAutofit fontScale="92500" lnSpcReduction="20000"/>
          </a:bodyPr>
          <a:lstStyle/>
          <a:p>
            <a:pPr algn="just"/>
            <a:r>
              <a:rPr lang="pl-PL" dirty="0"/>
              <a:t>Uprawnienia do stosowania środków przymusu w ramach policji sesyjnej ma: </a:t>
            </a:r>
          </a:p>
          <a:p>
            <a:pPr lvl="0" algn="just"/>
            <a:r>
              <a:rPr lang="pl-PL" b="1" dirty="0"/>
              <a:t>Przewodniczący składu orzekającego: </a:t>
            </a:r>
          </a:p>
          <a:p>
            <a:pPr lvl="1" algn="just"/>
            <a:r>
              <a:rPr lang="pl-PL" dirty="0"/>
              <a:t>może wydawać wszelkie zarządzenia niezbędne do utrzymania na sali sądowej spokoju i porządku (art. 372 k.p.k.). </a:t>
            </a:r>
          </a:p>
          <a:p>
            <a:pPr lvl="1" algn="just"/>
            <a:r>
              <a:rPr lang="pl-PL" dirty="0"/>
              <a:t>może upomnieć oskarżonego (art. 375 § 1 k.p.k.) i każdą inną osobę jeżeli naruszają oni powagę, spokój lub porządek czynności sądowych (art. 48 § 1 </a:t>
            </a:r>
            <a:r>
              <a:rPr lang="pl-PL" dirty="0" err="1"/>
              <a:t>p.u.s.p</a:t>
            </a:r>
            <a:r>
              <a:rPr lang="pl-PL" dirty="0"/>
              <a:t>.) </a:t>
            </a:r>
          </a:p>
          <a:p>
            <a:pPr lvl="1" algn="just"/>
            <a:r>
              <a:rPr lang="pl-PL" dirty="0"/>
              <a:t>może wydalić oskarżonego lub każdą inną osobę z sali rozpraw jeżeli upomnienie nie było skuteczne (art. 375 § 1 k.p.k. i art. 48 § 2 </a:t>
            </a:r>
            <a:r>
              <a:rPr lang="pl-PL" dirty="0" err="1"/>
              <a:t>p.u.s.p</a:t>
            </a:r>
            <a:r>
              <a:rPr lang="pl-PL" dirty="0"/>
              <a:t>.)</a:t>
            </a:r>
          </a:p>
          <a:p>
            <a:pPr lvl="0" algn="just"/>
            <a:r>
              <a:rPr lang="pl-PL" b="1" dirty="0"/>
              <a:t>Sąd (skład orzekający):</a:t>
            </a:r>
          </a:p>
          <a:p>
            <a:pPr lvl="1" algn="just"/>
            <a:r>
              <a:rPr lang="pl-PL" dirty="0"/>
              <a:t>w razie naruszenia powagi, spokoju lub porządku czynności sądowych albo ubliżenia sądowi lub innemu organowi państwowemu lub osobom biorącym udział w sprawie sąd może ukarać winnego karą porządkową grzywny w wysokości do 10.000 zł lub karą pozbawienia wolności do 14 dni (osobie pozbawionej wolności można wymierzyć karę przewidzianą w </a:t>
            </a:r>
            <a:r>
              <a:rPr lang="pl-PL" dirty="0" err="1"/>
              <a:t>k.k.w</a:t>
            </a:r>
            <a:r>
              <a:rPr lang="pl-PL" dirty="0"/>
              <a:t>.) – art. 49 § 1 </a:t>
            </a:r>
            <a:r>
              <a:rPr lang="pl-PL" dirty="0" err="1"/>
              <a:t>k.k.w</a:t>
            </a:r>
            <a:r>
              <a:rPr lang="pl-PL" dirty="0"/>
              <a:t>.; </a:t>
            </a:r>
          </a:p>
          <a:p>
            <a:pPr lvl="1" algn="just"/>
            <a:r>
              <a:rPr lang="pl-PL" dirty="0"/>
              <a:t>może wydalić z sali rozpraw osobę biorącą udział w sprawie, gdy mimo uprzedzenia o skutkach prawnych jej nieobecności przy czynnościach sądowych nadal zachowuje się niewłaściwie (art. 48 § 2 </a:t>
            </a:r>
            <a:r>
              <a:rPr lang="pl-PL" dirty="0" err="1"/>
              <a:t>p.u.s.p</a:t>
            </a:r>
            <a:r>
              <a:rPr lang="pl-PL" dirty="0"/>
              <a:t>.); </a:t>
            </a:r>
          </a:p>
          <a:p>
            <a:pPr lvl="1" algn="just"/>
            <a:r>
              <a:rPr lang="pl-PL" dirty="0"/>
              <a:t>może wydalić publiczność z powody jej niewłaściwego zachowania (art. 48 § 3 </a:t>
            </a:r>
            <a:r>
              <a:rPr lang="pl-PL" dirty="0" err="1"/>
              <a:t>p.u.s.p</a:t>
            </a:r>
            <a:r>
              <a:rPr lang="pl-PL" dirty="0"/>
              <a:t>.).</a:t>
            </a:r>
          </a:p>
          <a:p>
            <a:pPr algn="just"/>
            <a:r>
              <a:rPr lang="pl-PL" dirty="0"/>
              <a:t>Przepisów o policji sesyjnej </a:t>
            </a:r>
            <a:r>
              <a:rPr lang="pl-PL" b="1" dirty="0"/>
              <a:t>nie stosuje się do sędziów i ławników składu orzekającego, prokuratora ani do osób biorących udział w sprawie, w odniesieniu do których stosuje się przepisy o prokuraturze</a:t>
            </a:r>
            <a:r>
              <a:rPr lang="pl-PL" dirty="0"/>
              <a:t>. Do </a:t>
            </a:r>
            <a:r>
              <a:rPr lang="pl-PL" b="1" dirty="0"/>
              <a:t>adwokata</a:t>
            </a:r>
            <a:r>
              <a:rPr lang="pl-PL" dirty="0"/>
              <a:t>, radcy prawnego i aplikantów do tych zawodów </a:t>
            </a:r>
            <a:r>
              <a:rPr lang="pl-PL" b="1" dirty="0"/>
              <a:t>nie stosuje się kar pozbawienia wolności. </a:t>
            </a:r>
          </a:p>
        </p:txBody>
      </p:sp>
    </p:spTree>
    <p:extLst>
      <p:ext uri="{BB962C8B-B14F-4D97-AF65-F5344CB8AC3E}">
        <p14:creationId xmlns:p14="http://schemas.microsoft.com/office/powerpoint/2010/main" val="428855460"/>
      </p:ext>
    </p:extLst>
  </p:cSld>
  <p:clrMapOvr>
    <a:masterClrMapping/>
  </p:clrMapOvr>
</p:sld>
</file>

<file path=ppt/slides/slide1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2504583" y="99485"/>
            <a:ext cx="8629650" cy="1450757"/>
          </a:xfrm>
        </p:spPr>
        <p:txBody>
          <a:bodyPr/>
          <a:lstStyle/>
          <a:p>
            <a:r>
              <a:rPr lang="pl-PL" dirty="0"/>
              <a:t>Zabezpieczenie majątkowe </a:t>
            </a:r>
          </a:p>
        </p:txBody>
      </p:sp>
      <p:sp>
        <p:nvSpPr>
          <p:cNvPr id="3" name="Symbol zastępczy zawartości 2"/>
          <p:cNvSpPr>
            <a:spLocks noGrp="1"/>
          </p:cNvSpPr>
          <p:nvPr>
            <p:ph idx="1"/>
          </p:nvPr>
        </p:nvSpPr>
        <p:spPr>
          <a:xfrm>
            <a:off x="1796330" y="1436161"/>
            <a:ext cx="8629650" cy="5421841"/>
          </a:xfrm>
        </p:spPr>
        <p:txBody>
          <a:bodyPr>
            <a:normAutofit/>
          </a:bodyPr>
          <a:lstStyle/>
          <a:p>
            <a:pPr algn="just"/>
            <a:r>
              <a:rPr lang="pl-PL" dirty="0"/>
              <a:t>Specyficzny środek przymusu procesowego, który w istotny sposób różni się od pozostałych instytucji uregulowanych w dziale VI k.p.k. </a:t>
            </a:r>
          </a:p>
          <a:p>
            <a:pPr algn="just"/>
            <a:r>
              <a:rPr lang="pl-PL" dirty="0"/>
              <a:t>Celem zabezpieczenia majątkowego nie jest zabezpieczenie prawidłowego toku postępowania ani zabezpieczenie wykonania obowiązków procesowych. </a:t>
            </a:r>
          </a:p>
          <a:p>
            <a:pPr algn="just"/>
            <a:r>
              <a:rPr lang="pl-PL" dirty="0"/>
              <a:t>Cel zabezpieczenia majątkowego – wykonalność przyszłego orzeczenia w zakresie kar, środków karnych, środków kompensacyjnych, przepadku oraz orzeczenia w przedmiocie kosztów procesu. </a:t>
            </a:r>
          </a:p>
          <a:p>
            <a:pPr algn="just"/>
            <a:r>
              <a:rPr lang="pl-PL" dirty="0"/>
              <a:t>Istota – tymczasowe ograniczenie uprawnień majątkowych oskarżonego lub innych osób, które dysponują jego mieniem. </a:t>
            </a:r>
          </a:p>
          <a:p>
            <a:pPr algn="just"/>
            <a:r>
              <a:rPr lang="pl-PL" dirty="0"/>
              <a:t>Istotna ingerencja w konstytucyjnie chronione prawo własności (art. 64 ust. 3)</a:t>
            </a:r>
          </a:p>
        </p:txBody>
      </p:sp>
    </p:spTree>
    <p:extLst>
      <p:ext uri="{BB962C8B-B14F-4D97-AF65-F5344CB8AC3E}">
        <p14:creationId xmlns:p14="http://schemas.microsoft.com/office/powerpoint/2010/main" val="2026012748"/>
      </p:ext>
    </p:extLst>
  </p:cSld>
  <p:clrMapOvr>
    <a:masterClrMapping/>
  </p:clrMapOvr>
</p:sld>
</file>

<file path=ppt/slides/slide1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1703512" y="1"/>
            <a:ext cx="8751094" cy="1450757"/>
          </a:xfrm>
        </p:spPr>
        <p:txBody>
          <a:bodyPr>
            <a:normAutofit/>
          </a:bodyPr>
          <a:lstStyle/>
          <a:p>
            <a:r>
              <a:rPr lang="pl-PL" sz="3200" dirty="0"/>
              <a:t>Przesłanki stosowania zabezpieczenia majątkowego</a:t>
            </a:r>
          </a:p>
        </p:txBody>
      </p:sp>
      <p:sp>
        <p:nvSpPr>
          <p:cNvPr id="3" name="Symbol zastępczy zawartości 2"/>
          <p:cNvSpPr>
            <a:spLocks noGrp="1"/>
          </p:cNvSpPr>
          <p:nvPr>
            <p:ph idx="1"/>
          </p:nvPr>
        </p:nvSpPr>
        <p:spPr>
          <a:xfrm>
            <a:off x="1681163" y="1047751"/>
            <a:ext cx="8751094" cy="5572125"/>
          </a:xfrm>
        </p:spPr>
        <p:txBody>
          <a:bodyPr>
            <a:normAutofit fontScale="92500" lnSpcReduction="10000"/>
          </a:bodyPr>
          <a:lstStyle/>
          <a:p>
            <a:pPr marL="457200" indent="-457200" algn="just">
              <a:buFont typeface="+mj-lt"/>
              <a:buAutoNum type="arabicPeriod"/>
            </a:pPr>
            <a:r>
              <a:rPr lang="pl-PL" b="1" dirty="0"/>
              <a:t>popełnienie przez oskarżonego przestępstwa</a:t>
            </a:r>
            <a:r>
              <a:rPr lang="pl-PL" dirty="0"/>
              <a:t>, za które można orzec grzywnę lub świadczenie pieniężne lub w związku z którym można orzec przepadek lub środek kompensacyjny </a:t>
            </a:r>
          </a:p>
          <a:p>
            <a:pPr marL="457200" indent="-457200" algn="just">
              <a:buFont typeface="+mj-lt"/>
              <a:buAutoNum type="arabicPeriod"/>
            </a:pPr>
            <a:r>
              <a:rPr lang="pl-PL" dirty="0"/>
              <a:t>Istnieje </a:t>
            </a:r>
            <a:r>
              <a:rPr lang="pl-PL" b="1" dirty="0"/>
              <a:t>uzasadniona obawa</a:t>
            </a:r>
            <a:r>
              <a:rPr lang="pl-PL" dirty="0"/>
              <a:t>, że bez zabezpieczenia </a:t>
            </a:r>
            <a:r>
              <a:rPr lang="pl-PL" b="1" dirty="0"/>
              <a:t>wykonanie orzeczenia </a:t>
            </a:r>
            <a:r>
              <a:rPr lang="pl-PL" dirty="0"/>
              <a:t>w zakresie kary grzywny, świadczenia pieniężnego, przepadku lub środka kompensacyjnego </a:t>
            </a:r>
            <a:r>
              <a:rPr lang="pl-PL" b="1" dirty="0"/>
              <a:t>będzie niemożliwe lub znacznie utrudnione</a:t>
            </a:r>
            <a:r>
              <a:rPr lang="pl-PL" dirty="0"/>
              <a:t> (art. 291 § 1)</a:t>
            </a:r>
          </a:p>
          <a:p>
            <a:pPr marL="0" indent="0" algn="just">
              <a:buNone/>
            </a:pPr>
            <a:r>
              <a:rPr lang="pl-PL" dirty="0"/>
              <a:t>Zabezpieczenie następuje </a:t>
            </a:r>
            <a:r>
              <a:rPr lang="pl-PL" b="1" dirty="0"/>
              <a:t>na mieniu oskarżonego </a:t>
            </a:r>
            <a:r>
              <a:rPr lang="pl-PL" dirty="0"/>
              <a:t>lub na mieniu, o którym mowa w art. 45 § 2 k.k. Zabezpieczenie </a:t>
            </a:r>
            <a:r>
              <a:rPr lang="pl-PL" b="1" dirty="0"/>
              <a:t>przepadku</a:t>
            </a:r>
            <a:r>
              <a:rPr lang="pl-PL" dirty="0"/>
              <a:t> może nastąpić na mieniu osoby fizycznej, prawnej lub jednostki organizacyjnej niemające osobowości prawnej, o której mowa w art. 45 § 3 k.k. </a:t>
            </a:r>
          </a:p>
          <a:p>
            <a:pPr marL="0" indent="0" algn="just">
              <a:buNone/>
            </a:pPr>
            <a:r>
              <a:rPr lang="pl-PL" dirty="0"/>
              <a:t>Zabezpieczenie następuje </a:t>
            </a:r>
            <a:r>
              <a:rPr lang="pl-PL" b="1" dirty="0"/>
              <a:t>z urzędu!</a:t>
            </a:r>
          </a:p>
          <a:p>
            <a:pPr marL="0" indent="0" algn="just">
              <a:buNone/>
            </a:pPr>
            <a:r>
              <a:rPr lang="pl-PL" dirty="0"/>
              <a:t>Art. 291 § 3 </a:t>
            </a:r>
            <a:r>
              <a:rPr lang="pl-PL" dirty="0">
                <a:sym typeface="Wingdings" panose="05000000000000000000" pitchFamily="2" charset="2"/>
              </a:rPr>
              <a:t> z urzędu można zabezpieczyć wykonanie orzeczenia o kosztach sądowych, jeżeli zachodzi uzasadniona obawa, że bez zabezpieczenia wykonanie orzeczenia w tym zakresie będzie niemożliwe lub znacznie utrudnione. </a:t>
            </a:r>
            <a:endParaRPr lang="pl-PL" dirty="0"/>
          </a:p>
          <a:p>
            <a:pPr algn="just"/>
            <a:r>
              <a:rPr lang="pl-PL" b="1" dirty="0"/>
              <a:t>Rozmiar zabezpieczenia powinien odpowiadać jedynie potrzebom tego, co ma zabezpieczać. </a:t>
            </a:r>
          </a:p>
          <a:p>
            <a:pPr algn="just"/>
            <a:r>
              <a:rPr lang="pl-PL" dirty="0"/>
              <a:t>Zabezpieczenie majątkowe można stosować najwcześniej od momentu przedstawienia zarzutów, czyli jeżeli istnieje dostatecznie uzasadnione podejrzenie, że czyn popełniła określona osoba tzn. tylko wobec podejrzanego lub oskarżonego. </a:t>
            </a:r>
          </a:p>
        </p:txBody>
      </p:sp>
    </p:spTree>
    <p:extLst>
      <p:ext uri="{BB962C8B-B14F-4D97-AF65-F5344CB8AC3E}">
        <p14:creationId xmlns:p14="http://schemas.microsoft.com/office/powerpoint/2010/main" val="243209105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idx="1"/>
          </p:nvPr>
        </p:nvSpPr>
        <p:spPr>
          <a:xfrm>
            <a:off x="615461" y="703385"/>
            <a:ext cx="9862489" cy="5961184"/>
          </a:xfrm>
        </p:spPr>
        <p:txBody>
          <a:bodyPr>
            <a:normAutofit fontScale="85000" lnSpcReduction="10000"/>
          </a:bodyPr>
          <a:lstStyle/>
          <a:p>
            <a:pPr algn="just">
              <a:buFont typeface="Arial" panose="020B0604020202020204" pitchFamily="34" charset="0"/>
              <a:buChar char="•"/>
            </a:pPr>
            <a:r>
              <a:rPr lang="pl-PL" sz="2400" b="1" dirty="0">
                <a:latin typeface="+mj-lt"/>
              </a:rPr>
              <a:t>Wyrok SA w Katowicach z 11.10.2012 r., II </a:t>
            </a:r>
            <a:r>
              <a:rPr lang="pl-PL" sz="2400" b="1" dirty="0" err="1">
                <a:latin typeface="+mj-lt"/>
              </a:rPr>
              <a:t>AKa</a:t>
            </a:r>
            <a:r>
              <a:rPr lang="pl-PL" sz="2400" b="1" dirty="0">
                <a:latin typeface="+mj-lt"/>
              </a:rPr>
              <a:t> 368/12 - </a:t>
            </a:r>
            <a:r>
              <a:rPr lang="pl-PL" sz="2000" b="1" i="1" dirty="0">
                <a:solidFill>
                  <a:srgbClr val="FF0000"/>
                </a:solidFill>
                <a:latin typeface="+mj-lt"/>
              </a:rPr>
              <a:t>Czy w drodze nielegalnych czynności operacyjno-rozpoznawczych - nielegalnych, bo sprzecznych z art. 19a ust. 1 ustawy o Policji, możliwe jest uzyskanie dowodów legalnych, a więc podlegających ocenie według wszelkich kryteriów prawa procesowego?</a:t>
            </a:r>
          </a:p>
          <a:p>
            <a:pPr lvl="1" algn="just">
              <a:buFont typeface="Arial" panose="020B0604020202020204" pitchFamily="34" charset="0"/>
              <a:buChar char="•"/>
            </a:pPr>
            <a:r>
              <a:rPr lang="pl-PL" sz="2000" dirty="0">
                <a:latin typeface="+mj-lt"/>
              </a:rPr>
              <a:t>Odpowiedź na to pytanie musi być kategorycznie negatywna, i to z przyczyn zupełnie zasadniczych. Na początku wprost należy się odwołać do zasad konstytucyjnych. Przede wszystkim do wyrażonej </a:t>
            </a:r>
            <a:r>
              <a:rPr lang="pl-PL" sz="2000" b="1" dirty="0">
                <a:latin typeface="+mj-lt"/>
              </a:rPr>
              <a:t>w art. 2 Konstytucji Rzeczypospolitej Polskiej zasady demokratycznego państwa prawnego oraz wyrażonej w art. 7 zasady, że "organy władzy publicznej działają na podstawie i w granicach prawa</a:t>
            </a:r>
            <a:r>
              <a:rPr lang="pl-PL" sz="2000" dirty="0">
                <a:latin typeface="+mj-lt"/>
              </a:rPr>
              <a:t>". Nadto przywołać tu </a:t>
            </a:r>
            <a:r>
              <a:rPr lang="pl-PL" sz="2000" b="1" u="sng" dirty="0">
                <a:solidFill>
                  <a:srgbClr val="FF0000"/>
                </a:solidFill>
                <a:latin typeface="+mj-lt"/>
              </a:rPr>
              <a:t>trzeba art. 45 ust. 1 ustawy zasadniczej, gwarantujący prawo do sprawiedliwego rozpatrzenia sprawy </a:t>
            </a:r>
            <a:r>
              <a:rPr lang="pl-PL" sz="2000" dirty="0">
                <a:latin typeface="+mj-lt"/>
              </a:rPr>
              <a:t>i korespondujący z nim przepis art. 6 ust. 1 Konwencji o ochronie praw człowieka i podstawowych wolności, gwarantujący prawo do rzetelnego procesu. Gwarancje te niewątpliwie obejmują konieczność rozstrzygania każdej sprawy na podstawie takich dowodów, które w ramach konkretnego systemu procesowego są prawem przewidziane bądź z nim niesprzeczne, a więc legalne. Trafnie w doktrynie karnego prawa dowodowego podkreślono, że "właśnie w sferze dowodowej zakotwiczone są gwarancje praw jednostki w procesie karnym, a tylko respektowanie tych gwarancji pozwala uznać rozstrzygnięcie sądu karnego za prawidłowe" (Z. Doda, A. </a:t>
            </a:r>
            <a:r>
              <a:rPr lang="pl-PL" sz="2000" dirty="0" err="1">
                <a:latin typeface="+mj-lt"/>
              </a:rPr>
              <a:t>Gaberle</a:t>
            </a:r>
            <a:r>
              <a:rPr lang="pl-PL" sz="2000" dirty="0">
                <a:latin typeface="+mj-lt"/>
              </a:rPr>
              <a:t>: Dowody w procesie karnym, Warszawa 1995, s. 22). W świetle tych wszystkich zasad nie jest możliwe zaakceptowanie stanu, w którym funkcjonariusze państwa, a więc władzy publicznej, mogliby gromadzić materiał dowodowy wbrew obowiązującemu prawu, a zgodnie z prawem, na podstawie tego materiału, obywatele mogli ponosić odpowiedzialność karną.</a:t>
            </a:r>
          </a:p>
        </p:txBody>
      </p:sp>
    </p:spTree>
    <p:extLst>
      <p:ext uri="{BB962C8B-B14F-4D97-AF65-F5344CB8AC3E}">
        <p14:creationId xmlns:p14="http://schemas.microsoft.com/office/powerpoint/2010/main" val="3086080061"/>
      </p:ext>
    </p:extLst>
  </p:cSld>
  <p:clrMapOvr>
    <a:masterClrMapping/>
  </p:clrMapOvr>
</p:sld>
</file>

<file path=ppt/slides/slide1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1808366" y="454310"/>
            <a:ext cx="8774138" cy="1450757"/>
          </a:xfrm>
        </p:spPr>
        <p:txBody>
          <a:bodyPr/>
          <a:lstStyle/>
          <a:p>
            <a:r>
              <a:rPr lang="pl-PL" dirty="0"/>
              <a:t>Postanowienie o zabezpieczeniu </a:t>
            </a:r>
          </a:p>
        </p:txBody>
      </p:sp>
      <p:sp>
        <p:nvSpPr>
          <p:cNvPr id="3" name="Symbol zastępczy zawartości 2"/>
          <p:cNvSpPr>
            <a:spLocks noGrp="1"/>
          </p:cNvSpPr>
          <p:nvPr>
            <p:ph idx="1"/>
          </p:nvPr>
        </p:nvSpPr>
        <p:spPr>
          <a:xfrm>
            <a:off x="1808366" y="1179689"/>
            <a:ext cx="8774138" cy="5678313"/>
          </a:xfrm>
        </p:spPr>
        <p:txBody>
          <a:bodyPr>
            <a:normAutofit fontScale="92500" lnSpcReduction="10000"/>
          </a:bodyPr>
          <a:lstStyle/>
          <a:p>
            <a:pPr algn="just"/>
            <a:r>
              <a:rPr lang="pl-PL" dirty="0"/>
              <a:t>Postanowienie o zabezpieczeniu majątkowym wydaje </a:t>
            </a:r>
            <a:r>
              <a:rPr lang="pl-PL" b="1" dirty="0"/>
              <a:t>sąd,</a:t>
            </a:r>
            <a:r>
              <a:rPr lang="pl-PL" dirty="0"/>
              <a:t> a w </a:t>
            </a:r>
            <a:r>
              <a:rPr lang="pl-PL" b="1" dirty="0"/>
              <a:t>postępowaniu przygotowawczym prokurator</a:t>
            </a:r>
            <a:r>
              <a:rPr lang="pl-PL" dirty="0"/>
              <a:t>. </a:t>
            </a:r>
          </a:p>
          <a:p>
            <a:pPr algn="just"/>
            <a:r>
              <a:rPr lang="pl-PL" dirty="0"/>
              <a:t>W postanowieniu określa się </a:t>
            </a:r>
            <a:r>
              <a:rPr lang="pl-PL" b="1" dirty="0"/>
              <a:t>kwotowo</a:t>
            </a:r>
            <a:r>
              <a:rPr lang="pl-PL" dirty="0"/>
              <a:t> </a:t>
            </a:r>
            <a:r>
              <a:rPr lang="pl-PL" u="sng" dirty="0"/>
              <a:t>zakres i sposób zabezpieczenia</a:t>
            </a:r>
            <a:r>
              <a:rPr lang="pl-PL" dirty="0"/>
              <a:t>, uwzględniając rozmiar możliwej do orzeczenia w okolicznościach danej spray grzywny, środków karnych, przepadku lub środków kompensacyjnych. </a:t>
            </a:r>
            <a:r>
              <a:rPr lang="pl-PL" b="1" dirty="0"/>
              <a:t>Rozmiar zabezpieczenia powinien odpowiadać jedynie potrzebom tego, co ma zabezpieczać. </a:t>
            </a:r>
            <a:endParaRPr lang="pl-PL" dirty="0"/>
          </a:p>
          <a:p>
            <a:pPr lvl="1" algn="just"/>
            <a:r>
              <a:rPr lang="pl-PL" dirty="0"/>
              <a:t>Wymóg kwotowego określenia nie dotyczy zabezpieczenia na zajętym przedmiocie podlegającym przepadkowi, jako pochodzącym bezpośrednio z przestępstwa lub służącym albo przeznaczonym do jego popełnienia. </a:t>
            </a:r>
          </a:p>
          <a:p>
            <a:pPr algn="just"/>
            <a:r>
              <a:rPr lang="pl-PL" dirty="0"/>
              <a:t>Na postanowienie w przedmiocie zabezpieczenia przysługuje zażalenie. </a:t>
            </a:r>
          </a:p>
          <a:p>
            <a:pPr lvl="1" algn="just"/>
            <a:r>
              <a:rPr lang="pl-PL" dirty="0"/>
              <a:t>Zażalenie na postanowienie prokuratora rozpoznaje sąd właściwy do rozpoznania sprawy w I instancji. </a:t>
            </a:r>
          </a:p>
          <a:p>
            <a:pPr lvl="1" algn="just"/>
            <a:r>
              <a:rPr lang="pl-PL" dirty="0"/>
              <a:t>Jeżeli postanowienie wydał prokurator, a postępowanie przygotowawcze prowadzone jest w okręgu innego sądu niż sąd miejscowo i rzeczowo właściwy, zażalenie przysługuje do sądu właściwego do rozpoznania sprawy w I instancji. </a:t>
            </a:r>
          </a:p>
          <a:p>
            <a:pPr algn="just"/>
            <a:r>
              <a:rPr lang="pl-PL" dirty="0"/>
              <a:t>Ważne! Art. 293 § 7. Osoba fizyczna, prawna lub jednostka organizacyjna niemająca osobowości prawnej, o której mowa w art. 45 § 3 k.k., może wystąpić z powództwem przeciwko Skarbowi Państwa o ustalenie, że mienie lub jego część nie podlega przepadkowi. Do czasu prawomocnego rozstrzygnięcia sprawy postępowanie egzekucyjne ulega zawieszeniu.</a:t>
            </a:r>
          </a:p>
          <a:p>
            <a:pPr algn="just"/>
            <a:endParaRPr lang="pl-PL" dirty="0"/>
          </a:p>
        </p:txBody>
      </p:sp>
    </p:spTree>
    <p:extLst>
      <p:ext uri="{BB962C8B-B14F-4D97-AF65-F5344CB8AC3E}">
        <p14:creationId xmlns:p14="http://schemas.microsoft.com/office/powerpoint/2010/main" val="2314522703"/>
      </p:ext>
    </p:extLst>
  </p:cSld>
  <p:clrMapOvr>
    <a:masterClrMapping/>
  </p:clrMapOvr>
</p:sld>
</file>

<file path=ppt/slides/slide1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1668304" y="166736"/>
            <a:ext cx="8999696" cy="1450757"/>
          </a:xfrm>
        </p:spPr>
        <p:txBody>
          <a:bodyPr/>
          <a:lstStyle/>
          <a:p>
            <a:r>
              <a:rPr lang="pl-PL" dirty="0"/>
              <a:t>Wykonanie postanowienia o zabezpieczeniu </a:t>
            </a:r>
          </a:p>
        </p:txBody>
      </p:sp>
      <p:sp>
        <p:nvSpPr>
          <p:cNvPr id="3" name="Symbol zastępczy zawartości 2"/>
          <p:cNvSpPr>
            <a:spLocks noGrp="1"/>
          </p:cNvSpPr>
          <p:nvPr>
            <p:ph idx="1"/>
          </p:nvPr>
        </p:nvSpPr>
        <p:spPr>
          <a:xfrm>
            <a:off x="1546860" y="1162050"/>
            <a:ext cx="8999696" cy="5486400"/>
          </a:xfrm>
        </p:spPr>
        <p:txBody>
          <a:bodyPr>
            <a:normAutofit fontScale="92500" lnSpcReduction="10000"/>
          </a:bodyPr>
          <a:lstStyle/>
          <a:p>
            <a:pPr algn="just"/>
            <a:r>
              <a:rPr lang="pl-PL" dirty="0"/>
              <a:t>Art. 293 </a:t>
            </a:r>
          </a:p>
          <a:p>
            <a:pPr algn="just"/>
            <a:r>
              <a:rPr lang="pl-PL" dirty="0"/>
              <a:t>§5.Postanowienie o zabezpieczeniu majątkowym </a:t>
            </a:r>
            <a:r>
              <a:rPr lang="pl-PL" b="1" u="sng" dirty="0"/>
              <a:t>z chwilą wydania stanowi tytuł wykonawczy.</a:t>
            </a:r>
          </a:p>
          <a:p>
            <a:pPr algn="just"/>
            <a:r>
              <a:rPr lang="pl-PL" dirty="0"/>
              <a:t>§6.Jeżeli zabezpieczenie nastąpiło na rzeczach, które uprzednio oskarżony wydał organowi procesowemu lub które zatrzymano w wyniku czynności, o których mowa w rozdziale 25, nie podejmuje się czynności egzekucyjnych dla wykonania postanowienia o </a:t>
            </a:r>
            <a:r>
              <a:rPr lang="pl-PL" err="1"/>
              <a:t>zabezpieczeniu</a:t>
            </a:r>
            <a:r>
              <a:rPr lang="pl-PL"/>
              <a:t>.</a:t>
            </a:r>
          </a:p>
          <a:p>
            <a:pPr algn="just"/>
            <a:r>
              <a:rPr lang="pl-PL"/>
              <a:t>Zabezpieczenie </a:t>
            </a:r>
            <a:r>
              <a:rPr lang="pl-PL" dirty="0"/>
              <a:t>majątkowe następuje w sposób wskazany w przepisach k.p.c., chyba że k.p.k. wprowadza w tym zakresie zmiany. </a:t>
            </a:r>
          </a:p>
          <a:p>
            <a:pPr algn="just"/>
            <a:r>
              <a:rPr lang="pl-PL" dirty="0"/>
              <a:t>Art. 292 § 2 Zabezpieczenie grożącego przepadku następuje przez zajęcie ruchomości, wierzytelności i innych praw majątkowych oraz przez ustanowienie zakazu zbywania i obciążania nieruchomości. Zakaz ten podlega ujawnieniu w księdze wieczystej, a w jej braku, w zbiorze złożonych dokumentów. W miarę potrzeby może być ustanowiony zarząd nieruchomości lub przedsiębiorstwa oskarżonego.</a:t>
            </a:r>
          </a:p>
          <a:p>
            <a:pPr algn="just"/>
            <a:r>
              <a:rPr lang="pl-PL" dirty="0"/>
              <a:t>W przypadku przedmiotów, które ulegają szybkiemu zepsuciu lub ich przechowywanie byłoby połączone z nadmiernymi trudnościami albo powodowałoby znaczne obniżenie ich wartości, można je sprzedać zgodnie z odpowiednimi przepisami </a:t>
            </a:r>
            <a:r>
              <a:rPr lang="pl-PL" dirty="0" err="1"/>
              <a:t>k.k.w</a:t>
            </a:r>
            <a:r>
              <a:rPr lang="pl-PL" dirty="0"/>
              <a:t>. Postanowienie w przedmiocie sprzedaży wydaje sąd lub referendarz sądowy a w postępowaniu przygotowawczym – prokurator. Uzyskaną kwotę przekazuje się do depozytu sądowego. </a:t>
            </a:r>
          </a:p>
        </p:txBody>
      </p:sp>
    </p:spTree>
    <p:extLst>
      <p:ext uri="{BB962C8B-B14F-4D97-AF65-F5344CB8AC3E}">
        <p14:creationId xmlns:p14="http://schemas.microsoft.com/office/powerpoint/2010/main" val="3715615720"/>
      </p:ext>
    </p:extLst>
  </p:cSld>
  <p:clrMapOvr>
    <a:masterClrMapping/>
  </p:clrMapOvr>
</p:sld>
</file>

<file path=ppt/slides/slide1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1907962" y="152398"/>
            <a:ext cx="8958263" cy="1450757"/>
          </a:xfrm>
        </p:spPr>
        <p:txBody>
          <a:bodyPr/>
          <a:lstStyle/>
          <a:p>
            <a:r>
              <a:rPr lang="pl-PL" dirty="0"/>
              <a:t>Upadek zabezpieczenia </a:t>
            </a:r>
          </a:p>
        </p:txBody>
      </p:sp>
      <p:sp>
        <p:nvSpPr>
          <p:cNvPr id="3" name="Symbol zastępczy zawartości 2"/>
          <p:cNvSpPr>
            <a:spLocks noGrp="1"/>
          </p:cNvSpPr>
          <p:nvPr>
            <p:ph idx="1"/>
          </p:nvPr>
        </p:nvSpPr>
        <p:spPr>
          <a:xfrm>
            <a:off x="1588295" y="1209677"/>
            <a:ext cx="8958263" cy="5495925"/>
          </a:xfrm>
        </p:spPr>
        <p:txBody>
          <a:bodyPr>
            <a:normAutofit lnSpcReduction="10000"/>
          </a:bodyPr>
          <a:lstStyle/>
          <a:p>
            <a:pPr algn="just"/>
            <a:r>
              <a:rPr lang="pl-PL" dirty="0"/>
              <a:t>Art. 294</a:t>
            </a:r>
            <a:r>
              <a:rPr lang="pl-PL" b="1" dirty="0"/>
              <a:t> </a:t>
            </a:r>
            <a:r>
              <a:rPr lang="pl-PL" dirty="0"/>
              <a:t>§ 1. Zabezpieczenie upada, gdy nie zostaną prawomocnie orzeczone: grzywna, przepadek, nawiązka, świadczenie pieniężne lub nie zostanie nałożony obowiązek naprawienia szkody lub zadośćuczynienia za doznaną krzywdę ani nie zostaną zasądzone roszczenia o naprawienie szkody, a powództwo o te roszczenia nie zostanie wytoczone przed upływem 3 miesięcy od daty uprawomocnienia się orzeczenia.</a:t>
            </a:r>
          </a:p>
          <a:p>
            <a:pPr algn="just"/>
            <a:endParaRPr lang="pl-PL" dirty="0"/>
          </a:p>
          <a:p>
            <a:pPr algn="just"/>
            <a:r>
              <a:rPr lang="pl-PL" dirty="0"/>
              <a:t>Postanowienie Sądu Apelacyjnego w Krakowie z dnia 12 grudnia 2013 r., II </a:t>
            </a:r>
            <a:r>
              <a:rPr lang="pl-PL" dirty="0" err="1"/>
              <a:t>AKz</a:t>
            </a:r>
            <a:r>
              <a:rPr lang="pl-PL" dirty="0"/>
              <a:t> 437/13</a:t>
            </a:r>
          </a:p>
          <a:p>
            <a:pPr algn="just"/>
            <a:r>
              <a:rPr lang="pl-PL" dirty="0"/>
              <a:t>Nieprawomocne uniewinnienie powoduje niemożność stosowania zarówno środków zapobiegawczych jak i zabezpieczenia majątkowego.</a:t>
            </a:r>
          </a:p>
          <a:p>
            <a:pPr algn="just"/>
            <a:endParaRPr lang="pl-PL" dirty="0"/>
          </a:p>
          <a:p>
            <a:pPr algn="just"/>
            <a:r>
              <a:rPr lang="pl-PL" dirty="0"/>
              <a:t>Ważne! Dyrektywa adaptacji zabezpieczenia majątkowego do sytuacji procesowej oskarżonego – </a:t>
            </a:r>
          </a:p>
          <a:p>
            <a:pPr algn="just"/>
            <a:r>
              <a:rPr lang="pl-PL" dirty="0"/>
              <a:t>art. 291 § 4. Zabezpieczenie majątkowe należy niezwłocznie uchylić w całości lub w części, jeżeli ustaną przyczyny, wskutek których zostało ono zastosowane w określonym rozmiarze, lub powstaną przyczyny uzasadniające jego uchylenie choćby w części.</a:t>
            </a:r>
          </a:p>
          <a:p>
            <a:pPr algn="just"/>
            <a:endParaRPr lang="pl-PL" dirty="0"/>
          </a:p>
          <a:p>
            <a:pPr algn="just"/>
            <a:endParaRPr lang="pl-PL" dirty="0"/>
          </a:p>
        </p:txBody>
      </p:sp>
    </p:spTree>
    <p:extLst>
      <p:ext uri="{BB962C8B-B14F-4D97-AF65-F5344CB8AC3E}">
        <p14:creationId xmlns:p14="http://schemas.microsoft.com/office/powerpoint/2010/main" val="4079359623"/>
      </p:ext>
    </p:extLst>
  </p:cSld>
  <p:clrMapOvr>
    <a:masterClrMapping/>
  </p:clrMapOvr>
</p:sld>
</file>

<file path=ppt/slides/slide1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1524000" y="106392"/>
            <a:ext cx="8729663" cy="1450757"/>
          </a:xfrm>
        </p:spPr>
        <p:txBody>
          <a:bodyPr/>
          <a:lstStyle/>
          <a:p>
            <a:r>
              <a:rPr lang="pl-PL" dirty="0"/>
              <a:t>Tymczasowe zajęcie mienia – art. 295 </a:t>
            </a:r>
          </a:p>
        </p:txBody>
      </p:sp>
      <p:sp>
        <p:nvSpPr>
          <p:cNvPr id="3" name="Symbol zastępczy zawartości 2"/>
          <p:cNvSpPr>
            <a:spLocks noGrp="1"/>
          </p:cNvSpPr>
          <p:nvPr>
            <p:ph idx="1"/>
          </p:nvPr>
        </p:nvSpPr>
        <p:spPr>
          <a:xfrm>
            <a:off x="1524001" y="980728"/>
            <a:ext cx="8729663" cy="5353050"/>
          </a:xfrm>
        </p:spPr>
        <p:txBody>
          <a:bodyPr>
            <a:noAutofit/>
          </a:bodyPr>
          <a:lstStyle/>
          <a:p>
            <a:pPr algn="just"/>
            <a:r>
              <a:rPr lang="pl-PL" sz="1600" dirty="0"/>
              <a:t>Tymczasowe zajęcia mienia ruchomego osoby podejrzanej służy efektywności zabezpieczenia majątkowego. Celem jest zapobiegnięcie działaniom, które mogłyby uniemożliwić lub utrudnić dokonanie zabezpieczenia. Ma ono charakter posiłkowy wobec zabezpieczenia majątkowego.</a:t>
            </a:r>
          </a:p>
          <a:p>
            <a:pPr algn="just"/>
            <a:r>
              <a:rPr lang="pl-PL" sz="1600" dirty="0"/>
              <a:t>Tymczasowe zajęcie może być stosowane </a:t>
            </a:r>
            <a:r>
              <a:rPr lang="pl-PL" sz="1600" b="1" dirty="0"/>
              <a:t>w postępowaniu przygotowawczym</a:t>
            </a:r>
            <a:r>
              <a:rPr lang="pl-PL" sz="1600" dirty="0"/>
              <a:t>, nawet jeszcze zanim dojdzie do przedstawienia zarzutów określonej osobie Art. 295 § 1 mówi o zajęciu mienia ruchomego </a:t>
            </a:r>
            <a:r>
              <a:rPr lang="pl-PL" sz="1600" b="1" dirty="0"/>
              <a:t>osoby</a:t>
            </a:r>
            <a:r>
              <a:rPr lang="pl-PL" sz="1600" dirty="0"/>
              <a:t> </a:t>
            </a:r>
            <a:r>
              <a:rPr lang="pl-PL" sz="1600" b="1" dirty="0"/>
              <a:t>podejrzanej</a:t>
            </a:r>
            <a:r>
              <a:rPr lang="pl-PL" sz="1600" dirty="0"/>
              <a:t>. Tymczasowego zajęcia mienia można dokonać jeżeli istnieje </a:t>
            </a:r>
            <a:r>
              <a:rPr lang="pl-PL" sz="1600" b="1" dirty="0"/>
              <a:t>obawa usunięcia tego mienia. </a:t>
            </a:r>
            <a:r>
              <a:rPr lang="pl-PL" sz="1600" dirty="0"/>
              <a:t>Obawa ta może wynikać z wypowiedzi, zachowania osoby podejrzanej, która zamierza np. sprzedać swe mienie z uwagi na wszczęte postępowanie karne itp. </a:t>
            </a:r>
          </a:p>
          <a:p>
            <a:pPr algn="just"/>
            <a:r>
              <a:rPr lang="pl-PL" sz="1600" dirty="0"/>
              <a:t>Tymczasowe zajęcie jest ograniczone wyłącznie do ruchomości. </a:t>
            </a:r>
          </a:p>
          <a:p>
            <a:pPr algn="just"/>
            <a:r>
              <a:rPr lang="pl-PL" sz="1600" dirty="0"/>
              <a:t>W wypadku dokonania tymczasowego zajęcia od momentu wydania postanowienia o zabezpieczeniu majątkowym, które powinno nastąpić w formie postanowienia w ciągu 7 dni od daty jego dokonania. Brak wydania w tym terminie postanowienia o zabezpieczeniu mienia powoduje upadek zajęcia.</a:t>
            </a:r>
          </a:p>
          <a:p>
            <a:pPr algn="just"/>
            <a:r>
              <a:rPr lang="pl-PL" sz="1600" dirty="0"/>
              <a:t>Tymczasowego zajęcia nie stosuje się do przedmiotów, które nie podlegają egzekucji (por. art. 829 k.p.c. </a:t>
            </a:r>
            <a:r>
              <a:rPr lang="pl-PL" sz="1600" dirty="0">
                <a:sym typeface="Wingdings" panose="05000000000000000000" pitchFamily="2" charset="2"/>
              </a:rPr>
              <a:t> np. nie podlegają egzekucji: </a:t>
            </a:r>
            <a:r>
              <a:rPr lang="pl-PL" sz="1600" dirty="0"/>
              <a:t>przedmioty urządzenia domowego, pościel, bielizna i ubranie codzienne, niezbędne dla oskarżonego i będących na jego utrzymaniu członków jego rodziny, a także ubranie niezbędne do pełnienia służby lub wykonywania zawodu; zapasy żywności i opału niezbędne dla oskarżonego i będących na jego utrzymaniu członków jego rodziny na okres jednego miesiąca; jedna krowa lub dwie kozy albo trzy owce potrzebne do wyżywienia oskarżonego i będących na jego utrzymaniu członków jego rodziny wraz z zapasem paszy i ściółki do najbliższych zbiorów.</a:t>
            </a:r>
          </a:p>
        </p:txBody>
      </p:sp>
    </p:spTree>
    <p:extLst>
      <p:ext uri="{BB962C8B-B14F-4D97-AF65-F5344CB8AC3E}">
        <p14:creationId xmlns:p14="http://schemas.microsoft.com/office/powerpoint/2010/main" val="374284411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697250" y="509954"/>
            <a:ext cx="9413904" cy="1406769"/>
          </a:xfrm>
        </p:spPr>
        <p:txBody>
          <a:bodyPr>
            <a:normAutofit/>
          </a:bodyPr>
          <a:lstStyle/>
          <a:p>
            <a:r>
              <a:rPr lang="pl-PL" sz="4000" cap="none" dirty="0"/>
              <a:t>Wyrok SA w Rzeszowie z 17.12.2015 r., </a:t>
            </a:r>
            <a:br>
              <a:rPr lang="pl-PL" sz="4000" cap="none" dirty="0"/>
            </a:br>
            <a:r>
              <a:rPr lang="pl-PL" sz="4000" cap="none" dirty="0"/>
              <a:t>II </a:t>
            </a:r>
            <a:r>
              <a:rPr lang="pl-PL" sz="4000" cap="none" dirty="0" err="1"/>
              <a:t>AKa</a:t>
            </a:r>
            <a:r>
              <a:rPr lang="pl-PL" sz="4000" cap="none" dirty="0"/>
              <a:t> 61/15</a:t>
            </a:r>
          </a:p>
        </p:txBody>
      </p:sp>
      <p:sp>
        <p:nvSpPr>
          <p:cNvPr id="3" name="Symbol zastępczy zawartości 2"/>
          <p:cNvSpPr>
            <a:spLocks noGrp="1"/>
          </p:cNvSpPr>
          <p:nvPr>
            <p:ph idx="1"/>
          </p:nvPr>
        </p:nvSpPr>
        <p:spPr>
          <a:xfrm>
            <a:off x="984738" y="1793631"/>
            <a:ext cx="10163908" cy="5138798"/>
          </a:xfrm>
        </p:spPr>
        <p:txBody>
          <a:bodyPr>
            <a:normAutofit fontScale="92500" lnSpcReduction="20000"/>
          </a:bodyPr>
          <a:lstStyle/>
          <a:p>
            <a:pPr marL="0" indent="0" algn="just">
              <a:buNone/>
            </a:pPr>
            <a:r>
              <a:rPr lang="pl-PL" sz="1800" dirty="0">
                <a:latin typeface="+mj-lt"/>
              </a:rPr>
              <a:t>Funkcjonariusze (...) mogą zatem podejmować się kontroli operacyjnej, ale tylko takiej, która jest zgodna z ustawą.). (..</a:t>
            </a:r>
            <a:r>
              <a:rPr lang="pl-PL" sz="1800" b="1" dirty="0">
                <a:latin typeface="+mj-lt"/>
              </a:rPr>
              <a:t> Obowiązkiem organów władzy publicznej jest działanie na podstawie i w granicach prawa (art. 7 Konstytucji RP</a:t>
            </a:r>
            <a:r>
              <a:rPr lang="pl-PL" sz="1800" dirty="0">
                <a:latin typeface="+mj-lt"/>
              </a:rPr>
              <a:t>.) </a:t>
            </a:r>
          </a:p>
          <a:p>
            <a:pPr marL="0" indent="0" algn="just">
              <a:buNone/>
            </a:pPr>
            <a:r>
              <a:rPr lang="pl-PL" sz="1800" dirty="0">
                <a:latin typeface="+mj-lt"/>
              </a:rPr>
              <a:t>Zgodnie z art. 49 Konstytucji RP ograniczenie tajemnicy komunikowania się może nastąpić jedynie w przypadkach określonych w ustawie i w sposób w niej określony. Ustawowe ograniczenia wolności traktowane być muszą w kategoriach wyjątków. Ich istnienie zawsze musi wynikać z wyraźnie sformułowanych przepisów ustawowych i nie może opierać się na domniemaniu. Zasada, że wyjątków nie należy interpretować rozszerzająco </a:t>
            </a:r>
            <a:r>
              <a:rPr lang="pl-PL" sz="1800" i="1" dirty="0">
                <a:latin typeface="+mj-lt"/>
              </a:rPr>
              <a:t>(</a:t>
            </a:r>
            <a:r>
              <a:rPr lang="pl-PL" sz="1800" i="1" dirty="0" err="1">
                <a:latin typeface="+mj-lt"/>
              </a:rPr>
              <a:t>exceptiones</a:t>
            </a:r>
            <a:r>
              <a:rPr lang="pl-PL" sz="1800" i="1" dirty="0">
                <a:latin typeface="+mj-lt"/>
              </a:rPr>
              <a:t> non </a:t>
            </a:r>
            <a:r>
              <a:rPr lang="pl-PL" sz="1800" i="1" dirty="0" err="1">
                <a:latin typeface="+mj-lt"/>
              </a:rPr>
              <a:t>sunt</a:t>
            </a:r>
            <a:r>
              <a:rPr lang="pl-PL" sz="1800" i="1" dirty="0">
                <a:latin typeface="+mj-lt"/>
              </a:rPr>
              <a:t> </a:t>
            </a:r>
            <a:r>
              <a:rPr lang="pl-PL" sz="1800" i="1" dirty="0" err="1">
                <a:latin typeface="+mj-lt"/>
              </a:rPr>
              <a:t>extendendae</a:t>
            </a:r>
            <a:r>
              <a:rPr lang="pl-PL" sz="1800" dirty="0">
                <a:latin typeface="+mj-lt"/>
              </a:rPr>
              <a:t>), stanowi powszechnie uznawany kanon wykładni prawniczej. Także w świetle art. 8 Europejskiej Konwencji ingerencja w sferę prywatności jednostki ma charakter wyjątkowy. Jeżeli ustawodawca wyraźnie dopuścił możliwość stosowania kontroli operacyjnej tylko i wyłącznie odnośnie do przestępstw wymienionych w art. 17 ust. 1 ustawy o (...), to nie można tego wyjątku interpretować rozszerzająco i przyjmować, że kontrola może dotyczyć wszystkich przestępstw. </a:t>
            </a:r>
          </a:p>
          <a:p>
            <a:pPr marL="0" indent="0" algn="just">
              <a:buNone/>
            </a:pPr>
            <a:r>
              <a:rPr lang="pl-PL" sz="1800" b="1" u="sng" dirty="0">
                <a:solidFill>
                  <a:srgbClr val="FF0000"/>
                </a:solidFill>
                <a:latin typeface="+mj-lt"/>
              </a:rPr>
              <a:t>Eksces, polegający na tym, że „przy okazji” zbierania materiału operacyjnie przydatnego dla postępowania w sprawie dotyczącej konkretnego katalogowego przestępstwa, kontrola operacyjna zgromadzi także dane wykraczające poza cel prowadzenia kontroli, oznacza działanie władzy poza zakresem dozwolonego wkroczenia w sferę prywatności</a:t>
            </a:r>
            <a:r>
              <a:rPr lang="pl-PL" sz="1800" dirty="0">
                <a:latin typeface="+mj-lt"/>
              </a:rPr>
              <a:t>. Podobnie należy oceniać zachowania funkcjonariuszy (...), którzy dla legitymizacji czynności operacyjno-rozpoznawczych winni podjąć je dopiero po wyczerpaniu trybu zakreślonego w art. 19 ustawy o Policji. </a:t>
            </a:r>
            <a:r>
              <a:rPr lang="pl-PL" sz="1800" b="1" dirty="0">
                <a:latin typeface="+mj-lt"/>
              </a:rPr>
              <a:t>Prowadzenie czynności przed uzyskaniem pisemnej zgody Prokuratora Generalnego lub poza terminami zakreślonymi w ich zarządzeniu przez Szefa (...) również należy oceniać w kategoriach czynności wykraczających poza cel prowadzenia kontroli, oznaczający jednocześnie działanie władzy poza zakresem dozwolonego wkroczenia w sferę prywatności</a:t>
            </a:r>
            <a:r>
              <a:rPr lang="pl-PL" sz="1800" dirty="0">
                <a:latin typeface="+mj-lt"/>
              </a:rPr>
              <a:t>.</a:t>
            </a:r>
          </a:p>
        </p:txBody>
      </p:sp>
    </p:spTree>
    <p:extLst>
      <p:ext uri="{BB962C8B-B14F-4D97-AF65-F5344CB8AC3E}">
        <p14:creationId xmlns:p14="http://schemas.microsoft.com/office/powerpoint/2010/main" val="292779106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1512276" y="1027664"/>
            <a:ext cx="10304585" cy="994567"/>
          </a:xfrm>
        </p:spPr>
        <p:txBody>
          <a:bodyPr>
            <a:normAutofit/>
          </a:bodyPr>
          <a:lstStyle/>
          <a:p>
            <a:r>
              <a:rPr lang="pl-PL" dirty="0"/>
              <a:t>Owoce zatrutego drzewa w KPK -podsumowanie </a:t>
            </a:r>
          </a:p>
        </p:txBody>
      </p:sp>
      <p:sp>
        <p:nvSpPr>
          <p:cNvPr id="3" name="Symbol zastępczy zawartości 2"/>
          <p:cNvSpPr>
            <a:spLocks noGrp="1"/>
          </p:cNvSpPr>
          <p:nvPr>
            <p:ph idx="1"/>
          </p:nvPr>
        </p:nvSpPr>
        <p:spPr/>
        <p:txBody>
          <a:bodyPr>
            <a:normAutofit/>
          </a:bodyPr>
          <a:lstStyle/>
          <a:p>
            <a:pPr algn="just"/>
            <a:r>
              <a:rPr lang="pl-PL" dirty="0"/>
              <a:t>Generalna zasada – dopuszczalne są wszelkie dowody, poza tymi, które są objęte wyraźnym zakazem dowodowym. </a:t>
            </a:r>
          </a:p>
          <a:p>
            <a:pPr algn="just"/>
            <a:r>
              <a:rPr lang="pl-PL" dirty="0"/>
              <a:t>Swoboda dowodzenia nie jest nieograniczona – ważne są normy konstytucyjne oraz konwencyjne.</a:t>
            </a:r>
          </a:p>
          <a:p>
            <a:pPr algn="just"/>
            <a:r>
              <a:rPr lang="pl-PL" dirty="0"/>
              <a:t>Przy dowodach pośrednio nielegalnych ważna klauzula proporcjonalności i badanie wpływu uchybień procesowych na rzetelność postępowania oraz stopnia ingerencji w prawa i wolności jednostki. </a:t>
            </a:r>
          </a:p>
        </p:txBody>
      </p:sp>
    </p:spTree>
    <p:extLst>
      <p:ext uri="{BB962C8B-B14F-4D97-AF65-F5344CB8AC3E}">
        <p14:creationId xmlns:p14="http://schemas.microsoft.com/office/powerpoint/2010/main" val="131531830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zawartości 1"/>
          <p:cNvSpPr>
            <a:spLocks noGrp="1"/>
          </p:cNvSpPr>
          <p:nvPr>
            <p:ph idx="1"/>
          </p:nvPr>
        </p:nvSpPr>
        <p:spPr/>
        <p:txBody>
          <a:bodyPr>
            <a:normAutofit/>
          </a:bodyPr>
          <a:lstStyle/>
          <a:p>
            <a:pPr marL="109728" indent="0" algn="just">
              <a:buNone/>
            </a:pPr>
            <a:r>
              <a:rPr lang="pl-PL" dirty="0">
                <a:latin typeface="Times New Roman" pitchFamily="18" charset="0"/>
                <a:cs typeface="Times New Roman" pitchFamily="18" charset="0"/>
              </a:rPr>
              <a:t>Za dowód prywatny należy uznać każdy środek dowodowy zgromadzony, wyszukany,  zebrany, utrwalony, stworzony, zamówiony lub zabezpieczony przez podmiot prywatny (rozumiany jako podmiot, który nie jest organem prowadzącym postępowanie karne i to niezależnie od tego, czy – tak jak w przypadku oskarżyciela publicznego – na wcześniejszym etapie postępowania ten podmiot był organem prowadzącym postępowanie, a później stał się tylko stroną) dla celów postępowania karnego, niezależnie od tego, czy w czasie, kiedy dany dowód został zebrany, toczyło się postępowanie karne co do czynu, którego dotyczy dowód (</a:t>
            </a:r>
            <a:r>
              <a:rPr lang="pl-PL" i="1" dirty="0">
                <a:latin typeface="Times New Roman" pitchFamily="18" charset="0"/>
                <a:cs typeface="Times New Roman" pitchFamily="18" charset="0"/>
              </a:rPr>
              <a:t>A. Bojańczyk</a:t>
            </a:r>
            <a:r>
              <a:rPr lang="pl-PL" dirty="0">
                <a:latin typeface="Times New Roman" pitchFamily="18" charset="0"/>
                <a:cs typeface="Times New Roman" pitchFamily="18" charset="0"/>
              </a:rPr>
              <a:t>).</a:t>
            </a:r>
          </a:p>
        </p:txBody>
      </p:sp>
      <p:sp>
        <p:nvSpPr>
          <p:cNvPr id="3" name="Tytuł 2"/>
          <p:cNvSpPr>
            <a:spLocks noGrp="1"/>
          </p:cNvSpPr>
          <p:nvPr>
            <p:ph type="title"/>
          </p:nvPr>
        </p:nvSpPr>
        <p:spPr/>
        <p:txBody>
          <a:bodyPr/>
          <a:lstStyle/>
          <a:p>
            <a:pPr algn="ctr"/>
            <a:r>
              <a:rPr lang="pl-PL" dirty="0"/>
              <a:t>Pojęcie (?) dowodu prywatnego</a:t>
            </a:r>
          </a:p>
        </p:txBody>
      </p:sp>
    </p:spTree>
    <p:extLst>
      <p:ext uri="{BB962C8B-B14F-4D97-AF65-F5344CB8AC3E}">
        <p14:creationId xmlns:p14="http://schemas.microsoft.com/office/powerpoint/2010/main" val="158789230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635181" y="728725"/>
            <a:ext cx="9366325" cy="1143000"/>
          </a:xfrm>
        </p:spPr>
        <p:txBody>
          <a:bodyPr/>
          <a:lstStyle/>
          <a:p>
            <a:r>
              <a:rPr lang="pl-PL" dirty="0"/>
              <a:t>Zakazy dowodowe – pojęcie</a:t>
            </a:r>
          </a:p>
        </p:txBody>
      </p:sp>
      <p:sp>
        <p:nvSpPr>
          <p:cNvPr id="3" name="Symbol zastępczy zawartości 2"/>
          <p:cNvSpPr>
            <a:spLocks noGrp="1"/>
          </p:cNvSpPr>
          <p:nvPr>
            <p:ph idx="1"/>
          </p:nvPr>
        </p:nvSpPr>
        <p:spPr>
          <a:xfrm>
            <a:off x="645153" y="1809333"/>
            <a:ext cx="10855186" cy="4204605"/>
          </a:xfrm>
        </p:spPr>
        <p:txBody>
          <a:bodyPr>
            <a:normAutofit fontScale="92500" lnSpcReduction="20000"/>
          </a:bodyPr>
          <a:lstStyle/>
          <a:p>
            <a:pPr lvl="0" algn="just"/>
            <a:r>
              <a:rPr lang="pl-PL" b="1" u="sng" dirty="0"/>
              <a:t>Zakaz dowodowy</a:t>
            </a:r>
            <a:r>
              <a:rPr lang="pl-PL" b="1" dirty="0"/>
              <a:t> - norma prawna zabraniająca przeprowadzenia dowodu z określonych warunkach lub stwarzająca ograniczenia w uzyskiwaniu dowodów.</a:t>
            </a:r>
          </a:p>
          <a:p>
            <a:pPr marL="0" indent="0" algn="just">
              <a:buNone/>
            </a:pPr>
            <a:endParaRPr lang="pl-PL" dirty="0"/>
          </a:p>
          <a:p>
            <a:pPr marL="0" indent="0" algn="just">
              <a:buNone/>
            </a:pPr>
            <a:r>
              <a:rPr lang="pl-PL" dirty="0"/>
              <a:t>Najważniejsze powody wprowadzania zakazów dowodowych do procesu:</a:t>
            </a:r>
          </a:p>
          <a:p>
            <a:pPr lvl="0" algn="just"/>
            <a:r>
              <a:rPr lang="pl-PL" dirty="0"/>
              <a:t>ochrona godności człowieka oraz integralności jego ciała i mienia;</a:t>
            </a:r>
          </a:p>
          <a:p>
            <a:pPr lvl="0" algn="just"/>
            <a:r>
              <a:rPr lang="en-US" dirty="0" err="1"/>
              <a:t>ochrona</a:t>
            </a:r>
            <a:r>
              <a:rPr lang="en-US" dirty="0"/>
              <a:t> </a:t>
            </a:r>
            <a:r>
              <a:rPr lang="en-US" dirty="0" err="1"/>
              <a:t>wa</a:t>
            </a:r>
            <a:r>
              <a:rPr lang="pl-PL" dirty="0" err="1"/>
              <a:t>żnych</a:t>
            </a:r>
            <a:r>
              <a:rPr lang="pl-PL" dirty="0"/>
              <a:t> interesów państwa;</a:t>
            </a:r>
          </a:p>
          <a:p>
            <a:pPr lvl="0" algn="just"/>
            <a:r>
              <a:rPr lang="pl-PL" dirty="0"/>
              <a:t>ochrona stosunków rodzinnych i bliskich związków świadka z innymi osobami;</a:t>
            </a:r>
          </a:p>
          <a:p>
            <a:pPr lvl="0" algn="just"/>
            <a:r>
              <a:rPr lang="pl-PL" dirty="0"/>
              <a:t>ochrona tajemnicy informacji niejawnych i zawodowych.</a:t>
            </a:r>
          </a:p>
          <a:p>
            <a:pPr marL="0" indent="0" algn="just">
              <a:buNone/>
            </a:pPr>
            <a:endParaRPr lang="pl-PL" dirty="0"/>
          </a:p>
          <a:p>
            <a:pPr algn="just"/>
            <a:r>
              <a:rPr lang="pl-PL" dirty="0"/>
              <a:t>Rodzaj dobra chronionego przesądza o zakresie i intensywności zakazu dowodowego. Każdy zakaz dowodowy powoduje zmniejszenie szans wykrycia dowodu, a co za tym idzie jest odstępstwem od zasady prawdy materialnej. </a:t>
            </a:r>
          </a:p>
          <a:p>
            <a:pPr algn="just"/>
            <a:r>
              <a:rPr lang="pl-PL" dirty="0"/>
              <a:t>Powinny być ustanawiane tylko wtedy, gdy jest to niezbędne w k.p.k.</a:t>
            </a:r>
          </a:p>
        </p:txBody>
      </p:sp>
    </p:spTree>
    <p:extLst>
      <p:ext uri="{BB962C8B-B14F-4D97-AF65-F5344CB8AC3E}">
        <p14:creationId xmlns:p14="http://schemas.microsoft.com/office/powerpoint/2010/main" val="131195879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617597" y="324280"/>
            <a:ext cx="9366325" cy="1143000"/>
          </a:xfrm>
        </p:spPr>
        <p:txBody>
          <a:bodyPr/>
          <a:lstStyle/>
          <a:p>
            <a:r>
              <a:rPr lang="pl-PL" dirty="0"/>
              <a:t>Zakazy dowodowe – funkcja </a:t>
            </a:r>
          </a:p>
        </p:txBody>
      </p:sp>
      <p:sp>
        <p:nvSpPr>
          <p:cNvPr id="3" name="Symbol zastępczy zawartości 2"/>
          <p:cNvSpPr>
            <a:spLocks noGrp="1"/>
          </p:cNvSpPr>
          <p:nvPr>
            <p:ph idx="1"/>
          </p:nvPr>
        </p:nvSpPr>
        <p:spPr>
          <a:xfrm>
            <a:off x="597877" y="1863969"/>
            <a:ext cx="5785338" cy="3833446"/>
          </a:xfrm>
        </p:spPr>
        <p:txBody>
          <a:bodyPr>
            <a:normAutofit/>
          </a:bodyPr>
          <a:lstStyle/>
          <a:p>
            <a:pPr algn="just"/>
            <a:r>
              <a:rPr lang="pl-PL" dirty="0"/>
              <a:t>Zasada prawdy materialnej nie ma charakteru absolutnego – są wartości istotniejsze od interesu wymiaru sprawiedliwości i realizacji celów procesu. </a:t>
            </a:r>
          </a:p>
          <a:p>
            <a:pPr algn="just"/>
            <a:r>
              <a:rPr lang="pl-PL" dirty="0"/>
              <a:t>Nie wszystkie informacje możliwe do pozyskania będą mogły być wykorzystane w procesie. </a:t>
            </a:r>
          </a:p>
          <a:p>
            <a:pPr lvl="1" algn="just"/>
            <a:r>
              <a:rPr lang="pl-PL" dirty="0"/>
              <a:t>czynność dowodowa przeprowadzona wbrew zakazom dowodowym nie może być podstawą rozstrzygnięcia. </a:t>
            </a:r>
          </a:p>
          <a:p>
            <a:pPr algn="just"/>
            <a:endParaRPr lang="pl-PL" dirty="0"/>
          </a:p>
        </p:txBody>
      </p:sp>
      <p:graphicFrame>
        <p:nvGraphicFramePr>
          <p:cNvPr id="4" name="Diagram 3"/>
          <p:cNvGraphicFramePr/>
          <p:nvPr>
            <p:extLst/>
          </p:nvPr>
        </p:nvGraphicFramePr>
        <p:xfrm>
          <a:off x="4308229" y="844062"/>
          <a:ext cx="9555579" cy="516338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23418277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723106" y="640803"/>
            <a:ext cx="9366325" cy="1143000"/>
          </a:xfrm>
        </p:spPr>
        <p:txBody>
          <a:bodyPr/>
          <a:lstStyle/>
          <a:p>
            <a:r>
              <a:rPr lang="pl-PL" dirty="0"/>
              <a:t>Zakazy dowodowe – rodzaje </a:t>
            </a:r>
          </a:p>
        </p:txBody>
      </p:sp>
      <p:sp>
        <p:nvSpPr>
          <p:cNvPr id="4" name="Symbol zastępczy tekstu 3"/>
          <p:cNvSpPr>
            <a:spLocks noGrp="1"/>
          </p:cNvSpPr>
          <p:nvPr>
            <p:ph type="body" idx="1"/>
          </p:nvPr>
        </p:nvSpPr>
        <p:spPr>
          <a:xfrm>
            <a:off x="827738" y="1770886"/>
            <a:ext cx="4076197" cy="639762"/>
          </a:xfrm>
        </p:spPr>
        <p:txBody>
          <a:bodyPr/>
          <a:lstStyle/>
          <a:p>
            <a:r>
              <a:rPr lang="pl-PL" dirty="0"/>
              <a:t>prof. Waltosia</a:t>
            </a:r>
          </a:p>
        </p:txBody>
      </p:sp>
      <p:sp>
        <p:nvSpPr>
          <p:cNvPr id="3" name="Symbol zastępczy zawartości 2"/>
          <p:cNvSpPr>
            <a:spLocks noGrp="1"/>
          </p:cNvSpPr>
          <p:nvPr>
            <p:ph sz="half" idx="2"/>
          </p:nvPr>
        </p:nvSpPr>
        <p:spPr>
          <a:xfrm>
            <a:off x="768245" y="2484885"/>
            <a:ext cx="4698355" cy="3434587"/>
          </a:xfrm>
        </p:spPr>
        <p:txBody>
          <a:bodyPr>
            <a:normAutofit/>
          </a:bodyPr>
          <a:lstStyle/>
          <a:p>
            <a:pPr algn="just"/>
            <a:r>
              <a:rPr lang="pl-PL" dirty="0"/>
              <a:t>zakazy dowodzenia określonych faktów </a:t>
            </a:r>
          </a:p>
          <a:p>
            <a:pPr lvl="1" algn="just"/>
            <a:r>
              <a:rPr lang="pl-PL" dirty="0"/>
              <a:t>zupełne i bezwarunkowe </a:t>
            </a:r>
          </a:p>
          <a:p>
            <a:pPr lvl="1" algn="just"/>
            <a:r>
              <a:rPr lang="pl-PL" dirty="0"/>
              <a:t>zupełne i warunkowe </a:t>
            </a:r>
          </a:p>
          <a:p>
            <a:pPr algn="just"/>
            <a:r>
              <a:rPr lang="pl-PL" dirty="0"/>
              <a:t>zakazy dowodzenia za pomocą pewnych dowodów </a:t>
            </a:r>
          </a:p>
          <a:p>
            <a:pPr lvl="1" algn="just"/>
            <a:r>
              <a:rPr lang="pl-PL" dirty="0"/>
              <a:t>warunkowe </a:t>
            </a:r>
          </a:p>
          <a:p>
            <a:pPr lvl="1" algn="just"/>
            <a:r>
              <a:rPr lang="pl-PL" dirty="0"/>
              <a:t>bezwarunkowe </a:t>
            </a:r>
          </a:p>
          <a:p>
            <a:pPr algn="just"/>
            <a:r>
              <a:rPr lang="pl-PL" dirty="0"/>
              <a:t>zakazy stosowania określonych metod dowodzenia</a:t>
            </a:r>
          </a:p>
          <a:p>
            <a:pPr algn="just"/>
            <a:endParaRPr lang="pl-PL" dirty="0"/>
          </a:p>
        </p:txBody>
      </p:sp>
      <p:sp>
        <p:nvSpPr>
          <p:cNvPr id="5" name="Symbol zastępczy tekstu 4"/>
          <p:cNvSpPr>
            <a:spLocks noGrp="1"/>
          </p:cNvSpPr>
          <p:nvPr>
            <p:ph type="body" sz="quarter" idx="3"/>
          </p:nvPr>
        </p:nvSpPr>
        <p:spPr>
          <a:xfrm>
            <a:off x="5768051" y="1858809"/>
            <a:ext cx="4940980" cy="690959"/>
          </a:xfrm>
        </p:spPr>
        <p:txBody>
          <a:bodyPr>
            <a:normAutofit fontScale="92500"/>
          </a:bodyPr>
          <a:lstStyle/>
          <a:p>
            <a:r>
              <a:rPr lang="pl-PL" dirty="0"/>
              <a:t>prof. Grzegorczyka i prof. Tylmana</a:t>
            </a:r>
          </a:p>
        </p:txBody>
      </p:sp>
      <p:sp>
        <p:nvSpPr>
          <p:cNvPr id="6" name="Symbol zastępczy zawartości 5"/>
          <p:cNvSpPr>
            <a:spLocks noGrp="1"/>
          </p:cNvSpPr>
          <p:nvPr>
            <p:ph sz="quarter" idx="4"/>
          </p:nvPr>
        </p:nvSpPr>
        <p:spPr>
          <a:xfrm>
            <a:off x="5611708" y="2572808"/>
            <a:ext cx="5853461" cy="3757654"/>
          </a:xfrm>
        </p:spPr>
        <p:txBody>
          <a:bodyPr>
            <a:normAutofit/>
          </a:bodyPr>
          <a:lstStyle/>
          <a:p>
            <a:r>
              <a:rPr lang="pl-PL" dirty="0"/>
              <a:t>zupełne</a:t>
            </a:r>
          </a:p>
          <a:p>
            <a:r>
              <a:rPr lang="pl-PL" dirty="0"/>
              <a:t>niezupełne</a:t>
            </a:r>
          </a:p>
          <a:p>
            <a:r>
              <a:rPr lang="pl-PL" dirty="0"/>
              <a:t>bezwzględne </a:t>
            </a:r>
          </a:p>
          <a:p>
            <a:pPr lvl="1"/>
            <a:r>
              <a:rPr lang="pl-PL" dirty="0"/>
              <a:t>zakaz przesłuchiwania w charakterze świadka określonych osób </a:t>
            </a:r>
          </a:p>
          <a:p>
            <a:pPr lvl="1"/>
            <a:r>
              <a:rPr lang="pl-PL" dirty="0"/>
              <a:t>zakaz korzystania z niektórych innych niż świadek źródeł i środków dowodowych </a:t>
            </a:r>
          </a:p>
          <a:p>
            <a:pPr lvl="1"/>
            <a:r>
              <a:rPr lang="pl-PL" dirty="0"/>
              <a:t>zakazy związane z uzyskaniem oświadczenia dowodowego przy zastosowaniu niedopuszczalnych metod przesłuchania </a:t>
            </a:r>
          </a:p>
          <a:p>
            <a:r>
              <a:rPr lang="pl-PL" dirty="0"/>
              <a:t>względne </a:t>
            </a:r>
          </a:p>
          <a:p>
            <a:endParaRPr lang="pl-PL" dirty="0"/>
          </a:p>
        </p:txBody>
      </p:sp>
    </p:spTree>
    <p:extLst>
      <p:ext uri="{BB962C8B-B14F-4D97-AF65-F5344CB8AC3E}">
        <p14:creationId xmlns:p14="http://schemas.microsoft.com/office/powerpoint/2010/main" val="101012539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615462" y="443649"/>
            <a:ext cx="9503290" cy="1688124"/>
          </a:xfrm>
        </p:spPr>
        <p:txBody>
          <a:bodyPr>
            <a:normAutofit fontScale="90000"/>
          </a:bodyPr>
          <a:lstStyle/>
          <a:p>
            <a:pPr algn="ctr"/>
            <a:r>
              <a:rPr lang="pl-PL" b="1" dirty="0"/>
              <a:t>Zakazy dowodowe wg. prof. Waltosia</a:t>
            </a:r>
            <a:br>
              <a:rPr lang="pl-PL" b="1" dirty="0"/>
            </a:br>
            <a:r>
              <a:rPr lang="pl-PL" b="1" dirty="0"/>
              <a:t>(podział taki sam jak w podręczniku prof. Skorupki)</a:t>
            </a:r>
            <a:endParaRPr lang="pl-PL" dirty="0"/>
          </a:p>
        </p:txBody>
      </p:sp>
      <p:sp>
        <p:nvSpPr>
          <p:cNvPr id="4" name="Prostokąt zaokrąglony 3"/>
          <p:cNvSpPr/>
          <p:nvPr/>
        </p:nvSpPr>
        <p:spPr>
          <a:xfrm>
            <a:off x="3791744" y="2131773"/>
            <a:ext cx="3960440" cy="864096"/>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pl-PL" sz="2800" dirty="0"/>
              <a:t>Zakazy dowodowe</a:t>
            </a:r>
          </a:p>
        </p:txBody>
      </p:sp>
      <p:cxnSp>
        <p:nvCxnSpPr>
          <p:cNvPr id="6" name="Łącznik prosty ze strzałką 5"/>
          <p:cNvCxnSpPr/>
          <p:nvPr/>
        </p:nvCxnSpPr>
        <p:spPr>
          <a:xfrm flipH="1">
            <a:off x="2261575" y="2993357"/>
            <a:ext cx="1296144" cy="648072"/>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cxnSp>
        <p:nvCxnSpPr>
          <p:cNvPr id="10" name="Łącznik prosty ze strzałką 9"/>
          <p:cNvCxnSpPr/>
          <p:nvPr/>
        </p:nvCxnSpPr>
        <p:spPr>
          <a:xfrm>
            <a:off x="7986209" y="2993357"/>
            <a:ext cx="1296144" cy="648072"/>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sp>
        <p:nvSpPr>
          <p:cNvPr id="11" name="Prostokąt zaokrąglony 10"/>
          <p:cNvSpPr/>
          <p:nvPr/>
        </p:nvSpPr>
        <p:spPr>
          <a:xfrm>
            <a:off x="407368" y="3738811"/>
            <a:ext cx="2736304" cy="720080"/>
          </a:xfrm>
          <a:prstGeom prst="roundRect">
            <a:avLst/>
          </a:prstGeom>
          <a:ln w="28575"/>
        </p:spPr>
        <p:style>
          <a:lnRef idx="2">
            <a:schemeClr val="accent1"/>
          </a:lnRef>
          <a:fillRef idx="1">
            <a:schemeClr val="lt1"/>
          </a:fillRef>
          <a:effectRef idx="0">
            <a:schemeClr val="accent1"/>
          </a:effectRef>
          <a:fontRef idx="minor">
            <a:schemeClr val="dk1"/>
          </a:fontRef>
        </p:style>
        <p:txBody>
          <a:bodyPr rtlCol="0" anchor="ctr"/>
          <a:lstStyle/>
          <a:p>
            <a:pPr algn="ctr"/>
            <a:r>
              <a:rPr lang="pl-PL" sz="2400" dirty="0"/>
              <a:t>Fakty</a:t>
            </a:r>
          </a:p>
        </p:txBody>
      </p:sp>
      <p:sp>
        <p:nvSpPr>
          <p:cNvPr id="12" name="Prostokąt zaokrąglony 11"/>
          <p:cNvSpPr/>
          <p:nvPr/>
        </p:nvSpPr>
        <p:spPr>
          <a:xfrm>
            <a:off x="4871864" y="4286835"/>
            <a:ext cx="2664296" cy="720080"/>
          </a:xfrm>
          <a:prstGeom prst="roundRect">
            <a:avLst/>
          </a:prstGeom>
          <a:ln w="28575"/>
        </p:spPr>
        <p:style>
          <a:lnRef idx="2">
            <a:schemeClr val="accent1"/>
          </a:lnRef>
          <a:fillRef idx="1">
            <a:schemeClr val="lt1"/>
          </a:fillRef>
          <a:effectRef idx="0">
            <a:schemeClr val="accent1"/>
          </a:effectRef>
          <a:fontRef idx="minor">
            <a:schemeClr val="dk1"/>
          </a:fontRef>
        </p:style>
        <p:txBody>
          <a:bodyPr rtlCol="0" anchor="ctr"/>
          <a:lstStyle/>
          <a:p>
            <a:pPr algn="ctr"/>
            <a:r>
              <a:rPr lang="pl-PL" sz="2400" dirty="0"/>
              <a:t>Dowody</a:t>
            </a:r>
          </a:p>
        </p:txBody>
      </p:sp>
      <p:sp>
        <p:nvSpPr>
          <p:cNvPr id="13" name="Prostokąt zaokrąglony 12"/>
          <p:cNvSpPr/>
          <p:nvPr/>
        </p:nvSpPr>
        <p:spPr>
          <a:xfrm>
            <a:off x="8634281" y="3865549"/>
            <a:ext cx="1877342" cy="720080"/>
          </a:xfrm>
          <a:prstGeom prst="roundRect">
            <a:avLst/>
          </a:prstGeom>
          <a:ln w="28575"/>
        </p:spPr>
        <p:style>
          <a:lnRef idx="2">
            <a:schemeClr val="accent1"/>
          </a:lnRef>
          <a:fillRef idx="1">
            <a:schemeClr val="lt1"/>
          </a:fillRef>
          <a:effectRef idx="0">
            <a:schemeClr val="accent1"/>
          </a:effectRef>
          <a:fontRef idx="minor">
            <a:schemeClr val="dk1"/>
          </a:fontRef>
        </p:style>
        <p:txBody>
          <a:bodyPr rtlCol="0" anchor="ctr"/>
          <a:lstStyle/>
          <a:p>
            <a:pPr algn="ctr"/>
            <a:r>
              <a:rPr lang="pl-PL" sz="2400" dirty="0"/>
              <a:t>Metody</a:t>
            </a:r>
          </a:p>
        </p:txBody>
      </p:sp>
      <p:cxnSp>
        <p:nvCxnSpPr>
          <p:cNvPr id="15" name="Łącznik prosty ze strzałką 14"/>
          <p:cNvCxnSpPr/>
          <p:nvPr/>
        </p:nvCxnSpPr>
        <p:spPr>
          <a:xfrm>
            <a:off x="5759816" y="3209381"/>
            <a:ext cx="0" cy="864096"/>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sp>
        <p:nvSpPr>
          <p:cNvPr id="16" name="pole tekstowe 15"/>
          <p:cNvSpPr txBox="1"/>
          <p:nvPr/>
        </p:nvSpPr>
        <p:spPr>
          <a:xfrm>
            <a:off x="407367" y="4525657"/>
            <a:ext cx="3672263" cy="1938992"/>
          </a:xfrm>
          <a:prstGeom prst="rect">
            <a:avLst/>
          </a:prstGeom>
          <a:noFill/>
        </p:spPr>
        <p:txBody>
          <a:bodyPr wrap="square" rtlCol="0">
            <a:spAutoFit/>
          </a:bodyPr>
          <a:lstStyle/>
          <a:p>
            <a:pPr marL="342900" indent="-342900">
              <a:buAutoNum type="arabicPeriod"/>
            </a:pPr>
            <a:r>
              <a:rPr lang="pl-PL" sz="2400" dirty="0"/>
              <a:t>zupełne i bezwarunkowe</a:t>
            </a:r>
          </a:p>
          <a:p>
            <a:r>
              <a:rPr lang="pl-PL" sz="2400" dirty="0"/>
              <a:t> </a:t>
            </a:r>
          </a:p>
          <a:p>
            <a:pPr marL="457200" indent="-457200">
              <a:buFont typeface="+mj-lt"/>
              <a:buAutoNum type="arabicPeriod" startAt="2"/>
            </a:pPr>
            <a:r>
              <a:rPr lang="pl-PL" sz="2400" dirty="0"/>
              <a:t>zupełne i warunkowe </a:t>
            </a:r>
          </a:p>
        </p:txBody>
      </p:sp>
      <p:sp>
        <p:nvSpPr>
          <p:cNvPr id="17" name="pole tekstowe 16"/>
          <p:cNvSpPr txBox="1"/>
          <p:nvPr/>
        </p:nvSpPr>
        <p:spPr>
          <a:xfrm>
            <a:off x="4871864" y="5030899"/>
            <a:ext cx="3095972" cy="1200329"/>
          </a:xfrm>
          <a:prstGeom prst="rect">
            <a:avLst/>
          </a:prstGeom>
          <a:noFill/>
        </p:spPr>
        <p:txBody>
          <a:bodyPr wrap="square" rtlCol="0">
            <a:spAutoFit/>
          </a:bodyPr>
          <a:lstStyle/>
          <a:p>
            <a:pPr marL="342900" indent="-342900">
              <a:buAutoNum type="arabicPeriod"/>
            </a:pPr>
            <a:r>
              <a:rPr lang="pl-PL" sz="2400" dirty="0"/>
              <a:t>bezwarunkowe</a:t>
            </a:r>
          </a:p>
          <a:p>
            <a:r>
              <a:rPr lang="pl-PL" sz="2400" dirty="0"/>
              <a:t> </a:t>
            </a:r>
          </a:p>
          <a:p>
            <a:pPr marL="342900" indent="-342900">
              <a:buFont typeface="+mj-lt"/>
              <a:buAutoNum type="arabicPeriod" startAt="2"/>
            </a:pPr>
            <a:r>
              <a:rPr lang="pl-PL" sz="2400" dirty="0"/>
              <a:t>warunkowe </a:t>
            </a:r>
          </a:p>
        </p:txBody>
      </p:sp>
      <p:pic>
        <p:nvPicPr>
          <p:cNvPr id="14" name="Obraz 1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343304" y="3733666"/>
            <a:ext cx="1379697" cy="851963"/>
          </a:xfrm>
          <a:prstGeom prst="rect">
            <a:avLst/>
          </a:prstGeom>
        </p:spPr>
      </p:pic>
      <p:pic>
        <p:nvPicPr>
          <p:cNvPr id="18" name="Obraz 1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034207" y="3557522"/>
            <a:ext cx="1515073" cy="1201958"/>
          </a:xfrm>
          <a:prstGeom prst="rect">
            <a:avLst/>
          </a:prstGeom>
          <a:ln>
            <a:noFill/>
          </a:ln>
          <a:effectLst>
            <a:softEdge rad="112500"/>
          </a:effectLst>
        </p:spPr>
      </p:pic>
      <p:pic>
        <p:nvPicPr>
          <p:cNvPr id="19" name="Obraz 18"/>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358236" y="4027960"/>
            <a:ext cx="1219200" cy="1463041"/>
          </a:xfrm>
          <a:prstGeom prst="rect">
            <a:avLst/>
          </a:prstGeom>
          <a:ln>
            <a:noFill/>
          </a:ln>
          <a:effectLst>
            <a:softEdge rad="112500"/>
          </a:effectLst>
        </p:spPr>
      </p:pic>
    </p:spTree>
    <p:extLst>
      <p:ext uri="{BB962C8B-B14F-4D97-AF65-F5344CB8AC3E}">
        <p14:creationId xmlns:p14="http://schemas.microsoft.com/office/powerpoint/2010/main" val="144378175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Prostokąt zaokrąglony 4"/>
          <p:cNvSpPr/>
          <p:nvPr/>
        </p:nvSpPr>
        <p:spPr>
          <a:xfrm>
            <a:off x="3076961" y="1849438"/>
            <a:ext cx="5015408" cy="720080"/>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l-PL" sz="2800" b="1" dirty="0"/>
              <a:t>Zakazy dowodowe </a:t>
            </a:r>
          </a:p>
        </p:txBody>
      </p:sp>
      <p:cxnSp>
        <p:nvCxnSpPr>
          <p:cNvPr id="9" name="Łącznik prosty ze strzałką 8"/>
          <p:cNvCxnSpPr/>
          <p:nvPr/>
        </p:nvCxnSpPr>
        <p:spPr>
          <a:xfrm flipH="1">
            <a:off x="1770237" y="2607448"/>
            <a:ext cx="1085106" cy="675878"/>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1" name="Łącznik prosty ze strzałką 10"/>
          <p:cNvCxnSpPr/>
          <p:nvPr/>
        </p:nvCxnSpPr>
        <p:spPr>
          <a:xfrm>
            <a:off x="8305553" y="2145241"/>
            <a:ext cx="1291729" cy="495159"/>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12" name="Prostokąt zaokrąglony 11"/>
          <p:cNvSpPr/>
          <p:nvPr/>
        </p:nvSpPr>
        <p:spPr>
          <a:xfrm>
            <a:off x="429667" y="3341570"/>
            <a:ext cx="2880320" cy="504056"/>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l-PL" sz="2400" b="1" dirty="0"/>
              <a:t>zupełne </a:t>
            </a:r>
          </a:p>
        </p:txBody>
      </p:sp>
      <p:sp>
        <p:nvSpPr>
          <p:cNvPr id="14" name="Prostokąt zaokrąglony 13"/>
          <p:cNvSpPr/>
          <p:nvPr/>
        </p:nvSpPr>
        <p:spPr>
          <a:xfrm>
            <a:off x="8625831" y="2837514"/>
            <a:ext cx="3204356" cy="504056"/>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l-PL" sz="2400" b="1" dirty="0"/>
              <a:t>niezupełne </a:t>
            </a:r>
            <a:endParaRPr lang="pl-PL" b="1" dirty="0"/>
          </a:p>
        </p:txBody>
      </p:sp>
      <p:cxnSp>
        <p:nvCxnSpPr>
          <p:cNvPr id="16" name="Łącznik prosty ze strzałką 15"/>
          <p:cNvCxnSpPr/>
          <p:nvPr/>
        </p:nvCxnSpPr>
        <p:spPr>
          <a:xfrm flipH="1">
            <a:off x="4651660" y="4839126"/>
            <a:ext cx="1008112" cy="792088"/>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8" name="Łącznik prosty ze strzałką 17"/>
          <p:cNvCxnSpPr/>
          <p:nvPr/>
        </p:nvCxnSpPr>
        <p:spPr>
          <a:xfrm>
            <a:off x="8625831" y="5235170"/>
            <a:ext cx="1047453" cy="792088"/>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19" name="Prostokąt zaokrąglony 18"/>
          <p:cNvSpPr/>
          <p:nvPr/>
        </p:nvSpPr>
        <p:spPr>
          <a:xfrm>
            <a:off x="3371120" y="5742080"/>
            <a:ext cx="2344675" cy="396044"/>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l-PL" sz="2400" b="1" dirty="0"/>
              <a:t>bezwzględne </a:t>
            </a:r>
            <a:endParaRPr lang="pl-PL" b="1" dirty="0"/>
          </a:p>
        </p:txBody>
      </p:sp>
      <p:sp>
        <p:nvSpPr>
          <p:cNvPr id="20" name="Prostokąt zaokrąglony 19"/>
          <p:cNvSpPr/>
          <p:nvPr/>
        </p:nvSpPr>
        <p:spPr>
          <a:xfrm>
            <a:off x="9767434" y="5571138"/>
            <a:ext cx="2001305" cy="396044"/>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l-PL" sz="2400" b="1" dirty="0"/>
              <a:t>względne </a:t>
            </a:r>
            <a:endParaRPr lang="pl-PL" b="1" dirty="0"/>
          </a:p>
        </p:txBody>
      </p:sp>
      <p:sp>
        <p:nvSpPr>
          <p:cNvPr id="2" name="Tytuł 1"/>
          <p:cNvSpPr>
            <a:spLocks noGrp="1"/>
          </p:cNvSpPr>
          <p:nvPr>
            <p:ph type="title"/>
          </p:nvPr>
        </p:nvSpPr>
        <p:spPr>
          <a:xfrm>
            <a:off x="687909" y="687886"/>
            <a:ext cx="10055771" cy="1161552"/>
          </a:xfrm>
        </p:spPr>
        <p:txBody>
          <a:bodyPr>
            <a:normAutofit fontScale="90000"/>
          </a:bodyPr>
          <a:lstStyle/>
          <a:p>
            <a:pPr algn="ctr"/>
            <a:r>
              <a:rPr lang="pl-PL" b="1" dirty="0">
                <a:solidFill>
                  <a:schemeClr val="tx1"/>
                </a:solidFill>
              </a:rPr>
              <a:t>Systematyka zakazów dowodowych wg. T. Grzegorczyka i J. Tylmana </a:t>
            </a:r>
            <a:endParaRPr lang="pl-PL" dirty="0"/>
          </a:p>
        </p:txBody>
      </p:sp>
      <p:sp>
        <p:nvSpPr>
          <p:cNvPr id="23" name="pole tekstowe 22"/>
          <p:cNvSpPr txBox="1"/>
          <p:nvPr/>
        </p:nvSpPr>
        <p:spPr>
          <a:xfrm>
            <a:off x="5584665" y="3341570"/>
            <a:ext cx="6012160" cy="2031325"/>
          </a:xfrm>
          <a:prstGeom prst="rect">
            <a:avLst/>
          </a:prstGeom>
          <a:noFill/>
        </p:spPr>
        <p:txBody>
          <a:bodyPr wrap="square" rtlCol="0">
            <a:spAutoFit/>
          </a:bodyPr>
          <a:lstStyle/>
          <a:p>
            <a:pPr algn="just"/>
            <a:r>
              <a:rPr lang="pl-PL" dirty="0"/>
              <a:t>zabraniają </a:t>
            </a:r>
            <a:r>
              <a:rPr lang="pl-PL" b="1" dirty="0"/>
              <a:t>przeprowadzania określonego </a:t>
            </a:r>
            <a:r>
              <a:rPr lang="pl-PL" dirty="0"/>
              <a:t>dowodu w pewnych warunkach, korzystania z określonego źródła lub środka dowodowego w określony sposób. Możliwe jest dla udowodnienia danej okoliczności sięganie po inne źródło lub środek dowodowy</a:t>
            </a:r>
          </a:p>
          <a:p>
            <a:pPr algn="just"/>
            <a:r>
              <a:rPr lang="pl-PL" dirty="0"/>
              <a:t>prof. Waltosia zakazy dowodzenia za pomocą pewnych dowodów oraz określonych metod dowodzenia. </a:t>
            </a:r>
          </a:p>
        </p:txBody>
      </p:sp>
      <p:sp>
        <p:nvSpPr>
          <p:cNvPr id="26" name="pole tekstowe 25"/>
          <p:cNvSpPr txBox="1"/>
          <p:nvPr/>
        </p:nvSpPr>
        <p:spPr>
          <a:xfrm>
            <a:off x="624521" y="3952763"/>
            <a:ext cx="2746599" cy="2031325"/>
          </a:xfrm>
          <a:prstGeom prst="rect">
            <a:avLst/>
          </a:prstGeom>
          <a:noFill/>
        </p:spPr>
        <p:txBody>
          <a:bodyPr wrap="square" rtlCol="0">
            <a:spAutoFit/>
          </a:bodyPr>
          <a:lstStyle/>
          <a:p>
            <a:r>
              <a:rPr lang="pl-PL" dirty="0"/>
              <a:t>zakazy zabraniające przeprowadzenia jakiegokolwiek dowodu na daną okoliczność</a:t>
            </a:r>
          </a:p>
          <a:p>
            <a:r>
              <a:rPr lang="pl-PL" dirty="0"/>
              <a:t>prof. Waltosia zakazy dowodzenia pewnych faktów   </a:t>
            </a:r>
          </a:p>
        </p:txBody>
      </p:sp>
      <p:sp>
        <p:nvSpPr>
          <p:cNvPr id="28" name="pole tekstowe 27"/>
          <p:cNvSpPr txBox="1"/>
          <p:nvPr/>
        </p:nvSpPr>
        <p:spPr>
          <a:xfrm>
            <a:off x="1770237" y="6079318"/>
            <a:ext cx="5184577" cy="646331"/>
          </a:xfrm>
          <a:prstGeom prst="rect">
            <a:avLst/>
          </a:prstGeom>
          <a:noFill/>
        </p:spPr>
        <p:txBody>
          <a:bodyPr wrap="square" rtlCol="0">
            <a:spAutoFit/>
          </a:bodyPr>
          <a:lstStyle/>
          <a:p>
            <a:pPr lvl="0"/>
            <a:r>
              <a:rPr lang="pl-PL" dirty="0"/>
              <a:t>takie, które nigdy nie mogą być uchylone;</a:t>
            </a:r>
          </a:p>
          <a:p>
            <a:endParaRPr lang="pl-PL" dirty="0"/>
          </a:p>
        </p:txBody>
      </p:sp>
      <p:sp>
        <p:nvSpPr>
          <p:cNvPr id="29" name="pole tekstowe 28"/>
          <p:cNvSpPr txBox="1"/>
          <p:nvPr/>
        </p:nvSpPr>
        <p:spPr>
          <a:xfrm>
            <a:off x="7056951" y="6022300"/>
            <a:ext cx="4510156" cy="646331"/>
          </a:xfrm>
          <a:prstGeom prst="rect">
            <a:avLst/>
          </a:prstGeom>
          <a:noFill/>
        </p:spPr>
        <p:txBody>
          <a:bodyPr wrap="square" rtlCol="0">
            <a:spAutoFit/>
          </a:bodyPr>
          <a:lstStyle/>
          <a:p>
            <a:pPr lvl="0" algn="r"/>
            <a:r>
              <a:rPr lang="pl-PL" dirty="0"/>
              <a:t>mogą być usunięte przy zachowaniu określonych warunków</a:t>
            </a:r>
          </a:p>
        </p:txBody>
      </p:sp>
    </p:spTree>
    <p:extLst>
      <p:ext uri="{BB962C8B-B14F-4D97-AF65-F5344CB8AC3E}">
        <p14:creationId xmlns:p14="http://schemas.microsoft.com/office/powerpoint/2010/main" val="189355237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ytuł 3"/>
          <p:cNvSpPr>
            <a:spLocks noGrp="1"/>
          </p:cNvSpPr>
          <p:nvPr>
            <p:ph type="title"/>
          </p:nvPr>
        </p:nvSpPr>
        <p:spPr>
          <a:xfrm>
            <a:off x="1643025" y="2179861"/>
            <a:ext cx="8849957" cy="1362075"/>
          </a:xfrm>
        </p:spPr>
        <p:txBody>
          <a:bodyPr/>
          <a:lstStyle/>
          <a:p>
            <a:r>
              <a:rPr lang="pl-PL" dirty="0"/>
              <a:t>Zakazy dowodowe – systematyka i orzecznictwo </a:t>
            </a:r>
          </a:p>
        </p:txBody>
      </p:sp>
      <p:sp>
        <p:nvSpPr>
          <p:cNvPr id="5" name="Symbol zastępczy tekstu 4"/>
          <p:cNvSpPr>
            <a:spLocks noGrp="1"/>
          </p:cNvSpPr>
          <p:nvPr>
            <p:ph type="body" idx="1"/>
          </p:nvPr>
        </p:nvSpPr>
        <p:spPr>
          <a:xfrm>
            <a:off x="1625440" y="3774831"/>
            <a:ext cx="8849956" cy="1520413"/>
          </a:xfrm>
        </p:spPr>
        <p:txBody>
          <a:bodyPr/>
          <a:lstStyle/>
          <a:p>
            <a:r>
              <a:rPr lang="pl-PL" dirty="0"/>
              <a:t>Systematyka zakazów dowodowych wg. prof. Waltosia i zgodnie z podziałem wskazanym w podręczniku prof. Skorupki</a:t>
            </a:r>
          </a:p>
        </p:txBody>
      </p:sp>
    </p:spTree>
    <p:extLst>
      <p:ext uri="{BB962C8B-B14F-4D97-AF65-F5344CB8AC3E}">
        <p14:creationId xmlns:p14="http://schemas.microsoft.com/office/powerpoint/2010/main" val="167237989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ytuł 3"/>
          <p:cNvSpPr>
            <a:spLocks noGrp="1"/>
          </p:cNvSpPr>
          <p:nvPr>
            <p:ph type="title"/>
          </p:nvPr>
        </p:nvSpPr>
        <p:spPr>
          <a:xfrm>
            <a:off x="1359725" y="621954"/>
            <a:ext cx="7543800" cy="1143000"/>
          </a:xfrm>
        </p:spPr>
        <p:txBody>
          <a:bodyPr/>
          <a:lstStyle/>
          <a:p>
            <a:pPr algn="ctr"/>
            <a:r>
              <a:rPr lang="pl-PL" sz="3200" b="1" dirty="0"/>
              <a:t>Zakazy dowodzenia faktów </a:t>
            </a:r>
            <a:endParaRPr lang="pl-PL" dirty="0"/>
          </a:p>
        </p:txBody>
      </p:sp>
      <p:sp>
        <p:nvSpPr>
          <p:cNvPr id="5" name="Symbol zastępczy tekstu 4"/>
          <p:cNvSpPr>
            <a:spLocks noGrp="1"/>
          </p:cNvSpPr>
          <p:nvPr>
            <p:ph type="body" idx="1"/>
          </p:nvPr>
        </p:nvSpPr>
        <p:spPr>
          <a:xfrm>
            <a:off x="602360" y="1888438"/>
            <a:ext cx="3657600" cy="658368"/>
          </a:xfrm>
          <a:ln/>
        </p:spPr>
        <p:style>
          <a:lnRef idx="1">
            <a:schemeClr val="accent5"/>
          </a:lnRef>
          <a:fillRef idx="2">
            <a:schemeClr val="accent5"/>
          </a:fillRef>
          <a:effectRef idx="1">
            <a:schemeClr val="accent5"/>
          </a:effectRef>
          <a:fontRef idx="minor">
            <a:schemeClr val="dk1"/>
          </a:fontRef>
        </p:style>
        <p:txBody>
          <a:bodyPr>
            <a:normAutofit/>
          </a:bodyPr>
          <a:lstStyle/>
          <a:p>
            <a:r>
              <a:rPr lang="pl-PL" dirty="0"/>
              <a:t>Zupełne i bezwarunkowe </a:t>
            </a:r>
          </a:p>
        </p:txBody>
      </p:sp>
      <p:sp>
        <p:nvSpPr>
          <p:cNvPr id="6" name="Symbol zastępczy zawartości 5"/>
          <p:cNvSpPr>
            <a:spLocks noGrp="1"/>
          </p:cNvSpPr>
          <p:nvPr>
            <p:ph sz="half" idx="2"/>
          </p:nvPr>
        </p:nvSpPr>
        <p:spPr>
          <a:xfrm>
            <a:off x="602359" y="2750636"/>
            <a:ext cx="3657600" cy="4403576"/>
          </a:xfrm>
        </p:spPr>
        <p:txBody>
          <a:bodyPr>
            <a:noAutofit/>
          </a:bodyPr>
          <a:lstStyle/>
          <a:p>
            <a:pPr marL="0" indent="0">
              <a:buNone/>
            </a:pPr>
            <a:r>
              <a:rPr lang="pl-PL" sz="2200" b="1" u="sng" dirty="0"/>
              <a:t>Zupełne</a:t>
            </a:r>
            <a:r>
              <a:rPr lang="pl-PL" sz="2200" dirty="0"/>
              <a:t> – niedopuszczalne dowodzenie określonych okoliczności jakimikolwiek środkami dowodowymi.</a:t>
            </a:r>
          </a:p>
          <a:p>
            <a:pPr marL="0" indent="0">
              <a:buNone/>
            </a:pPr>
            <a:r>
              <a:rPr lang="pl-PL" sz="2200" b="1" u="sng" dirty="0"/>
              <a:t>Bezwarunkowe</a:t>
            </a:r>
            <a:r>
              <a:rPr lang="pl-PL" sz="2200" dirty="0"/>
              <a:t> – zakaz dowodowy nie może być uchylony pod żadnym warunkiem </a:t>
            </a:r>
          </a:p>
          <a:p>
            <a:pPr marL="0" indent="0">
              <a:buNone/>
            </a:pPr>
            <a:endParaRPr lang="pl-PL" sz="2200" dirty="0"/>
          </a:p>
          <a:p>
            <a:pPr marL="0" indent="0">
              <a:buNone/>
            </a:pPr>
            <a:endParaRPr lang="pl-PL" sz="2200" dirty="0"/>
          </a:p>
          <a:p>
            <a:pPr marL="0" indent="0">
              <a:buNone/>
            </a:pPr>
            <a:endParaRPr lang="pl-PL" sz="2200" dirty="0"/>
          </a:p>
          <a:p>
            <a:pPr marL="0" indent="0">
              <a:buNone/>
            </a:pPr>
            <a:endParaRPr lang="pl-PL" sz="2200" dirty="0"/>
          </a:p>
        </p:txBody>
      </p:sp>
      <p:sp>
        <p:nvSpPr>
          <p:cNvPr id="7" name="Symbol zastępczy tekstu 6"/>
          <p:cNvSpPr>
            <a:spLocks noGrp="1"/>
          </p:cNvSpPr>
          <p:nvPr>
            <p:ph type="body" sz="quarter" idx="3"/>
          </p:nvPr>
        </p:nvSpPr>
        <p:spPr>
          <a:xfrm>
            <a:off x="6331909" y="2442780"/>
            <a:ext cx="3657600" cy="658368"/>
          </a:xfrm>
        </p:spPr>
        <p:style>
          <a:lnRef idx="1">
            <a:schemeClr val="accent5"/>
          </a:lnRef>
          <a:fillRef idx="2">
            <a:schemeClr val="accent5"/>
          </a:fillRef>
          <a:effectRef idx="1">
            <a:schemeClr val="accent5"/>
          </a:effectRef>
          <a:fontRef idx="minor">
            <a:schemeClr val="dk1"/>
          </a:fontRef>
        </p:style>
        <p:txBody>
          <a:bodyPr/>
          <a:lstStyle/>
          <a:p>
            <a:pPr algn="ctr"/>
            <a:r>
              <a:rPr lang="pl-PL" dirty="0"/>
              <a:t>Zupełne i warunkowe </a:t>
            </a:r>
          </a:p>
        </p:txBody>
      </p:sp>
      <p:sp>
        <p:nvSpPr>
          <p:cNvPr id="8" name="Symbol zastępczy zawartości 7"/>
          <p:cNvSpPr>
            <a:spLocks noGrp="1"/>
          </p:cNvSpPr>
          <p:nvPr>
            <p:ph sz="quarter" idx="4"/>
          </p:nvPr>
        </p:nvSpPr>
        <p:spPr>
          <a:xfrm>
            <a:off x="6394478" y="1558625"/>
            <a:ext cx="4016450" cy="4403576"/>
          </a:xfrm>
        </p:spPr>
        <p:txBody>
          <a:bodyPr>
            <a:normAutofit/>
          </a:bodyPr>
          <a:lstStyle/>
          <a:p>
            <a:pPr marL="0" indent="0">
              <a:buNone/>
            </a:pPr>
            <a:endParaRPr lang="pl-PL" sz="2200" b="1" u="sng" dirty="0"/>
          </a:p>
          <a:p>
            <a:pPr marL="0" indent="0">
              <a:buNone/>
            </a:pPr>
            <a:endParaRPr lang="pl-PL" sz="2200" b="1" u="sng" dirty="0"/>
          </a:p>
          <a:p>
            <a:pPr marL="0" indent="0">
              <a:buNone/>
            </a:pPr>
            <a:endParaRPr lang="pl-PL" sz="2200" b="1" u="sng" dirty="0"/>
          </a:p>
          <a:p>
            <a:pPr marL="0" indent="0">
              <a:buNone/>
            </a:pPr>
            <a:endParaRPr lang="pl-PL" sz="2200" b="1" u="sng" dirty="0"/>
          </a:p>
          <a:p>
            <a:pPr marL="0" indent="0">
              <a:buNone/>
            </a:pPr>
            <a:endParaRPr lang="pl-PL" sz="2200" b="1" u="sng" dirty="0"/>
          </a:p>
          <a:p>
            <a:pPr marL="0" indent="0">
              <a:buNone/>
            </a:pPr>
            <a:r>
              <a:rPr lang="pl-PL" sz="2200" b="1" u="sng" dirty="0"/>
              <a:t>Warunkowe</a:t>
            </a:r>
            <a:r>
              <a:rPr lang="pl-PL" sz="2200" dirty="0"/>
              <a:t> - można uchylić po spełnieniu określonych warunków </a:t>
            </a:r>
          </a:p>
          <a:p>
            <a:pPr marL="0" indent="0">
              <a:buNone/>
            </a:pPr>
            <a:endParaRPr lang="pl-PL" sz="2200" b="1" u="sng" dirty="0"/>
          </a:p>
          <a:p>
            <a:pPr marL="0" indent="0">
              <a:buNone/>
            </a:pPr>
            <a:r>
              <a:rPr lang="pl-PL" sz="2200" dirty="0"/>
              <a:t>Art. 179, 180, 225, 226 k.p.k. </a:t>
            </a:r>
          </a:p>
        </p:txBody>
      </p:sp>
      <p:pic>
        <p:nvPicPr>
          <p:cNvPr id="9" name="Obraz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042440" y="-55871"/>
            <a:ext cx="3149560" cy="2498651"/>
          </a:xfrm>
          <a:prstGeom prst="rect">
            <a:avLst/>
          </a:prstGeom>
          <a:ln>
            <a:noFill/>
          </a:ln>
          <a:effectLst>
            <a:softEdge rad="112500"/>
          </a:effectLst>
        </p:spPr>
      </p:pic>
    </p:spTree>
    <p:extLst>
      <p:ext uri="{BB962C8B-B14F-4D97-AF65-F5344CB8AC3E}">
        <p14:creationId xmlns:p14="http://schemas.microsoft.com/office/powerpoint/2010/main" val="415423809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309043" y="407835"/>
            <a:ext cx="7727126" cy="1227534"/>
          </a:xfrm>
        </p:spPr>
        <p:txBody>
          <a:bodyPr>
            <a:normAutofit/>
          </a:bodyPr>
          <a:lstStyle/>
          <a:p>
            <a:pPr algn="ctr"/>
            <a:r>
              <a:rPr lang="pl-PL" b="1" dirty="0"/>
              <a:t>Zakazy dowodzenia faktów</a:t>
            </a:r>
            <a:br>
              <a:rPr lang="pl-PL" b="1" dirty="0"/>
            </a:br>
            <a:r>
              <a:rPr lang="pl-PL" sz="2200" b="1" dirty="0"/>
              <a:t>zupełne i bezwarunkowe  </a:t>
            </a:r>
          </a:p>
        </p:txBody>
      </p:sp>
      <p:sp>
        <p:nvSpPr>
          <p:cNvPr id="3" name="Symbol zastępczy zawartości 2"/>
          <p:cNvSpPr>
            <a:spLocks noGrp="1"/>
          </p:cNvSpPr>
          <p:nvPr>
            <p:ph idx="1"/>
          </p:nvPr>
        </p:nvSpPr>
        <p:spPr>
          <a:xfrm>
            <a:off x="396965" y="1682398"/>
            <a:ext cx="11085789" cy="4700818"/>
          </a:xfrm>
        </p:spPr>
        <p:txBody>
          <a:bodyPr>
            <a:normAutofit fontScale="92500" lnSpcReduction="10000"/>
          </a:bodyPr>
          <a:lstStyle/>
          <a:p>
            <a:pPr marL="457200" indent="-457200" algn="just">
              <a:buAutoNum type="arabicPeriod"/>
            </a:pPr>
            <a:r>
              <a:rPr lang="pl-PL" sz="2200" dirty="0"/>
              <a:t>Zakaz </a:t>
            </a:r>
            <a:r>
              <a:rPr lang="pl-PL" sz="2200" b="1" dirty="0"/>
              <a:t>ponownego dowodzenia przestępstwa</a:t>
            </a:r>
            <a:r>
              <a:rPr lang="pl-PL" sz="2200" dirty="0"/>
              <a:t>, prawomocnie osądzonego wcześniej, popełnionego przez oskarżonego, który teraz jest sądzony i którego podejrzewa się, że jest recydywistą</a:t>
            </a:r>
          </a:p>
          <a:p>
            <a:pPr lvl="2" algn="just"/>
            <a:r>
              <a:rPr lang="pl-PL" sz="2200" b="1" dirty="0"/>
              <a:t>Recydywę ustala się na podstawie akt sprawy</a:t>
            </a:r>
          </a:p>
          <a:p>
            <a:pPr lvl="2" algn="just"/>
            <a:r>
              <a:rPr lang="pl-PL" sz="2200" dirty="0"/>
              <a:t>Zasada </a:t>
            </a:r>
            <a:r>
              <a:rPr lang="pl-PL" sz="2200" i="1" dirty="0" err="1"/>
              <a:t>ne</a:t>
            </a:r>
            <a:r>
              <a:rPr lang="pl-PL" sz="2200" i="1" dirty="0"/>
              <a:t> bis in </a:t>
            </a:r>
            <a:r>
              <a:rPr lang="pl-PL" sz="2200" i="1" dirty="0" err="1"/>
              <a:t>idem</a:t>
            </a:r>
            <a:r>
              <a:rPr lang="pl-PL" sz="2200" i="1" dirty="0"/>
              <a:t> </a:t>
            </a:r>
            <a:endParaRPr lang="pl-PL" sz="2200" dirty="0"/>
          </a:p>
          <a:p>
            <a:pPr marL="457200" indent="-457200" algn="just">
              <a:buFont typeface="+mj-lt"/>
              <a:buAutoNum type="arabicPeriod"/>
            </a:pPr>
            <a:r>
              <a:rPr lang="pl-PL" sz="2200" dirty="0"/>
              <a:t>Zakaz dowodzenia </a:t>
            </a:r>
            <a:r>
              <a:rPr lang="pl-PL" sz="2200" b="1" dirty="0"/>
              <a:t>prawa lub stosunku prawnego wbrew ustaleniom konstytutywnego rozstrzygnięcia innego sądu</a:t>
            </a:r>
            <a:r>
              <a:rPr lang="pl-PL" sz="2200" dirty="0"/>
              <a:t>, które wiąże sąd karny (art. 8 § 2) np. rozwód – nie można dowodzić, że oskarżony jest w związku z małżeńskim, jeżeli istnieje prawomocne orzeczenie stwierdzające rozwód.</a:t>
            </a:r>
          </a:p>
          <a:p>
            <a:pPr marL="457200" indent="-457200" algn="just">
              <a:buFont typeface="+mj-lt"/>
              <a:buAutoNum type="arabicPeriod"/>
            </a:pPr>
            <a:r>
              <a:rPr lang="pl-PL" sz="2200" b="1" dirty="0"/>
              <a:t>Zakaz dowodzenia treści zeznań świadka</a:t>
            </a:r>
            <a:r>
              <a:rPr lang="pl-PL" sz="2200" dirty="0"/>
              <a:t>, jeżeli skorzystał on z prawa do odmowy składania zeznań (art. 182) albo został zwolniony z obowiązku ich złożenia (art. 185) – art. 186. </a:t>
            </a:r>
          </a:p>
          <a:p>
            <a:pPr marL="457200" indent="-457200" algn="just">
              <a:buFont typeface="+mj-lt"/>
              <a:buAutoNum type="arabicPeriod"/>
            </a:pPr>
            <a:r>
              <a:rPr lang="pl-PL" sz="2200" dirty="0"/>
              <a:t>Zakaz dowodzenia </a:t>
            </a:r>
            <a:r>
              <a:rPr lang="pl-PL" sz="2200" b="1" dirty="0"/>
              <a:t>przebiegu narady i głosowania nad orzeczeniem </a:t>
            </a:r>
            <a:r>
              <a:rPr lang="pl-PL" sz="2200" dirty="0"/>
              <a:t>(108 § 1). </a:t>
            </a:r>
          </a:p>
          <a:p>
            <a:pPr marL="457200" indent="-457200" algn="just">
              <a:buFont typeface="+mj-lt"/>
              <a:buAutoNum type="arabicPeriod"/>
            </a:pPr>
            <a:r>
              <a:rPr lang="pl-PL" sz="2200" dirty="0"/>
              <a:t>Zakaz dowodzenia okoliczności </a:t>
            </a:r>
            <a:r>
              <a:rPr lang="pl-PL" sz="2200" b="1" dirty="0"/>
              <a:t>objętych ochroną świadka koronnego</a:t>
            </a:r>
            <a:r>
              <a:rPr lang="pl-PL" sz="2200" dirty="0"/>
              <a:t>. </a:t>
            </a:r>
          </a:p>
        </p:txBody>
      </p:sp>
    </p:spTree>
    <p:extLst>
      <p:ext uri="{BB962C8B-B14F-4D97-AF65-F5344CB8AC3E}">
        <p14:creationId xmlns:p14="http://schemas.microsoft.com/office/powerpoint/2010/main" val="16906670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normAutofit/>
          </a:bodyPr>
          <a:lstStyle/>
          <a:p>
            <a:r>
              <a:rPr lang="pl-PL" dirty="0"/>
              <a:t>Zakazy dowodzenia faktów – zupełne i bezwarunkowe   </a:t>
            </a:r>
          </a:p>
        </p:txBody>
      </p:sp>
      <p:sp>
        <p:nvSpPr>
          <p:cNvPr id="3" name="Symbol zastępczy zawartości 2"/>
          <p:cNvSpPr>
            <a:spLocks noGrp="1"/>
          </p:cNvSpPr>
          <p:nvPr>
            <p:ph idx="1"/>
          </p:nvPr>
        </p:nvSpPr>
        <p:spPr>
          <a:xfrm>
            <a:off x="680321" y="2336873"/>
            <a:ext cx="11111186" cy="4276578"/>
          </a:xfrm>
        </p:spPr>
        <p:txBody>
          <a:bodyPr/>
          <a:lstStyle/>
          <a:p>
            <a:pPr algn="just"/>
            <a:r>
              <a:rPr lang="pl-PL" b="1" u="sng" dirty="0"/>
              <a:t>Wyrok SA we Wrocławiu z 7.08.2013 r., II </a:t>
            </a:r>
            <a:r>
              <a:rPr lang="pl-PL" b="1" u="sng" dirty="0" err="1"/>
              <a:t>AKa</a:t>
            </a:r>
            <a:r>
              <a:rPr lang="pl-PL" b="1" u="sng" dirty="0"/>
              <a:t> 206/13 </a:t>
            </a:r>
          </a:p>
          <a:p>
            <a:pPr lvl="1" algn="just"/>
            <a:r>
              <a:rPr lang="pl-PL" dirty="0"/>
              <a:t>Za orzeczenie konstytutywne można uznać tylko takie orzeczenie, które wywołuje skutek prawotwórczy w postaci całkowitej lub częściowej zmiany dotychczasowego stanu prawnego.</a:t>
            </a:r>
          </a:p>
          <a:p>
            <a:pPr algn="just"/>
            <a:r>
              <a:rPr lang="pl-PL" b="1" u="sng" dirty="0"/>
              <a:t>Wyrok SN z 22.01.2014 r., SNO 40/13 </a:t>
            </a:r>
          </a:p>
          <a:p>
            <a:pPr lvl="1" algn="just"/>
            <a:r>
              <a:rPr lang="pl-PL" dirty="0"/>
              <a:t>(…) objęty z mocy art. 108 § 1 k.p.k. tajemnicą przebieg narady i głosowania nad orzeczeniem nie powinien być w ogóle przedmiotem dociekań i ustaleń sądu dyscyplinarnego, zarówno w drodze postępowania dowodowego bezpośrednio ukierunkowanego na wyjaśnienie tych kwestii, jak i w drodze pośrednich wnioskowań. </a:t>
            </a:r>
          </a:p>
        </p:txBody>
      </p:sp>
      <p:pic>
        <p:nvPicPr>
          <p:cNvPr id="4" name="Obraz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011344" y="-161778"/>
            <a:ext cx="2329511" cy="2498651"/>
          </a:xfrm>
          <a:prstGeom prst="rect">
            <a:avLst/>
          </a:prstGeom>
          <a:ln>
            <a:noFill/>
          </a:ln>
          <a:effectLst>
            <a:softEdge rad="112500"/>
          </a:effectLst>
        </p:spPr>
      </p:pic>
    </p:spTree>
    <p:extLst>
      <p:ext uri="{BB962C8B-B14F-4D97-AF65-F5344CB8AC3E}">
        <p14:creationId xmlns:p14="http://schemas.microsoft.com/office/powerpoint/2010/main" val="71479699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616666" y="517710"/>
            <a:ext cx="9366325" cy="1143000"/>
          </a:xfrm>
        </p:spPr>
        <p:txBody>
          <a:bodyPr>
            <a:normAutofit/>
          </a:bodyPr>
          <a:lstStyle/>
          <a:p>
            <a:r>
              <a:rPr lang="pl-PL" dirty="0"/>
              <a:t>Zakres zakazu dowodowego z art. 186 </a:t>
            </a:r>
          </a:p>
        </p:txBody>
      </p:sp>
      <p:sp>
        <p:nvSpPr>
          <p:cNvPr id="3" name="Symbol zastępczy zawartości 2"/>
          <p:cNvSpPr>
            <a:spLocks noGrp="1"/>
          </p:cNvSpPr>
          <p:nvPr>
            <p:ph idx="1"/>
          </p:nvPr>
        </p:nvSpPr>
        <p:spPr>
          <a:xfrm>
            <a:off x="931985" y="1617786"/>
            <a:ext cx="10568354" cy="5102402"/>
          </a:xfrm>
        </p:spPr>
        <p:txBody>
          <a:bodyPr>
            <a:normAutofit fontScale="85000" lnSpcReduction="20000"/>
          </a:bodyPr>
          <a:lstStyle/>
          <a:p>
            <a:pPr algn="just"/>
            <a:r>
              <a:rPr lang="pl-PL" b="1" u="sng" dirty="0"/>
              <a:t>Wyrok SA w Katowicach z 18.03.2009 r., II </a:t>
            </a:r>
            <a:r>
              <a:rPr lang="pl-PL" b="1" u="sng" dirty="0" err="1"/>
              <a:t>AKa</a:t>
            </a:r>
            <a:r>
              <a:rPr lang="pl-PL" b="1" u="sng" dirty="0"/>
              <a:t> 62/08 </a:t>
            </a:r>
          </a:p>
          <a:p>
            <a:pPr lvl="1" algn="just"/>
            <a:r>
              <a:rPr lang="pl-PL" dirty="0"/>
              <a:t>Nie sposób różnicować sytuacji, w której świadek odpowiednio pouczony o prawie odmowy składania zeznań z uprawnienia tego korzysta, od sytuacji, w której na skutek braku dbałości organu procesowego, albo rozmyślnego działania, z uprawnienia tego nie mógł skorzystać, pomimo, że przysługiwało mu ono. Mając na względzie wskazane argumenty, Sąd Apelacyjny opowiada się za trwałą eliminacją z materiału procesowego zeznań uzyskanych od osoby, która następnie w trybie art. 186 § 1 k.p.k. odmówiła ich składania, chyba, że jako wyłączny dysponent swojej woli, świadek podejmie decyzję, aby zeznawać, a tym samym w szczególnej sytuacji może umożliwić wykorzystanie materiału procesowego, który dostarczył zanim złożył oświadczenie, o jakim mowa w art. 186 § 1 k.p.k.</a:t>
            </a:r>
          </a:p>
          <a:p>
            <a:pPr lvl="1" algn="just"/>
            <a:r>
              <a:rPr lang="pl-PL" dirty="0"/>
              <a:t>Skutek odmowy składania zeznań na podstawie wymienionych przepisów, sięga wstecz, obejmując również zeznania odebrane bez stosownego pouczenia i eliminując je z materiału procesowego.</a:t>
            </a:r>
          </a:p>
          <a:p>
            <a:pPr algn="just"/>
            <a:endParaRPr lang="pl-PL" b="1" u="sng" dirty="0"/>
          </a:p>
          <a:p>
            <a:pPr algn="just"/>
            <a:r>
              <a:rPr lang="pl-PL" b="1" u="sng" dirty="0"/>
              <a:t>Postanowienie SN z 30.06.2015 r., V KK 141/15 </a:t>
            </a:r>
          </a:p>
          <a:p>
            <a:pPr lvl="1" algn="just"/>
            <a:r>
              <a:rPr lang="pl-PL" dirty="0"/>
              <a:t>Przepis art. 186 § 1 k.p.k. </a:t>
            </a:r>
            <a:r>
              <a:rPr lang="pl-PL" b="1" dirty="0"/>
              <a:t>nie ustanawia bezwzględnego zakazu przeprowadzenia dowodu, co do treści informacji przekazywanych innym osobom przez świadka korzystającego następnie z prawa do odmowy zeznań</a:t>
            </a:r>
            <a:r>
              <a:rPr lang="pl-PL" dirty="0"/>
              <a:t>. Zakazem tym objęta jest jedynie treść "uprzednio złożonego zeznania" oraz możliwość dokonania na jego podstawie ustaleń faktycznych. Wolno więc odtwarzać wypowiedzi osoby, która korzysta z prawa odmowy zeznań, jeżeli były one składane spontanicznie poza protokołem przesłuchania w charakterze świadka.</a:t>
            </a:r>
          </a:p>
          <a:p>
            <a:pPr algn="just"/>
            <a:endParaRPr lang="pl-PL" b="1" u="sng" dirty="0"/>
          </a:p>
          <a:p>
            <a:pPr algn="just"/>
            <a:r>
              <a:rPr lang="pl-PL" b="1" u="sng" dirty="0"/>
              <a:t>Wyrok SA w Gdańsku z 29.01.2014 r., II </a:t>
            </a:r>
            <a:r>
              <a:rPr lang="pl-PL" b="1" u="sng" dirty="0" err="1"/>
              <a:t>AKa</a:t>
            </a:r>
            <a:r>
              <a:rPr lang="pl-PL" b="1" u="sng" dirty="0"/>
              <a:t> 333/13 </a:t>
            </a:r>
          </a:p>
          <a:p>
            <a:pPr lvl="1" algn="just"/>
            <a:r>
              <a:rPr lang="pl-PL" dirty="0"/>
              <a:t>Przewidziany w art. 186 § 1 k.p.k. zakaz dowodowy </a:t>
            </a:r>
            <a:r>
              <a:rPr lang="pl-PL" b="1" dirty="0"/>
              <a:t>nie oznacza wyłączenia możliwości przesłuchiwania osób trzecich na okoliczności, o których zeznawała osoba</a:t>
            </a:r>
            <a:r>
              <a:rPr lang="pl-PL" dirty="0"/>
              <a:t>, która skorzystała następnie z prawa do odmowy zeznań, nawet gdy są to świadkowie ze słuchu, czerpiący swoje informacje od tego, który skorzystał z uprawnienia wskazanego w przepisie art. 182 § 1 k.p.k.</a:t>
            </a:r>
          </a:p>
        </p:txBody>
      </p:sp>
    </p:spTree>
    <p:extLst>
      <p:ext uri="{BB962C8B-B14F-4D97-AF65-F5344CB8AC3E}">
        <p14:creationId xmlns:p14="http://schemas.microsoft.com/office/powerpoint/2010/main" val="118778210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zawartości 1"/>
          <p:cNvSpPr>
            <a:spLocks noGrp="1"/>
          </p:cNvSpPr>
          <p:nvPr>
            <p:ph idx="1"/>
          </p:nvPr>
        </p:nvSpPr>
        <p:spPr/>
        <p:txBody>
          <a:bodyPr>
            <a:normAutofit/>
          </a:bodyPr>
          <a:lstStyle/>
          <a:p>
            <a:pPr algn="just"/>
            <a:r>
              <a:rPr lang="pl-PL" dirty="0">
                <a:latin typeface="Times New Roman" pitchFamily="18" charset="0"/>
                <a:cs typeface="Times New Roman" pitchFamily="18" charset="0"/>
              </a:rPr>
              <a:t>nie jest to środek dowodowy (a przynajmniej nie w każdym przypadku), czyli dowód w ścisłym tego słowa znaczeniu</a:t>
            </a:r>
          </a:p>
          <a:p>
            <a:pPr algn="just"/>
            <a:r>
              <a:rPr lang="pl-PL" dirty="0">
                <a:latin typeface="Times New Roman" pitchFamily="18" charset="0"/>
                <a:cs typeface="Times New Roman" pitchFamily="18" charset="0"/>
              </a:rPr>
              <a:t>Kategoria pojęciowa zwana „dowodem prywatnym” jest wyłącznie wytworem doktryny i języka prawniczego</a:t>
            </a:r>
          </a:p>
          <a:p>
            <a:pPr algn="just"/>
            <a:r>
              <a:rPr lang="pl-PL" b="1" dirty="0">
                <a:solidFill>
                  <a:srgbClr val="FF0000"/>
                </a:solidFill>
                <a:latin typeface="Times New Roman" pitchFamily="18" charset="0"/>
                <a:cs typeface="Times New Roman" pitchFamily="18" charset="0"/>
              </a:rPr>
              <a:t>tak zwany dowód prywatny jest tylko informacją, a nie dowodem</a:t>
            </a:r>
          </a:p>
        </p:txBody>
      </p:sp>
      <p:sp>
        <p:nvSpPr>
          <p:cNvPr id="3" name="Tytuł 2"/>
          <p:cNvSpPr>
            <a:spLocks noGrp="1"/>
          </p:cNvSpPr>
          <p:nvPr>
            <p:ph type="title"/>
          </p:nvPr>
        </p:nvSpPr>
        <p:spPr/>
        <p:txBody>
          <a:bodyPr>
            <a:normAutofit/>
          </a:bodyPr>
          <a:lstStyle/>
          <a:p>
            <a:pPr algn="ctr"/>
            <a:r>
              <a:rPr lang="pl-PL" dirty="0"/>
              <a:t>Tzw. dowody prywatne – charakter prawny (koncepcja własna)</a:t>
            </a:r>
          </a:p>
        </p:txBody>
      </p:sp>
    </p:spTree>
    <p:extLst>
      <p:ext uri="{BB962C8B-B14F-4D97-AF65-F5344CB8AC3E}">
        <p14:creationId xmlns:p14="http://schemas.microsoft.com/office/powerpoint/2010/main" val="26239573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659196" y="677825"/>
            <a:ext cx="9366325" cy="1143000"/>
          </a:xfrm>
        </p:spPr>
        <p:txBody>
          <a:bodyPr>
            <a:normAutofit/>
          </a:bodyPr>
          <a:lstStyle/>
          <a:p>
            <a:r>
              <a:rPr lang="pl-PL" dirty="0"/>
              <a:t>Zakres zakazu dowodowego z art. 186 </a:t>
            </a:r>
          </a:p>
        </p:txBody>
      </p:sp>
      <p:sp>
        <p:nvSpPr>
          <p:cNvPr id="3" name="Symbol zastępczy zawartości 2"/>
          <p:cNvSpPr>
            <a:spLocks noGrp="1"/>
          </p:cNvSpPr>
          <p:nvPr>
            <p:ph idx="1"/>
          </p:nvPr>
        </p:nvSpPr>
        <p:spPr>
          <a:xfrm>
            <a:off x="680321" y="2336872"/>
            <a:ext cx="10951698" cy="3989499"/>
          </a:xfrm>
        </p:spPr>
        <p:txBody>
          <a:bodyPr>
            <a:normAutofit/>
          </a:bodyPr>
          <a:lstStyle/>
          <a:p>
            <a:pPr algn="just"/>
            <a:r>
              <a:rPr lang="pl-PL" dirty="0"/>
              <a:t>ALE… </a:t>
            </a:r>
          </a:p>
          <a:p>
            <a:pPr marL="0" indent="0" algn="ctr">
              <a:buNone/>
            </a:pPr>
            <a:r>
              <a:rPr lang="pl-PL" b="1" u="sng" dirty="0"/>
              <a:t>Wyrok SA w Krakowie z 17.11.2011 r., II </a:t>
            </a:r>
            <a:r>
              <a:rPr lang="pl-PL" b="1" u="sng" dirty="0" err="1"/>
              <a:t>AKa</a:t>
            </a:r>
            <a:r>
              <a:rPr lang="pl-PL" b="1" u="sng" dirty="0"/>
              <a:t> 220/11 </a:t>
            </a:r>
          </a:p>
          <a:p>
            <a:pPr marL="0" indent="0" algn="just">
              <a:buNone/>
            </a:pPr>
            <a:r>
              <a:rPr lang="pl-PL" dirty="0"/>
              <a:t>Świadek, który skorzysta z prawa odmowy zeznań, </a:t>
            </a:r>
            <a:r>
              <a:rPr lang="pl-PL" b="1" dirty="0"/>
              <a:t>przestaje w sprawie istnieć jako osobowe źródło dowodowe</a:t>
            </a:r>
            <a:r>
              <a:rPr lang="pl-PL" dirty="0"/>
              <a:t>. Żadne jego wypowiedzi nie mogą być w procesie odtworzone, bez względu na to jak zostały utrwalone, czy to za pomocą protokołu, taśmy magnetofonowej, filmu, fotografii czy innych środków (- utrwaleń audiowizualnych - </a:t>
            </a:r>
            <a:r>
              <a:rPr lang="pl-PL" dirty="0" err="1"/>
              <a:t>dop</a:t>
            </a:r>
            <a:r>
              <a:rPr lang="pl-PL" dirty="0"/>
              <a:t>. KZS -). Wszelkie próby odtworzenia tych zeznań, zarówno za pomocą świadków jak urządzeń technicznych, są obejściem ustawy. Dopuszczenie możliwości odtwarzania wypowiedzi lub </a:t>
            </a:r>
            <a:r>
              <a:rPr lang="pl-PL" dirty="0" err="1"/>
              <a:t>zachowań</a:t>
            </a:r>
            <a:r>
              <a:rPr lang="pl-PL" dirty="0"/>
              <a:t> takiej osoby nie dotyczy jej zeznań, ale wypowiedzi poza procesem.</a:t>
            </a:r>
          </a:p>
        </p:txBody>
      </p:sp>
    </p:spTree>
    <p:extLst>
      <p:ext uri="{BB962C8B-B14F-4D97-AF65-F5344CB8AC3E}">
        <p14:creationId xmlns:p14="http://schemas.microsoft.com/office/powerpoint/2010/main" val="423160431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1790057" y="706396"/>
            <a:ext cx="7467600" cy="868958"/>
          </a:xfrm>
        </p:spPr>
        <p:txBody>
          <a:bodyPr>
            <a:normAutofit fontScale="90000"/>
          </a:bodyPr>
          <a:lstStyle/>
          <a:p>
            <a:pPr algn="ctr"/>
            <a:r>
              <a:rPr lang="pl-PL" b="1" dirty="0"/>
              <a:t>Zakazy dowodzenia faktów </a:t>
            </a:r>
            <a:br>
              <a:rPr lang="pl-PL" sz="3200" b="1" dirty="0"/>
            </a:br>
            <a:r>
              <a:rPr lang="pl-PL" sz="2700" b="1" dirty="0"/>
              <a:t>zupełne i warunkowe </a:t>
            </a:r>
            <a:endParaRPr lang="pl-PL" dirty="0"/>
          </a:p>
        </p:txBody>
      </p:sp>
      <p:sp>
        <p:nvSpPr>
          <p:cNvPr id="3" name="Symbol zastępczy zawartości 2"/>
          <p:cNvSpPr>
            <a:spLocks noGrp="1"/>
          </p:cNvSpPr>
          <p:nvPr>
            <p:ph idx="1"/>
          </p:nvPr>
        </p:nvSpPr>
        <p:spPr>
          <a:xfrm>
            <a:off x="825006" y="1476683"/>
            <a:ext cx="9919194" cy="2726039"/>
          </a:xfrm>
        </p:spPr>
        <p:txBody>
          <a:bodyPr>
            <a:noAutofit/>
          </a:bodyPr>
          <a:lstStyle/>
          <a:p>
            <a:r>
              <a:rPr lang="pl-PL" sz="1800" b="1" u="sng" dirty="0"/>
              <a:t>Art. 179 k.p.k</a:t>
            </a:r>
            <a:r>
              <a:rPr lang="pl-PL" sz="1800" dirty="0"/>
              <a:t>. </a:t>
            </a:r>
            <a:r>
              <a:rPr lang="pl-PL" sz="1800" dirty="0">
                <a:sym typeface="Wingdings" pitchFamily="2" charset="2"/>
              </a:rPr>
              <a:t> zakaz dowodzenia okoliczności, które są informacją niejawną o klauzuli </a:t>
            </a:r>
            <a:r>
              <a:rPr lang="pl-PL" sz="1800" b="1" dirty="0">
                <a:sym typeface="Wingdings" pitchFamily="2" charset="2"/>
              </a:rPr>
              <a:t>tajne lub ściśle tajne </a:t>
            </a:r>
          </a:p>
          <a:p>
            <a:pPr lvl="1"/>
            <a:r>
              <a:rPr lang="pl-PL" sz="1800" dirty="0"/>
              <a:t>Z tajemnicy może zwolnić </a:t>
            </a:r>
            <a:r>
              <a:rPr lang="pl-PL" sz="1800" b="1" dirty="0">
                <a:solidFill>
                  <a:srgbClr val="FF0000"/>
                </a:solidFill>
              </a:rPr>
              <a:t>uprawniony organ przełożony </a:t>
            </a:r>
            <a:r>
              <a:rPr lang="pl-PL" sz="1800" b="1" dirty="0"/>
              <a:t>(</a:t>
            </a:r>
            <a:r>
              <a:rPr lang="pl-PL" sz="1800" dirty="0"/>
              <a:t>§ 1)</a:t>
            </a:r>
            <a:endParaRPr lang="pl-PL" sz="1800" b="1" dirty="0"/>
          </a:p>
          <a:p>
            <a:pPr lvl="1"/>
            <a:r>
              <a:rPr lang="pl-PL" sz="1800" dirty="0"/>
              <a:t>Wniosek do naczelnego organu administracji rządowej kieruje sąd lub prokurator (§ 3)</a:t>
            </a:r>
          </a:p>
          <a:p>
            <a:pPr lvl="1"/>
            <a:r>
              <a:rPr lang="pl-PL" sz="1800" dirty="0"/>
              <a:t>Zwolnienia z zachowania tajemnicy można odmówić tylko wtedy, gdyby złożenie zeznania wyrządzić mogło poważną szkodę państwu (§ 3)</a:t>
            </a:r>
          </a:p>
          <a:p>
            <a:pPr lvl="1"/>
            <a:endParaRPr lang="pl-PL" sz="1800" dirty="0"/>
          </a:p>
          <a:p>
            <a:pPr lvl="1"/>
            <a:endParaRPr lang="pl-PL" sz="1800" dirty="0"/>
          </a:p>
        </p:txBody>
      </p:sp>
      <p:sp>
        <p:nvSpPr>
          <p:cNvPr id="8" name="pole tekstowe 7"/>
          <p:cNvSpPr txBox="1"/>
          <p:nvPr/>
        </p:nvSpPr>
        <p:spPr>
          <a:xfrm>
            <a:off x="1143000" y="3652861"/>
            <a:ext cx="9073008" cy="2308324"/>
          </a:xfrm>
          <a:prstGeom prst="rect">
            <a:avLst/>
          </a:prstGeom>
          <a:noFill/>
        </p:spPr>
        <p:txBody>
          <a:bodyPr wrap="square" rtlCol="0">
            <a:spAutoFit/>
          </a:bodyPr>
          <a:lstStyle/>
          <a:p>
            <a:pPr algn="just"/>
            <a:r>
              <a:rPr lang="pl-PL" b="1" u="sng" dirty="0"/>
              <a:t>Art. 180 § 1 k.p.k</a:t>
            </a:r>
            <a:r>
              <a:rPr lang="pl-PL" dirty="0"/>
              <a:t>.</a:t>
            </a:r>
            <a:r>
              <a:rPr lang="pl-PL" dirty="0">
                <a:sym typeface="Wingdings" pitchFamily="2" charset="2"/>
              </a:rPr>
              <a:t> osoby obowiązane do zachowania w tajemnicy informacji, które są informacją niejawną o klauzuli </a:t>
            </a:r>
            <a:r>
              <a:rPr lang="pl-PL" b="1" dirty="0">
                <a:sym typeface="Wingdings" pitchFamily="2" charset="2"/>
              </a:rPr>
              <a:t>zastrzeżone lub poufne</a:t>
            </a:r>
            <a:r>
              <a:rPr lang="pl-PL" dirty="0">
                <a:sym typeface="Wingdings" pitchFamily="2" charset="2"/>
              </a:rPr>
              <a:t> oraz </a:t>
            </a:r>
            <a:r>
              <a:rPr lang="pl-PL" b="1" dirty="0"/>
              <a:t>tajemnicy związanej z wykonywaniem zawodu lub funkcji </a:t>
            </a:r>
            <a:r>
              <a:rPr lang="pl-PL" dirty="0"/>
              <a:t>mogą odmówić składania zeznań </a:t>
            </a:r>
          </a:p>
          <a:p>
            <a:pPr marL="342900" indent="-342900" algn="just">
              <a:buFont typeface="Arial" pitchFamily="34" charset="0"/>
              <a:buChar char="•"/>
            </a:pPr>
            <a:r>
              <a:rPr lang="pl-PL" b="1" dirty="0">
                <a:solidFill>
                  <a:srgbClr val="FF0000"/>
                </a:solidFill>
              </a:rPr>
              <a:t>Sąd lub prokurator (w postępowaniu przygotowawczym) </a:t>
            </a:r>
            <a:r>
              <a:rPr lang="pl-PL" dirty="0"/>
              <a:t>mogą zwolnić z tajemnicy</a:t>
            </a:r>
          </a:p>
          <a:p>
            <a:pPr marL="342900" indent="-342900" algn="just">
              <a:buFont typeface="Arial" pitchFamily="34" charset="0"/>
              <a:buChar char="•"/>
            </a:pPr>
            <a:r>
              <a:rPr lang="pl-PL" dirty="0"/>
              <a:t>Wyrok TK z 13 grudnia 2011 r., K 33/08</a:t>
            </a:r>
          </a:p>
          <a:p>
            <a:pPr marL="342900" indent="-342900" algn="just">
              <a:buFont typeface="Arial" pitchFamily="34" charset="0"/>
              <a:buChar char="•"/>
            </a:pPr>
            <a:r>
              <a:rPr lang="pl-PL" dirty="0"/>
              <a:t>Na postanowienie o zwolnieniu z tajemnicy </a:t>
            </a:r>
            <a:r>
              <a:rPr lang="pl-PL" b="1" u="sng" dirty="0"/>
              <a:t>przysługuje zażalenie </a:t>
            </a:r>
          </a:p>
          <a:p>
            <a:pPr marL="342900" indent="-342900" algn="just">
              <a:buFont typeface="Arial" pitchFamily="34" charset="0"/>
              <a:buChar char="•"/>
            </a:pPr>
            <a:r>
              <a:rPr lang="pl-PL" dirty="0"/>
              <a:t>I stopień uprawnienia do tajemnicy</a:t>
            </a:r>
          </a:p>
        </p:txBody>
      </p:sp>
    </p:spTree>
    <p:extLst>
      <p:ext uri="{BB962C8B-B14F-4D97-AF65-F5344CB8AC3E}">
        <p14:creationId xmlns:p14="http://schemas.microsoft.com/office/powerpoint/2010/main" val="364564610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404036" y="595423"/>
            <a:ext cx="8708066" cy="1286539"/>
          </a:xfrm>
        </p:spPr>
        <p:txBody>
          <a:bodyPr>
            <a:normAutofit/>
          </a:bodyPr>
          <a:lstStyle/>
          <a:p>
            <a:pPr algn="ctr"/>
            <a:r>
              <a:rPr lang="pl-PL" sz="4000" b="1" dirty="0"/>
              <a:t>Zakazy dowodzenia faktów</a:t>
            </a:r>
            <a:br>
              <a:rPr lang="pl-PL" b="1" dirty="0"/>
            </a:br>
            <a:r>
              <a:rPr lang="pl-PL" sz="2400" b="1" dirty="0"/>
              <a:t>Zupełne i </a:t>
            </a:r>
            <a:r>
              <a:rPr lang="pl-PL" sz="2700" b="1" dirty="0"/>
              <a:t>warunkowe</a:t>
            </a:r>
            <a:endParaRPr lang="pl-PL" sz="4000" dirty="0"/>
          </a:p>
        </p:txBody>
      </p:sp>
      <p:sp>
        <p:nvSpPr>
          <p:cNvPr id="3" name="Symbol zastępczy zawartości 2"/>
          <p:cNvSpPr>
            <a:spLocks noGrp="1"/>
          </p:cNvSpPr>
          <p:nvPr>
            <p:ph idx="1"/>
          </p:nvPr>
        </p:nvSpPr>
        <p:spPr>
          <a:xfrm>
            <a:off x="597467" y="2039816"/>
            <a:ext cx="10779779" cy="4428869"/>
          </a:xfrm>
        </p:spPr>
        <p:txBody>
          <a:bodyPr>
            <a:normAutofit lnSpcReduction="10000"/>
          </a:bodyPr>
          <a:lstStyle/>
          <a:p>
            <a:pPr marL="0" indent="0" algn="just">
              <a:buNone/>
            </a:pPr>
            <a:r>
              <a:rPr lang="pl-PL" sz="2200" dirty="0"/>
              <a:t>Art. 180 § 2 k.p.k. – tajemnica adwokacka, notarialna, radcy prawnego, doradcy podatkowego, lekarska, dziennikarska lub statystyczna</a:t>
            </a:r>
          </a:p>
          <a:p>
            <a:pPr marL="0" indent="0" algn="just">
              <a:buNone/>
            </a:pPr>
            <a:endParaRPr lang="pl-PL" sz="2200" dirty="0"/>
          </a:p>
          <a:p>
            <a:pPr lvl="1" algn="just"/>
            <a:r>
              <a:rPr lang="pl-PL" sz="2200" dirty="0"/>
              <a:t>Może zwolnić </a:t>
            </a:r>
            <a:r>
              <a:rPr lang="pl-PL" sz="2200" b="1" u="sng" dirty="0"/>
              <a:t>tylko sąd </a:t>
            </a:r>
            <a:r>
              <a:rPr lang="pl-PL" sz="2200" dirty="0"/>
              <a:t>i </a:t>
            </a:r>
            <a:r>
              <a:rPr lang="pl-PL" sz="2200" b="1" dirty="0"/>
              <a:t>tylko wtedy</a:t>
            </a:r>
            <a:r>
              <a:rPr lang="pl-PL" sz="2200" dirty="0"/>
              <a:t>, gdy</a:t>
            </a:r>
          </a:p>
          <a:p>
            <a:pPr lvl="2" algn="just"/>
            <a:r>
              <a:rPr lang="pl-PL" sz="2200" dirty="0"/>
              <a:t>jest to niezbędne dla dobra wymiaru sprawiedliwości a okoliczność nie może być ustalona na podstawie innego dowodu</a:t>
            </a:r>
          </a:p>
          <a:p>
            <a:pPr lvl="1" algn="just"/>
            <a:r>
              <a:rPr lang="pl-PL" sz="2200" dirty="0"/>
              <a:t>W postępowaniu przygotowawczym </a:t>
            </a:r>
            <a:r>
              <a:rPr lang="pl-PL" sz="2200" dirty="0">
                <a:sym typeface="Wingdings" pitchFamily="2" charset="2"/>
              </a:rPr>
              <a:t> prokurator składa wniosek o zwolnienie z tajemnicy do sądu; </a:t>
            </a:r>
          </a:p>
          <a:p>
            <a:pPr marL="914400" lvl="3" indent="0" algn="just">
              <a:buNone/>
            </a:pPr>
            <a:r>
              <a:rPr lang="pl-PL" sz="1900" dirty="0">
                <a:sym typeface="Wingdings" pitchFamily="2" charset="2"/>
              </a:rPr>
              <a:t>Rozpoznanie wniosku – w ciągu 7 dni na posiedzeniu niejawnym</a:t>
            </a:r>
          </a:p>
          <a:p>
            <a:pPr lvl="1" algn="just"/>
            <a:r>
              <a:rPr lang="pl-PL" sz="2200" dirty="0">
                <a:sym typeface="Wingdings" pitchFamily="2" charset="2"/>
              </a:rPr>
              <a:t>Na postanowienie sądu przysługuje zażalenie </a:t>
            </a:r>
            <a:endParaRPr lang="pl-PL" sz="2200" dirty="0"/>
          </a:p>
          <a:p>
            <a:pPr lvl="1" algn="just"/>
            <a:r>
              <a:rPr lang="pl-PL" sz="2200" dirty="0"/>
              <a:t>II stopień uprawnienia do tajemnicy </a:t>
            </a:r>
          </a:p>
        </p:txBody>
      </p:sp>
    </p:spTree>
    <p:extLst>
      <p:ext uri="{BB962C8B-B14F-4D97-AF65-F5344CB8AC3E}">
        <p14:creationId xmlns:p14="http://schemas.microsoft.com/office/powerpoint/2010/main" val="422894762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600012" y="590255"/>
            <a:ext cx="7189973" cy="1434183"/>
          </a:xfrm>
        </p:spPr>
        <p:txBody>
          <a:bodyPr/>
          <a:lstStyle/>
          <a:p>
            <a:r>
              <a:rPr lang="pl-PL" dirty="0"/>
              <a:t>Tajemnica adwokacka i radcowska </a:t>
            </a:r>
          </a:p>
        </p:txBody>
      </p:sp>
      <p:sp>
        <p:nvSpPr>
          <p:cNvPr id="3" name="Symbol zastępczy zawartości 2"/>
          <p:cNvSpPr>
            <a:spLocks noGrp="1"/>
          </p:cNvSpPr>
          <p:nvPr>
            <p:ph idx="1"/>
          </p:nvPr>
        </p:nvSpPr>
        <p:spPr>
          <a:xfrm>
            <a:off x="680320" y="2018832"/>
            <a:ext cx="10515763" cy="4795283"/>
          </a:xfrm>
        </p:spPr>
        <p:txBody>
          <a:bodyPr>
            <a:normAutofit fontScale="85000" lnSpcReduction="20000"/>
          </a:bodyPr>
          <a:lstStyle/>
          <a:p>
            <a:pPr algn="just"/>
            <a:r>
              <a:rPr lang="pl-PL" b="1" u="sng" dirty="0"/>
              <a:t>Art.  6. Prawa o adwokaturze </a:t>
            </a:r>
          </a:p>
          <a:p>
            <a:pPr lvl="1" algn="just"/>
            <a:r>
              <a:rPr lang="pl-PL" dirty="0"/>
              <a:t>1. Adwokat obowiązany jest zachować w tajemnicy wszystko</a:t>
            </a:r>
            <a:r>
              <a:rPr lang="pl-PL" b="1" dirty="0"/>
              <a:t>, o czym dowiedział się w związku z udzielaniem pomocy prawnej</a:t>
            </a:r>
            <a:r>
              <a:rPr lang="pl-PL" dirty="0"/>
              <a:t>.</a:t>
            </a:r>
          </a:p>
          <a:p>
            <a:pPr lvl="1" algn="just"/>
            <a:r>
              <a:rPr lang="pl-PL" dirty="0"/>
              <a:t>2. Obowiązek zachowania tajemnicy zawodowej nie może być ograniczony w czasie.</a:t>
            </a:r>
          </a:p>
          <a:p>
            <a:pPr lvl="1" algn="just"/>
            <a:r>
              <a:rPr lang="pl-PL" dirty="0"/>
              <a:t>3. Adwokata nie można zwolnić od obowiązku zachowania tajemnicy zawodowej co do faktów, o których dowiedział się udzielając pomocy prawnej lub prowadząc sprawę.</a:t>
            </a:r>
          </a:p>
          <a:p>
            <a:pPr lvl="1" algn="just"/>
            <a:r>
              <a:rPr lang="pl-PL" dirty="0"/>
              <a:t>4. Obowiązek zachowania tajemnicy zawodowej nie dotyczy informacji udostępnianych na podstawie przepisów ustawy z dnia 16 listopada 2000 r. o przeciwdziałaniu praniu pieniędzy oraz finansowaniu terroryzmu (Dz. U. z 2016 r. poz. 299 i 615) - w zakresie określonym tymi przepisami.</a:t>
            </a:r>
          </a:p>
          <a:p>
            <a:endParaRPr lang="pl-PL" b="1" u="sng" dirty="0"/>
          </a:p>
          <a:p>
            <a:r>
              <a:rPr lang="pl-PL" b="1" u="sng" dirty="0"/>
              <a:t>art. 3 ustawy o radcach prawnych </a:t>
            </a:r>
          </a:p>
          <a:p>
            <a:pPr lvl="1"/>
            <a:r>
              <a:rPr lang="pl-PL" i="1" dirty="0"/>
              <a:t>3. Radca prawny</a:t>
            </a:r>
            <a:r>
              <a:rPr lang="pl-PL" dirty="0"/>
              <a:t> jest obowiązany zachować w tajemnicy wszystko, o czym dowiedział się w związku z udzieleniem pomocy </a:t>
            </a:r>
            <a:r>
              <a:rPr lang="pl-PL" i="1" dirty="0"/>
              <a:t>prawnej</a:t>
            </a:r>
            <a:r>
              <a:rPr lang="pl-PL" dirty="0"/>
              <a:t>.</a:t>
            </a:r>
          </a:p>
          <a:p>
            <a:pPr lvl="1"/>
            <a:r>
              <a:rPr lang="pl-PL" dirty="0"/>
              <a:t>4. Obowiązek zachowania tajemnicy zawodowej nie może być ograniczony w czasie.</a:t>
            </a:r>
          </a:p>
          <a:p>
            <a:pPr lvl="1"/>
            <a:r>
              <a:rPr lang="pl-PL" dirty="0"/>
              <a:t>5. </a:t>
            </a:r>
            <a:r>
              <a:rPr lang="pl-PL" i="1" dirty="0"/>
              <a:t>Radca prawny</a:t>
            </a:r>
            <a:r>
              <a:rPr lang="pl-PL" dirty="0"/>
              <a:t> nie może być zwolniony z obowiązku zachowania tajemnicy zawodowej co do faktów, o których dowiedział się udzielając pomocy </a:t>
            </a:r>
            <a:r>
              <a:rPr lang="pl-PL" i="1" dirty="0"/>
              <a:t>prawnej</a:t>
            </a:r>
            <a:r>
              <a:rPr lang="pl-PL" dirty="0"/>
              <a:t> lub prowadząc sprawę.</a:t>
            </a:r>
          </a:p>
          <a:p>
            <a:pPr lvl="1"/>
            <a:r>
              <a:rPr lang="pl-PL" dirty="0"/>
              <a:t>6. Obowiązek zachowania tajemnicy zawodowej nie dotyczy informacji udostępnianych na podstawie przepisów </a:t>
            </a:r>
            <a:r>
              <a:rPr lang="pl-PL" i="1" dirty="0"/>
              <a:t>ustawy </a:t>
            </a:r>
            <a:r>
              <a:rPr lang="pl-PL" dirty="0"/>
              <a:t>z dnia 16 listopada 2000 r. o przeciwdziałaniu praniu pieniędzy oraz finansowaniu terroryzmu (Dz. U. z 2014 r. poz. 455 oraz z 2015 r. poz. 1223) - w zakresie określonym tymi przepisami.</a:t>
            </a:r>
          </a:p>
          <a:p>
            <a:endParaRPr lang="pl-PL" dirty="0"/>
          </a:p>
        </p:txBody>
      </p:sp>
      <p:pic>
        <p:nvPicPr>
          <p:cNvPr id="6" name="Obraz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335926" y="0"/>
            <a:ext cx="3856074" cy="2024438"/>
          </a:xfrm>
          <a:prstGeom prst="rect">
            <a:avLst/>
          </a:prstGeom>
        </p:spPr>
      </p:pic>
    </p:spTree>
    <p:extLst>
      <p:ext uri="{BB962C8B-B14F-4D97-AF65-F5344CB8AC3E}">
        <p14:creationId xmlns:p14="http://schemas.microsoft.com/office/powerpoint/2010/main" val="403509630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519517" y="359449"/>
            <a:ext cx="7428729" cy="1662782"/>
          </a:xfrm>
        </p:spPr>
        <p:txBody>
          <a:bodyPr/>
          <a:lstStyle/>
          <a:p>
            <a:r>
              <a:rPr lang="pl-PL" dirty="0"/>
              <a:t>Tajemnica notarialna </a:t>
            </a:r>
          </a:p>
        </p:txBody>
      </p:sp>
      <p:sp>
        <p:nvSpPr>
          <p:cNvPr id="3" name="Symbol zastępczy zawartości 2"/>
          <p:cNvSpPr>
            <a:spLocks noGrp="1"/>
          </p:cNvSpPr>
          <p:nvPr>
            <p:ph idx="1"/>
          </p:nvPr>
        </p:nvSpPr>
        <p:spPr>
          <a:xfrm>
            <a:off x="557229" y="2059415"/>
            <a:ext cx="10845372" cy="4255313"/>
          </a:xfrm>
        </p:spPr>
        <p:txBody>
          <a:bodyPr>
            <a:normAutofit/>
          </a:bodyPr>
          <a:lstStyle/>
          <a:p>
            <a:pPr marL="0" indent="0">
              <a:buNone/>
            </a:pPr>
            <a:r>
              <a:rPr lang="pl-PL" dirty="0"/>
              <a:t>Art.  18. Prawa o notariacie </a:t>
            </a:r>
          </a:p>
          <a:p>
            <a:pPr marL="457200" lvl="1" indent="0" algn="just">
              <a:buNone/>
            </a:pPr>
            <a:r>
              <a:rPr lang="pl-PL" dirty="0"/>
              <a:t>§  1. Notariusz jest obowiązany zachować w tajemnicy okoliczności sprawy, o których powziął wiadomość ze względu na wykonywane czynności notarialne.</a:t>
            </a:r>
          </a:p>
          <a:p>
            <a:pPr marL="457200" lvl="1" indent="0" algn="just">
              <a:buNone/>
            </a:pPr>
            <a:r>
              <a:rPr lang="pl-PL" dirty="0"/>
              <a:t>§  2. Obowiązek zachowania tajemnicy trwa także po odwołaniu notariusza.</a:t>
            </a:r>
          </a:p>
          <a:p>
            <a:pPr marL="457200" lvl="1" indent="0" algn="just">
              <a:buNone/>
            </a:pPr>
            <a:r>
              <a:rPr lang="pl-PL" dirty="0"/>
              <a:t>§  3. Obowiązek zachowania tajemnicy ustaje, gdy notariusz składa zeznania jako świadek przed sądem, chyba że ujawnienie tajemnicy zagraża dobru państwa albo ważnemu interesowi prywatnemu. W tych wypadkach od obowiązku zachowania tajemnicy może zwolnić notariusza Minister Sprawiedliwości.</a:t>
            </a:r>
          </a:p>
          <a:p>
            <a:pPr marL="457200" lvl="1" indent="0" algn="just">
              <a:buNone/>
            </a:pPr>
            <a:r>
              <a:rPr lang="pl-PL" dirty="0"/>
              <a:t>§  4. Obowiązek zachowania tajemnicy nie dotyczy informacji udostępnianych na podstawie przepisów ustawy z dnia 16 listopada 2000 r. o przeciwdziałaniu praniu pieniędzy oraz finansowaniu terroryzmu (Dz. U. z 2016 r. poz. 299 i 615) - w zakresie określonym tymi przepisami.</a:t>
            </a:r>
          </a:p>
          <a:p>
            <a:endParaRPr lang="pl-PL" dirty="0"/>
          </a:p>
        </p:txBody>
      </p:sp>
      <p:pic>
        <p:nvPicPr>
          <p:cNvPr id="8" name="Obraz 7"/>
          <p:cNvPicPr>
            <a:picLocks noChangeAspect="1"/>
          </p:cNvPicPr>
          <p:nvPr/>
        </p:nvPicPr>
        <p:blipFill>
          <a:blip r:embed="rId2"/>
          <a:stretch>
            <a:fillRect/>
          </a:stretch>
        </p:blipFill>
        <p:spPr>
          <a:xfrm>
            <a:off x="7579685" y="0"/>
            <a:ext cx="4612315" cy="2181500"/>
          </a:xfrm>
          <a:prstGeom prst="rect">
            <a:avLst/>
          </a:prstGeom>
        </p:spPr>
      </p:pic>
    </p:spTree>
    <p:extLst>
      <p:ext uri="{BB962C8B-B14F-4D97-AF65-F5344CB8AC3E}">
        <p14:creationId xmlns:p14="http://schemas.microsoft.com/office/powerpoint/2010/main" val="312403475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652767" y="414055"/>
            <a:ext cx="8895680" cy="1397159"/>
          </a:xfrm>
        </p:spPr>
        <p:txBody>
          <a:bodyPr>
            <a:normAutofit/>
          </a:bodyPr>
          <a:lstStyle/>
          <a:p>
            <a:r>
              <a:rPr lang="pl-PL" dirty="0"/>
              <a:t>Zakres tajemnicy adwokackiej (radcowskiej itp.) </a:t>
            </a:r>
          </a:p>
        </p:txBody>
      </p:sp>
      <p:sp>
        <p:nvSpPr>
          <p:cNvPr id="3" name="Symbol zastępczy zawartości 2"/>
          <p:cNvSpPr>
            <a:spLocks noGrp="1"/>
          </p:cNvSpPr>
          <p:nvPr>
            <p:ph idx="1"/>
          </p:nvPr>
        </p:nvSpPr>
        <p:spPr>
          <a:xfrm>
            <a:off x="609983" y="1740877"/>
            <a:ext cx="10661755" cy="4604715"/>
          </a:xfrm>
        </p:spPr>
        <p:txBody>
          <a:bodyPr>
            <a:normAutofit/>
          </a:bodyPr>
          <a:lstStyle/>
          <a:p>
            <a:pPr marL="0" indent="0" algn="just">
              <a:buNone/>
            </a:pPr>
            <a:r>
              <a:rPr lang="pl-PL" b="1" u="sng" dirty="0"/>
              <a:t>Postanowienie SA w Katowicach z 5.08.2015 r., II </a:t>
            </a:r>
            <a:r>
              <a:rPr lang="pl-PL" b="1" u="sng" dirty="0" err="1"/>
              <a:t>AKz</a:t>
            </a:r>
            <a:r>
              <a:rPr lang="pl-PL" b="1" u="sng" dirty="0"/>
              <a:t> 443/15 </a:t>
            </a:r>
          </a:p>
          <a:p>
            <a:pPr algn="just"/>
            <a:endParaRPr lang="pl-PL" dirty="0"/>
          </a:p>
          <a:p>
            <a:pPr lvl="1" algn="just"/>
            <a:r>
              <a:rPr lang="pl-PL" dirty="0"/>
              <a:t>Nie są objęte tajemnicą adwokacką wszystkie te informacje, jakie pozostają w posiadaniu adwokata, a </a:t>
            </a:r>
            <a:r>
              <a:rPr lang="pl-PL" b="1" dirty="0"/>
              <a:t>jedynie te, o których wiadomość powziął wykonując swój zawód</a:t>
            </a:r>
            <a:r>
              <a:rPr lang="pl-PL" dirty="0"/>
              <a:t>.</a:t>
            </a:r>
          </a:p>
          <a:p>
            <a:pPr lvl="1" algn="just"/>
            <a:r>
              <a:rPr lang="pl-PL" dirty="0"/>
              <a:t>W rezultacie oznacza to, że z uwagi na wielość ról społecznych w jakich dana osoba może występować w obrocie prawnym,</a:t>
            </a:r>
            <a:r>
              <a:rPr lang="pl-PL" b="1" dirty="0"/>
              <a:t> starannego oddzielenia wymagają przypadki, kiedy występuje ona jako adwokat - realizując określone ustawowo zadania adwokata - a kiedy zaś uczestniczy w obrocie prawnym - zachowując jednak tytuł zawodowy, a nawet posługując się nim - jednakże nie realizując tej roli</a:t>
            </a:r>
            <a:r>
              <a:rPr lang="pl-PL" dirty="0"/>
              <a:t>. Co zatem istotne, kryterium, które winno być brane pod uwagę przy rozstrzyganiu omawianej kwestii, </a:t>
            </a:r>
            <a:r>
              <a:rPr lang="pl-PL" b="1" dirty="0"/>
              <a:t>nie może sprowadzać się do ustaleniu tytułu zawodowego, jakim dana osoba posłużyła się przy dokonaniu danej czynności, a winno odwoływać się do istoty czynności jaką wówczas przedsiębrała.</a:t>
            </a:r>
          </a:p>
        </p:txBody>
      </p:sp>
    </p:spTree>
    <p:extLst>
      <p:ext uri="{BB962C8B-B14F-4D97-AF65-F5344CB8AC3E}">
        <p14:creationId xmlns:p14="http://schemas.microsoft.com/office/powerpoint/2010/main" val="61138257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633047" y="0"/>
            <a:ext cx="4624754" cy="1143000"/>
          </a:xfrm>
        </p:spPr>
        <p:txBody>
          <a:bodyPr>
            <a:normAutofit/>
          </a:bodyPr>
          <a:lstStyle/>
          <a:p>
            <a:r>
              <a:rPr lang="pl-PL" dirty="0"/>
              <a:t>Tajemnica lekarska </a:t>
            </a:r>
          </a:p>
        </p:txBody>
      </p:sp>
      <p:pic>
        <p:nvPicPr>
          <p:cNvPr id="7" name="Symbol zastępczy zawartości 6"/>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0217888" y="0"/>
            <a:ext cx="1974112" cy="1966401"/>
          </a:xfrm>
        </p:spPr>
      </p:pic>
      <p:sp>
        <p:nvSpPr>
          <p:cNvPr id="8" name="pole tekstowe 7"/>
          <p:cNvSpPr txBox="1"/>
          <p:nvPr/>
        </p:nvSpPr>
        <p:spPr>
          <a:xfrm>
            <a:off x="527538" y="1002323"/>
            <a:ext cx="10972800" cy="6186309"/>
          </a:xfrm>
          <a:prstGeom prst="rect">
            <a:avLst/>
          </a:prstGeom>
          <a:noFill/>
        </p:spPr>
        <p:txBody>
          <a:bodyPr wrap="square" rtlCol="0">
            <a:spAutoFit/>
          </a:bodyPr>
          <a:lstStyle/>
          <a:p>
            <a:pPr algn="just"/>
            <a:r>
              <a:rPr lang="pl-PL" sz="1600" dirty="0"/>
              <a:t>Art.  40. 1. Lekarz ma obowiązek zachowania w tajemnicy informacji związanych z pacjentem, a uzyskanych w związku z wykonywaniem zawodu.</a:t>
            </a:r>
          </a:p>
          <a:p>
            <a:pPr algn="just"/>
            <a:r>
              <a:rPr lang="pl-PL" sz="1600" dirty="0"/>
              <a:t>2. Przepisu ust. 1 nie stosuje się, gdy:</a:t>
            </a:r>
          </a:p>
          <a:p>
            <a:pPr marL="914400" lvl="1" indent="-457200" algn="just">
              <a:buFont typeface="+mj-lt"/>
              <a:buAutoNum type="arabicPeriod"/>
            </a:pPr>
            <a:r>
              <a:rPr lang="pl-PL" sz="1400" dirty="0"/>
              <a:t>tak stanowią ustawy;</a:t>
            </a:r>
          </a:p>
          <a:p>
            <a:pPr marL="914400" lvl="1" indent="-457200" algn="just">
              <a:buFont typeface="+mj-lt"/>
              <a:buAutoNum type="arabicPeriod"/>
            </a:pPr>
            <a:r>
              <a:rPr lang="pl-PL" sz="1400" dirty="0"/>
              <a:t>badanie lekarskie zostało przeprowadzone na żądanie uprawnionych, na podstawie odrębnych ustaw, organów i instytucji; wówczas lekarz jest obowiązany poinformować o stanie zdrowia pacjenta wyłącznie te organy i instytucje;</a:t>
            </a:r>
          </a:p>
          <a:p>
            <a:pPr marL="914400" lvl="1" indent="-457200" algn="just">
              <a:buFont typeface="+mj-lt"/>
              <a:buAutoNum type="arabicPeriod"/>
            </a:pPr>
            <a:r>
              <a:rPr lang="pl-PL" sz="1400" dirty="0"/>
              <a:t>zachowanie tajemnicy może stanowić niebezpieczeństwo dla życia lub zdrowia pacjenta lub innych osób;</a:t>
            </a:r>
          </a:p>
          <a:p>
            <a:pPr marL="914400" lvl="1" indent="-457200" algn="just">
              <a:buFont typeface="+mj-lt"/>
              <a:buAutoNum type="arabicPeriod"/>
            </a:pPr>
            <a:r>
              <a:rPr lang="pl-PL" sz="1400" dirty="0"/>
              <a:t>pacjent lub jego przedstawiciel ustawowy wyraża zgodę na ujawnienie tajemnicy, po uprzednim poinformowaniu o niekorzystnych dla pacjenta skutkach jej ujawnienia;</a:t>
            </a:r>
          </a:p>
          <a:p>
            <a:pPr marL="914400" lvl="1" indent="-457200" algn="just">
              <a:buFont typeface="+mj-lt"/>
              <a:buAutoNum type="arabicPeriod"/>
            </a:pPr>
            <a:r>
              <a:rPr lang="pl-PL" sz="1400" dirty="0"/>
              <a:t>zachodzi potrzeba przekazania niezbędnych informacji o pacjencie lekarzowi sądowemu;</a:t>
            </a:r>
          </a:p>
          <a:p>
            <a:pPr marL="914400" lvl="1" indent="-457200" algn="just">
              <a:buFont typeface="+mj-lt"/>
              <a:buAutoNum type="arabicPeriod"/>
            </a:pPr>
            <a:r>
              <a:rPr lang="pl-PL" sz="1400" dirty="0"/>
              <a:t>zachodzi potrzeba przekazania niezbędnych informacji o pacjencie związanych z udzielaniem świadczeń zdrowotnych innemu lekarzowi lub uprawionym osobom uczestniczącym w udzielaniu tych świadczeń.</a:t>
            </a:r>
          </a:p>
          <a:p>
            <a:pPr algn="just"/>
            <a:r>
              <a:rPr lang="pl-PL" sz="1600" dirty="0"/>
              <a:t>2a. W sytuacjach, o których mowa w ust. 2, ujawnienie tajemnicy może nastąpić wyłącznie w niezbędnym zakresie. W sytuacji, o której mowa w ust. 2 pkt 4, zakres ujawnienia tajemnicy może określić pacjent lub jego przedstawiciel ustawowy.</a:t>
            </a:r>
          </a:p>
          <a:p>
            <a:pPr algn="just"/>
            <a:r>
              <a:rPr lang="pl-PL" sz="1600" dirty="0"/>
              <a:t>3. Lekarz, z zastrzeżeniem sytuacji, o których mowa w ust. 2 pkt 1-5, jest związany tajemnicą również po śmierci pacjenta, </a:t>
            </a:r>
            <a:r>
              <a:rPr lang="pl-PL" sz="1600" b="1" u="sng" dirty="0"/>
              <a:t>chyba że zgodę na ujawnienie tajemnicy wyrazi osoba bliska </a:t>
            </a:r>
            <a:r>
              <a:rPr lang="pl-PL" sz="1600" dirty="0"/>
              <a:t>w rozumieniu art. 3 ust. 1 pkt 2 ustawy z dnia 6 listopada 2008 r. o prawach pacjenta i Rzeczniku Praw Pacjenta. Osoba bliska wyrażająca zgodę na ujawnienie tajemnicy może określić zakres jej ujawnienia, o którym mowa w ust. 2a.</a:t>
            </a:r>
          </a:p>
          <a:p>
            <a:pPr algn="just"/>
            <a:r>
              <a:rPr lang="pl-PL" sz="1600" dirty="0"/>
              <a:t>3a. Zwolnienia z tajemnicy lekarskiej, o którym mowa w ust. 3, nie stosuje się, jeśli ujawnieniu tajemnicy sprzeciwi się inna osoba bliska w rozumieniu art. 3 ust. 1 pkt 2 ustawy z dnia 6 listopada 2008 r. o prawach pacjenta i Rzeczniku Praw Pacjenta.</a:t>
            </a:r>
          </a:p>
          <a:p>
            <a:pPr algn="just"/>
            <a:r>
              <a:rPr lang="pl-PL" sz="1600" dirty="0"/>
              <a:t>4. Lekarz nie może podać do publicznej wiadomości danych umożliwiających identyfikację pacjenta bez jego zgody.</a:t>
            </a:r>
          </a:p>
          <a:p>
            <a:endParaRPr lang="pl-PL" sz="1600" dirty="0"/>
          </a:p>
        </p:txBody>
      </p:sp>
    </p:spTree>
    <p:extLst>
      <p:ext uri="{BB962C8B-B14F-4D97-AF65-F5344CB8AC3E}">
        <p14:creationId xmlns:p14="http://schemas.microsoft.com/office/powerpoint/2010/main" val="62881297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755870" y="781479"/>
            <a:ext cx="9366325" cy="1143000"/>
          </a:xfrm>
        </p:spPr>
        <p:txBody>
          <a:bodyPr>
            <a:normAutofit/>
          </a:bodyPr>
          <a:lstStyle/>
          <a:p>
            <a:r>
              <a:rPr lang="pl-PL" dirty="0"/>
              <a:t>Tajemnice zawodowe w orzecznictwie </a:t>
            </a:r>
          </a:p>
        </p:txBody>
      </p:sp>
      <p:sp>
        <p:nvSpPr>
          <p:cNvPr id="3" name="Symbol zastępczy zawartości 2"/>
          <p:cNvSpPr>
            <a:spLocks noGrp="1"/>
          </p:cNvSpPr>
          <p:nvPr>
            <p:ph idx="1"/>
          </p:nvPr>
        </p:nvSpPr>
        <p:spPr>
          <a:xfrm>
            <a:off x="738554" y="1879672"/>
            <a:ext cx="10852162" cy="4468374"/>
          </a:xfrm>
        </p:spPr>
        <p:txBody>
          <a:bodyPr>
            <a:normAutofit/>
          </a:bodyPr>
          <a:lstStyle/>
          <a:p>
            <a:pPr marL="0" indent="0" algn="ctr">
              <a:buNone/>
            </a:pPr>
            <a:r>
              <a:rPr lang="pl-PL" b="1" u="sng" dirty="0"/>
              <a:t>Postanowienie SA w Katowicach z 19 VI 2013 r. (II </a:t>
            </a:r>
            <a:r>
              <a:rPr lang="pl-PL" b="1" u="sng" dirty="0" err="1"/>
              <a:t>AKz</a:t>
            </a:r>
            <a:r>
              <a:rPr lang="pl-PL" b="1" u="sng" dirty="0"/>
              <a:t> 303/13) </a:t>
            </a:r>
          </a:p>
          <a:p>
            <a:pPr marL="0" indent="0" algn="just">
              <a:buNone/>
            </a:pPr>
            <a:endParaRPr lang="pl-PL" sz="800" u="sng" dirty="0"/>
          </a:p>
          <a:p>
            <a:pPr marL="0" indent="0" algn="just">
              <a:buNone/>
            </a:pPr>
            <a:r>
              <a:rPr lang="pl-PL" dirty="0"/>
              <a:t>Doniosłość społeczna zawodów objętych przepisem art. 180 § 2 k.p.k. sprawia, że </a:t>
            </a:r>
            <a:r>
              <a:rPr lang="pl-PL" b="1" dirty="0"/>
              <a:t>decyzja o zwolnieniu z tajemnicy zawodowej nie może być traktowana jak formalność</a:t>
            </a:r>
            <a:r>
              <a:rPr lang="pl-PL" dirty="0"/>
              <a:t>. Należy zatem starannie rozważyć okoliczności konkretnej sprawy i podejmować decyzję o zwolnieniu z obowiązku zachowania tajemnicy </a:t>
            </a:r>
            <a:r>
              <a:rPr lang="pl-PL" b="1" dirty="0"/>
              <a:t>tylko wtedy, gdy ujawnienie okoliczności objętych tą tajemnicą jest rzeczywiście nieodzowne dla zapewnienia prawidłowego orzekania, gdyż brak jest w tym przedmiocie innych, wystarczających dowodów. </a:t>
            </a:r>
          </a:p>
          <a:p>
            <a:pPr marL="0" indent="0" algn="just">
              <a:buNone/>
            </a:pPr>
            <a:r>
              <a:rPr lang="pl-PL" dirty="0"/>
              <a:t>Już we wniosku prokurator powinien wskazać na istnienie przesłanek warunkujących wydanie pozytywnego rozstrzygnięcia w zakresie zwolnienia z tajemnicy zawodowej. Obowiązkiem wnioskodawcy jest zatem podanie na jakiej podstawie faktycznej wywodzi, że zwolnienie z tajemnicy jest niezbędne dla wymiaru sprawiedliwości, a okoliczności nie można ustalić na podstawie innych dowodów. Sąd w takiej sytuacji jest zobowiązany zweryfikować takie twierdzenie opierając się na przedstawionych mu dowodach. </a:t>
            </a:r>
          </a:p>
          <a:p>
            <a:endParaRPr lang="pl-PL" dirty="0"/>
          </a:p>
        </p:txBody>
      </p:sp>
    </p:spTree>
    <p:extLst>
      <p:ext uri="{BB962C8B-B14F-4D97-AF65-F5344CB8AC3E}">
        <p14:creationId xmlns:p14="http://schemas.microsoft.com/office/powerpoint/2010/main" val="145507242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564844" y="535294"/>
            <a:ext cx="9366325" cy="1143000"/>
          </a:xfrm>
        </p:spPr>
        <p:txBody>
          <a:bodyPr>
            <a:normAutofit/>
          </a:bodyPr>
          <a:lstStyle/>
          <a:p>
            <a:r>
              <a:rPr lang="pl-PL" dirty="0"/>
              <a:t>Tajemnice zawodowe w orzecznictwie </a:t>
            </a:r>
          </a:p>
        </p:txBody>
      </p:sp>
      <p:sp>
        <p:nvSpPr>
          <p:cNvPr id="3" name="Symbol zastępczy zawartości 2"/>
          <p:cNvSpPr>
            <a:spLocks noGrp="1"/>
          </p:cNvSpPr>
          <p:nvPr>
            <p:ph idx="1"/>
          </p:nvPr>
        </p:nvSpPr>
        <p:spPr>
          <a:xfrm>
            <a:off x="559982" y="1729017"/>
            <a:ext cx="10711756" cy="4601446"/>
          </a:xfrm>
        </p:spPr>
        <p:txBody>
          <a:bodyPr>
            <a:normAutofit fontScale="92500" lnSpcReduction="20000"/>
          </a:bodyPr>
          <a:lstStyle/>
          <a:p>
            <a:pPr marL="0" indent="0" algn="just">
              <a:buNone/>
            </a:pPr>
            <a:r>
              <a:rPr lang="pl-PL" b="1" u="sng" dirty="0"/>
              <a:t>Postanowienie SA w Katowicach z 13 IV 2011 r. (II </a:t>
            </a:r>
            <a:r>
              <a:rPr lang="pl-PL" b="1" u="sng" dirty="0" err="1"/>
              <a:t>AKz</a:t>
            </a:r>
            <a:r>
              <a:rPr lang="pl-PL" b="1" u="sng" dirty="0"/>
              <a:t> 232/11</a:t>
            </a:r>
            <a:r>
              <a:rPr lang="pl-PL" b="1" dirty="0"/>
              <a:t>) </a:t>
            </a:r>
          </a:p>
          <a:p>
            <a:pPr lvl="1" algn="just"/>
            <a:endParaRPr lang="pl-PL" dirty="0"/>
          </a:p>
          <a:p>
            <a:pPr lvl="1" algn="just"/>
            <a:r>
              <a:rPr lang="pl-PL" dirty="0"/>
              <a:t>Decyzja o zwolnieniu z obowiązku tajemnicy służbowej notariusza nie może mieć jedynie na celu nadanie śledztwu kierunku, </a:t>
            </a:r>
            <a:r>
              <a:rPr lang="pl-PL" b="1" dirty="0"/>
              <a:t>a prowadzić ma wyłącznie do udowodnienia w miarę dokładnie określonego faktu</a:t>
            </a:r>
            <a:r>
              <a:rPr lang="pl-PL" dirty="0"/>
              <a:t>. </a:t>
            </a:r>
          </a:p>
          <a:p>
            <a:pPr algn="just"/>
            <a:endParaRPr lang="pl-PL" dirty="0"/>
          </a:p>
          <a:p>
            <a:pPr marL="0" indent="0" algn="just">
              <a:buNone/>
            </a:pPr>
            <a:r>
              <a:rPr lang="pl-PL" b="1" u="sng" dirty="0"/>
              <a:t>Postanowienie</a:t>
            </a:r>
            <a:r>
              <a:rPr lang="pl-PL" sz="3200" b="1" u="sng" dirty="0"/>
              <a:t> </a:t>
            </a:r>
            <a:r>
              <a:rPr lang="pl-PL" b="1" u="sng" dirty="0"/>
              <a:t>SA we Wrocławiu 4 XI 2010 r. (II </a:t>
            </a:r>
            <a:r>
              <a:rPr lang="pl-PL" b="1" u="sng" dirty="0" err="1"/>
              <a:t>AKz</a:t>
            </a:r>
            <a:r>
              <a:rPr lang="pl-PL" b="1" u="sng" dirty="0"/>
              <a:t> 588/10)</a:t>
            </a:r>
          </a:p>
          <a:p>
            <a:pPr lvl="1" algn="just"/>
            <a:endParaRPr lang="pl-PL" dirty="0"/>
          </a:p>
          <a:p>
            <a:pPr lvl="1" algn="just"/>
            <a:r>
              <a:rPr lang="pl-PL" dirty="0"/>
              <a:t>Funkcją zakazów związanych z tajemnicami zawodu adwokata, radcy prawnego, notariusza, lekarza, dziennikarza nie jest ochrona interesów osób, które te zawody wykonują, lecz nade wszystko </a:t>
            </a:r>
            <a:r>
              <a:rPr lang="pl-PL" b="1" dirty="0"/>
              <a:t>ochrona osób, które w zaufaniu do publicznych funkcji adwokata, radcy prawnego, notariusza, lekarza, dziennikarza powierzają im wiedzę o faktach, z którą nie chcą na ogół dzielić z innymi osobami. </a:t>
            </a:r>
            <a:r>
              <a:rPr lang="pl-PL" dirty="0"/>
              <a:t>Gwarancja zachowania informacji w tajemnicy jest podstawą wzajemnego zaufania i warunkiem swobodnego wykonywania wyżej wskazanych zawodów. </a:t>
            </a:r>
          </a:p>
          <a:p>
            <a:pPr lvl="1" algn="just"/>
            <a:r>
              <a:rPr lang="pl-PL" dirty="0"/>
              <a:t>Sąd </a:t>
            </a:r>
            <a:r>
              <a:rPr lang="pl-PL" b="1" dirty="0"/>
              <a:t>nie może uchylić </a:t>
            </a:r>
            <a:r>
              <a:rPr lang="pl-PL" dirty="0"/>
              <a:t>tajemnicy radcowskiej </a:t>
            </a:r>
            <a:r>
              <a:rPr lang="pl-PL" b="1" dirty="0"/>
              <a:t>blankietowo</a:t>
            </a:r>
            <a:r>
              <a:rPr lang="pl-PL" dirty="0"/>
              <a:t> i </a:t>
            </a:r>
            <a:r>
              <a:rPr lang="pl-PL" b="1" dirty="0"/>
              <a:t>objąć tą decyzją wszelkie dokumenty zawarte w zabezpieczonym zbiorze</a:t>
            </a:r>
            <a:r>
              <a:rPr lang="pl-PL" dirty="0"/>
              <a:t>, lecz może to uczynić </a:t>
            </a:r>
            <a:r>
              <a:rPr lang="pl-PL" b="1" dirty="0"/>
              <a:t>jedynie wobec tych dokumentów, które zawierają informacje dotyczące konkretnego przedmiotu objętego postępowaniem </a:t>
            </a:r>
            <a:r>
              <a:rPr lang="pl-PL" dirty="0"/>
              <a:t>(konkretnych faktów, które mogą być istotne dla rozstrzygnięcia. To prokurator ma kierując do sądu wniosek o uchylenie tajemnicy wskazać te dokumenty i uwiarygodnić, że zawierają właśnie takie informacje. </a:t>
            </a:r>
          </a:p>
          <a:p>
            <a:pPr marL="0" indent="0" algn="just">
              <a:buNone/>
            </a:pPr>
            <a:endParaRPr lang="pl-PL" dirty="0"/>
          </a:p>
        </p:txBody>
      </p:sp>
    </p:spTree>
    <p:extLst>
      <p:ext uri="{BB962C8B-B14F-4D97-AF65-F5344CB8AC3E}">
        <p14:creationId xmlns:p14="http://schemas.microsoft.com/office/powerpoint/2010/main" val="285785407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360280" y="-372398"/>
            <a:ext cx="8342725" cy="2168892"/>
          </a:xfrm>
        </p:spPr>
        <p:txBody>
          <a:bodyPr>
            <a:normAutofit/>
          </a:bodyPr>
          <a:lstStyle/>
          <a:p>
            <a:pPr algn="ctr"/>
            <a:r>
              <a:rPr lang="pl-PL" sz="4000" b="1" dirty="0"/>
              <a:t>Zakazy dowodzenia faktów</a:t>
            </a:r>
            <a:br>
              <a:rPr lang="pl-PL" b="1" dirty="0"/>
            </a:br>
            <a:r>
              <a:rPr lang="pl-PL" sz="2400" b="1" dirty="0"/>
              <a:t>Zupełne i </a:t>
            </a:r>
            <a:r>
              <a:rPr lang="pl-PL" sz="2800" b="1" dirty="0"/>
              <a:t>warunkowe</a:t>
            </a:r>
            <a:endParaRPr lang="pl-PL" dirty="0"/>
          </a:p>
        </p:txBody>
      </p:sp>
      <p:sp>
        <p:nvSpPr>
          <p:cNvPr id="3" name="Symbol zastępczy zawartości 2"/>
          <p:cNvSpPr>
            <a:spLocks noGrp="1"/>
          </p:cNvSpPr>
          <p:nvPr>
            <p:ph idx="1"/>
          </p:nvPr>
        </p:nvSpPr>
        <p:spPr>
          <a:xfrm>
            <a:off x="884956" y="1740877"/>
            <a:ext cx="9261367" cy="4733943"/>
          </a:xfrm>
        </p:spPr>
        <p:txBody>
          <a:bodyPr>
            <a:normAutofit fontScale="92500"/>
          </a:bodyPr>
          <a:lstStyle/>
          <a:p>
            <a:pPr marL="0" indent="0" algn="just">
              <a:buNone/>
            </a:pPr>
            <a:r>
              <a:rPr lang="pl-PL" sz="2200" dirty="0"/>
              <a:t>Art. 180 § 3 – 5 k.p.k. – tajemnica dziennikarska</a:t>
            </a:r>
          </a:p>
          <a:p>
            <a:pPr marL="0" lvl="2" indent="0" algn="just">
              <a:spcBef>
                <a:spcPts val="600"/>
              </a:spcBef>
              <a:buClr>
                <a:schemeClr val="accent1"/>
              </a:buClr>
              <a:buSzPct val="70000"/>
              <a:buNone/>
            </a:pPr>
            <a:r>
              <a:rPr lang="pl-PL" sz="2200" dirty="0"/>
              <a:t>Może zwolnić </a:t>
            </a:r>
            <a:r>
              <a:rPr lang="pl-PL" sz="2200" b="1" u="sng" dirty="0"/>
              <a:t>tylko sąd </a:t>
            </a:r>
            <a:r>
              <a:rPr lang="pl-PL" sz="2200" dirty="0"/>
              <a:t>i </a:t>
            </a:r>
            <a:r>
              <a:rPr lang="pl-PL" sz="2200" b="1" dirty="0"/>
              <a:t>tylko wtedy, </a:t>
            </a:r>
            <a:r>
              <a:rPr lang="pl-PL" sz="2200" dirty="0"/>
              <a:t>gdy</a:t>
            </a:r>
            <a:r>
              <a:rPr lang="pl-PL" sz="2200" b="1" dirty="0"/>
              <a:t> </a:t>
            </a:r>
            <a:r>
              <a:rPr lang="pl-PL" sz="2200" dirty="0"/>
              <a:t>jest to niezbędne dla dobra wymiaru sprawiedliwości a okoliczność nie może być ustalona na podstawie innego dowodu.</a:t>
            </a:r>
          </a:p>
          <a:p>
            <a:pPr marL="0" lvl="2" indent="0" algn="just">
              <a:spcBef>
                <a:spcPts val="600"/>
              </a:spcBef>
              <a:buClr>
                <a:schemeClr val="accent1"/>
              </a:buClr>
              <a:buSzPct val="70000"/>
              <a:buNone/>
            </a:pPr>
            <a:r>
              <a:rPr lang="pl-PL" sz="2200" dirty="0"/>
              <a:t>Zwolnienie </a:t>
            </a:r>
            <a:r>
              <a:rPr lang="pl-PL" sz="2200" b="1" dirty="0"/>
              <a:t>nie może dotyczyć:</a:t>
            </a:r>
          </a:p>
          <a:p>
            <a:pPr marL="731520" lvl="3" indent="-457200" algn="just">
              <a:spcBef>
                <a:spcPts val="600"/>
              </a:spcBef>
              <a:buClr>
                <a:schemeClr val="accent1"/>
              </a:buClr>
              <a:buSzPct val="70000"/>
              <a:buFont typeface="+mj-lt"/>
              <a:buAutoNum type="arabicPeriod"/>
            </a:pPr>
            <a:r>
              <a:rPr lang="pl-PL" sz="2200" dirty="0"/>
              <a:t>danych umożliwiających identyfikację autora materiału prasowego (tzw. anonimat); </a:t>
            </a:r>
          </a:p>
          <a:p>
            <a:pPr marL="731520" lvl="3" indent="-457200" algn="just">
              <a:spcBef>
                <a:spcPts val="600"/>
              </a:spcBef>
              <a:buClr>
                <a:schemeClr val="accent1"/>
              </a:buClr>
              <a:buSzPct val="70000"/>
              <a:buFont typeface="+mj-lt"/>
              <a:buAutoNum type="arabicPeriod"/>
            </a:pPr>
            <a:r>
              <a:rPr lang="pl-PL" sz="2200" dirty="0"/>
              <a:t>osób udzielających informacji opublikowanych lub przekazanych do opublikowania, jeżeli osoby te zastrzegły nieujawnianie tych danych</a:t>
            </a:r>
          </a:p>
          <a:p>
            <a:pPr marL="182880" lvl="1" indent="-457200" algn="just">
              <a:spcBef>
                <a:spcPts val="600"/>
              </a:spcBef>
              <a:buSzPct val="70000"/>
            </a:pPr>
            <a:r>
              <a:rPr lang="pl-PL" sz="2200" dirty="0"/>
              <a:t>Art. 180 § 3 k.p.k. nie stosuje się w przypadku przestępstw, o których mowa w art. 240 § 1 k.k. (zabójstwo, zamach, </a:t>
            </a:r>
            <a:r>
              <a:rPr lang="pl-PL" sz="2200" dirty="0" err="1"/>
              <a:t>zakładnictwo</a:t>
            </a:r>
            <a:r>
              <a:rPr lang="pl-PL" sz="2200" dirty="0"/>
              <a:t> itp.)</a:t>
            </a:r>
          </a:p>
          <a:p>
            <a:pPr marL="182880" lvl="1" indent="-457200" algn="just">
              <a:spcBef>
                <a:spcPts val="600"/>
              </a:spcBef>
              <a:buSzPct val="70000"/>
            </a:pPr>
            <a:r>
              <a:rPr lang="pl-PL" sz="2200" dirty="0"/>
              <a:t>III stopień uprawnienia do tajemnicy</a:t>
            </a:r>
          </a:p>
        </p:txBody>
      </p:sp>
      <p:pic>
        <p:nvPicPr>
          <p:cNvPr id="5" name="Obraz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770630" y="32049"/>
            <a:ext cx="2421370" cy="2562296"/>
          </a:xfrm>
          <a:prstGeom prst="rect">
            <a:avLst/>
          </a:prstGeom>
        </p:spPr>
      </p:pic>
    </p:spTree>
    <p:extLst>
      <p:ext uri="{BB962C8B-B14F-4D97-AF65-F5344CB8AC3E}">
        <p14:creationId xmlns:p14="http://schemas.microsoft.com/office/powerpoint/2010/main" val="81708133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zawartości 1"/>
          <p:cNvSpPr>
            <a:spLocks noGrp="1"/>
          </p:cNvSpPr>
          <p:nvPr>
            <p:ph idx="1"/>
          </p:nvPr>
        </p:nvSpPr>
        <p:spPr>
          <a:xfrm>
            <a:off x="609600" y="1371600"/>
            <a:ext cx="10802815" cy="5009728"/>
          </a:xfrm>
        </p:spPr>
        <p:txBody>
          <a:bodyPr>
            <a:normAutofit/>
          </a:bodyPr>
          <a:lstStyle/>
          <a:p>
            <a:pPr marL="624078" indent="-514350" algn="just">
              <a:buAutoNum type="arabicParenR"/>
            </a:pPr>
            <a:r>
              <a:rPr lang="pl-PL" dirty="0"/>
              <a:t>chcemy, aby podstawą naszych ustaleń były prawdziwe ustalenia faktyczne;</a:t>
            </a:r>
          </a:p>
          <a:p>
            <a:pPr marL="624078" indent="-514350" algn="just">
              <a:buAutoNum type="arabicParenR"/>
            </a:pPr>
            <a:r>
              <a:rPr lang="pl-PL" dirty="0"/>
              <a:t>„podmiot prywatny” chce „zdobyć” dowód;</a:t>
            </a:r>
          </a:p>
          <a:p>
            <a:pPr marL="624078" indent="-514350" algn="just">
              <a:buAutoNum type="arabicParenR"/>
            </a:pPr>
            <a:r>
              <a:rPr lang="pl-PL" dirty="0"/>
              <a:t>„prywatne gromadzenie dowodów” (poszukiwanie i „zabezpieczanie”);</a:t>
            </a:r>
          </a:p>
          <a:p>
            <a:pPr marL="624078" indent="-514350" algn="just">
              <a:buAutoNum type="arabicParenR"/>
            </a:pPr>
            <a:r>
              <a:rPr lang="pl-PL" dirty="0"/>
              <a:t>wprowadzenie tzw. dowodów prywatnych do procesu – wniosek dowodowy;</a:t>
            </a:r>
          </a:p>
          <a:p>
            <a:pPr marL="624078" indent="-514350" algn="just">
              <a:buAutoNum type="arabicParenR"/>
            </a:pPr>
            <a:r>
              <a:rPr lang="pl-PL" dirty="0"/>
              <a:t>swobodna aprioryczna ocena dowodu;</a:t>
            </a:r>
          </a:p>
          <a:p>
            <a:pPr marL="624078" indent="-514350" algn="just">
              <a:buAutoNum type="arabicParenR"/>
            </a:pPr>
            <a:r>
              <a:rPr lang="pl-PL" dirty="0"/>
              <a:t>wprowadzenie informacji do procesu – od tego momentu mamy </a:t>
            </a:r>
            <a:r>
              <a:rPr lang="pl-PL" b="1" dirty="0"/>
              <a:t>dowód </a:t>
            </a:r>
            <a:r>
              <a:rPr lang="pl-PL" b="1" i="1" dirty="0"/>
              <a:t>sensu stricto</a:t>
            </a:r>
            <a:r>
              <a:rPr lang="pl-PL" b="1" dirty="0"/>
              <a:t>;</a:t>
            </a:r>
          </a:p>
          <a:p>
            <a:pPr marL="624078" indent="-514350" algn="just">
              <a:buAutoNum type="arabicParenR"/>
            </a:pPr>
            <a:r>
              <a:rPr lang="pl-PL" dirty="0"/>
              <a:t>przeprowadzenie dowodu (np. odczytanie);</a:t>
            </a:r>
          </a:p>
          <a:p>
            <a:pPr marL="624078" indent="-514350" algn="just">
              <a:buAutoNum type="arabicParenR"/>
            </a:pPr>
            <a:r>
              <a:rPr lang="pl-PL" dirty="0"/>
              <a:t>swobodna aposterioryczna ocena dowodu – eliminacja  lub wykorzystanie;</a:t>
            </a:r>
          </a:p>
          <a:p>
            <a:pPr marL="624078" indent="-514350" algn="just">
              <a:buAutoNum type="arabicParenR"/>
            </a:pPr>
            <a:r>
              <a:rPr lang="pl-PL" dirty="0"/>
              <a:t>wydanie wyroku na podstawie prawdziwych ustaleń faktycznych – realizacja zasady prawdy materialnej.</a:t>
            </a:r>
          </a:p>
          <a:p>
            <a:pPr marL="624078" indent="-514350" algn="just">
              <a:buAutoNum type="arabicParenR"/>
            </a:pPr>
            <a:endParaRPr lang="pl-PL" dirty="0"/>
          </a:p>
          <a:p>
            <a:pPr marL="624078" indent="-514350" algn="just">
              <a:buAutoNum type="arabicParenR"/>
            </a:pPr>
            <a:endParaRPr lang="pl-PL" dirty="0"/>
          </a:p>
          <a:p>
            <a:pPr marL="624078" indent="-514350" algn="just">
              <a:buAutoNum type="arabicParenR"/>
            </a:pPr>
            <a:endParaRPr lang="pl-PL" dirty="0"/>
          </a:p>
        </p:txBody>
      </p:sp>
      <p:sp>
        <p:nvSpPr>
          <p:cNvPr id="3" name="Tytuł 2"/>
          <p:cNvSpPr>
            <a:spLocks noGrp="1"/>
          </p:cNvSpPr>
          <p:nvPr>
            <p:ph type="title"/>
          </p:nvPr>
        </p:nvSpPr>
        <p:spPr>
          <a:xfrm>
            <a:off x="719403" y="260648"/>
            <a:ext cx="10972800" cy="1143000"/>
          </a:xfrm>
        </p:spPr>
        <p:txBody>
          <a:bodyPr>
            <a:noAutofit/>
          </a:bodyPr>
          <a:lstStyle/>
          <a:p>
            <a:pPr algn="ctr"/>
            <a:r>
              <a:rPr lang="pl-PL" sz="2400" dirty="0"/>
              <a:t>Sekwencja czynności prowadzących do wykorzystania dowodów (dokumentów) prywatnych w procesie karnym:</a:t>
            </a:r>
          </a:p>
        </p:txBody>
      </p:sp>
    </p:spTree>
    <p:extLst>
      <p:ext uri="{BB962C8B-B14F-4D97-AF65-F5344CB8AC3E}">
        <p14:creationId xmlns:p14="http://schemas.microsoft.com/office/powerpoint/2010/main" val="1518551591"/>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793443" y="246185"/>
            <a:ext cx="9366325" cy="1143000"/>
          </a:xfrm>
        </p:spPr>
        <p:txBody>
          <a:bodyPr/>
          <a:lstStyle/>
          <a:p>
            <a:r>
              <a:rPr lang="pl-PL" dirty="0"/>
              <a:t>Tajemnica dziennikarska </a:t>
            </a:r>
          </a:p>
        </p:txBody>
      </p:sp>
      <p:sp>
        <p:nvSpPr>
          <p:cNvPr id="6" name="Symbol zastępczy zawartości 5"/>
          <p:cNvSpPr>
            <a:spLocks noGrp="1"/>
          </p:cNvSpPr>
          <p:nvPr>
            <p:ph sz="half" idx="2"/>
          </p:nvPr>
        </p:nvSpPr>
        <p:spPr>
          <a:xfrm>
            <a:off x="609738" y="1877464"/>
            <a:ext cx="5208556" cy="4401879"/>
          </a:xfrm>
        </p:spPr>
        <p:txBody>
          <a:bodyPr>
            <a:normAutofit fontScale="92500" lnSpcReduction="20000"/>
          </a:bodyPr>
          <a:lstStyle/>
          <a:p>
            <a:pPr marL="0" indent="0" algn="just">
              <a:buNone/>
            </a:pPr>
            <a:r>
              <a:rPr lang="pl-PL" dirty="0"/>
              <a:t>Art.  15.1. Autorowi materiału prasowego przysługuje prawo zachowania w </a:t>
            </a:r>
            <a:r>
              <a:rPr lang="pl-PL" i="1" dirty="0"/>
              <a:t>tajemnicy</a:t>
            </a:r>
            <a:r>
              <a:rPr lang="pl-PL" dirty="0"/>
              <a:t> swego nazwiska.</a:t>
            </a:r>
          </a:p>
          <a:p>
            <a:pPr marL="0" indent="0" algn="just">
              <a:buNone/>
            </a:pPr>
            <a:r>
              <a:rPr lang="pl-PL" dirty="0"/>
              <a:t>2. Dziennikarz ma obowiązek zachowania w </a:t>
            </a:r>
            <a:r>
              <a:rPr lang="pl-PL" i="1" dirty="0"/>
              <a:t>tajemnicy</a:t>
            </a:r>
            <a:r>
              <a:rPr lang="pl-PL" dirty="0"/>
              <a:t>:</a:t>
            </a:r>
          </a:p>
          <a:p>
            <a:pPr marL="457200" lvl="1" indent="0" algn="just">
              <a:buNone/>
            </a:pPr>
            <a:r>
              <a:rPr lang="pl-PL" dirty="0"/>
              <a:t>1) danych umożliwiających identyfikację autora materiału prasowego, listu do redakcji lub innego materiału o tym charakterze, jak również innych osób udzielających informacji opublikowanych albo przekazanych do opublikowania, jeżeli osoby te zastrzegły nieujawnianie powyższych danych,</a:t>
            </a:r>
          </a:p>
          <a:p>
            <a:pPr marL="457200" lvl="1" indent="0" algn="just">
              <a:buNone/>
            </a:pPr>
            <a:r>
              <a:rPr lang="pl-PL" dirty="0"/>
              <a:t>2) wszelkich informacji, których ujawnienie mogłoby naruszać chronione prawem interesy osób trzecich.</a:t>
            </a:r>
          </a:p>
          <a:p>
            <a:pPr marL="0" indent="0" algn="just">
              <a:buNone/>
            </a:pPr>
            <a:r>
              <a:rPr lang="pl-PL" dirty="0"/>
              <a:t>3. Obowiązek, o którym mowa w ust. 2, dotyczy również </a:t>
            </a:r>
            <a:r>
              <a:rPr lang="pl-PL" b="1" dirty="0"/>
              <a:t>innych osób zatrudnionych w redakcjach, wydawnictwach prasowych i innych prasowych jednostkach organizacyjnych.</a:t>
            </a:r>
          </a:p>
          <a:p>
            <a:pPr marL="0" indent="0" algn="just">
              <a:buNone/>
            </a:pPr>
            <a:endParaRPr lang="pl-PL" dirty="0"/>
          </a:p>
        </p:txBody>
      </p:sp>
      <p:sp>
        <p:nvSpPr>
          <p:cNvPr id="8" name="Symbol zastępczy zawartości 7"/>
          <p:cNvSpPr>
            <a:spLocks noGrp="1"/>
          </p:cNvSpPr>
          <p:nvPr>
            <p:ph sz="quarter" idx="4"/>
          </p:nvPr>
        </p:nvSpPr>
        <p:spPr>
          <a:xfrm>
            <a:off x="5844807" y="1701618"/>
            <a:ext cx="5655124" cy="4401879"/>
          </a:xfrm>
        </p:spPr>
        <p:txBody>
          <a:bodyPr>
            <a:normAutofit fontScale="92500" lnSpcReduction="20000"/>
          </a:bodyPr>
          <a:lstStyle/>
          <a:p>
            <a:pPr marL="0" indent="0" algn="just">
              <a:buNone/>
            </a:pPr>
            <a:r>
              <a:rPr lang="pl-PL" dirty="0"/>
              <a:t>Art. 16 – zwolnienie z tajemnicy</a:t>
            </a:r>
          </a:p>
          <a:p>
            <a:pPr marL="0" indent="0" algn="just">
              <a:buNone/>
            </a:pPr>
            <a:r>
              <a:rPr lang="pl-PL" dirty="0"/>
              <a:t>1. Dziennikarz jest zwolniony od zachowania </a:t>
            </a:r>
            <a:r>
              <a:rPr lang="pl-PL" i="1" dirty="0"/>
              <a:t>tajemnicy</a:t>
            </a:r>
            <a:r>
              <a:rPr lang="pl-PL" dirty="0"/>
              <a:t> zawodowej, o której mowa w art. 15 ust. 2, w razie gdy informacja, materiał prasowy, list do redakcji lub inny materiał o tym charakterze dotyczy przestępstwa określonego w art. 254 Kodeksu karnego albo autor </a:t>
            </a:r>
            <a:r>
              <a:rPr lang="pl-PL" b="1" u="sng" dirty="0"/>
              <a:t>lub osoba przekazująca taki materiał wyłącznie do wiadomości dziennikarza wyrazi zgodę na ujawnienie jej nazwiska lub tego materiału.</a:t>
            </a:r>
          </a:p>
          <a:p>
            <a:pPr marL="0" indent="0" algn="just">
              <a:buNone/>
            </a:pPr>
            <a:r>
              <a:rPr lang="pl-PL" dirty="0"/>
              <a:t>2. Zwolnienie, o którym mowa w ust. 1, dotyczy również innych osób zatrudnionych w redakcjach, wydawnictwach prasowych i innych prasowych jednostkach organizacyjnych.</a:t>
            </a:r>
          </a:p>
          <a:p>
            <a:pPr marL="0" indent="0" algn="just">
              <a:buNone/>
            </a:pPr>
            <a:r>
              <a:rPr lang="pl-PL" dirty="0"/>
              <a:t>3. Redaktor naczelny powinien być w niezbędnych granicach poinformowany o sprawach związanych z </a:t>
            </a:r>
            <a:r>
              <a:rPr lang="pl-PL" i="1" dirty="0"/>
              <a:t>tajemnicą</a:t>
            </a:r>
            <a:r>
              <a:rPr lang="pl-PL" dirty="0"/>
              <a:t> zawodową dziennikarza; powierzoną mu informację albo inny materiał może ujawnić jedynie w wypadkach określonych w ust. 1.</a:t>
            </a:r>
          </a:p>
          <a:p>
            <a:pPr marL="0" indent="0" algn="just">
              <a:buNone/>
            </a:pPr>
            <a:endParaRPr lang="pl-PL" dirty="0"/>
          </a:p>
        </p:txBody>
      </p:sp>
    </p:spTree>
    <p:extLst>
      <p:ext uri="{BB962C8B-B14F-4D97-AF65-F5344CB8AC3E}">
        <p14:creationId xmlns:p14="http://schemas.microsoft.com/office/powerpoint/2010/main" val="317953762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1655090" y="612674"/>
            <a:ext cx="9366325" cy="1143000"/>
          </a:xfrm>
        </p:spPr>
        <p:txBody>
          <a:bodyPr/>
          <a:lstStyle/>
          <a:p>
            <a:r>
              <a:rPr lang="pl-PL" dirty="0"/>
              <a:t>Tajemnica dziennikarska </a:t>
            </a:r>
          </a:p>
        </p:txBody>
      </p:sp>
      <p:sp>
        <p:nvSpPr>
          <p:cNvPr id="3" name="Symbol zastępczy zawartości 2"/>
          <p:cNvSpPr>
            <a:spLocks noGrp="1"/>
          </p:cNvSpPr>
          <p:nvPr>
            <p:ph idx="1"/>
          </p:nvPr>
        </p:nvSpPr>
        <p:spPr>
          <a:xfrm>
            <a:off x="862480" y="1878625"/>
            <a:ext cx="9613861" cy="3599316"/>
          </a:xfrm>
        </p:spPr>
        <p:txBody>
          <a:bodyPr>
            <a:normAutofit/>
          </a:bodyPr>
          <a:lstStyle/>
          <a:p>
            <a:pPr marL="0" indent="0" algn="ctr">
              <a:buNone/>
            </a:pPr>
            <a:r>
              <a:rPr lang="pl-PL" b="1" u="sng" dirty="0"/>
              <a:t>Postanowienie SN z 15 XII 2004 r., III KK 278/04</a:t>
            </a:r>
          </a:p>
          <a:p>
            <a:pPr marL="0" indent="0" algn="just">
              <a:buNone/>
            </a:pPr>
            <a:r>
              <a:rPr lang="pl-PL" dirty="0"/>
              <a:t>Istnieje wprawdzie bezwzględny zakaz zwalniania dziennikarza od obowiązku zachowania tajemnicy dziennikarskiej w zakresie danych, o jakich mowa w art. 180 § 3 k.p.k., </a:t>
            </a:r>
            <a:r>
              <a:rPr lang="pl-PL" b="1" dirty="0"/>
              <a:t>ale nie oznacza on, że nie można przesłuchać dziennikarza na te okoliczności, jeżeli on sam nie zasłania się tajemnicą dziennikarską i chce takie zeznania złożyć.</a:t>
            </a:r>
            <a:r>
              <a:rPr lang="pl-PL" dirty="0"/>
              <a:t> Sąd nie może zwolnić dziennikarza z tajemnicy w tym zakresie, może natomiast przesłuchać go na okoliczności objęte tą tajemnicą, jeżeli dziennikarz sam chce złamać wiążącą go tajemnicę dziennikarską</a:t>
            </a:r>
          </a:p>
        </p:txBody>
      </p:sp>
      <p:sp>
        <p:nvSpPr>
          <p:cNvPr id="8" name="Prostokąt 7"/>
          <p:cNvSpPr/>
          <p:nvPr/>
        </p:nvSpPr>
        <p:spPr>
          <a:xfrm>
            <a:off x="2119329" y="5644497"/>
            <a:ext cx="6096000" cy="646331"/>
          </a:xfrm>
          <a:prstGeom prst="rect">
            <a:avLst/>
          </a:prstGeom>
        </p:spPr>
        <p:txBody>
          <a:bodyPr>
            <a:spAutoFit/>
          </a:bodyPr>
          <a:lstStyle/>
          <a:p>
            <a:pPr algn="ctr"/>
            <a:r>
              <a:rPr lang="pl-PL" b="1" u="sng" dirty="0">
                <a:solidFill>
                  <a:srgbClr val="FF0000"/>
                </a:solidFill>
              </a:rPr>
              <a:t>Dziennikarz nie może sam się zwolnić z tajemnicy dziennikarskiej!</a:t>
            </a:r>
          </a:p>
        </p:txBody>
      </p:sp>
    </p:spTree>
    <p:extLst>
      <p:ext uri="{BB962C8B-B14F-4D97-AF65-F5344CB8AC3E}">
        <p14:creationId xmlns:p14="http://schemas.microsoft.com/office/powerpoint/2010/main" val="2383109027"/>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652766" y="296151"/>
            <a:ext cx="9366325" cy="1143000"/>
          </a:xfrm>
        </p:spPr>
        <p:txBody>
          <a:bodyPr/>
          <a:lstStyle/>
          <a:p>
            <a:r>
              <a:rPr lang="pl-PL" dirty="0"/>
              <a:t>Tajemnica dziennikarska </a:t>
            </a:r>
          </a:p>
        </p:txBody>
      </p:sp>
      <p:sp>
        <p:nvSpPr>
          <p:cNvPr id="3" name="Symbol zastępczy zawartości 2"/>
          <p:cNvSpPr>
            <a:spLocks noGrp="1"/>
          </p:cNvSpPr>
          <p:nvPr>
            <p:ph idx="1"/>
          </p:nvPr>
        </p:nvSpPr>
        <p:spPr>
          <a:xfrm>
            <a:off x="504475" y="1421505"/>
            <a:ext cx="10877109" cy="4979295"/>
          </a:xfrm>
        </p:spPr>
        <p:txBody>
          <a:bodyPr>
            <a:normAutofit/>
          </a:bodyPr>
          <a:lstStyle/>
          <a:p>
            <a:pPr marL="0" indent="0" algn="ctr">
              <a:buNone/>
            </a:pPr>
            <a:r>
              <a:rPr lang="pl-PL" sz="2800" b="1" u="sng" dirty="0"/>
              <a:t>Postanowienie  SN z 20 X 2005 r., II KK 184/05</a:t>
            </a:r>
          </a:p>
          <a:p>
            <a:pPr marL="0" indent="0" algn="just">
              <a:buNone/>
            </a:pPr>
            <a:r>
              <a:rPr lang="pl-PL" dirty="0"/>
              <a:t>W przepisie art. 180 § 3 k.p.k. wyrażony jest tzw. bezwzględny zakaz dowodowy, a skoro tak, to sam fakt braku powołania się przez dziennikarza na tzw. tajemnicę anonimatu nie może przesądzać o prawidłowości postępowania sądu, który przesłuchuje dziennikarza na okoliczności objęte anonimatem. Zdaniem składu orzekającego w niniejszej sprawie, wbrew poglądowi wyrażonemu przez Sąd Najwyższy w jednym z orzeczeń, </a:t>
            </a:r>
            <a:r>
              <a:rPr lang="pl-PL" b="1" dirty="0"/>
              <a:t>dziennikarz de lege lata nie może się "sam zwolnić" z tajemnicy dziennikarskiej </a:t>
            </a:r>
            <a:r>
              <a:rPr lang="pl-PL" dirty="0"/>
              <a:t>("nie zasłaniać się tajemnicą dziennikarską"), co rzekomo miałoby sprawić, że dopuszczalne staje się przesłuchanie takiego świadka na okoliczności objęte tajemnicą dziennikarską. Rzecz bowiem w tym, że zarówno ustawa "profesjonalna", statuująca instytucję tajemnicy związanej z wykonywaniem zawodu, jak też najściślej z nią skorelowana (w zakresie dopuszczalności zwolnienia dziennikarza od obowiązku dochowania tajemnicy dziennikarskiej w postępowaniu karnym, gdy zeznaje on jako świadek) ustawa karna procesowa </a:t>
            </a:r>
            <a:r>
              <a:rPr lang="pl-PL" b="1" dirty="0"/>
              <a:t>nie dopuszczają takiej ewentualności</a:t>
            </a:r>
            <a:r>
              <a:rPr lang="pl-PL" dirty="0"/>
              <a:t>, choć kwestie związane z tajemnicą dziennikarską zostały w obu tych aktach prawnych uregulowane nader szczegółowo, enumeratywnie wyliczając sytuacje, w których dopuszczalne jest zwolnienie dziennikarza od obowiązku zachowania w tajemnicy danych umożliwiających identyfikację informatorów prasowych. </a:t>
            </a:r>
          </a:p>
          <a:p>
            <a:pPr marL="0" indent="0" algn="just">
              <a:buNone/>
            </a:pPr>
            <a:endParaRPr lang="pl-PL" b="1" dirty="0"/>
          </a:p>
          <a:p>
            <a:endParaRPr lang="pl-PL" dirty="0"/>
          </a:p>
        </p:txBody>
      </p:sp>
    </p:spTree>
    <p:extLst>
      <p:ext uri="{BB962C8B-B14F-4D97-AF65-F5344CB8AC3E}">
        <p14:creationId xmlns:p14="http://schemas.microsoft.com/office/powerpoint/2010/main" val="3238985198"/>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1736362" y="647307"/>
            <a:ext cx="7467600" cy="1084982"/>
          </a:xfrm>
        </p:spPr>
        <p:txBody>
          <a:bodyPr/>
          <a:lstStyle/>
          <a:p>
            <a:pPr algn="ctr"/>
            <a:r>
              <a:rPr lang="pl-PL" b="1" dirty="0"/>
              <a:t>Zakazy </a:t>
            </a:r>
            <a:r>
              <a:rPr lang="pl-PL" sz="4000" b="1" dirty="0"/>
              <a:t>dowodzenia</a:t>
            </a:r>
            <a:r>
              <a:rPr lang="pl-PL" b="1" dirty="0"/>
              <a:t> faktów</a:t>
            </a:r>
            <a:br>
              <a:rPr lang="pl-PL" sz="2800" b="1" dirty="0"/>
            </a:br>
            <a:r>
              <a:rPr lang="pl-PL" sz="2400" b="1" dirty="0"/>
              <a:t>Zupełne i warunkowe</a:t>
            </a:r>
            <a:endParaRPr lang="pl-PL" sz="2400" dirty="0"/>
          </a:p>
        </p:txBody>
      </p:sp>
      <p:sp>
        <p:nvSpPr>
          <p:cNvPr id="3" name="Symbol zastępczy zawartości 2"/>
          <p:cNvSpPr>
            <a:spLocks noGrp="1"/>
          </p:cNvSpPr>
          <p:nvPr>
            <p:ph idx="1"/>
          </p:nvPr>
        </p:nvSpPr>
        <p:spPr>
          <a:xfrm>
            <a:off x="1871329" y="2296632"/>
            <a:ext cx="9681763" cy="4174505"/>
          </a:xfrm>
        </p:spPr>
        <p:txBody>
          <a:bodyPr>
            <a:normAutofit/>
          </a:bodyPr>
          <a:lstStyle/>
          <a:p>
            <a:pPr marL="0" indent="0" algn="just">
              <a:buNone/>
            </a:pPr>
            <a:r>
              <a:rPr lang="pl-PL" dirty="0"/>
              <a:t>Art. 225 k.p.k.</a:t>
            </a:r>
          </a:p>
          <a:p>
            <a:pPr algn="just"/>
            <a:r>
              <a:rPr lang="pl-PL" dirty="0"/>
              <a:t>§ 1. Jeżeli kierownik instytucji państwowej lub samorządowej albo też osoba, u której dokonano zatrzymania rzeczy lub u której przeprowadza się przeszukanie, oświadczy, że wydane lub znalezione przy przeszukaniu pismo lub inny dokument </a:t>
            </a:r>
            <a:r>
              <a:rPr lang="pl-PL" b="1" dirty="0"/>
              <a:t>zawiera informacje niejawne lub wiadomości objęte tajemnicą zawodową lub inną tajemnicą prawnie chronioną albo ma charakter osobisty</a:t>
            </a:r>
            <a:r>
              <a:rPr lang="pl-PL" dirty="0"/>
              <a:t>, organ przeprowadzający czynność przekazuje niezwłocznie pismo lub inny dokument </a:t>
            </a:r>
            <a:r>
              <a:rPr lang="pl-PL" b="1" u="sng" dirty="0"/>
              <a:t>bez jego odczytania </a:t>
            </a:r>
            <a:r>
              <a:rPr lang="pl-PL" b="1" dirty="0"/>
              <a:t>prokuratorowi lub sądowi </a:t>
            </a:r>
            <a:r>
              <a:rPr lang="pl-PL" dirty="0"/>
              <a:t>w opieczętowanym opakowaniu</a:t>
            </a:r>
          </a:p>
          <a:p>
            <a:pPr lvl="1" algn="just"/>
            <a:r>
              <a:rPr lang="pl-PL" dirty="0"/>
              <a:t>Tryb ten odnosi się również do znalezionej w toku przeszukania dokumentacji psychiatrycznej (§ 4)</a:t>
            </a:r>
          </a:p>
          <a:p>
            <a:pPr lvl="1" algn="just"/>
            <a:r>
              <a:rPr lang="pl-PL" dirty="0"/>
              <a:t>Nie obowiązuje w stosunku do pism lub innych dokumentów, które zawierają informacje niejawne o klauzuli zastrzeżone lub poufne albo dotyczą tajemnicy zawodowej lub innej tajemnicy prawnie chronionej, jeżeli </a:t>
            </a:r>
            <a:r>
              <a:rPr lang="pl-PL" b="1" dirty="0"/>
              <a:t>ich posiadaczem jest osoba podejrzana o popełnienie przestępstwa </a:t>
            </a:r>
            <a:endParaRPr lang="pl-PL" dirty="0"/>
          </a:p>
          <a:p>
            <a:pPr marL="0" indent="0" algn="just">
              <a:buNone/>
            </a:pPr>
            <a:endParaRPr lang="pl-PL" dirty="0"/>
          </a:p>
        </p:txBody>
      </p:sp>
      <p:pic>
        <p:nvPicPr>
          <p:cNvPr id="4" name="Obraz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3657" y="2296633"/>
            <a:ext cx="1644178" cy="1644178"/>
          </a:xfrm>
          <a:prstGeom prst="rect">
            <a:avLst/>
          </a:prstGeom>
        </p:spPr>
      </p:pic>
      <p:pic>
        <p:nvPicPr>
          <p:cNvPr id="6" name="Obraz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flipH="1">
            <a:off x="648586" y="4063823"/>
            <a:ext cx="441332" cy="441332"/>
          </a:xfrm>
          <a:prstGeom prst="rect">
            <a:avLst/>
          </a:prstGeom>
        </p:spPr>
      </p:pic>
      <p:pic>
        <p:nvPicPr>
          <p:cNvPr id="7" name="Obraz 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41768" y="4729257"/>
            <a:ext cx="1729561" cy="908019"/>
          </a:xfrm>
          <a:prstGeom prst="rect">
            <a:avLst/>
          </a:prstGeom>
        </p:spPr>
      </p:pic>
    </p:spTree>
    <p:extLst>
      <p:ext uri="{BB962C8B-B14F-4D97-AF65-F5344CB8AC3E}">
        <p14:creationId xmlns:p14="http://schemas.microsoft.com/office/powerpoint/2010/main" val="1232329597"/>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393405" y="554034"/>
            <a:ext cx="8640960" cy="1417638"/>
          </a:xfrm>
        </p:spPr>
        <p:txBody>
          <a:bodyPr/>
          <a:lstStyle/>
          <a:p>
            <a:pPr algn="ctr"/>
            <a:r>
              <a:rPr lang="pl-PL" b="1" dirty="0"/>
              <a:t>Zakazy dowodzenia faktów</a:t>
            </a:r>
            <a:br>
              <a:rPr lang="pl-PL" b="1" dirty="0"/>
            </a:br>
            <a:r>
              <a:rPr lang="pl-PL" sz="2400" b="1" dirty="0"/>
              <a:t>Zupełne i warunkowe</a:t>
            </a:r>
            <a:endParaRPr lang="pl-PL" sz="2400" dirty="0"/>
          </a:p>
        </p:txBody>
      </p:sp>
      <p:sp>
        <p:nvSpPr>
          <p:cNvPr id="3" name="Symbol zastępczy zawartości 2"/>
          <p:cNvSpPr>
            <a:spLocks noGrp="1"/>
          </p:cNvSpPr>
          <p:nvPr>
            <p:ph idx="1"/>
          </p:nvPr>
        </p:nvSpPr>
        <p:spPr>
          <a:xfrm>
            <a:off x="850605" y="1992376"/>
            <a:ext cx="9951067" cy="4433777"/>
          </a:xfrm>
        </p:spPr>
        <p:txBody>
          <a:bodyPr>
            <a:normAutofit/>
          </a:bodyPr>
          <a:lstStyle/>
          <a:p>
            <a:pPr marL="0" indent="0">
              <a:buNone/>
            </a:pPr>
            <a:r>
              <a:rPr lang="pl-PL" dirty="0"/>
              <a:t>Art. 225 § 3 k.p.k. </a:t>
            </a:r>
          </a:p>
          <a:p>
            <a:pPr marL="0" indent="0">
              <a:buNone/>
            </a:pPr>
            <a:endParaRPr lang="pl-PL" dirty="0"/>
          </a:p>
          <a:p>
            <a:pPr marL="0" indent="0" algn="just">
              <a:buNone/>
            </a:pPr>
            <a:r>
              <a:rPr lang="pl-PL" dirty="0"/>
              <a:t>Jeżeli </a:t>
            </a:r>
            <a:r>
              <a:rPr lang="pl-PL" b="1" dirty="0">
                <a:solidFill>
                  <a:srgbClr val="FF0000"/>
                </a:solidFill>
              </a:rPr>
              <a:t>obrońca</a:t>
            </a:r>
            <a:r>
              <a:rPr lang="pl-PL" dirty="0"/>
              <a:t> lub inna osoba, od której żąda się wydania rzeczy lub u której dokonuje się przeszukania, oświadczy, że wydane lub znalezione w toku przeszukania pisma lub inne </a:t>
            </a:r>
            <a:r>
              <a:rPr lang="pl-PL" b="1" dirty="0">
                <a:solidFill>
                  <a:srgbClr val="FF0000"/>
                </a:solidFill>
              </a:rPr>
              <a:t>dokumenty obejmują okoliczności związane z wykonywaniem funkcji obrońcy</a:t>
            </a:r>
            <a:r>
              <a:rPr lang="pl-PL" dirty="0"/>
              <a:t>, organ dokonujący czynności </a:t>
            </a:r>
            <a:r>
              <a:rPr lang="pl-PL" u="sng" dirty="0"/>
              <a:t>pozostawia te dokumenty wymienionej osobie bez zapoznawania się z ich treścią lub wyglądem</a:t>
            </a:r>
            <a:r>
              <a:rPr lang="pl-PL" dirty="0"/>
              <a:t>. Jeżeli jednak oświadczenie osoby nie będącej obrońcą budzi wątpliwości, organ dokonujący czynności przekazuje te dokumenty z zachowaniem rygorów określonych w § 1 sądowi, który po zapoznaniu się z dokumentami zwraca je w całości lub w części, z zachowaniem rygorów określonych w § 1, osobie, od której je zabrano, albo wydaje postanowienie o ich zatrzymaniu dla celów postępowania.</a:t>
            </a:r>
          </a:p>
          <a:p>
            <a:endParaRPr lang="pl-PL" dirty="0"/>
          </a:p>
          <a:p>
            <a:endParaRPr lang="pl-PL" dirty="0"/>
          </a:p>
        </p:txBody>
      </p:sp>
    </p:spTree>
    <p:extLst>
      <p:ext uri="{BB962C8B-B14F-4D97-AF65-F5344CB8AC3E}">
        <p14:creationId xmlns:p14="http://schemas.microsoft.com/office/powerpoint/2010/main" val="1627533513"/>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263768" y="299703"/>
            <a:ext cx="7772400" cy="1282911"/>
          </a:xfrm>
        </p:spPr>
        <p:txBody>
          <a:bodyPr/>
          <a:lstStyle/>
          <a:p>
            <a:pPr algn="ctr"/>
            <a:r>
              <a:rPr lang="pl-PL" b="1" dirty="0"/>
              <a:t>Zakazy dowodzenia faktów</a:t>
            </a:r>
            <a:br>
              <a:rPr lang="pl-PL" sz="3200" b="1" dirty="0"/>
            </a:br>
            <a:r>
              <a:rPr lang="pl-PL" sz="2400" b="1" dirty="0"/>
              <a:t>Zupełne i warunkowe</a:t>
            </a:r>
            <a:endParaRPr lang="pl-PL" sz="2400" dirty="0"/>
          </a:p>
        </p:txBody>
      </p:sp>
      <p:sp>
        <p:nvSpPr>
          <p:cNvPr id="3" name="Symbol zastępczy zawartości 2"/>
          <p:cNvSpPr>
            <a:spLocks noGrp="1"/>
          </p:cNvSpPr>
          <p:nvPr>
            <p:ph idx="1"/>
          </p:nvPr>
        </p:nvSpPr>
        <p:spPr>
          <a:xfrm>
            <a:off x="756138" y="1577299"/>
            <a:ext cx="10603524" cy="4893839"/>
          </a:xfrm>
        </p:spPr>
        <p:txBody>
          <a:bodyPr>
            <a:noAutofit/>
          </a:bodyPr>
          <a:lstStyle/>
          <a:p>
            <a:pPr marL="0" indent="0" algn="just">
              <a:buNone/>
            </a:pPr>
            <a:r>
              <a:rPr lang="pl-PL" sz="1800" dirty="0"/>
              <a:t>Art. 226 k.p.k.. W kwestii wykorzystania </a:t>
            </a:r>
            <a:r>
              <a:rPr lang="pl-PL" sz="1800" b="1" u="sng" dirty="0"/>
              <a:t>dokumentów</a:t>
            </a:r>
            <a:r>
              <a:rPr lang="pl-PL" sz="1800" dirty="0"/>
              <a:t> zawierających </a:t>
            </a:r>
            <a:r>
              <a:rPr lang="pl-PL" sz="1800" b="1" dirty="0"/>
              <a:t>informacje niejawne lub tajemnicę zawodową</a:t>
            </a:r>
            <a:r>
              <a:rPr lang="pl-PL" sz="1800" dirty="0"/>
              <a:t>, jako dowodów w postępowaniu karnym, stosuje się odpowiednio zakazy i ograniczenia określone w art. 178-181. Jednakże w postępowaniu przygotowawczym o wykorzystaniu, jako dowodów, dokumentów zawierających </a:t>
            </a:r>
            <a:r>
              <a:rPr lang="pl-PL" sz="1800" b="1" u="sng" dirty="0"/>
              <a:t>tajemnicę lekarską </a:t>
            </a:r>
            <a:r>
              <a:rPr lang="pl-PL" sz="1800" dirty="0"/>
              <a:t>decyduje </a:t>
            </a:r>
            <a:r>
              <a:rPr lang="pl-PL" sz="1800" b="1" u="sng" dirty="0"/>
              <a:t>prokurator.</a:t>
            </a:r>
          </a:p>
          <a:p>
            <a:pPr marL="0" indent="0" algn="just">
              <a:buNone/>
            </a:pPr>
            <a:r>
              <a:rPr lang="pl-PL" sz="1800" b="1" u="sng" dirty="0"/>
              <a:t>Czyli: </a:t>
            </a:r>
          </a:p>
          <a:p>
            <a:pPr algn="just"/>
            <a:r>
              <a:rPr lang="pl-PL" sz="1800" dirty="0"/>
              <a:t>Dokumenty zawierające informacje niejawne o klauzuli tajne lub ściśle tajne (art. 179 k.p.k.) </a:t>
            </a:r>
            <a:r>
              <a:rPr lang="pl-PL" sz="1800" dirty="0">
                <a:sym typeface="Wingdings" pitchFamily="2" charset="2"/>
              </a:rPr>
              <a:t> uprawniony organ przełożony na wniosek sądu lub prokuratora </a:t>
            </a:r>
          </a:p>
          <a:p>
            <a:pPr algn="just"/>
            <a:r>
              <a:rPr lang="pl-PL" sz="1800" dirty="0">
                <a:sym typeface="Wingdings" pitchFamily="2" charset="2"/>
              </a:rPr>
              <a:t>Dokumenty zawierające informacje niejawne o klauzuli zastrzeżone lub poufne; związane z wykonywaniem zawodu lub funkcji (art. 180 </a:t>
            </a:r>
            <a:r>
              <a:rPr lang="pl-PL" sz="1800" dirty="0"/>
              <a:t>§  1 k.p.k. </a:t>
            </a:r>
            <a:r>
              <a:rPr lang="pl-PL" sz="1800" dirty="0">
                <a:sym typeface="Wingdings" pitchFamily="2" charset="2"/>
              </a:rPr>
              <a:t> sąd lub prokurator </a:t>
            </a:r>
          </a:p>
          <a:p>
            <a:pPr marL="274320" lvl="2" indent="-274320" algn="just">
              <a:spcBef>
                <a:spcPts val="600"/>
              </a:spcBef>
              <a:buClr>
                <a:schemeClr val="accent1"/>
              </a:buClr>
              <a:buSzPct val="70000"/>
            </a:pPr>
            <a:r>
              <a:rPr lang="pl-PL" dirty="0">
                <a:sym typeface="Wingdings" pitchFamily="2" charset="2"/>
              </a:rPr>
              <a:t>Dokumenty zawierające informacje obejmujące tajemnicę adwokacką, notarialną itp. (art. 180 </a:t>
            </a:r>
            <a:r>
              <a:rPr lang="pl-PL" dirty="0"/>
              <a:t>§  2 k.p.k.)</a:t>
            </a:r>
            <a:r>
              <a:rPr lang="pl-PL" dirty="0">
                <a:sym typeface="Wingdings" pitchFamily="2" charset="2"/>
              </a:rPr>
              <a:t> </a:t>
            </a:r>
            <a:r>
              <a:rPr lang="pl-PL" b="1" dirty="0">
                <a:sym typeface="Wingdings" pitchFamily="2" charset="2"/>
              </a:rPr>
              <a:t>tylko sąd</a:t>
            </a:r>
            <a:r>
              <a:rPr lang="pl-PL" dirty="0">
                <a:sym typeface="Wingdings" pitchFamily="2" charset="2"/>
              </a:rPr>
              <a:t>, jeżeli </a:t>
            </a:r>
            <a:r>
              <a:rPr lang="pl-PL" dirty="0"/>
              <a:t>jest to niezbędne dla dobra wymiaru sprawiedliwości a okoliczność nie może być ustalona na podstawie innego dowodu</a:t>
            </a:r>
          </a:p>
          <a:p>
            <a:pPr marL="548640" lvl="4" indent="0" algn="just">
              <a:spcBef>
                <a:spcPts val="600"/>
              </a:spcBef>
              <a:buClr>
                <a:schemeClr val="accent1"/>
              </a:buClr>
              <a:buSzPct val="70000"/>
              <a:buNone/>
            </a:pPr>
            <a:r>
              <a:rPr lang="pl-PL" dirty="0">
                <a:sym typeface="Wingdings" pitchFamily="2" charset="2"/>
              </a:rPr>
              <a:t>Tajemnica lekarska w postępowaniu przygotowawczym  prokurator </a:t>
            </a:r>
          </a:p>
          <a:p>
            <a:pPr marL="285750" lvl="2" indent="-285750" algn="just">
              <a:spcBef>
                <a:spcPts val="600"/>
              </a:spcBef>
              <a:buClr>
                <a:schemeClr val="accent1"/>
              </a:buClr>
              <a:buSzPct val="70000"/>
            </a:pPr>
            <a:r>
              <a:rPr lang="pl-PL" dirty="0">
                <a:sym typeface="Wingdings" pitchFamily="2" charset="2"/>
              </a:rPr>
              <a:t>Tajemnica dziennikarska (art. 180 </a:t>
            </a:r>
            <a:r>
              <a:rPr lang="pl-PL" dirty="0"/>
              <a:t>§  3 k.p.k )</a:t>
            </a:r>
            <a:r>
              <a:rPr lang="pl-PL" dirty="0">
                <a:sym typeface="Wingdings" pitchFamily="2" charset="2"/>
              </a:rPr>
              <a:t> tylko sąd po spełnieniu przesłanek z art. 180 </a:t>
            </a:r>
            <a:r>
              <a:rPr lang="pl-PL" dirty="0"/>
              <a:t>§  2 i 3 </a:t>
            </a:r>
            <a:r>
              <a:rPr lang="pl-PL" dirty="0" err="1"/>
              <a:t>k.p.k</a:t>
            </a:r>
            <a:r>
              <a:rPr lang="pl-PL" dirty="0"/>
              <a:t> </a:t>
            </a:r>
            <a:endParaRPr lang="pl-PL" sz="1800" dirty="0"/>
          </a:p>
        </p:txBody>
      </p:sp>
    </p:spTree>
    <p:extLst>
      <p:ext uri="{BB962C8B-B14F-4D97-AF65-F5344CB8AC3E}">
        <p14:creationId xmlns:p14="http://schemas.microsoft.com/office/powerpoint/2010/main" val="4228212795"/>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591946" y="0"/>
            <a:ext cx="6591279" cy="1381429"/>
          </a:xfrm>
        </p:spPr>
        <p:txBody>
          <a:bodyPr/>
          <a:lstStyle/>
          <a:p>
            <a:r>
              <a:rPr lang="pl-PL" dirty="0"/>
              <a:t>Tajemnice z art. 179 – 180 </a:t>
            </a:r>
          </a:p>
        </p:txBody>
      </p:sp>
      <p:graphicFrame>
        <p:nvGraphicFramePr>
          <p:cNvPr id="4" name="Symbol zastępczy zawartości 3"/>
          <p:cNvGraphicFramePr>
            <a:graphicFrameLocks noGrp="1"/>
          </p:cNvGraphicFramePr>
          <p:nvPr>
            <p:ph idx="1"/>
            <p:extLst/>
          </p:nvPr>
        </p:nvGraphicFramePr>
        <p:xfrm>
          <a:off x="106327" y="1447406"/>
          <a:ext cx="7176975" cy="489097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cxnSp>
        <p:nvCxnSpPr>
          <p:cNvPr id="6" name="Łącznik prosty ze strzałką 5"/>
          <p:cNvCxnSpPr/>
          <p:nvPr/>
        </p:nvCxnSpPr>
        <p:spPr>
          <a:xfrm>
            <a:off x="6124354" y="2838893"/>
            <a:ext cx="1616149" cy="10632"/>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7" name="Łącznik prosty ze strzałką 6"/>
          <p:cNvCxnSpPr/>
          <p:nvPr/>
        </p:nvCxnSpPr>
        <p:spPr>
          <a:xfrm>
            <a:off x="5567076" y="3925186"/>
            <a:ext cx="1616149" cy="10632"/>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8" name="Łącznik prosty ze strzałką 7"/>
          <p:cNvCxnSpPr/>
          <p:nvPr/>
        </p:nvCxnSpPr>
        <p:spPr>
          <a:xfrm>
            <a:off x="6280297" y="5000847"/>
            <a:ext cx="1616149" cy="10632"/>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9" name="Łącznik prosty ze strzałką 8"/>
          <p:cNvCxnSpPr/>
          <p:nvPr/>
        </p:nvCxnSpPr>
        <p:spPr>
          <a:xfrm>
            <a:off x="7183225" y="6133214"/>
            <a:ext cx="1616149" cy="10632"/>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sp>
        <p:nvSpPr>
          <p:cNvPr id="10" name="pole tekstowe 9"/>
          <p:cNvSpPr txBox="1"/>
          <p:nvPr/>
        </p:nvSpPr>
        <p:spPr>
          <a:xfrm>
            <a:off x="7740503" y="2160986"/>
            <a:ext cx="4908698" cy="1077218"/>
          </a:xfrm>
          <a:prstGeom prst="rect">
            <a:avLst/>
          </a:prstGeom>
          <a:noFill/>
        </p:spPr>
        <p:txBody>
          <a:bodyPr wrap="square" rtlCol="0">
            <a:spAutoFit/>
          </a:bodyPr>
          <a:lstStyle/>
          <a:p>
            <a:pPr algn="just"/>
            <a:r>
              <a:rPr lang="pl-PL" sz="1600" dirty="0"/>
              <a:t>- </a:t>
            </a:r>
            <a:r>
              <a:rPr lang="pl-PL" sz="1600" b="1" dirty="0"/>
              <a:t>uprawniony organ przełożony </a:t>
            </a:r>
            <a:r>
              <a:rPr lang="pl-PL" sz="1600" dirty="0"/>
              <a:t>na wniosek sądu lub prokuratora </a:t>
            </a:r>
          </a:p>
          <a:p>
            <a:pPr algn="just"/>
            <a:r>
              <a:rPr lang="pl-PL" sz="1600" dirty="0"/>
              <a:t> - odmowa: gdy zwolnienie z tajemnicy wyrządziłoby poważną szkodę państwu </a:t>
            </a:r>
          </a:p>
        </p:txBody>
      </p:sp>
      <p:sp>
        <p:nvSpPr>
          <p:cNvPr id="11" name="pole tekstowe 10"/>
          <p:cNvSpPr txBox="1"/>
          <p:nvPr/>
        </p:nvSpPr>
        <p:spPr>
          <a:xfrm>
            <a:off x="7357730" y="3238204"/>
            <a:ext cx="4759842" cy="830997"/>
          </a:xfrm>
          <a:prstGeom prst="rect">
            <a:avLst/>
          </a:prstGeom>
          <a:noFill/>
        </p:spPr>
        <p:txBody>
          <a:bodyPr wrap="square" rtlCol="0">
            <a:spAutoFit/>
          </a:bodyPr>
          <a:lstStyle/>
          <a:p>
            <a:pPr algn="just"/>
            <a:r>
              <a:rPr lang="pl-PL" sz="1600" dirty="0"/>
              <a:t>tzw. anonimat, zwolnienie z tajemnicy nie może dotyczyć informacji o autorach materiału prasowego/osobach udzielających informacji </a:t>
            </a:r>
          </a:p>
        </p:txBody>
      </p:sp>
      <p:sp>
        <p:nvSpPr>
          <p:cNvPr id="12" name="pole tekstowe 11"/>
          <p:cNvSpPr txBox="1"/>
          <p:nvPr/>
        </p:nvSpPr>
        <p:spPr>
          <a:xfrm>
            <a:off x="7740503" y="4462238"/>
            <a:ext cx="4908698" cy="1077218"/>
          </a:xfrm>
          <a:prstGeom prst="rect">
            <a:avLst/>
          </a:prstGeom>
          <a:noFill/>
        </p:spPr>
        <p:txBody>
          <a:bodyPr wrap="square" rtlCol="0">
            <a:spAutoFit/>
          </a:bodyPr>
          <a:lstStyle/>
          <a:p>
            <a:pPr marL="285750" indent="-285750">
              <a:buFontTx/>
              <a:buChar char="-"/>
            </a:pPr>
            <a:r>
              <a:rPr lang="pl-PL" sz="1600" b="1" dirty="0"/>
              <a:t>tylko sąd </a:t>
            </a:r>
            <a:r>
              <a:rPr lang="pl-PL" sz="1600" dirty="0"/>
              <a:t>na wniosek prokuratora </a:t>
            </a:r>
          </a:p>
          <a:p>
            <a:pPr marL="285750" indent="-285750" algn="just">
              <a:buFontTx/>
              <a:buChar char="-"/>
            </a:pPr>
            <a:r>
              <a:rPr lang="pl-PL" sz="1600" dirty="0"/>
              <a:t>gdy jest to niezbędne dla dobra wymiaru sprawiedliwości, a okoliczność nie może być ustalona na podstawie innego dowodu</a:t>
            </a:r>
          </a:p>
        </p:txBody>
      </p:sp>
      <p:sp>
        <p:nvSpPr>
          <p:cNvPr id="13" name="pole tekstowe 12"/>
          <p:cNvSpPr txBox="1"/>
          <p:nvPr/>
        </p:nvSpPr>
        <p:spPr>
          <a:xfrm>
            <a:off x="8799373" y="5717715"/>
            <a:ext cx="3098459" cy="830997"/>
          </a:xfrm>
          <a:prstGeom prst="rect">
            <a:avLst/>
          </a:prstGeom>
          <a:noFill/>
        </p:spPr>
        <p:txBody>
          <a:bodyPr wrap="square" rtlCol="0">
            <a:spAutoFit/>
          </a:bodyPr>
          <a:lstStyle/>
          <a:p>
            <a:pPr marL="285750" indent="-285750" algn="just">
              <a:buFontTx/>
              <a:buChar char="-"/>
            </a:pPr>
            <a:r>
              <a:rPr lang="pl-PL" sz="1600" dirty="0"/>
              <a:t>sąd lub prokurator </a:t>
            </a:r>
          </a:p>
          <a:p>
            <a:pPr marL="285750" indent="-285750" algn="just">
              <a:buFontTx/>
              <a:buChar char="-"/>
            </a:pPr>
            <a:r>
              <a:rPr lang="pl-PL" sz="1600" dirty="0"/>
              <a:t>„dla dobra wymiaru sprawiedliwości”</a:t>
            </a:r>
          </a:p>
        </p:txBody>
      </p:sp>
    </p:spTree>
    <p:extLst>
      <p:ext uri="{BB962C8B-B14F-4D97-AF65-F5344CB8AC3E}">
        <p14:creationId xmlns:p14="http://schemas.microsoft.com/office/powerpoint/2010/main" val="156235980"/>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479376" y="467833"/>
            <a:ext cx="9919266" cy="1557744"/>
          </a:xfrm>
        </p:spPr>
        <p:txBody>
          <a:bodyPr>
            <a:normAutofit/>
          </a:bodyPr>
          <a:lstStyle/>
          <a:p>
            <a:pPr algn="ctr"/>
            <a:r>
              <a:rPr lang="pl-PL" b="1" dirty="0">
                <a:solidFill>
                  <a:schemeClr val="tx1"/>
                </a:solidFill>
              </a:rPr>
              <a:t>Zakazy dowodzenia za pomocą określonych środków i źródeł  dowodowych</a:t>
            </a:r>
          </a:p>
        </p:txBody>
      </p:sp>
      <p:sp>
        <p:nvSpPr>
          <p:cNvPr id="4" name="Symbol zastępczy tekstu 3"/>
          <p:cNvSpPr>
            <a:spLocks noGrp="1"/>
          </p:cNvSpPr>
          <p:nvPr>
            <p:ph type="body" idx="1"/>
          </p:nvPr>
        </p:nvSpPr>
        <p:spPr>
          <a:xfrm>
            <a:off x="479376" y="3212976"/>
            <a:ext cx="4089648" cy="658368"/>
          </a:xfrm>
        </p:spPr>
        <p:txBody>
          <a:bodyPr/>
          <a:lstStyle/>
          <a:p>
            <a:pPr algn="ctr"/>
            <a:r>
              <a:rPr lang="pl-PL" dirty="0"/>
              <a:t>Bezwarunkowe </a:t>
            </a:r>
          </a:p>
        </p:txBody>
      </p:sp>
      <p:sp>
        <p:nvSpPr>
          <p:cNvPr id="6" name="Symbol zastępczy tekstu 5"/>
          <p:cNvSpPr>
            <a:spLocks noGrp="1"/>
          </p:cNvSpPr>
          <p:nvPr>
            <p:ph type="body" sz="quarter" idx="3"/>
          </p:nvPr>
        </p:nvSpPr>
        <p:spPr>
          <a:xfrm>
            <a:off x="6816080" y="3212976"/>
            <a:ext cx="3240360" cy="658368"/>
          </a:xfrm>
        </p:spPr>
        <p:txBody>
          <a:bodyPr/>
          <a:lstStyle/>
          <a:p>
            <a:pPr algn="ctr"/>
            <a:r>
              <a:rPr lang="pl-PL" dirty="0"/>
              <a:t>Warunkowe </a:t>
            </a:r>
          </a:p>
        </p:txBody>
      </p:sp>
      <p:cxnSp>
        <p:nvCxnSpPr>
          <p:cNvPr id="13" name="Łącznik prosty ze strzałką 12"/>
          <p:cNvCxnSpPr>
            <a:cxnSpLocks/>
          </p:cNvCxnSpPr>
          <p:nvPr/>
        </p:nvCxnSpPr>
        <p:spPr>
          <a:xfrm flipH="1">
            <a:off x="1991544" y="2466753"/>
            <a:ext cx="911144" cy="963415"/>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cxnSp>
        <p:nvCxnSpPr>
          <p:cNvPr id="16" name="Łącznik prosty ze strzałką 15"/>
          <p:cNvCxnSpPr>
            <a:cxnSpLocks/>
          </p:cNvCxnSpPr>
          <p:nvPr/>
        </p:nvCxnSpPr>
        <p:spPr>
          <a:xfrm>
            <a:off x="7304567" y="2466753"/>
            <a:ext cx="967563" cy="963415"/>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sp>
        <p:nvSpPr>
          <p:cNvPr id="17" name="pole tekstowe 16"/>
          <p:cNvSpPr txBox="1"/>
          <p:nvPr/>
        </p:nvSpPr>
        <p:spPr>
          <a:xfrm>
            <a:off x="479376" y="3871344"/>
            <a:ext cx="3996444" cy="2554545"/>
          </a:xfrm>
          <a:prstGeom prst="rect">
            <a:avLst/>
          </a:prstGeom>
          <a:noFill/>
        </p:spPr>
        <p:txBody>
          <a:bodyPr wrap="square" rtlCol="0">
            <a:spAutoFit/>
          </a:bodyPr>
          <a:lstStyle/>
          <a:p>
            <a:pPr marL="342900" indent="-342900">
              <a:buAutoNum type="arabicPeriod"/>
            </a:pPr>
            <a:r>
              <a:rPr lang="pl-PL" sz="2000" dirty="0"/>
              <a:t>art. 178 pkt. 1 k.p.k.</a:t>
            </a:r>
          </a:p>
          <a:p>
            <a:pPr marL="342900" indent="-342900">
              <a:buAutoNum type="arabicPeriod"/>
            </a:pPr>
            <a:r>
              <a:rPr lang="pl-PL" sz="2000" dirty="0"/>
              <a:t>art. 178 pkt. 2 k.p.k. </a:t>
            </a:r>
          </a:p>
          <a:p>
            <a:pPr marL="342900" indent="-342900">
              <a:buAutoNum type="arabicPeriod"/>
            </a:pPr>
            <a:r>
              <a:rPr lang="pl-PL" sz="2000" dirty="0"/>
              <a:t>art. 178a k.p.k. </a:t>
            </a:r>
          </a:p>
          <a:p>
            <a:pPr marL="342900" indent="-342900">
              <a:buAutoNum type="arabicPeriod"/>
            </a:pPr>
            <a:r>
              <a:rPr lang="pl-PL" sz="2000" dirty="0"/>
              <a:t>art. 196 § 1 k.p.k.</a:t>
            </a:r>
          </a:p>
          <a:p>
            <a:pPr marL="342900" indent="-342900">
              <a:buAutoNum type="arabicPeriod"/>
            </a:pPr>
            <a:r>
              <a:rPr lang="pl-PL" sz="2000" dirty="0"/>
              <a:t>art. 199 k.p.k. </a:t>
            </a:r>
          </a:p>
          <a:p>
            <a:pPr marL="342900" indent="-342900">
              <a:buAutoNum type="arabicPeriod"/>
            </a:pPr>
            <a:r>
              <a:rPr lang="pl-PL" sz="2000" dirty="0"/>
              <a:t>art. 52 ust. 1 ustawy z 19 sierpnia 1994 r. o ochronie zdrowia psychicznego  </a:t>
            </a:r>
          </a:p>
        </p:txBody>
      </p:sp>
      <p:sp>
        <p:nvSpPr>
          <p:cNvPr id="18" name="pole tekstowe 17"/>
          <p:cNvSpPr txBox="1"/>
          <p:nvPr/>
        </p:nvSpPr>
        <p:spPr>
          <a:xfrm>
            <a:off x="6456039" y="4000452"/>
            <a:ext cx="4654983" cy="2554545"/>
          </a:xfrm>
          <a:prstGeom prst="rect">
            <a:avLst/>
          </a:prstGeom>
          <a:noFill/>
        </p:spPr>
        <p:txBody>
          <a:bodyPr wrap="square" rtlCol="0">
            <a:spAutoFit/>
          </a:bodyPr>
          <a:lstStyle/>
          <a:p>
            <a:r>
              <a:rPr lang="pl-PL" sz="2000" dirty="0"/>
              <a:t>zakaz przesłuchiwania świadków, z:</a:t>
            </a:r>
          </a:p>
          <a:p>
            <a:pPr marL="342900" indent="-342900">
              <a:buAutoNum type="arabicPeriod"/>
            </a:pPr>
            <a:r>
              <a:rPr lang="pl-PL" sz="2000" dirty="0"/>
              <a:t>art. 182 k.p.k.</a:t>
            </a:r>
          </a:p>
          <a:p>
            <a:pPr marL="342900" indent="-342900">
              <a:buAutoNum type="arabicPeriod"/>
            </a:pPr>
            <a:r>
              <a:rPr lang="pl-PL" sz="2000" dirty="0"/>
              <a:t>art. 185 k.p.k. </a:t>
            </a:r>
          </a:p>
          <a:p>
            <a:r>
              <a:rPr lang="pl-PL" sz="2000" dirty="0"/>
              <a:t>3. art. 582 § 1 k.p.k.</a:t>
            </a:r>
          </a:p>
          <a:p>
            <a:endParaRPr lang="pl-PL" sz="2000" dirty="0"/>
          </a:p>
          <a:p>
            <a:r>
              <a:rPr lang="pl-PL" sz="2000" dirty="0"/>
              <a:t>świadek może nie skorzystać z przysługującego mu uprawnienia – dlatego warunkowe </a:t>
            </a:r>
          </a:p>
        </p:txBody>
      </p:sp>
    </p:spTree>
    <p:extLst>
      <p:ext uri="{BB962C8B-B14F-4D97-AF65-F5344CB8AC3E}">
        <p14:creationId xmlns:p14="http://schemas.microsoft.com/office/powerpoint/2010/main" val="460204081"/>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797441" y="119717"/>
            <a:ext cx="9643732" cy="1723753"/>
          </a:xfrm>
        </p:spPr>
        <p:txBody>
          <a:bodyPr>
            <a:normAutofit/>
          </a:bodyPr>
          <a:lstStyle/>
          <a:p>
            <a:pPr algn="just"/>
            <a:r>
              <a:rPr lang="pl-PL" sz="3200" b="1" dirty="0">
                <a:solidFill>
                  <a:schemeClr val="tx1"/>
                </a:solidFill>
              </a:rPr>
              <a:t>Zakazy dowodzenia za pomocą określonych środków dowodowych</a:t>
            </a:r>
            <a:endParaRPr lang="pl-PL" sz="3200" dirty="0"/>
          </a:p>
        </p:txBody>
      </p:sp>
      <p:sp>
        <p:nvSpPr>
          <p:cNvPr id="5" name="Symbol zastępczy tekstu 4"/>
          <p:cNvSpPr>
            <a:spLocks noGrp="1"/>
          </p:cNvSpPr>
          <p:nvPr>
            <p:ph type="body" idx="1"/>
          </p:nvPr>
        </p:nvSpPr>
        <p:spPr>
          <a:xfrm>
            <a:off x="5048174" y="1275162"/>
            <a:ext cx="4536504" cy="432048"/>
          </a:xfrm>
        </p:spPr>
        <p:txBody>
          <a:bodyPr>
            <a:normAutofit lnSpcReduction="10000"/>
          </a:bodyPr>
          <a:lstStyle/>
          <a:p>
            <a:pPr algn="ctr"/>
            <a:r>
              <a:rPr lang="pl-PL" dirty="0"/>
              <a:t>Bezwarunkowe </a:t>
            </a:r>
          </a:p>
        </p:txBody>
      </p:sp>
      <p:sp>
        <p:nvSpPr>
          <p:cNvPr id="3" name="Symbol zastępczy zawartości 2"/>
          <p:cNvSpPr>
            <a:spLocks noGrp="1"/>
          </p:cNvSpPr>
          <p:nvPr>
            <p:ph sz="half" idx="2"/>
          </p:nvPr>
        </p:nvSpPr>
        <p:spPr>
          <a:xfrm>
            <a:off x="138222" y="1963187"/>
            <a:ext cx="9675629" cy="5092995"/>
          </a:xfrm>
        </p:spPr>
        <p:txBody>
          <a:bodyPr>
            <a:normAutofit/>
          </a:bodyPr>
          <a:lstStyle/>
          <a:p>
            <a:pPr marL="457200" indent="-457200" algn="just">
              <a:buAutoNum type="arabicPeriod"/>
            </a:pPr>
            <a:r>
              <a:rPr lang="pl-PL" dirty="0"/>
              <a:t>Przesłuchiwania jako świadka obrońcy albo adwokata lub radcy prawnego udzielającego pomocy zatrzymanemu co do faktów, o których dowiedział się udzielając porady prawnej lub prowadząc sprawę (art. 178 pkt. 1 k.p.k.)</a:t>
            </a:r>
          </a:p>
          <a:p>
            <a:pPr lvl="1" algn="just"/>
            <a:r>
              <a:rPr lang="pl-PL" dirty="0"/>
              <a:t>Konsekwencja prawa do obrony </a:t>
            </a:r>
            <a:r>
              <a:rPr lang="pl-PL" dirty="0">
                <a:sym typeface="Wingdings" pitchFamily="2" charset="2"/>
              </a:rPr>
              <a:t> art. 42 ust. 2 Konstytucji</a:t>
            </a:r>
            <a:endParaRPr lang="pl-PL" dirty="0"/>
          </a:p>
          <a:p>
            <a:pPr marL="457200" indent="-457200" algn="just">
              <a:buAutoNum type="arabicPeriod"/>
            </a:pPr>
            <a:r>
              <a:rPr lang="pl-PL" dirty="0"/>
              <a:t>Przesłuchiwania jako świadka duchownego co do faktów, o których dowiedział się przy spowiedzi (art. 178 pkt. 2 k.p.k.) </a:t>
            </a:r>
          </a:p>
          <a:p>
            <a:pPr lvl="1" algn="just"/>
            <a:r>
              <a:rPr lang="pl-PL" dirty="0"/>
              <a:t>Konsekwencja prawa do wolności wyznania </a:t>
            </a:r>
          </a:p>
          <a:p>
            <a:pPr marL="457200" lvl="1" indent="0" algn="just">
              <a:buNone/>
            </a:pPr>
            <a:endParaRPr lang="pl-PL" dirty="0"/>
          </a:p>
          <a:p>
            <a:pPr marL="457200" indent="-457200" algn="just">
              <a:buFont typeface="+mj-lt"/>
              <a:buAutoNum type="arabicPeriod" startAt="3"/>
            </a:pPr>
            <a:r>
              <a:rPr lang="pl-PL" dirty="0"/>
              <a:t>Przesłuchiwania jako świadka mediatora, co do faktów, o których dowiedział się od oskarżonego lub pokrzywdzonego prowadząc postępowanie mediacyjne, z wyłączeniem informacji o przestępstwach z art. 240 § 1 k.k. (art. 178a k.p.k.)</a:t>
            </a:r>
          </a:p>
        </p:txBody>
      </p:sp>
      <p:pic>
        <p:nvPicPr>
          <p:cNvPr id="6" name="Obraz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flipH="1">
            <a:off x="9813851" y="3551275"/>
            <a:ext cx="2159189" cy="1516026"/>
          </a:xfrm>
          <a:prstGeom prst="rect">
            <a:avLst/>
          </a:prstGeom>
          <a:ln>
            <a:noFill/>
          </a:ln>
          <a:effectLst>
            <a:softEdge rad="112500"/>
          </a:effectLst>
        </p:spPr>
      </p:pic>
      <p:pic>
        <p:nvPicPr>
          <p:cNvPr id="8" name="Obraz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325722" y="0"/>
            <a:ext cx="2015134" cy="2418163"/>
          </a:xfrm>
          <a:prstGeom prst="rect">
            <a:avLst/>
          </a:prstGeom>
          <a:ln>
            <a:noFill/>
          </a:ln>
          <a:effectLst>
            <a:softEdge rad="112500"/>
          </a:effectLst>
        </p:spPr>
      </p:pic>
      <p:pic>
        <p:nvPicPr>
          <p:cNvPr id="9" name="Obraz 8"/>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381966" y="1963187"/>
            <a:ext cx="1591074" cy="1544278"/>
          </a:xfrm>
          <a:prstGeom prst="rect">
            <a:avLst/>
          </a:prstGeom>
          <a:ln>
            <a:noFill/>
          </a:ln>
          <a:effectLst>
            <a:softEdge rad="112500"/>
          </a:effectLst>
        </p:spPr>
      </p:pic>
      <p:sp>
        <p:nvSpPr>
          <p:cNvPr id="11" name="AutoShape 4" descr="data:image/jpeg;base64,/9j/4AAQSkZJRgABAQAAAQABAAD/2wCEAAkGBxMSEhMTExMVFRUWGRUXGBUWFxYXGBcZGBcXFxgYFRUaHSggGBolGxUXITEhJSkrLi4uFx8zODMtNygtLisBCgoKDQ0NFw8PFzAjICU3NzAtNzc3NzUyKy01Lis3Mjc3NTA2MS0xNzAwLS03Ny03Njc3LTI3Nzg4KzM1OC0rNf/AABEIANMA7wMBIgACEQEDEQH/xAAcAAACAgMBAQAAAAAAAAAAAAAABgEFAgQHAwj/xABCEAABAwIEAwQHBQUHBQEAAAABAAIDBBEFEiExBkFRBxNhcRQiMkKBkaEjUmKxwSQzU3LRFRZDgpKisgg0Y+HxRP/EABkBAQADAQEAAAAAAAAAAAAAAAAEBQYDAf/EACQRAQABAwIGAwEAAAAAAAAAAAABAgMRBVEEEiEyQbEVYbIT/9oADAMBAAIRAxEAPwDuKEIQCEIQCEIQCEIQCEKLoJWBWtieJRU8bpZXhjGi5J/TqlCKtrcTN4c1LS8pP8WQdW8g0+KBkxbiSmpv3srWk7DUk/JUjuNJJL+jUU8o+/6ob9SCrTBuFaan9YMDpD7Uj9XOPU30V2xoA0AHlogS241irtqNjR+K9/oVBxvFW+1RNcPwb/Up3uoQKDON8lvSaWenH33Bpb/tJKYsMxeCobmika8eG/yK2nMadwD5i6XsV4Qie4ywE08+tpI+fmNrIGRZBK2AY5IJfRasZZ2j1Xe7MBzHjzTQglCEIBCEIBCEIBCEIBCEIBCEIBCEIBCEIBCEIBamJ17II3SyODWNFyf0HitolJGOMOIVjaX/APPBaSW2zncmHyIBQamD4bJikgq6sObTA3gp3bOHKR46n9F0BrbbaAclDGACw0AsAPBc47S+1AYc4QwtbJNuQb5WjxtzQdJCLrh2B9uxuBVQDU+1HyHXUrsWDYtFVRNlhcHsI3HLwPigmrxWGN7WSSta52gBOpRiuIsp4XzP2Y0u+mgXzF2rvlbik5c51wQWa7NubK6437RO/wAPpqOJxv3bO+d1IGyB14M7YDWVgp3wBrHk5HDf/MutlfP3YLwo6Sc1rwckdwzo5x0PyX0C3mgouL8LE0Bc3SWL7RjhuMutr9Day3OHMR9Ip45T7TmjMOjraj5rcqh6jr7WI+iWuzW/o0gPKeYDyvogbApUBSgEIQgEIQgEIQgEIQgEIQgEIQgEIQgEIQg8KyTIx7ujXH5AlL/AUH7OZj7U7jIT5/8AxXmKtvDKOeR//Eqp4CnD6Gntu1oafAjkgtMVqhFDJIfda53xA0XyLPLJiFcSdXzSfQm2nwX1XxhEX0dQ0bmNx+hXy/2d1LI8RpnSeyHWN+p0H1KB04+7JPQ6cT073PyAd407+bfBa3YZxM+CrFM5x7qbYX0aRrcea7Zx9WsioKh8ns5LC/U6Cy+a+zKndJiVM1m+Yn4AXKB3/wCofCwyphqLfvG5Db8Nz+q5CD+a+hf+oalD6OF9vYebfGwSJ2KYLS1ktRDUxtfdrSy97g3N7ILPgztibSxxwS0zRGwAXi3/AJjfmu5YFi8VXCyaF2Zjh8jzB8VyniHsMjcc1JNkufWa/YD8NgukcJ4CzD6RkAdcN1LjtfmfJBscUYg2CmleTYkFrfFztGgfFYcIUJhpYmkWcQHu/mcLlUTA7EqoOt+yU506SyDf4AgJ2CAUoQgEIQgEIQgEIQgEIQgEIQgEIQgEBChAXUFyqMT4lpYHZZZmtd01NvO2y18V4tp4WMcHd4ZPYYzUu+HL4oL4gEEHYpKwib0Cskp5DaGocXwu5Bx3Z4WA+qssO4vhkkEUjXwvd7Ik97yI0VljuDx1cRikGm4I3BGxBQb8rA5padnAg+RC+WO0zhGXD6tzg09y92aN4Gg528wu6x4pV0H2dSx08I0bUM9oD/yX5+Sso8UoMRBhu2bTWNzTp53CD5jxji6sqoY4JZnPY3QN6+dt11jsL4KfFetnaWOItG072+95G6faDs8w6J4kZSxhwNwbbK+qK2KEsa4hmY5WC25HSyCg7SeGHYhRuhjcGvuC2+2hvY/JKnZL2czUEsk9QW5iAGtH1JXViOqLIMZAbEDe315JTmwKtqDkqZ2CG5JEVw5zeTX35eStZHEVgzT2a9tmwdSBcuCuQEHhR0rIo2sjaGtaLBo5BbKxUhBKi6CtWtro4heR7WjxOvyQbRci6pKziekiY17525XXsRqSRysNV5UPFtNI9rM+V7/ZDgRceZQMKEIQCEIQCEIQCEIQCi6leU7srXG2wJ+QugzutPGJzHBI5u4a63ySnQ1+JV7O8i7qnhdfKXXMluototocHzSD7avqHXFi1pbl/JBV4ZhuTDHTQBklXMzOXOIu5xO2uyz7OOHTAz0ioDGzyNGZhcDlN/Ow+C3Iezema0NzykDa528lWcX8M01LSOc0vzlzQ0k6gucB+qDT46p5jUySSyN9EDG5Ggi/eZtMttb3sug8PGT0aHvv3mQZvNLTezalc2MyF7ntaBnvrf73mqKairKWplhZWykBnewtfbK4C5cw2HIBB1FwB3t5FecdIwOzBrQ7qBZVGHYvJNQx1ETA+RzA7J1PMKv/ALy1mW39mz5vNlvzQNrkv1OL3ro6UMa6zc5duW3B+WyrW1GLVFw2OKmady+5eB+GxtdXPDvDrKUOdmdJK/V8rtXO8PJBdNKCgKUCrxjh0rhFUwazU5LgB7zD7TfPLdWXD3EEVZHnjOuzmHRzHc2uHgrbKlvGuEWSSd/DI6nn5yR2GbwcOiBjv1QSlrCcJrmyh09SHxgH1W39bxddbfF+KmmpnSMtnJaxl/vPOUfUoN3Ga/uIJZSL5GucPEgXsuXUwklrqY1LG1DahhkJcdImkXa1mo253VlxFg87aXPU1c8j5MrBCC3Jmk9Xa17C6suHuziGKBjZXvkfYXJPs/hb4BBU49gf9nGaspIopZHujaxhNwwX9cgE8wfom3E8MiraRomyNeWNeHAgGN9r3B8CvB/ANMQBd48QUs8UcAmKN0sE82QD7SG4s5g3LfGyBv4ExB81IDIczmOfHm+8GHKHfFMV0gYHw2/0eN9FXTtjIBEby3K022NhfzWzPi9fRGL0lsUsT3tjzx3u0uNgXXQOyyWF/kswgEIQgEIQgEqcZ8SiBroY43SzOYTkbb1WkEZneCa1zWaoa2oxR5IMgaWtDj7umgQNHZ+zLh9KLAepe3xKYlRcFf8AZU/8n6lXqASR2pgdxDfbvWf8gndI3a0y9Iw9JY/+bUDszYfBKPG1mVFA829uRhJ6OYR+qbo9h5BKPHjc01A3rK7XpZt0GlwVjcFO+eifIGyRzODGnmzS1jsnwLmWI4XE6qxGKSwvE2dp2IdckEH/AChO/CE7n0VM9xu50bSSeqC2uskIQCEIQCxcslDkGDnWFzt+iQuIsYhraqlpIZA85y94F7Du7OGvPZXfaBUOZRSZbi5Yw26OdY/QqgwCgjbiMTIgA2CBpuLal7SL366ILXtCi+yil92OWMkeBcLn4JrhlD2hzTdpAIPULwxGibPE+J4u14LT8Ra6WOCcQdE59BOftYf3ZPvxe5bqQBqgcV5VWXK7NtY38rar1BShxpi7nObQ05zTTaOt7kfvE9DYoM+zU/sjtLDv58v8ufT6I7TTaizAElskTgBzIOgW7JX0uF08UcsgjaAGgkH1joCdOZK1OOKpj6B0jTmaS1wPVBs8J8Rtqm5HMdHMwNzxvtcXGhHgUxhc+w+VpxOkLCPXpjnsejRlvZdBCAQhCAQhCASV2jYBTvppqh0Y71rQA/W/tBOqV+0iS1BKObsgH+sILXhxhFNCCNmhWa8KFmWNg6NH5L3QQUqdptNnw+WwuWmN3ye0lbvF/EPoTI39254e8NLhswfed4KyeY54yAWua5tjYg6EIJwqo7yGN495rT9EtV7jUYnCxurKUGR38zgW281qUVNiVIDSxBksevdSuv8AZt5B/kmDhnA/RmOLnZ5ZDmkedy47geCBX4iweOpxZjJQS10TbgbGxJsU/UlO2NjWMGVrQAB0ASvXW/tWHr3f9U2hBKEIQCEIQCgqUINTEaBk8bopG5mu0ISXwNhbIK+tYy+VrIQ0nl7WgT+k/hfN6dXZvwW8rlBrzcWOdiUNOGPZEO9a97rBr3ACwHxVzxJw8KnI9jzFPHrHK3cdWu6tOxWxxBgjKqPI85SCHMe3RzXDUEHzVBHxBUUJEdc0vj2bVMFx4d4N83kEGMtbi9u5EMWfbvzfJba4F73Vpwrwy2kzSPcZZ5NZJXak+DejRyW9T4/TPbmbM0t3ve30KpsS40YSYaMGomOgAHqsP3nE8h4IPHjNzamemo2tDn52yuJ1yNYQ7XzVnxxFegqAG6BjtByABUcK4C6nD5Znd5US6ySdOjW/hF1ucTx5qOpHWKT/AIlBX8G8P08MEMsUYEjo2Ev5m7QmcKk4MmzUVP4Ma35ABXaAQhCAQhCASZ2kSepTR/xJgPkLpzSJ2pFzRRyMZncya4Z971bWQO8ew+H5LO6Tf72VMbbzYfM0AXLmllgOtr3Xph/aDQytB70tvtdrt+lwEDDi9K2WGSN7bhzXD6Gy5fgGFthoxNDVupXxkteL3ZIRze3Un4LptLisEwuyVpvyuB9CqHDuB6Vkr5XEzFzy9rHEFrCfuAIKfAeNa2QuaaN1Q1u0sPqtf4gPIKf6SVz2NcWFhIuWndvgbLNjA2wAAHRZOIAvsBugUDHnxk/+OBh+ZcE4hJXA7zPVV1Ve7c5hafBhv+qdkAhCEEErRr8XhhLWySNaXbXWxV1LY2l73BrWi5J2sEg4vxDS1A7ySiklp9W+k6ZQDpcDdAzUPFDH1JpnsdG6143GxbKOrCPDqr4FLPCODMZAwktla1znQO+7G72QD5JlYgkpQwUZMVrW39qOFw/3Xsm8pJx+QU+KUsxNmzNdG4+IHq/UoHVQ+IEWIBHQqQVIQUdRwhRPJc6mYSeev9VY4fhsUDcsTGsHgP1Wy+UDmPiQtGtxuCLV8rR8QfyQb618QYHRyNOxa4fRLNd2iUUY0kL9QLNa4XJ2AuNVhNxRVSMJiw+a1jq4tsR87oPbs1mzUY/DLM3/AEusm1JnZYw+hkkAEzTEt+6S83BTmgEIQgxJQSteurY4WGSVwY0bkpUOPVVaS2ij7uLY1Eg0I/AN7+YQMGMY5BStzTSBo5Dck9ABqkxmKS1+JU7DA6OKEd+3Na773bfTb4piwfhCGF3eyl1RNv3stiR4C2llq8MNMtbWz8mO7hvSws6/1QNhbcai99wkPEKZuHVBc5oNFOfXBFxC87u8GnQJ+stato45mFkjQ9jt2nmg4jxxjlE9zoqGBgcD61SLgN/k13WhwfiRbOIaitqI2PsI5GuHqu/FcLDj7BfQKt7WAOZKc7GN9y/I+C9Ozqhp6ms7utGpb9kw2yuOt7+IC4c1f9MeF5Njg402blMTNe/XpPrB9x6Gtpe6EVa+V8rsrGvIObmToOiuXcOVkvqy1rwwizhHoTfcahZcO8F+jzmV8zpmtGWBr9e6b0b8E2hq7qNy7g/EZMP9KgFNJJTxzPDZGlvqjTR19SU64fxbSzWDZLO+64EW8NVpcFuzOrTbT0mQa87WW1xTRxCIvdSCoI9wWDj1IJICC6bUsOz2nycFrYnisUEb5XvaGsaTuNbDay5612EHX7SncN2Br7j6FWGDcM0FY18ga+RurQZL2Om4CDLD8FkxSMVFXK4QyaxwMNm5DsX+KPRP7OmZT96XUtQ2RoY+1osjbnL4EGyyw3FJ8Oj9HlppZWsJEUjMtnM91tt7rVxDAazFJY5Jb0sLL5Yv8Rwdo7MRcahBcdnVQDSuGZuUSyBliNGC2VND6tjRq9g83Bc+xnh2ioclopmxnRz4yMrf5hvr4LXLsHazN69Q4+ywtfmcem1ggb67jKki07zO/kxgJJ8jayTuIZZMTqqOGSCWnhJkcHuLbuLQCC221t088O0cQia5lOIbgHIbEjwJVbxKQK7D79Zh/tCDwkwKuja7u6x77Algf7RI2BICqcDiqaqF802ISRFjnNkawgZC3fcLo4CT8W4HbNU94JXMhfYzQt0EhbqL/HdAjw4K/EJHmOsqPRm3aJHOF5XjQkWHsg/mrDBfRKORsNfTsa7XLU65Hgddb5uqiAy09VNHhzO8pmH1ozs1+t2xdNd1sYW3+1qoMng7uKmvniktmc52xFjtoqK3f4ydSqt5iaPzHvO7tNNPJnyt8CofTqj0l7A2niNqeOw1tvI7ryITysIKdrGhrAGtaAAByAXoQr1xc1wvHH4fVVdO+J74GuEmdlvU7wlxJG5+CfMLxeGpaHwyB48N/kdUvYk0Q4rA8n1Z2Pa6+12gBv5r3xTg+Nz+9pnupphc5o9A/wAHjp5IGhqySXDxLPSOEdfHZuwqIwcn+Yb3TdTVTJGh7HBzTqCNigruIcDirITDKNCbg82nkR4qk4cxGWnnFDVHMbXhm2zt+678ScFz/tDxiLNE2G8lVC/O1jN+hBO2xKB5rZQyN7jya4/Qpd7OKe1G2Q7zEyH4m36Je4s41lZSnvaSWFsoaxj3FvtEjQ2KeuHKXuqaFn3Wj+qCwXlPJla49AT8hdexWLmA3B5iyD5qxaudUVE07ySXPIAPut6BbvBtI6TEKVrb3a4ucegylTxzhJo62RtiWyHPHYbk6ZQumdl/CZpYzPMPt5eX3G8m+aiU26puZlqOI1CxRpVFm33VRjG28n0LCofZrj0BPyC9FoY5OGQSuPJjvqCFLZdQ9nWsM7/4k8jx5Gyv8XoBPG6MuLb+83cW2IVXwBT5KCn6lgcfMphsgTP7uVrbNbWZm/eeAX/MCyaaCAxxsY52ZwFi7qeZW2hBgWqbrJCBf4hwWWZzZIZ3RPby0yO/mFlUOwLEZPVkqYWNPvQtIf8AAnS6drIsg08NpO6jbHmc8tAGZ258T4pa479WWil+7Jl/1kBOSVe0aO9IHDdksLvgHgn8kDSsJAbEXsTzWFFNnYx42c0EfEL3Qc74QGQVER/eNnlc7qQ5xIPkjGx3FTTVTLB5e2J4Hvh5DQT5Kx4xw6SGQV0AzFotNGPfYPeHi0XKp8OqG4lVw90bwQjO8/jOrW+YKynx1+1q9N2jtqnOfrzCTz0zaxLpagqVC1aMUe0OLKynmG8c8Wv4S4Zk1RPuARsdfmqXjmnz0U/4Wl482i6WcK44lko2yQUc0jBGGiQFti8Cx0Jvug3caqJMQmfRQOLYWfv5ha5v7jfqE0YRhcVLCyGIZWN2H5k+KVezfEoRE6E3ZUZnvfG/R13ku32O6eLoKPjGudBSTSt0cAAD0uQNfmsuGcGip4Rks5zvWfJoS9x5kqyrKZkrHRyNDmu0LTsR4pZHA4aMrKypjjGndtcMoHQabIFrtcrfSWCnhObuXMlmdu1rcwFr9brptDIDGwjm1u3kFUU3ClNHTvp2s9WT23e889SeuiqIuHq2kH7JUd5GNop7mw6NsgdbqLpPHE9XEPt6CQ23ewty+epuvOn7QoXMDxFNlO2l7+OgQNFdhcMro3yRte6M5mEj2TtcLZASpHx5G4EthlPw/wDS8puPMsbpPQ58o5+r+qB0Sz2iT5aJ4G73MaPi8X+i1WcYVD2tfHhs72uFwc0f9VW4pU1VbLTRuoZ4WCQue57mFtgNNj1QPGG0wiijYNmtAW2sGhZhAIQhAIQhAIQhAKq4ogD6Wdp/hvI8w0kK1XlPGHNLTsQR80FRwVU56KnPMMa0+YFirxc84fxCro2yQjD55WiWQtc1zAC0nTcqwqONJo2Oklw+djW7kuZ/VA4PF1p4bhcMGYRRtZmJc7LzJ1JKW28dHIx5o57PAI9nY7LOXjyJvtQzD4f+l5gOCxJSXU9ocLGtcYZbOIaNLanYajmvSTiGtlH2NC9t/elLS3zsDdei64re0UdTmNh3Twb+LSlHsnq+4p20U1myN9dl9A9r/WGX4LffwpU1f/fVPq/wodGHwcDurnFeF4KiONhBaYgBHIzRzLbWPwQavG+FxPgdObMlhBeyQaEFutr8wVbYDWGWnikdu5rSb8zbUqiPA7X2E1VUTMBB7uRwLTbrYJpjjDWho9UNAAA5AbIPWyjKskIIAUELJQ4oFfj6sc2BsMZ+0qHCNp59Xf7QVeYdQMhijiYAGsAGwSuZG1OKta1wLKZmawIPrklv5FOaCBGOQA+AWnjNKHwStI0LHfQEhbwUSNuCOoIQLvAE+egpwd2tDXeYTEAlTs/9UVcZ/wAOokaPLRNiAspQhAIQhAIQhAIQhAKMqlCCMqVO0WT9lawHV8sTbdQXgH6JsSdxkzvKqgh5Oc5/+ixQNVJThjGNt7LQPkF6d2Og+QWQUoKniTC21FPLHYXLSWeDwPVI+K1eCcRM1KzMfXjJid5s9Uk/JX10m4HI2mxGppyQGyBsjASB6xuX/UoHIKQFCyQQWoDVKEAoKlYuQYSvDQS4gAC5v0HNIj8bkxKRzIJm09K05XS5gHyHmI9dB5qwxbA6p5J7zODy8OiVJ+BQDc0o06f/AFBZ4DT01DikrI3AMdTtc517lz8+pJHOydDj9P8AxB9VzWl4d7klzYXBx0J306LZ9Ek+45A//wB4af8AiD6rxruJYI4nyd4PVF/jy+tkjeiSfcd8lr4hgz54zG5rwDbbTY3H1QbvD80tFI2rnJ7muOd+htC935A6BdKinadnA+RC5JLw7Xyx90aiZ0ZGXKSNvkrbAuFKmGNsYc+zdnONyg6VdSFWYLRyxstK/OVZBBKEIQCEIQCEIQCglSqjHKKaQDupMvUdUG/UVcbGlzntAAJJJGgC5niFZPNMMUYHCGndkY377CbSPt0tqs+IODamdmRxeBe5LDa60H4BiAj7l1RP3dsmUEWy7W26IOlQ8RU7mtcJBZwDh5HVZf3hp/4g+q5zS4W+JjWBjrNAAv0C9fRJPuO+SDoLcepztIEjVNDT1uKVGeS2SOPu3ghpYS3UtvzWv6G/+GVrVPDPeuzuhcXWt0v5oL+g4hkopWU9VK2aJ5DYqgOBN72DZNd/FPocDzC5RS8Da3bTAG4IJ5Hw1Tdg2DVLHNLpLNHun8kDUFKgKUAhCEEFYAoQgzsjKEIQGUKLKEIMrIChCCbKUIQCEIQCEIQCEIQCgoQggKbIQgMoRlCEIIcEBQhBJUAoQgyUoQg//9k="/>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pl-PL"/>
          </a:p>
        </p:txBody>
      </p:sp>
      <p:pic>
        <p:nvPicPr>
          <p:cNvPr id="13" name="Obraz 12"/>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0400972" y="5373959"/>
            <a:ext cx="1553062" cy="1366209"/>
          </a:xfrm>
          <a:prstGeom prst="rect">
            <a:avLst/>
          </a:prstGeom>
        </p:spPr>
      </p:pic>
    </p:spTree>
    <p:extLst>
      <p:ext uri="{BB962C8B-B14F-4D97-AF65-F5344CB8AC3E}">
        <p14:creationId xmlns:p14="http://schemas.microsoft.com/office/powerpoint/2010/main" val="3913179870"/>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ytuł 6"/>
          <p:cNvSpPr>
            <a:spLocks noGrp="1"/>
          </p:cNvSpPr>
          <p:nvPr>
            <p:ph type="title"/>
          </p:nvPr>
        </p:nvSpPr>
        <p:spPr>
          <a:xfrm>
            <a:off x="783264" y="1275163"/>
            <a:ext cx="9366325" cy="1143000"/>
          </a:xfrm>
        </p:spPr>
        <p:txBody>
          <a:bodyPr>
            <a:normAutofit fontScale="90000"/>
          </a:bodyPr>
          <a:lstStyle/>
          <a:p>
            <a:r>
              <a:rPr lang="pl-PL" b="1" dirty="0"/>
              <a:t>Zakazy dowodzenia za pomocą określonych środków dowodowych</a:t>
            </a:r>
            <a:br>
              <a:rPr lang="pl-PL" b="1" dirty="0"/>
            </a:br>
            <a:r>
              <a:rPr lang="pl-PL" sz="2700" dirty="0"/>
              <a:t>Bezwarunkowe</a:t>
            </a:r>
            <a:r>
              <a:rPr lang="pl-PL" dirty="0"/>
              <a:t> </a:t>
            </a:r>
            <a:br>
              <a:rPr lang="pl-PL" dirty="0"/>
            </a:br>
            <a:endParaRPr lang="pl-PL" dirty="0"/>
          </a:p>
        </p:txBody>
      </p:sp>
      <p:sp>
        <p:nvSpPr>
          <p:cNvPr id="8" name="Symbol zastępczy zawartości 7"/>
          <p:cNvSpPr>
            <a:spLocks noGrp="1"/>
          </p:cNvSpPr>
          <p:nvPr>
            <p:ph idx="1"/>
          </p:nvPr>
        </p:nvSpPr>
        <p:spPr>
          <a:xfrm>
            <a:off x="346208" y="3155850"/>
            <a:ext cx="9803381" cy="4308476"/>
          </a:xfrm>
        </p:spPr>
        <p:txBody>
          <a:bodyPr>
            <a:normAutofit/>
          </a:bodyPr>
          <a:lstStyle/>
          <a:p>
            <a:pPr marL="457200" indent="-457200" algn="just">
              <a:buFont typeface="+mj-lt"/>
              <a:buAutoNum type="arabicPeriod" startAt="3"/>
            </a:pPr>
            <a:r>
              <a:rPr lang="pl-PL" dirty="0"/>
              <a:t>Zakaz powoływania jako biegłych osób, o których mowa w art. 196 § 1 k.p.k. </a:t>
            </a:r>
          </a:p>
          <a:p>
            <a:pPr marL="457200" indent="-457200" algn="just">
              <a:buFont typeface="+mj-lt"/>
              <a:buAutoNum type="arabicPeriod" startAt="3"/>
            </a:pPr>
            <a:r>
              <a:rPr lang="pl-PL" dirty="0"/>
              <a:t> Zakaz wykorzystania w procesie złożonego wobec biegłego albo wobec lekarza udzielającego pomocy medycznej oświadczenia oskarżonego co do zarzucanego mu czynu (art. 199 k.p.k. Ważne! </a:t>
            </a:r>
            <a:r>
              <a:rPr lang="pl-PL" dirty="0">
                <a:sym typeface="Wingdings" pitchFamily="2" charset="2"/>
              </a:rPr>
              <a:t> </a:t>
            </a:r>
            <a:r>
              <a:rPr lang="pl-PL" dirty="0"/>
              <a:t>Art. 199a k.p.k.)</a:t>
            </a:r>
          </a:p>
          <a:p>
            <a:pPr marL="457200" indent="-457200" algn="just">
              <a:buFont typeface="+mj-lt"/>
              <a:buAutoNum type="arabicPeriod" startAt="3"/>
            </a:pPr>
            <a:r>
              <a:rPr lang="pl-PL" dirty="0"/>
              <a:t>Zakaz przesłuchiwania osób zobowiązanych do zachowania tajemnicy w zakresie ochrony zdrowia psychicznego jako świadków na okoliczność przyznania się osoby z zaburzeniami psychicznymi do popełnienia czynu zabronionego pod groźbą kary (art. 52 ust. 1 i 2 ustawy  z dnia 19 sierpnia 1994 r. o ochronie zdrowia psychicznego)</a:t>
            </a:r>
          </a:p>
          <a:p>
            <a:pPr marL="0" indent="0">
              <a:buNone/>
            </a:pPr>
            <a:endParaRPr lang="pl-PL" dirty="0"/>
          </a:p>
        </p:txBody>
      </p:sp>
      <p:pic>
        <p:nvPicPr>
          <p:cNvPr id="12" name="Obraz 1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406643" y="3155850"/>
            <a:ext cx="1785357" cy="1292731"/>
          </a:xfrm>
          <a:prstGeom prst="rect">
            <a:avLst/>
          </a:prstGeom>
        </p:spPr>
      </p:pic>
    </p:spTree>
    <p:extLst>
      <p:ext uri="{BB962C8B-B14F-4D97-AF65-F5344CB8AC3E}">
        <p14:creationId xmlns:p14="http://schemas.microsoft.com/office/powerpoint/2010/main" val="161290955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zawartości 1"/>
          <p:cNvSpPr>
            <a:spLocks noGrp="1"/>
          </p:cNvSpPr>
          <p:nvPr>
            <p:ph idx="1"/>
          </p:nvPr>
        </p:nvSpPr>
        <p:spPr/>
        <p:txBody>
          <a:bodyPr/>
          <a:lstStyle/>
          <a:p>
            <a:pPr algn="just"/>
            <a:r>
              <a:rPr lang="pl-PL" dirty="0"/>
              <a:t>art. 169 k.p.k. – wniosek dowodowy </a:t>
            </a:r>
          </a:p>
          <a:p>
            <a:pPr marL="109728" indent="0" algn="just">
              <a:buNone/>
            </a:pPr>
            <a:r>
              <a:rPr lang="pl-PL" dirty="0"/>
              <a:t>(art. 1 k.p.k.!!!)</a:t>
            </a:r>
          </a:p>
          <a:p>
            <a:pPr algn="just"/>
            <a:r>
              <a:rPr lang="pl-PL" dirty="0"/>
              <a:t>art. 393 § 3 w zw. z art. 167 k.p.k.</a:t>
            </a:r>
          </a:p>
          <a:p>
            <a:pPr algn="just"/>
            <a:r>
              <a:rPr lang="pl-PL" dirty="0"/>
              <a:t>art. 2 § 2 k.p.k.</a:t>
            </a:r>
          </a:p>
          <a:p>
            <a:pPr algn="just"/>
            <a:endParaRPr lang="pl-PL" dirty="0"/>
          </a:p>
        </p:txBody>
      </p:sp>
      <p:sp>
        <p:nvSpPr>
          <p:cNvPr id="3" name="Tytuł 2"/>
          <p:cNvSpPr>
            <a:spLocks noGrp="1"/>
          </p:cNvSpPr>
          <p:nvPr>
            <p:ph type="title"/>
          </p:nvPr>
        </p:nvSpPr>
        <p:spPr/>
        <p:txBody>
          <a:bodyPr>
            <a:normAutofit/>
          </a:bodyPr>
          <a:lstStyle/>
          <a:p>
            <a:pPr algn="ctr"/>
            <a:r>
              <a:rPr lang="pl-PL" sz="2800" dirty="0"/>
              <a:t>Wprowadzenie dokumentów prywatnych do procesu</a:t>
            </a:r>
          </a:p>
        </p:txBody>
      </p:sp>
    </p:spTree>
    <p:extLst>
      <p:ext uri="{BB962C8B-B14F-4D97-AF65-F5344CB8AC3E}">
        <p14:creationId xmlns:p14="http://schemas.microsoft.com/office/powerpoint/2010/main" val="2536011155"/>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745237" y="1055225"/>
            <a:ext cx="9366325" cy="1143000"/>
          </a:xfrm>
        </p:spPr>
        <p:txBody>
          <a:bodyPr>
            <a:normAutofit fontScale="90000"/>
          </a:bodyPr>
          <a:lstStyle/>
          <a:p>
            <a:r>
              <a:rPr lang="pl-PL" dirty="0"/>
              <a:t>Zakazy dowodzenia za pomocą określonych źródeł dowodowych bezwarunkowe </a:t>
            </a:r>
          </a:p>
        </p:txBody>
      </p:sp>
      <p:sp>
        <p:nvSpPr>
          <p:cNvPr id="3" name="Symbol zastępczy zawartości 2"/>
          <p:cNvSpPr>
            <a:spLocks noGrp="1"/>
          </p:cNvSpPr>
          <p:nvPr>
            <p:ph idx="1"/>
          </p:nvPr>
        </p:nvSpPr>
        <p:spPr>
          <a:xfrm>
            <a:off x="685799" y="2127738"/>
            <a:ext cx="10709031" cy="4645201"/>
          </a:xfrm>
        </p:spPr>
        <p:txBody>
          <a:bodyPr>
            <a:normAutofit fontScale="85000" lnSpcReduction="10000"/>
          </a:bodyPr>
          <a:lstStyle/>
          <a:p>
            <a:pPr marL="0" indent="0" algn="ctr">
              <a:buNone/>
            </a:pPr>
            <a:r>
              <a:rPr lang="pl-PL" b="1" u="sng" dirty="0"/>
              <a:t>Wyrok SN z 24 I 2008 r. (V KK 230/07)</a:t>
            </a:r>
          </a:p>
          <a:p>
            <a:pPr marL="0" indent="0" algn="just">
              <a:buNone/>
            </a:pPr>
            <a:r>
              <a:rPr lang="pl-PL" dirty="0"/>
              <a:t>Z art. 199 k.p.k. złożone wobec biegłego albo wobec lekarza, udzielającego pomocy medycznej, oświadczenia oskarżonego, dotyczące zarzucanego mu czynu, </a:t>
            </a:r>
            <a:r>
              <a:rPr lang="pl-PL" b="1" dirty="0"/>
              <a:t>nie mogą stanowić dowodu</a:t>
            </a:r>
            <a:r>
              <a:rPr lang="pl-PL" dirty="0"/>
              <a:t> (…) niezależnie od ich treści. Wskazać trzeba, że w tym zakresie lekarz </a:t>
            </a:r>
            <a:r>
              <a:rPr lang="pl-PL" b="1" dirty="0"/>
              <a:t>nie może zostać zwolniony z tajemnicy lekarskiej na podstawie art. 180 § 2 k.p.k., gdyż art. 199 k.p.k. stanowi lex </a:t>
            </a:r>
            <a:r>
              <a:rPr lang="pl-PL" b="1" dirty="0" err="1"/>
              <a:t>specialis</a:t>
            </a:r>
            <a:r>
              <a:rPr lang="pl-PL" b="1" dirty="0"/>
              <a:t>.</a:t>
            </a:r>
            <a:r>
              <a:rPr lang="pl-PL" dirty="0"/>
              <a:t> Oświadczenie złożone wobec lekarza nie może stanowić dowodu także wówczas, gdy złożone zostało przed formalnym postawieniem sprawcy w stan podejrzenia.</a:t>
            </a:r>
          </a:p>
          <a:p>
            <a:pPr marL="0" indent="0" algn="just">
              <a:buNone/>
            </a:pPr>
            <a:endParaRPr lang="pl-PL" dirty="0"/>
          </a:p>
          <a:p>
            <a:pPr marL="0" indent="0" algn="ctr">
              <a:buNone/>
            </a:pPr>
            <a:r>
              <a:rPr lang="pl-PL" b="1" u="sng" dirty="0"/>
              <a:t>Wyrok SN z 28 VI 2012 r. (III KK 366/11)</a:t>
            </a:r>
          </a:p>
          <a:p>
            <a:pPr marL="0" indent="0" algn="just">
              <a:buNone/>
            </a:pPr>
            <a:r>
              <a:rPr lang="pl-PL" dirty="0"/>
              <a:t> (…) Chodzi o przypadki </a:t>
            </a:r>
            <a:r>
              <a:rPr lang="pl-PL" b="1" dirty="0"/>
              <a:t>udzielania tej pomocy samemu oskarżonemu a nie innym osobom np. pokrzywdzonemu</a:t>
            </a:r>
            <a:r>
              <a:rPr lang="pl-PL" dirty="0"/>
              <a:t>. Oświadczenia sprawcy czynu zabronionego chroni zakaz dowodowy bez względu na to, czy przedstawiono mu zarzut jego popełnienia czy nie. Reguła określona w art. 199 k.p.k. nie stoi na przeszkodzie przesłuchaniu w charakterze świadka lekarza, który na miejscu zdarzenia udzielał pomocy medycznej pokrzywdzonemu lub innym osobom. </a:t>
            </a:r>
          </a:p>
          <a:p>
            <a:pPr marL="0" indent="0" algn="just">
              <a:buNone/>
            </a:pPr>
            <a:endParaRPr lang="pl-PL" dirty="0"/>
          </a:p>
          <a:p>
            <a:pPr marL="0" indent="0" algn="ctr">
              <a:buNone/>
            </a:pPr>
            <a:r>
              <a:rPr lang="pl-PL" b="1" u="sng" dirty="0"/>
              <a:t>Wyrok SA w Szczecinie z 18.02.2015 r., II </a:t>
            </a:r>
            <a:r>
              <a:rPr lang="pl-PL" b="1" u="sng" dirty="0" err="1"/>
              <a:t>AKa</a:t>
            </a:r>
            <a:r>
              <a:rPr lang="pl-PL" b="1" u="sng" dirty="0"/>
              <a:t> 270/14 </a:t>
            </a:r>
          </a:p>
          <a:p>
            <a:pPr marL="0" indent="0" algn="just">
              <a:buNone/>
            </a:pPr>
            <a:r>
              <a:rPr lang="pl-PL" dirty="0"/>
              <a:t>Ani osoba wnioskodawcy, ani kierunek przesłuchania (na korzyść oskarżonego) nie pozwalają na obejście zakazu dowodowego (art. 178 pkt 1).</a:t>
            </a:r>
          </a:p>
          <a:p>
            <a:endParaRPr lang="pl-PL" dirty="0"/>
          </a:p>
          <a:p>
            <a:pPr marL="0" indent="0" algn="just">
              <a:buNone/>
            </a:pPr>
            <a:endParaRPr lang="pl-PL" dirty="0"/>
          </a:p>
          <a:p>
            <a:pPr marL="0" indent="0" algn="just">
              <a:buNone/>
            </a:pPr>
            <a:endParaRPr lang="pl-PL" dirty="0"/>
          </a:p>
          <a:p>
            <a:endParaRPr lang="pl-PL" dirty="0"/>
          </a:p>
        </p:txBody>
      </p:sp>
    </p:spTree>
    <p:extLst>
      <p:ext uri="{BB962C8B-B14F-4D97-AF65-F5344CB8AC3E}">
        <p14:creationId xmlns:p14="http://schemas.microsoft.com/office/powerpoint/2010/main" val="3373924021"/>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881366" y="728726"/>
            <a:ext cx="9366325" cy="1143000"/>
          </a:xfrm>
        </p:spPr>
        <p:txBody>
          <a:bodyPr/>
          <a:lstStyle/>
          <a:p>
            <a:r>
              <a:rPr lang="pl-PL" dirty="0"/>
              <a:t>Ważne – zakaz dowodowy z art. 199</a:t>
            </a:r>
          </a:p>
        </p:txBody>
      </p:sp>
      <p:sp>
        <p:nvSpPr>
          <p:cNvPr id="3" name="Symbol zastępczy zawartości 2"/>
          <p:cNvSpPr>
            <a:spLocks noGrp="1"/>
          </p:cNvSpPr>
          <p:nvPr>
            <p:ph idx="1"/>
          </p:nvPr>
        </p:nvSpPr>
        <p:spPr>
          <a:xfrm>
            <a:off x="645152" y="1721412"/>
            <a:ext cx="10767263" cy="4433204"/>
          </a:xfrm>
        </p:spPr>
        <p:txBody>
          <a:bodyPr>
            <a:normAutofit/>
          </a:bodyPr>
          <a:lstStyle/>
          <a:p>
            <a:pPr marL="0" indent="0" algn="ctr">
              <a:buNone/>
            </a:pPr>
            <a:r>
              <a:rPr lang="pl-PL" b="1" u="sng" dirty="0"/>
              <a:t>Wyrok SA w Katowicach z 21 X 2013 r. (II </a:t>
            </a:r>
            <a:r>
              <a:rPr lang="pl-PL" b="1" u="sng" dirty="0" err="1"/>
              <a:t>AKa</a:t>
            </a:r>
            <a:r>
              <a:rPr lang="pl-PL" b="1" u="sng" dirty="0"/>
              <a:t> 334/13)</a:t>
            </a:r>
          </a:p>
          <a:p>
            <a:pPr marL="0" indent="0" algn="just">
              <a:buNone/>
            </a:pPr>
            <a:endParaRPr lang="pl-PL" b="1" u="sng" dirty="0"/>
          </a:p>
          <a:p>
            <a:pPr marL="0" indent="0" algn="just">
              <a:buNone/>
            </a:pPr>
            <a:r>
              <a:rPr lang="pl-PL" dirty="0"/>
              <a:t>Przepis art. 199 k.p.k. nie zawiera wyraźnie i wprost sformułowanego bezwzględnego zakazu dowodowego, który dotyczyłby pielęgniarki udzielającej oskarżonemu, czy podejrzanemu, pomocy medycznej. Niemniej jednak, wydaje się, że tenże zakaz dowodowy winien obejmować także wszelkie oświadczenia składane pielęgniarkom w trakcie udzielania przez nie pomocy medycznej oskarżonemu, bądź podejrzanemu, a nawet osobie, która jeszcze takie statusu w procesie nie uzyskała. (…) Wówczas to m.in. </a:t>
            </a:r>
            <a:r>
              <a:rPr lang="pl-PL" b="1" dirty="0"/>
              <a:t>pielęgniarka</a:t>
            </a:r>
            <a:r>
              <a:rPr lang="pl-PL" dirty="0"/>
              <a:t>, co wynika wprost z ustawy o zawodzie pielęgniarki i położnej, zobowiązana jest do sporządzenia stosownej dokumentacji i samodzielnego udzielenia w określonym zakresie świadczeń zapobiegawczym (…). </a:t>
            </a:r>
            <a:r>
              <a:rPr lang="pl-PL" b="1" dirty="0"/>
              <a:t>Możliwość przesłuchania pielęgniarki na okoliczność złożonych przez oskarżonego oświadczeń dotyczących zarzucanego mu czynu, stanowiłaby bez wątpienia obejście bezwzględnego zakazu dowodowego przewidzianego w art. 199 k.p.k., choć dotyczy on wyłącznie lekarzy i biegłych.  </a:t>
            </a:r>
          </a:p>
          <a:p>
            <a:endParaRPr lang="pl-PL" dirty="0"/>
          </a:p>
        </p:txBody>
      </p:sp>
    </p:spTree>
    <p:extLst>
      <p:ext uri="{BB962C8B-B14F-4D97-AF65-F5344CB8AC3E}">
        <p14:creationId xmlns:p14="http://schemas.microsoft.com/office/powerpoint/2010/main" val="1542518383"/>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425907" y="263769"/>
            <a:ext cx="5834215" cy="826477"/>
          </a:xfrm>
        </p:spPr>
        <p:txBody>
          <a:bodyPr>
            <a:normAutofit/>
          </a:bodyPr>
          <a:lstStyle/>
          <a:p>
            <a:pPr algn="ctr"/>
            <a:r>
              <a:rPr lang="pl-PL" sz="1800" b="1" dirty="0">
                <a:solidFill>
                  <a:schemeClr val="tx1"/>
                </a:solidFill>
              </a:rPr>
              <a:t>Zakazy dowodzenia za pomocą określonych środków dowodowych</a:t>
            </a:r>
            <a:endParaRPr lang="pl-PL" sz="1800" dirty="0"/>
          </a:p>
        </p:txBody>
      </p:sp>
      <p:sp>
        <p:nvSpPr>
          <p:cNvPr id="5" name="Symbol zastępczy tekstu 4"/>
          <p:cNvSpPr>
            <a:spLocks noGrp="1"/>
          </p:cNvSpPr>
          <p:nvPr>
            <p:ph type="body" idx="1"/>
          </p:nvPr>
        </p:nvSpPr>
        <p:spPr>
          <a:xfrm>
            <a:off x="5848509" y="683771"/>
            <a:ext cx="5112568" cy="491128"/>
          </a:xfrm>
        </p:spPr>
        <p:txBody>
          <a:bodyPr/>
          <a:lstStyle/>
          <a:p>
            <a:pPr algn="ctr"/>
            <a:r>
              <a:rPr lang="pl-PL" dirty="0"/>
              <a:t>Warunkowe </a:t>
            </a:r>
          </a:p>
        </p:txBody>
      </p:sp>
      <p:sp>
        <p:nvSpPr>
          <p:cNvPr id="3" name="Symbol zastępczy zawartości 2"/>
          <p:cNvSpPr>
            <a:spLocks noGrp="1"/>
          </p:cNvSpPr>
          <p:nvPr>
            <p:ph sz="half" idx="2"/>
          </p:nvPr>
        </p:nvSpPr>
        <p:spPr>
          <a:xfrm>
            <a:off x="582338" y="1160587"/>
            <a:ext cx="11093847" cy="4554413"/>
          </a:xfrm>
        </p:spPr>
        <p:txBody>
          <a:bodyPr>
            <a:noAutofit/>
          </a:bodyPr>
          <a:lstStyle/>
          <a:p>
            <a:pPr marL="457200" indent="-457200" algn="just">
              <a:buFont typeface="+mj-lt"/>
              <a:buAutoNum type="arabicPeriod"/>
            </a:pPr>
            <a:r>
              <a:rPr lang="pl-PL" sz="1800" dirty="0"/>
              <a:t>Zakaz przesłuchiwania w charakterze świadka, który skorzystał z prawa do odmowy zeznań (art. 182 k.p.k.)</a:t>
            </a:r>
          </a:p>
          <a:p>
            <a:pPr lvl="1" algn="just"/>
            <a:r>
              <a:rPr lang="pl-PL" sz="1600" dirty="0"/>
              <a:t>osoby najbliższe – art. 115 § 11 k.k. - ochrona wartości rodzinnych</a:t>
            </a:r>
          </a:p>
          <a:p>
            <a:pPr lvl="2" algn="just"/>
            <a:r>
              <a:rPr lang="pl-PL" sz="1600" dirty="0"/>
              <a:t>Osobą najbliższą jest małżonek, wstępny, zstępny, rodzeństwo, powinowaty w tej samej linii lub stopniu, osoba pozostająca w stosunku przysposobienia oraz jej małżonek, a także osoba pozostająca we wspólnym pożyciu</a:t>
            </a:r>
          </a:p>
          <a:p>
            <a:pPr lvl="1" algn="just"/>
            <a:r>
              <a:rPr lang="pl-PL" sz="1600" dirty="0"/>
              <a:t>świadek, który w odrębnej sprawie jest oskarżony o współudział w przestępstwie objętym postępowaniem - konsekwencja prawa do nieobciążania się </a:t>
            </a:r>
          </a:p>
          <a:p>
            <a:pPr marL="457200" indent="-457200" algn="just">
              <a:buFont typeface="+mj-lt"/>
              <a:buAutoNum type="arabicPeriod"/>
            </a:pPr>
            <a:r>
              <a:rPr lang="pl-PL" sz="1800" dirty="0"/>
              <a:t>Zakaz przesłuchiwania świadka, który złożył wniosek o zwolnienie od złożenia zeznania, gdyż pozostaje z oskarżonym w szczególnie bliskim stosunku osobistym i którego organ procesowy zwolnił z tego obowiązku (art. 185 k.p.k.) </a:t>
            </a:r>
          </a:p>
          <a:p>
            <a:pPr lvl="1" algn="just"/>
            <a:r>
              <a:rPr lang="pl-PL" sz="1600" dirty="0"/>
              <a:t>szczególnie bliski stosunek osobisty – inny niż wynikający z pokrewieństwa, powinowactwa, małżeństwa czy określony w art. 182 k.p.k., ale silnie łączący osobę, która ma być przesłuchana w charakterze świadka z oskarżonym np.: posiadanie wspólnego dziecka, konkubinat</a:t>
            </a:r>
          </a:p>
          <a:p>
            <a:pPr marL="457200" indent="-457200" algn="just">
              <a:buFont typeface="+mj-lt"/>
              <a:buAutoNum type="arabicPeriod"/>
            </a:pPr>
            <a:r>
              <a:rPr lang="pl-PL" sz="1800" dirty="0"/>
              <a:t>Zakaz przesłuchiwania osób korzystających z immunitetu dyplomatycznego, chyba, że wyrażą na to zgodę(art. 581 § 1 k.p.k.) oraz osób objętych immunitetem konsularnym, w zakresie okoliczności, na które rozciąga się immunitet, chyba, ze wyrażą zgodę na przesłuchanie (art. 582 § 1 k.p.k.);</a:t>
            </a:r>
          </a:p>
          <a:p>
            <a:pPr algn="just"/>
            <a:r>
              <a:rPr lang="pl-PL" sz="1800" dirty="0"/>
              <a:t>Ważne! Art. 191 § 2 k.p.k. – trzeba pouczyć świadka o przysługujących mu uprawnieniach (+ art. 300 § 3) </a:t>
            </a:r>
          </a:p>
        </p:txBody>
      </p:sp>
    </p:spTree>
    <p:extLst>
      <p:ext uri="{BB962C8B-B14F-4D97-AF65-F5344CB8AC3E}">
        <p14:creationId xmlns:p14="http://schemas.microsoft.com/office/powerpoint/2010/main" val="2649794670"/>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ytuł 6"/>
          <p:cNvSpPr>
            <a:spLocks noGrp="1"/>
          </p:cNvSpPr>
          <p:nvPr>
            <p:ph type="title"/>
          </p:nvPr>
        </p:nvSpPr>
        <p:spPr>
          <a:xfrm>
            <a:off x="652766" y="324279"/>
            <a:ext cx="9366325" cy="1143000"/>
          </a:xfrm>
        </p:spPr>
        <p:txBody>
          <a:bodyPr/>
          <a:lstStyle/>
          <a:p>
            <a:r>
              <a:rPr lang="pl-PL" dirty="0"/>
              <a:t>Art. 182 i 185 </a:t>
            </a:r>
          </a:p>
        </p:txBody>
      </p:sp>
      <p:sp>
        <p:nvSpPr>
          <p:cNvPr id="8" name="Symbol zastępczy zawartości 7"/>
          <p:cNvSpPr>
            <a:spLocks noGrp="1"/>
          </p:cNvSpPr>
          <p:nvPr>
            <p:ph idx="1"/>
          </p:nvPr>
        </p:nvSpPr>
        <p:spPr>
          <a:xfrm>
            <a:off x="715491" y="1633487"/>
            <a:ext cx="10820018" cy="4767313"/>
          </a:xfrm>
        </p:spPr>
        <p:txBody>
          <a:bodyPr>
            <a:normAutofit/>
          </a:bodyPr>
          <a:lstStyle/>
          <a:p>
            <a:pPr marL="0" indent="0" algn="ctr">
              <a:buNone/>
            </a:pPr>
            <a:r>
              <a:rPr lang="pl-PL" b="1" u="sng" dirty="0"/>
              <a:t>Wyrok SA we Wrocławiu z 13.08.2013 r., II </a:t>
            </a:r>
            <a:r>
              <a:rPr lang="pl-PL" b="1" u="sng" dirty="0" err="1"/>
              <a:t>AKa</a:t>
            </a:r>
            <a:r>
              <a:rPr lang="pl-PL" b="1" u="sng" dirty="0"/>
              <a:t> 235/13 </a:t>
            </a:r>
          </a:p>
          <a:p>
            <a:pPr marL="0" indent="0" algn="just">
              <a:buNone/>
            </a:pPr>
            <a:r>
              <a:rPr lang="pl-PL" dirty="0"/>
              <a:t>Przepis art. 182 k.p.k. </a:t>
            </a:r>
            <a:r>
              <a:rPr lang="pl-PL" b="1" dirty="0"/>
              <a:t>ma na celu przede wszystkim ochronę świadka</a:t>
            </a:r>
            <a:r>
              <a:rPr lang="pl-PL" dirty="0"/>
              <a:t>, który znajduje się w szczególnej sytuacji. Z jednej bowiem strony jest on zobowiązany do składania prawdziwych zeznań pod groźbą odpowiedzialności karnej za składanie zeznań nieprawdziwych, zaś z drugiej jest on w pewien sposób krepowany względami wynikającymi z powiązań rodzinnych.</a:t>
            </a:r>
          </a:p>
          <a:p>
            <a:pPr marL="0" indent="0" algn="just">
              <a:buNone/>
            </a:pPr>
            <a:endParaRPr lang="pl-PL" dirty="0"/>
          </a:p>
          <a:p>
            <a:pPr marL="0" indent="0" algn="ctr">
              <a:buNone/>
            </a:pPr>
            <a:r>
              <a:rPr lang="pl-PL" b="1" u="sng" dirty="0"/>
              <a:t>Wyrok SA w Łodzi z 27.08.2015 r., II </a:t>
            </a:r>
            <a:r>
              <a:rPr lang="pl-PL" b="1" u="sng" dirty="0" err="1"/>
              <a:t>AKa</a:t>
            </a:r>
            <a:r>
              <a:rPr lang="pl-PL" b="1" u="sng" dirty="0"/>
              <a:t> 139/15 </a:t>
            </a:r>
          </a:p>
          <a:p>
            <a:pPr marL="0" indent="0" algn="just">
              <a:buNone/>
            </a:pPr>
            <a:r>
              <a:rPr lang="pl-PL" dirty="0"/>
              <a:t>Pod pojęciem bliskiego stosunku osobistego należy rozumieć wprawdzie inny niż wynikający z więzów pokrewieństwa, powinowactwa czy małżeństwa stosunek określony w art. 182 k.p.k. (w zw. z art. 115 § 11 k.k.), jednakże musi to być również stosunek silnie łączący z oskarżonym osobę mającą być przesłuchaną w charakterze świadka</a:t>
            </a:r>
          </a:p>
          <a:p>
            <a:pPr marL="0" indent="0" algn="just">
              <a:buNone/>
            </a:pPr>
            <a:endParaRPr lang="pl-PL" dirty="0"/>
          </a:p>
        </p:txBody>
      </p:sp>
    </p:spTree>
    <p:extLst>
      <p:ext uri="{BB962C8B-B14F-4D97-AF65-F5344CB8AC3E}">
        <p14:creationId xmlns:p14="http://schemas.microsoft.com/office/powerpoint/2010/main" val="3281000334"/>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616687" y="639622"/>
            <a:ext cx="8604448" cy="1111374"/>
          </a:xfrm>
        </p:spPr>
        <p:txBody>
          <a:bodyPr>
            <a:noAutofit/>
          </a:bodyPr>
          <a:lstStyle/>
          <a:p>
            <a:pPr algn="ctr"/>
            <a:r>
              <a:rPr lang="pl-PL" b="1" dirty="0"/>
              <a:t>Zakazy określonych metod śledczych </a:t>
            </a:r>
          </a:p>
        </p:txBody>
      </p:sp>
      <p:sp>
        <p:nvSpPr>
          <p:cNvPr id="3" name="Symbol zastępczy zawartości 2"/>
          <p:cNvSpPr>
            <a:spLocks noGrp="1"/>
          </p:cNvSpPr>
          <p:nvPr>
            <p:ph idx="1"/>
          </p:nvPr>
        </p:nvSpPr>
        <p:spPr>
          <a:xfrm>
            <a:off x="616687" y="2030819"/>
            <a:ext cx="11036597" cy="4699590"/>
          </a:xfrm>
        </p:spPr>
        <p:txBody>
          <a:bodyPr>
            <a:normAutofit fontScale="92500" lnSpcReduction="20000"/>
          </a:bodyPr>
          <a:lstStyle/>
          <a:p>
            <a:pPr marL="0" indent="0" algn="just">
              <a:buNone/>
            </a:pPr>
            <a:r>
              <a:rPr lang="pl-PL" dirty="0"/>
              <a:t>1. Niektóre metody są wprost zakazane, a naruszenie zakazu pociąga za sobą zastosowanie swoistych sankcji procesowych: </a:t>
            </a:r>
          </a:p>
          <a:p>
            <a:pPr lvl="1" algn="just"/>
            <a:r>
              <a:rPr lang="pl-PL" dirty="0"/>
              <a:t>art. 171 § 7 k.p.k. </a:t>
            </a:r>
            <a:r>
              <a:rPr lang="pl-PL" dirty="0">
                <a:sym typeface="Wingdings" pitchFamily="2" charset="2"/>
              </a:rPr>
              <a:t> </a:t>
            </a:r>
            <a:r>
              <a:rPr lang="pl-PL" dirty="0"/>
              <a:t>wyjaśnienia oraz oświadczenia złożone w warunkach wyłączających swobodę wypowiedzi lub uzyskane wbrew zakazom wymienionym w § 5 (przymus, groźba, hipnoza, środki techniczne kontrolujące nieświadome reakcje organizmu itp.) nie mogą stanowić dowodu</a:t>
            </a:r>
          </a:p>
          <a:p>
            <a:pPr lvl="1" algn="just"/>
            <a:r>
              <a:rPr lang="pl-PL" dirty="0"/>
              <a:t>art. 174 k.p.k. – dowodu z wyjaśnień oskarżonego lub zeznań świadka nie wolno zastępować treścią pism, zapisków lub notatek urzędowych.</a:t>
            </a:r>
          </a:p>
          <a:p>
            <a:pPr lvl="1" algn="just"/>
            <a:r>
              <a:rPr lang="pl-PL" dirty="0"/>
              <a:t>art. 168a – pozyskanie dowodu w związku z pełnieniem przez funkcjonariusza publicznego obowiązków służbowych, w wyniku: zabójstwa, umyślnego spowodowania uszczerbku na zdrowiu lub pozbawienia wolności.</a:t>
            </a:r>
          </a:p>
          <a:p>
            <a:pPr marL="0" indent="0" algn="just">
              <a:buNone/>
            </a:pPr>
            <a:r>
              <a:rPr lang="pl-PL" dirty="0"/>
              <a:t>2. Zachowanie rygorów formalnych podczas czynności dowodowych wskazanych w k.p.k. </a:t>
            </a:r>
          </a:p>
          <a:p>
            <a:pPr lvl="1" algn="just"/>
            <a:r>
              <a:rPr lang="pl-PL" dirty="0"/>
              <a:t>art. 208 k.p.k. – oględzin lub badań ciała, które mogą wywołać uczycie wstydu, powinna dokonać osoba tej samej płci, chyba, że łączą się z tym szczególne trudności; inne osoby odmiennej płci mogą być obecne tylko w razie konieczności </a:t>
            </a:r>
          </a:p>
          <a:p>
            <a:pPr marL="457200" indent="-457200" algn="just">
              <a:buFont typeface="+mj-lt"/>
              <a:buAutoNum type="arabicPeriod" startAt="3"/>
            </a:pPr>
            <a:r>
              <a:rPr lang="pl-PL" dirty="0"/>
              <a:t>zakaz korzystania z materiału uzyskanego z podsłuchu </a:t>
            </a:r>
            <a:r>
              <a:rPr lang="pl-PL" dirty="0" err="1"/>
              <a:t>przedprocesowego</a:t>
            </a:r>
            <a:r>
              <a:rPr lang="pl-PL" dirty="0"/>
              <a:t>, czy procesowego w zakresie, w jakim wkroczono w jego toku poza, określone w postanowieniu sądu o jego zarządzeniu, granice podmiotowe lub przedmiotowe tego podsłuchu;</a:t>
            </a:r>
          </a:p>
          <a:p>
            <a:pPr lvl="1" algn="just"/>
            <a:r>
              <a:rPr lang="pl-PL" dirty="0"/>
              <a:t>W konsekwencji, dowody uzyskane w trakcie kontroli rozmów poza jej zakresem podmiotowym i przedmiotowym, określonym przez sąd, nie mogą być wykorzystane w procesie, a więc nie mogą stanowić dowodu, chyba, że uzyska się w trakcie kontroli zgodę następczą sądu</a:t>
            </a:r>
          </a:p>
        </p:txBody>
      </p:sp>
      <p:pic>
        <p:nvPicPr>
          <p:cNvPr id="5" name="Obraz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903225" y="0"/>
            <a:ext cx="3288776" cy="2030819"/>
          </a:xfrm>
          <a:prstGeom prst="rect">
            <a:avLst/>
          </a:prstGeom>
        </p:spPr>
      </p:pic>
    </p:spTree>
    <p:extLst>
      <p:ext uri="{BB962C8B-B14F-4D97-AF65-F5344CB8AC3E}">
        <p14:creationId xmlns:p14="http://schemas.microsoft.com/office/powerpoint/2010/main" val="1387715558"/>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903359" y="797666"/>
            <a:ext cx="9590567" cy="910903"/>
          </a:xfrm>
        </p:spPr>
        <p:txBody>
          <a:bodyPr>
            <a:normAutofit fontScale="90000"/>
          </a:bodyPr>
          <a:lstStyle/>
          <a:p>
            <a:r>
              <a:rPr lang="pl-PL" sz="3200" b="1" dirty="0"/>
              <a:t>Zakazy określonych metod śledczych </a:t>
            </a:r>
            <a:br>
              <a:rPr lang="pl-PL" sz="3200" b="1" dirty="0"/>
            </a:br>
            <a:r>
              <a:rPr lang="pl-PL" sz="3200" b="1" dirty="0"/>
              <a:t>art. 171  </a:t>
            </a:r>
            <a:endParaRPr lang="pl-PL" dirty="0"/>
          </a:p>
        </p:txBody>
      </p:sp>
      <p:sp>
        <p:nvSpPr>
          <p:cNvPr id="3" name="Symbol zastępczy zawartości 2"/>
          <p:cNvSpPr>
            <a:spLocks noGrp="1"/>
          </p:cNvSpPr>
          <p:nvPr>
            <p:ph idx="1"/>
          </p:nvPr>
        </p:nvSpPr>
        <p:spPr>
          <a:xfrm>
            <a:off x="797851" y="1808352"/>
            <a:ext cx="10728251" cy="4683492"/>
          </a:xfrm>
        </p:spPr>
        <p:txBody>
          <a:bodyPr>
            <a:normAutofit/>
          </a:bodyPr>
          <a:lstStyle/>
          <a:p>
            <a:pPr marL="0" indent="0">
              <a:buNone/>
            </a:pPr>
            <a:r>
              <a:rPr lang="pl-PL" dirty="0"/>
              <a:t>§ 5.Niedopuszczalne jest:</a:t>
            </a:r>
          </a:p>
          <a:p>
            <a:pPr marL="365760" lvl="1" indent="0">
              <a:buNone/>
            </a:pPr>
            <a:r>
              <a:rPr lang="pl-PL" dirty="0"/>
              <a:t>1) wpływanie na wypowiedzi osoby przesłuchiwanej za pomocą przymusu lub groźby bezprawnej,</a:t>
            </a:r>
          </a:p>
          <a:p>
            <a:pPr marL="365760" lvl="1" indent="0">
              <a:buNone/>
            </a:pPr>
            <a:r>
              <a:rPr lang="pl-PL" dirty="0"/>
              <a:t>2) stosowanie hipnozy albo środków chemicznych lub technicznych wpływających na procesy psychiczne osoby przesłuchiwanej albo mających na celu kontrolę nieświadomych reakcji jej organizmu w związku z przesłuchaniem.</a:t>
            </a:r>
          </a:p>
          <a:p>
            <a:pPr marL="0" indent="0">
              <a:buNone/>
            </a:pPr>
            <a:r>
              <a:rPr lang="pl-PL" dirty="0"/>
              <a:t>§  7. Wyjaśnienia, zeznania oraz oświadczenia złożone w warunkach wyłączających swobodę wypowiedzi lub uzyskane wbrew zakazom wymienionym w § 5 nie mogą stanowić dowodu.</a:t>
            </a:r>
          </a:p>
          <a:p>
            <a:pPr marL="0" indent="0">
              <a:buNone/>
            </a:pPr>
            <a:endParaRPr lang="pl-PL" sz="1000" b="1" dirty="0"/>
          </a:p>
          <a:p>
            <a:r>
              <a:rPr lang="pl-PL" b="1" dirty="0"/>
              <a:t>swoboda wypowiedzi – </a:t>
            </a:r>
            <a:r>
              <a:rPr lang="pl-PL" dirty="0"/>
              <a:t>wszystkie trzy etapy procesu psychicznego prowadzącego do oświadczenia:</a:t>
            </a:r>
          </a:p>
          <a:p>
            <a:pPr marL="822960" lvl="1" indent="-457200">
              <a:buFont typeface="+mj-lt"/>
              <a:buAutoNum type="arabicPeriod"/>
            </a:pPr>
            <a:r>
              <a:rPr lang="pl-PL" dirty="0"/>
              <a:t>procesy motywacyjne prowadzące do decyzji woli o przyszłym oświadczeniu dowodowym,</a:t>
            </a:r>
          </a:p>
          <a:p>
            <a:pPr marL="822960" lvl="1" indent="-457200">
              <a:buFont typeface="+mj-lt"/>
              <a:buAutoNum type="arabicPeriod"/>
            </a:pPr>
            <a:r>
              <a:rPr lang="pl-PL" dirty="0"/>
              <a:t>podjęcie woli w przedmiocie oświadczenia dowodowego,</a:t>
            </a:r>
          </a:p>
          <a:p>
            <a:pPr marL="822960" lvl="1" indent="-457200">
              <a:buFont typeface="+mj-lt"/>
              <a:buAutoNum type="arabicPeriod"/>
            </a:pPr>
            <a:r>
              <a:rPr lang="pl-PL" dirty="0"/>
              <a:t>składanie oświadczenia.</a:t>
            </a:r>
          </a:p>
          <a:p>
            <a:pPr marL="365760" lvl="1" indent="0">
              <a:buNone/>
            </a:pPr>
            <a:endParaRPr lang="pl-PL" dirty="0"/>
          </a:p>
          <a:p>
            <a:pPr marL="365760" lvl="1" indent="0">
              <a:buNone/>
            </a:pPr>
            <a:endParaRPr lang="pl-PL" dirty="0"/>
          </a:p>
          <a:p>
            <a:pPr marL="0" indent="0">
              <a:buNone/>
            </a:pPr>
            <a:endParaRPr lang="pl-PL" dirty="0"/>
          </a:p>
        </p:txBody>
      </p:sp>
    </p:spTree>
    <p:extLst>
      <p:ext uri="{BB962C8B-B14F-4D97-AF65-F5344CB8AC3E}">
        <p14:creationId xmlns:p14="http://schemas.microsoft.com/office/powerpoint/2010/main" val="2969372311"/>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720560" y="202427"/>
            <a:ext cx="9078427" cy="1690577"/>
          </a:xfrm>
        </p:spPr>
        <p:txBody>
          <a:bodyPr>
            <a:normAutofit/>
          </a:bodyPr>
          <a:lstStyle/>
          <a:p>
            <a:r>
              <a:rPr lang="pl-PL" b="1" dirty="0"/>
              <a:t>Zakazy określonych metod śledczych </a:t>
            </a:r>
            <a:endParaRPr lang="pl-PL" sz="4400" dirty="0"/>
          </a:p>
        </p:txBody>
      </p:sp>
      <p:sp>
        <p:nvSpPr>
          <p:cNvPr id="3" name="Symbol zastępczy zawartości 2"/>
          <p:cNvSpPr>
            <a:spLocks noGrp="1"/>
          </p:cNvSpPr>
          <p:nvPr>
            <p:ph idx="1"/>
          </p:nvPr>
        </p:nvSpPr>
        <p:spPr>
          <a:xfrm>
            <a:off x="615053" y="1837388"/>
            <a:ext cx="10973209" cy="4651335"/>
          </a:xfrm>
        </p:spPr>
        <p:txBody>
          <a:bodyPr>
            <a:normAutofit lnSpcReduction="10000"/>
          </a:bodyPr>
          <a:lstStyle/>
          <a:p>
            <a:pPr marL="0" indent="0" algn="just">
              <a:buNone/>
            </a:pPr>
            <a:r>
              <a:rPr lang="pl-PL" b="1" dirty="0"/>
              <a:t>Swobodę wypowiedzi wyłączają:</a:t>
            </a:r>
          </a:p>
          <a:p>
            <a:pPr algn="just"/>
            <a:r>
              <a:rPr lang="pl-PL" u="sng" dirty="0"/>
              <a:t>przymus absolutny </a:t>
            </a:r>
            <a:r>
              <a:rPr lang="pl-PL" dirty="0"/>
              <a:t>– wyłącza zdolność decyzji lub możliwości realizacji decyzji woli; </a:t>
            </a:r>
          </a:p>
          <a:p>
            <a:pPr lvl="1" algn="just"/>
            <a:r>
              <a:rPr lang="pl-PL" dirty="0"/>
              <a:t>hipnoza, narkoanaliza itp. </a:t>
            </a:r>
          </a:p>
          <a:p>
            <a:pPr lvl="1" algn="just"/>
            <a:r>
              <a:rPr lang="pl-PL" dirty="0"/>
              <a:t>zakaz przyjmowania oświadczeń od osoby nietrzeźwej, pod wpływem narkotyków i niektórych lekarstw ograniczających świadomość;</a:t>
            </a:r>
          </a:p>
          <a:p>
            <a:pPr lvl="0" algn="just"/>
            <a:r>
              <a:rPr lang="pl-PL" u="sng" dirty="0"/>
              <a:t>przymus nieabsolutny </a:t>
            </a:r>
          </a:p>
          <a:p>
            <a:pPr lvl="1" algn="just"/>
            <a:r>
              <a:rPr lang="pl-PL" dirty="0"/>
              <a:t>nacisk na psychikę, który może ale nie musi powodować wyłączenie swobody wypowiedzi;</a:t>
            </a:r>
          </a:p>
          <a:p>
            <a:pPr lvl="1" algn="just"/>
            <a:r>
              <a:rPr lang="pl-PL" i="1" dirty="0"/>
              <a:t>vis </a:t>
            </a:r>
            <a:r>
              <a:rPr lang="pl-PL" i="1" dirty="0" err="1"/>
              <a:t>compulsiva</a:t>
            </a:r>
            <a:r>
              <a:rPr lang="pl-PL" i="1" dirty="0"/>
              <a:t> - </a:t>
            </a:r>
            <a:r>
              <a:rPr lang="pl-PL" dirty="0"/>
              <a:t>posługiwanie się siłą fizyczną, stwarzanie uciążliwych warunków; tortury, nękanie </a:t>
            </a:r>
          </a:p>
          <a:p>
            <a:pPr lvl="1" algn="just"/>
            <a:r>
              <a:rPr lang="pl-PL" dirty="0"/>
              <a:t>Swobodę wyłącza także groźba, nielegalna obietnica zmiany sytuacji aktualnie niekorzystnej pod warunkiem złożenia oświadczenia odpowiedniej treści;</a:t>
            </a:r>
          </a:p>
          <a:p>
            <a:pPr algn="just"/>
            <a:r>
              <a:rPr lang="pl-PL" u="sng" dirty="0"/>
              <a:t>brak swobody wypowiedzi </a:t>
            </a:r>
          </a:p>
          <a:p>
            <a:pPr lvl="1" algn="just"/>
            <a:r>
              <a:rPr lang="pl-PL" dirty="0"/>
              <a:t>muszą zaistnieć takie warunki, które powodują, że – formułując swą wypowiedź – przesłuchiwany ma na uwadze inne okoliczności towarzyszące przesłuchaniu, tak że wypowiedź ta nie jest wyrazem tylko jego woli, gdyż jest ona skrępowana poprzez owe okoliczności, albo znajduje się on w stanie, w którym nie może panować nad swoją wolą. </a:t>
            </a:r>
          </a:p>
          <a:p>
            <a:pPr algn="just"/>
            <a:endParaRPr lang="pl-PL" dirty="0"/>
          </a:p>
          <a:p>
            <a:pPr algn="just"/>
            <a:endParaRPr lang="pl-PL" dirty="0"/>
          </a:p>
        </p:txBody>
      </p:sp>
    </p:spTree>
    <p:extLst>
      <p:ext uri="{BB962C8B-B14F-4D97-AF65-F5344CB8AC3E}">
        <p14:creationId xmlns:p14="http://schemas.microsoft.com/office/powerpoint/2010/main" val="829410876"/>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740689" y="728726"/>
            <a:ext cx="9366325" cy="1143000"/>
          </a:xfrm>
        </p:spPr>
        <p:txBody>
          <a:bodyPr>
            <a:normAutofit/>
          </a:bodyPr>
          <a:lstStyle/>
          <a:p>
            <a:r>
              <a:rPr lang="pl-PL" dirty="0"/>
              <a:t>Swoboda wypowiedzi w orzecznictwie </a:t>
            </a:r>
          </a:p>
        </p:txBody>
      </p:sp>
      <p:sp>
        <p:nvSpPr>
          <p:cNvPr id="3" name="Symbol zastępczy zawartości 2"/>
          <p:cNvSpPr>
            <a:spLocks noGrp="1"/>
          </p:cNvSpPr>
          <p:nvPr>
            <p:ph idx="1"/>
          </p:nvPr>
        </p:nvSpPr>
        <p:spPr>
          <a:xfrm>
            <a:off x="609983" y="1967596"/>
            <a:ext cx="11089921" cy="4159620"/>
          </a:xfrm>
        </p:spPr>
        <p:txBody>
          <a:bodyPr>
            <a:normAutofit/>
          </a:bodyPr>
          <a:lstStyle/>
          <a:p>
            <a:pPr marL="0" indent="0" algn="ctr">
              <a:buNone/>
            </a:pPr>
            <a:r>
              <a:rPr lang="pl-PL" b="1" u="sng" dirty="0"/>
              <a:t>Wyrok SA w Lublinie z 20 XII 2005 r. (II </a:t>
            </a:r>
            <a:r>
              <a:rPr lang="pl-PL" b="1" u="sng" dirty="0" err="1"/>
              <a:t>AKa</a:t>
            </a:r>
            <a:r>
              <a:rPr lang="pl-PL" b="1" u="sng" dirty="0"/>
              <a:t> 278/05)</a:t>
            </a:r>
          </a:p>
          <a:p>
            <a:endParaRPr lang="pl-PL" dirty="0"/>
          </a:p>
          <a:p>
            <a:pPr marL="0" indent="0" algn="just">
              <a:buNone/>
            </a:pPr>
            <a:r>
              <a:rPr lang="pl-PL" dirty="0"/>
              <a:t>Problematyka swobody wypowiedzi osoby przesłuchiwanej, a w szczególności oskarżonego wymaga każdorazowej drobiazgowej oceny. Nie można bowiem stwarzać precedensu, że każde niewygodne, z punktu oceny winy oskarżonego, wyjaśnienia złożone w postępowaniu przygotowawczym można skutecznie odwołać, stawiając zarzut, iż zostały one złożone w warunkach wyłączających swobodę wypowiedzi, w wyniku niewłaściwej postawy przesłuchującego. </a:t>
            </a:r>
            <a:r>
              <a:rPr lang="pl-PL" b="1" dirty="0"/>
              <a:t>Brak możliwości skontaktowania się z adwokatem, nie może automatycznie decydować o braku swobody wypowiedzi.</a:t>
            </a:r>
            <a:r>
              <a:rPr lang="pl-PL" dirty="0"/>
              <a:t> Uniemożliwienie przez przesłuchującego kontaktu z obrońcą może być uznane za uchybienie procesowe w rozumieniu art. 438 pkt 2, lecz ocena, czy miało ono wpływ na treść wyroku, może być podjęta jedynie na podstawie analizy całokształtu materiału dowodowego zgromadzonego w sprawie. </a:t>
            </a:r>
          </a:p>
          <a:p>
            <a:pPr marL="0" indent="0">
              <a:buNone/>
            </a:pPr>
            <a:r>
              <a:rPr lang="pl-PL" dirty="0">
                <a:sym typeface="Wingdings" panose="05000000000000000000" pitchFamily="2" charset="2"/>
              </a:rPr>
              <a:t> doktryna </a:t>
            </a:r>
            <a:r>
              <a:rPr lang="pl-PL" dirty="0" err="1">
                <a:sym typeface="Wingdings" panose="05000000000000000000" pitchFamily="2" charset="2"/>
              </a:rPr>
              <a:t>Salduz</a:t>
            </a:r>
            <a:r>
              <a:rPr lang="pl-PL" dirty="0">
                <a:sym typeface="Wingdings" panose="05000000000000000000" pitchFamily="2" charset="2"/>
              </a:rPr>
              <a:t> – patrz następny slajd </a:t>
            </a:r>
            <a:endParaRPr lang="pl-PL" dirty="0"/>
          </a:p>
          <a:p>
            <a:endParaRPr lang="pl-PL" dirty="0"/>
          </a:p>
        </p:txBody>
      </p:sp>
    </p:spTree>
    <p:extLst>
      <p:ext uri="{BB962C8B-B14F-4D97-AF65-F5344CB8AC3E}">
        <p14:creationId xmlns:p14="http://schemas.microsoft.com/office/powerpoint/2010/main" val="2279622809"/>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951705" y="799064"/>
            <a:ext cx="9366325" cy="1143000"/>
          </a:xfrm>
        </p:spPr>
        <p:txBody>
          <a:bodyPr/>
          <a:lstStyle/>
          <a:p>
            <a:r>
              <a:rPr lang="pl-PL" dirty="0"/>
              <a:t>Doktryna </a:t>
            </a:r>
            <a:r>
              <a:rPr lang="pl-PL" i="1" dirty="0" err="1"/>
              <a:t>Salduz</a:t>
            </a:r>
            <a:r>
              <a:rPr lang="pl-PL" i="1" dirty="0"/>
              <a:t> </a:t>
            </a:r>
            <a:endParaRPr lang="pl-PL" dirty="0"/>
          </a:p>
        </p:txBody>
      </p:sp>
      <p:sp>
        <p:nvSpPr>
          <p:cNvPr id="3" name="Symbol zastępczy zawartości 2"/>
          <p:cNvSpPr>
            <a:spLocks noGrp="1"/>
          </p:cNvSpPr>
          <p:nvPr>
            <p:ph idx="1"/>
          </p:nvPr>
        </p:nvSpPr>
        <p:spPr>
          <a:xfrm>
            <a:off x="662738" y="1985181"/>
            <a:ext cx="10679340" cy="4380450"/>
          </a:xfrm>
        </p:spPr>
        <p:txBody>
          <a:bodyPr>
            <a:normAutofit/>
          </a:bodyPr>
          <a:lstStyle/>
          <a:p>
            <a:pPr algn="just"/>
            <a:r>
              <a:rPr lang="pl-PL" dirty="0"/>
              <a:t>Dopuszczalność dowodowego wykorzystania samoobciążających wyjaśnień złożonych przez oskarżonego na wczesnym etapie postępowania zanim uzyskał on możliwość skonsultowania się z obrońcą. </a:t>
            </a:r>
          </a:p>
          <a:p>
            <a:pPr algn="just"/>
            <a:r>
              <a:rPr lang="pl-PL" dirty="0"/>
              <a:t>Z art., 6 EKPC należy wywodzić prawo do zapewnienia podejrzanemu dostępu do obrońcy od pierwszego przesłuchania go przez policję, chyba że w konkretnej sprawie zachodzą okoliczności przemawiające za potrzebą ograniczenia tego prawa. </a:t>
            </a:r>
          </a:p>
          <a:p>
            <a:pPr algn="just"/>
            <a:r>
              <a:rPr lang="pl-PL" dirty="0"/>
              <a:t>Prawo oskarżonego będzie naruszone, jeżeli </a:t>
            </a:r>
            <a:r>
              <a:rPr lang="pl-PL" dirty="0" err="1"/>
              <a:t>samoobciążające</a:t>
            </a:r>
            <a:r>
              <a:rPr lang="pl-PL" dirty="0"/>
              <a:t> wyjaśnienia złożone w czasie przesłuchania podejrzanego bez zapewnienia mu dostępu do obrońcy zostaną użyte dla wydania wyroku skazującego. </a:t>
            </a:r>
          </a:p>
          <a:p>
            <a:pPr algn="just"/>
            <a:r>
              <a:rPr lang="pl-PL" dirty="0"/>
              <a:t>Naruszenie prawa do korzystania z pomocy obrońcy nie oznacza automatycznej nierzetelności postępowania, ale ETPC bada, jakie znaczenie miał ten dowód dla wydania wyroku. </a:t>
            </a:r>
          </a:p>
        </p:txBody>
      </p:sp>
    </p:spTree>
    <p:extLst>
      <p:ext uri="{BB962C8B-B14F-4D97-AF65-F5344CB8AC3E}">
        <p14:creationId xmlns:p14="http://schemas.microsoft.com/office/powerpoint/2010/main" val="249143589"/>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745236" y="781479"/>
            <a:ext cx="9366325" cy="1143000"/>
          </a:xfrm>
        </p:spPr>
        <p:txBody>
          <a:bodyPr>
            <a:normAutofit fontScale="90000"/>
          </a:bodyPr>
          <a:lstStyle/>
          <a:p>
            <a:r>
              <a:rPr lang="pl-PL" dirty="0"/>
              <a:t>Do kogo skierowany zakaz dowodowy z art. 171 (zakaz tortur)? </a:t>
            </a:r>
          </a:p>
        </p:txBody>
      </p:sp>
      <p:sp>
        <p:nvSpPr>
          <p:cNvPr id="3" name="Symbol zastępczy zawartości 2"/>
          <p:cNvSpPr>
            <a:spLocks noGrp="1"/>
          </p:cNvSpPr>
          <p:nvPr>
            <p:ph idx="1"/>
          </p:nvPr>
        </p:nvSpPr>
        <p:spPr>
          <a:xfrm>
            <a:off x="680321" y="2336873"/>
            <a:ext cx="11068656" cy="4117090"/>
          </a:xfrm>
        </p:spPr>
        <p:txBody>
          <a:bodyPr>
            <a:normAutofit/>
          </a:bodyPr>
          <a:lstStyle/>
          <a:p>
            <a:pPr marL="0" indent="0" algn="ctr">
              <a:buNone/>
            </a:pPr>
            <a:r>
              <a:rPr lang="pl-PL" b="1" u="sng" dirty="0"/>
              <a:t>Wyrok SA w Krakowie z 8 X 2008 r. (II </a:t>
            </a:r>
            <a:r>
              <a:rPr lang="pl-PL" b="1" u="sng" dirty="0" err="1"/>
              <a:t>AKa</a:t>
            </a:r>
            <a:r>
              <a:rPr lang="pl-PL" b="1" u="sng" dirty="0"/>
              <a:t> 92/08)</a:t>
            </a:r>
          </a:p>
          <a:p>
            <a:pPr marL="0" indent="0" algn="ctr">
              <a:buNone/>
            </a:pPr>
            <a:r>
              <a:rPr lang="pl-PL" dirty="0"/>
              <a:t>„Prywatne tortury” </a:t>
            </a:r>
          </a:p>
          <a:p>
            <a:pPr marL="0" indent="0" algn="ctr">
              <a:buNone/>
            </a:pPr>
            <a:endParaRPr lang="pl-PL" dirty="0"/>
          </a:p>
          <a:p>
            <a:pPr marL="0" indent="0" algn="just">
              <a:buNone/>
            </a:pPr>
            <a:r>
              <a:rPr lang="pl-PL" dirty="0"/>
              <a:t>Przepis art. 171 § 7 k.p.k. nie ma zastosowania do dowodu z utrwalenia dźwiękowego wypowiedzi osoby torturowanej w ramach "przesłuchania" między przestępcami, wykonanego dla celów grupy przestępczej. Przepis ten jest adresowany wyłącznie do organów procesowych i oświadczeń składanych na użytek procesu. Zabraniać dowodzenia takim środkiem, legalnie uzyskanym przez organy ścigania, byłoby jak zabronić dowodu z zeznań osób, które słyszały wypowiedzi torturowanego.</a:t>
            </a:r>
            <a:endParaRPr lang="pl-PL" u="sng" dirty="0"/>
          </a:p>
          <a:p>
            <a:pPr marL="0" indent="0" algn="ctr">
              <a:buNone/>
            </a:pPr>
            <a:endParaRPr lang="pl-PL" u="sng" dirty="0"/>
          </a:p>
          <a:p>
            <a:endParaRPr lang="pl-PL" dirty="0"/>
          </a:p>
        </p:txBody>
      </p:sp>
    </p:spTree>
    <p:extLst>
      <p:ext uri="{BB962C8B-B14F-4D97-AF65-F5344CB8AC3E}">
        <p14:creationId xmlns:p14="http://schemas.microsoft.com/office/powerpoint/2010/main" val="264046525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ctrTitle"/>
          </p:nvPr>
        </p:nvSpPr>
        <p:spPr>
          <a:xfrm>
            <a:off x="134816" y="845161"/>
            <a:ext cx="9144000" cy="2387600"/>
          </a:xfrm>
        </p:spPr>
        <p:txBody>
          <a:bodyPr>
            <a:normAutofit/>
          </a:bodyPr>
          <a:lstStyle/>
          <a:p>
            <a:pPr algn="ctr"/>
            <a:r>
              <a:rPr lang="pl-PL" sz="4800" b="1" dirty="0">
                <a:solidFill>
                  <a:srgbClr val="FF0000"/>
                </a:solidFill>
              </a:rPr>
              <a:t>Zakazy dowodowe </a:t>
            </a:r>
          </a:p>
        </p:txBody>
      </p:sp>
      <p:sp>
        <p:nvSpPr>
          <p:cNvPr id="3" name="Podtytuł 2"/>
          <p:cNvSpPr>
            <a:spLocks noGrp="1"/>
          </p:cNvSpPr>
          <p:nvPr>
            <p:ph type="subTitle" idx="1"/>
          </p:nvPr>
        </p:nvSpPr>
        <p:spPr>
          <a:xfrm>
            <a:off x="3486932" y="3625240"/>
            <a:ext cx="4485800" cy="2595180"/>
          </a:xfrm>
        </p:spPr>
        <p:txBody>
          <a:bodyPr>
            <a:noAutofit/>
          </a:bodyPr>
          <a:lstStyle/>
          <a:p>
            <a:pPr algn="just"/>
            <a:r>
              <a:rPr lang="pl-PL" sz="2000" dirty="0">
                <a:solidFill>
                  <a:srgbClr val="FF0000"/>
                </a:solidFill>
              </a:rPr>
              <a:t>Dowody nielegalne i dowody zebrane w sposób sprzeczny z ustawą, „owoce zatrutego drzewa”, pojęcie i rodzaje zakazów dowodowych, eliminowanie dowodów zebranych w sposób sprzeczny z ustawą </a:t>
            </a:r>
          </a:p>
        </p:txBody>
      </p:sp>
    </p:spTree>
    <p:extLst>
      <p:ext uri="{BB962C8B-B14F-4D97-AF65-F5344CB8AC3E}">
        <p14:creationId xmlns:p14="http://schemas.microsoft.com/office/powerpoint/2010/main" val="2795393608"/>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727650" y="535294"/>
            <a:ext cx="9366325" cy="1143000"/>
          </a:xfrm>
        </p:spPr>
        <p:txBody>
          <a:bodyPr/>
          <a:lstStyle/>
          <a:p>
            <a:r>
              <a:rPr lang="pl-PL" dirty="0"/>
              <a:t>Zakaz dowodowy z art. 174 </a:t>
            </a:r>
          </a:p>
        </p:txBody>
      </p:sp>
      <p:sp>
        <p:nvSpPr>
          <p:cNvPr id="3" name="Symbol zastępczy zawartości 2"/>
          <p:cNvSpPr>
            <a:spLocks noGrp="1"/>
          </p:cNvSpPr>
          <p:nvPr>
            <p:ph idx="1"/>
          </p:nvPr>
        </p:nvSpPr>
        <p:spPr>
          <a:xfrm>
            <a:off x="361507" y="1670539"/>
            <a:ext cx="10945401" cy="4733124"/>
          </a:xfrm>
        </p:spPr>
        <p:txBody>
          <a:bodyPr>
            <a:normAutofit lnSpcReduction="10000"/>
          </a:bodyPr>
          <a:lstStyle/>
          <a:p>
            <a:pPr marL="0" indent="0" algn="ctr">
              <a:buNone/>
            </a:pPr>
            <a:r>
              <a:rPr lang="pl-PL" b="1" u="sng" dirty="0"/>
              <a:t>Wyrok SN z 19.04.2015 r., V KK 354/15 </a:t>
            </a:r>
          </a:p>
          <a:p>
            <a:pPr algn="just"/>
            <a:r>
              <a:rPr lang="pl-PL" dirty="0"/>
              <a:t>Artykuł 174 k.p.k. </a:t>
            </a:r>
            <a:r>
              <a:rPr lang="pl-PL" b="1" dirty="0"/>
              <a:t>nie zabrania wykorzystania, obok wyjaśnień, notatek urzędowych sporządzonych z tzw. rozpytania osoby, która następnie została przesłuchana w charakterze np. oskarżonego</a:t>
            </a:r>
            <a:r>
              <a:rPr lang="pl-PL" dirty="0"/>
              <a:t>. Nie dochodzi wówczas do "zastąpienia" dowodu w rozumieniu art. 174 k.p.k. Analogicznie należy ocenić sytuację, w której za akceptacją osoby przesłuchiwanej następuje tzw. wklejenie treści takiej notatki do protokołu z jej wyjaśnień i tym samym po prostu uczynienie tej treści integralną częścią tych wyjaśnień. W takiej sytuacji bowiem zabieg tzw. wklejenia treści notatki ma charakter wyłącznie "techniczny".</a:t>
            </a:r>
          </a:p>
          <a:p>
            <a:pPr algn="just"/>
            <a:endParaRPr lang="pl-PL" dirty="0"/>
          </a:p>
          <a:p>
            <a:pPr marL="0" indent="0" algn="ctr">
              <a:buNone/>
            </a:pPr>
            <a:r>
              <a:rPr lang="pl-PL" b="1" u="sng" dirty="0"/>
              <a:t>Wyrok SA w Gdańsku z 24.11.2015 r., II </a:t>
            </a:r>
            <a:r>
              <a:rPr lang="pl-PL" b="1" u="sng" dirty="0" err="1"/>
              <a:t>AKa</a:t>
            </a:r>
            <a:r>
              <a:rPr lang="pl-PL" b="1" u="sng" dirty="0"/>
              <a:t> 272/15</a:t>
            </a:r>
            <a:r>
              <a:rPr lang="pl-PL" dirty="0"/>
              <a:t> </a:t>
            </a:r>
          </a:p>
          <a:p>
            <a:pPr algn="just"/>
            <a:r>
              <a:rPr lang="pl-PL" dirty="0"/>
              <a:t>Pisemne oświadczenie oskarżonego przesłane do Sądu orzekającego może być uznane zarówno jako "informacja" o dowodzie, jak i wykorzystane nie "zamiast", lecz "obok" składanych przezeń wyjaśnień, co nie wchodzi w zakres zakazu, o jakim mowa w art. 174 k.p.k.</a:t>
            </a:r>
          </a:p>
          <a:p>
            <a:pPr algn="just"/>
            <a:r>
              <a:rPr lang="pl-PL" dirty="0"/>
              <a:t>Przeprowadzenie dowodu z tego oświadczenia staje się obowiązkiem Sądu orzekającego, gdy zawiera istotne okoliczności dla rozstrzygnięcia o winie współoskarżonych, w szczególności gdy potwierdza ich linię obrony.</a:t>
            </a:r>
          </a:p>
          <a:p>
            <a:pPr algn="just"/>
            <a:endParaRPr lang="pl-PL" dirty="0"/>
          </a:p>
        </p:txBody>
      </p:sp>
    </p:spTree>
    <p:extLst>
      <p:ext uri="{BB962C8B-B14F-4D97-AF65-F5344CB8AC3E}">
        <p14:creationId xmlns:p14="http://schemas.microsoft.com/office/powerpoint/2010/main" val="1803471373"/>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normAutofit/>
          </a:bodyPr>
          <a:lstStyle/>
          <a:p>
            <a:r>
              <a:rPr lang="pl-PL" dirty="0"/>
              <a:t>Art. 168a a zakazy dowodowe w procesie karnym </a:t>
            </a:r>
          </a:p>
        </p:txBody>
      </p:sp>
      <p:sp>
        <p:nvSpPr>
          <p:cNvPr id="3" name="Symbol zastępczy zawartości 2"/>
          <p:cNvSpPr>
            <a:spLocks noGrp="1"/>
          </p:cNvSpPr>
          <p:nvPr>
            <p:ph idx="1"/>
          </p:nvPr>
        </p:nvSpPr>
        <p:spPr>
          <a:xfrm>
            <a:off x="680321" y="2336872"/>
            <a:ext cx="10047930" cy="4106457"/>
          </a:xfrm>
        </p:spPr>
        <p:txBody>
          <a:bodyPr>
            <a:normAutofit/>
          </a:bodyPr>
          <a:lstStyle/>
          <a:p>
            <a:pPr algn="just"/>
            <a:r>
              <a:rPr lang="pl-PL" dirty="0"/>
              <a:t>Dowodu nie można uznać za niedopuszczalny wyłącznie na tej podstawie, że został uzyskany z naruszeniem przepisów postępowania lub za pomocą czynu zabronionego, o którym mowa w art. 1 § 1 Kodeksu karnego, </a:t>
            </a:r>
            <a:r>
              <a:rPr lang="pl-PL" b="1" dirty="0"/>
              <a:t>chyba że</a:t>
            </a:r>
            <a:r>
              <a:rPr lang="pl-PL" dirty="0"/>
              <a:t> dowód został uzyskany </a:t>
            </a:r>
            <a:r>
              <a:rPr lang="pl-PL" b="1" dirty="0"/>
              <a:t>w związku z pełnieniem przez funkcjonariusza publicznego obowiązków służbowych</a:t>
            </a:r>
            <a:r>
              <a:rPr lang="pl-PL" dirty="0"/>
              <a:t>, </a:t>
            </a:r>
            <a:r>
              <a:rPr lang="pl-PL" b="1" dirty="0"/>
              <a:t>w wyniku: zabójstwa, umyślnego spowodowania uszczerbku na zdrowiu lub pozbawienia wolności</a:t>
            </a:r>
            <a:r>
              <a:rPr lang="pl-PL" dirty="0"/>
              <a:t>.</a:t>
            </a:r>
          </a:p>
          <a:p>
            <a:pPr algn="just"/>
            <a:r>
              <a:rPr lang="pl-PL" dirty="0"/>
              <a:t>Zasada – dopuszczalność w procesie dowodów uzyskanych z naruszeniem KPK lub KK</a:t>
            </a:r>
          </a:p>
          <a:p>
            <a:pPr algn="just"/>
            <a:r>
              <a:rPr lang="pl-PL" dirty="0"/>
              <a:t>Dwa wyjątki: </a:t>
            </a:r>
          </a:p>
          <a:p>
            <a:pPr lvl="1" algn="just"/>
            <a:r>
              <a:rPr lang="pl-PL" dirty="0"/>
              <a:t>zakaz dowodowy dotyczący funkcjonariuszy publicznych, którzy pozyskali dowód w związku z pełnieniem czynności służbowych</a:t>
            </a:r>
          </a:p>
          <a:p>
            <a:pPr lvl="1" algn="just"/>
            <a:r>
              <a:rPr lang="pl-PL" dirty="0"/>
              <a:t>zakaz dowodowy dotyczący podmiotu innego niż funkcjonariusz publiczny, który uzyskał dowód w związku z pełnieniem czynności służbowych</a:t>
            </a:r>
          </a:p>
          <a:p>
            <a:pPr algn="just"/>
            <a:endParaRPr lang="pl-PL" dirty="0"/>
          </a:p>
        </p:txBody>
      </p:sp>
      <p:pic>
        <p:nvPicPr>
          <p:cNvPr id="4" name="Symbol zastępczy zawartości 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107642" y="0"/>
            <a:ext cx="2084358" cy="1969719"/>
          </a:xfrm>
          <a:prstGeom prst="rect">
            <a:avLst/>
          </a:prstGeom>
        </p:spPr>
      </p:pic>
    </p:spTree>
    <p:extLst>
      <p:ext uri="{BB962C8B-B14F-4D97-AF65-F5344CB8AC3E}">
        <p14:creationId xmlns:p14="http://schemas.microsoft.com/office/powerpoint/2010/main" val="3973903882"/>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512089" y="746310"/>
            <a:ext cx="9366325" cy="1143000"/>
          </a:xfrm>
        </p:spPr>
        <p:txBody>
          <a:bodyPr>
            <a:normAutofit fontScale="90000"/>
          </a:bodyPr>
          <a:lstStyle/>
          <a:p>
            <a:r>
              <a:rPr lang="pl-PL" dirty="0"/>
              <a:t>Art. 168a a zakazy dowodowe w procesie karnym </a:t>
            </a:r>
          </a:p>
        </p:txBody>
      </p:sp>
      <p:sp>
        <p:nvSpPr>
          <p:cNvPr id="10" name="pole tekstowe 9"/>
          <p:cNvSpPr txBox="1"/>
          <p:nvPr/>
        </p:nvSpPr>
        <p:spPr>
          <a:xfrm>
            <a:off x="820998" y="1867074"/>
            <a:ext cx="10770944" cy="4093428"/>
          </a:xfrm>
          <a:prstGeom prst="rect">
            <a:avLst/>
          </a:prstGeom>
          <a:noFill/>
        </p:spPr>
        <p:txBody>
          <a:bodyPr wrap="square" rtlCol="0">
            <a:spAutoFit/>
          </a:bodyPr>
          <a:lstStyle/>
          <a:p>
            <a:pPr algn="just"/>
            <a:r>
              <a:rPr lang="pl-PL" sz="2000" dirty="0"/>
              <a:t>Z konstytucyjnej zasady legalizmu wynika obowiązek działania organów państwa na podstawie i w granicach prawa. Jednocześnie wynika z tego domniemanie, że organy te działają zgodnie z prawem, a ustawodawca (ani organy stosujące prawo) nie mogą z góry zakładać, że funkcjonariusze państwa mogą naruszać określone normy prawne. </a:t>
            </a:r>
            <a:r>
              <a:rPr lang="pl-PL" sz="2000" i="1" dirty="0"/>
              <a:t>Organy państwa nie powinny jednak z góry podważać zasady domniemania praworządności ich działania, </a:t>
            </a:r>
            <a:r>
              <a:rPr lang="pl-PL" sz="2000" dirty="0"/>
              <a:t>a art. 168a jest dokonanym niejako pro futuro zakwestionowaniem domniemania praworządności. </a:t>
            </a:r>
            <a:r>
              <a:rPr lang="pl-PL" sz="2000" b="1" i="1" dirty="0"/>
              <a:t>Ustawodawca w tym przepisie nie tylko zauważa, że organy władzy publicznej – skądinąd odpowiadające za praworządne postępowanie – mogą postępować w sposób niezgody z prawem, ale z góry to akceptuje</a:t>
            </a:r>
            <a:r>
              <a:rPr lang="pl-PL" sz="2000" i="1" dirty="0"/>
              <a:t>. Co więcej, nakazuje wymiarowi sprawiedliwości opieranie swojej działalności na niepraworządnym działaniu organów władzy publicznej. </a:t>
            </a:r>
            <a:r>
              <a:rPr lang="pl-PL" sz="2000" dirty="0"/>
              <a:t>(por. wniosek RPO o zbadanie zgodności z Konstytucją art. 168a</a:t>
            </a:r>
          </a:p>
          <a:p>
            <a:pPr algn="just"/>
            <a:r>
              <a:rPr lang="pl-PL" sz="2000" dirty="0">
                <a:hlinkClick r:id="rId2"/>
              </a:rPr>
              <a:t>https://www.rpo.gov.pl/sites/default/files/Wniosek%20do%20TK%20owoce%20zatrutego%20drzewa%20art%20art.%20168a%20%20KPK%206.05.2016.pdf</a:t>
            </a:r>
            <a:r>
              <a:rPr lang="pl-PL" sz="2000" dirty="0"/>
              <a:t>)  </a:t>
            </a:r>
          </a:p>
        </p:txBody>
      </p:sp>
    </p:spTree>
    <p:extLst>
      <p:ext uri="{BB962C8B-B14F-4D97-AF65-F5344CB8AC3E}">
        <p14:creationId xmlns:p14="http://schemas.microsoft.com/office/powerpoint/2010/main" val="3925507959"/>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388997" y="675972"/>
            <a:ext cx="9366325" cy="1143000"/>
          </a:xfrm>
        </p:spPr>
        <p:txBody>
          <a:bodyPr>
            <a:normAutofit fontScale="90000"/>
          </a:bodyPr>
          <a:lstStyle/>
          <a:p>
            <a:r>
              <a:rPr lang="pl-PL" dirty="0"/>
              <a:t>Art. 168a a zakazy dowodowe w procesie karnym </a:t>
            </a:r>
          </a:p>
        </p:txBody>
      </p:sp>
      <p:sp>
        <p:nvSpPr>
          <p:cNvPr id="3" name="Symbol zastępczy zawartości 2"/>
          <p:cNvSpPr>
            <a:spLocks noGrp="1"/>
          </p:cNvSpPr>
          <p:nvPr>
            <p:ph idx="1"/>
          </p:nvPr>
        </p:nvSpPr>
        <p:spPr>
          <a:xfrm>
            <a:off x="276447" y="1969720"/>
            <a:ext cx="11048046" cy="4888280"/>
          </a:xfrm>
        </p:spPr>
        <p:txBody>
          <a:bodyPr>
            <a:normAutofit/>
          </a:bodyPr>
          <a:lstStyle/>
          <a:p>
            <a:pPr algn="just"/>
            <a:r>
              <a:rPr lang="pl-PL" dirty="0"/>
              <a:t>Zasada przewidywalności procesu oznacza, że każdy, kto zapozna się z przepisami regulującymi przebieg postepowania powinien mieć możliwość ustalenia tego, w jaki sposób może być prowadzone i jakie są jego nieprzekraczalne granice. Art. 168a dekonstruuje możliwość przewidywania sposobu działania organów władzy publicznej, ponieważ legitymizuje działania niegodne z prawem, pozwalając na budowanie strategii procesowej prokuratury w oparciu o dowody bezpośrednio nielegalne. </a:t>
            </a:r>
          </a:p>
          <a:p>
            <a:pPr algn="just"/>
            <a:r>
              <a:rPr lang="pl-PL" dirty="0"/>
              <a:t>Argument, że funkcjonariusze państwa pozyskujący dowody nielegalnie mogą ponosić odpowiedzialność karną za swoje działania jest </a:t>
            </a:r>
            <a:r>
              <a:rPr lang="pl-PL" i="1" dirty="0"/>
              <a:t>trudny do obrony</a:t>
            </a:r>
            <a:r>
              <a:rPr lang="pl-PL" dirty="0"/>
              <a:t>. Należy bowiem uwzględnić art. 137 § 2 ustawy prawo o prokuraturze. Zgodnie z tym przepisem </a:t>
            </a:r>
            <a:r>
              <a:rPr lang="pl-PL" i="1" dirty="0"/>
              <a:t>nie stanowi przewinienia dyscyplinarnego działanie lub zaniechanie prokuratora podjęte wyłącznie w interesie społecznym. </a:t>
            </a:r>
            <a:r>
              <a:rPr lang="pl-PL" dirty="0"/>
              <a:t>Do wyłączenia odpowiedzialności prokuratora należy przyjąć, że pozyskując dowody z naruszeniem przepisów, działał wyłącznie w obronie „większego dobra”, co jednocześnie uniemożliwia pociągnięcie go do odpowiedzialności prawnej. Zgodnie z art. 143 § 1 prawa o prokuraturze </a:t>
            </a:r>
            <a:r>
              <a:rPr lang="pl-PL" i="1" dirty="0"/>
              <a:t>jeżeli przewinienie dyscyplinarne wyczerpuje znamiona przestępstwa, sąd dyscyplinarny wydaje zezwolenie na pociągniecie prokuratora do odpowiedzialności karnej. </a:t>
            </a:r>
            <a:r>
              <a:rPr lang="pl-PL" dirty="0"/>
              <a:t> Zestawienie obu przepisów w powiązaniu z art. 168a prowadzi do wniosku, że wprowadzona została konstrukcja wtórnie legalizująca bezprawne działanie organów władzy publicznej. </a:t>
            </a:r>
          </a:p>
          <a:p>
            <a:pPr marL="0" indent="0" algn="just">
              <a:buNone/>
            </a:pPr>
            <a:endParaRPr lang="pl-PL" dirty="0"/>
          </a:p>
          <a:p>
            <a:pPr algn="just"/>
            <a:endParaRPr lang="pl-PL" dirty="0"/>
          </a:p>
        </p:txBody>
      </p:sp>
      <p:pic>
        <p:nvPicPr>
          <p:cNvPr id="4" name="Symbol zastępczy zawartości 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107642" y="0"/>
            <a:ext cx="2084358" cy="1969719"/>
          </a:xfrm>
          <a:prstGeom prst="rect">
            <a:avLst/>
          </a:prstGeom>
        </p:spPr>
      </p:pic>
    </p:spTree>
    <p:extLst>
      <p:ext uri="{BB962C8B-B14F-4D97-AF65-F5344CB8AC3E}">
        <p14:creationId xmlns:p14="http://schemas.microsoft.com/office/powerpoint/2010/main" val="3796159496"/>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528590" y="984837"/>
            <a:ext cx="8207122" cy="914302"/>
          </a:xfrm>
        </p:spPr>
        <p:txBody>
          <a:bodyPr>
            <a:noAutofit/>
          </a:bodyPr>
          <a:lstStyle/>
          <a:p>
            <a:r>
              <a:rPr lang="pl-PL" sz="3200" b="1" dirty="0"/>
              <a:t>Eliminowanie z procesu karnego dowodu zebranego w sposób sprzeczny z ustawą </a:t>
            </a:r>
          </a:p>
        </p:txBody>
      </p:sp>
      <p:sp>
        <p:nvSpPr>
          <p:cNvPr id="3" name="Symbol zastępczy zawartości 2"/>
          <p:cNvSpPr>
            <a:spLocks noGrp="1"/>
          </p:cNvSpPr>
          <p:nvPr>
            <p:ph idx="1"/>
          </p:nvPr>
        </p:nvSpPr>
        <p:spPr>
          <a:xfrm>
            <a:off x="297711" y="2041451"/>
            <a:ext cx="11431227" cy="4429687"/>
          </a:xfrm>
        </p:spPr>
        <p:txBody>
          <a:bodyPr>
            <a:normAutofit/>
          </a:bodyPr>
          <a:lstStyle/>
          <a:p>
            <a:r>
              <a:rPr lang="pl-PL" dirty="0"/>
              <a:t>Do przeczytania – artykuł prof. Skorupki </a:t>
            </a:r>
            <a:r>
              <a:rPr lang="pl-PL" i="1" dirty="0"/>
              <a:t>„Eliminowanie z procesu karnego dowodu zebranego w sposób sprzeczny z ustawą”</a:t>
            </a:r>
          </a:p>
          <a:p>
            <a:r>
              <a:rPr lang="pl-PL" dirty="0"/>
              <a:t>Dowody zebrane w sposób sprzeczny z ustawą są niekonstytucyjne. Na ich podstawie nie powinno się ustalać faktów ani podejmować decyzji procesowych.</a:t>
            </a:r>
          </a:p>
          <a:p>
            <a:r>
              <a:rPr lang="pl-PL" dirty="0"/>
              <a:t>Nie mogą stanowić podstawy działania organów postępowania karnego i powinny być niezwłocznie usunięty. </a:t>
            </a:r>
          </a:p>
          <a:p>
            <a:r>
              <a:rPr lang="pl-PL" dirty="0"/>
              <a:t>K.p.k. nie posługuje się pojęciem „wyeliminowania bądź usunięcia dowodu”.</a:t>
            </a:r>
          </a:p>
          <a:p>
            <a:pPr lvl="1"/>
            <a:r>
              <a:rPr lang="pl-PL" dirty="0"/>
              <a:t>Konsekwencje uzyskania wadliwego dowodu to np. stwierdzenia „nie mogą stanowić dowodu” (art. 171 § 7 k.p.k.), „nie stanowi dowodu” (art. 196 § 2 k.p.k.), „zniszczenie” (art. 238 § 3 k.p.k.), itp. </a:t>
            </a:r>
          </a:p>
        </p:txBody>
      </p:sp>
      <p:pic>
        <p:nvPicPr>
          <p:cNvPr id="4" name="Obraz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735712" y="446241"/>
            <a:ext cx="3456288" cy="1595210"/>
          </a:xfrm>
          <a:prstGeom prst="rect">
            <a:avLst/>
          </a:prstGeom>
        </p:spPr>
      </p:pic>
    </p:spTree>
    <p:extLst>
      <p:ext uri="{BB962C8B-B14F-4D97-AF65-F5344CB8AC3E}">
        <p14:creationId xmlns:p14="http://schemas.microsoft.com/office/powerpoint/2010/main" val="3333376910"/>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653902" y="744354"/>
            <a:ext cx="8784976" cy="998984"/>
          </a:xfrm>
        </p:spPr>
        <p:txBody>
          <a:bodyPr>
            <a:normAutofit fontScale="90000"/>
          </a:bodyPr>
          <a:lstStyle/>
          <a:p>
            <a:r>
              <a:rPr lang="pl-PL" sz="3200" b="1" dirty="0"/>
              <a:t>Eliminowanie z procesu karnego dowodu zebranego w sposób sprzeczny z ustawą </a:t>
            </a:r>
            <a:endParaRPr lang="pl-PL" dirty="0"/>
          </a:p>
        </p:txBody>
      </p:sp>
      <p:sp>
        <p:nvSpPr>
          <p:cNvPr id="3" name="Symbol zastępczy zawartości 2"/>
          <p:cNvSpPr>
            <a:spLocks noGrp="1"/>
          </p:cNvSpPr>
          <p:nvPr>
            <p:ph idx="1"/>
          </p:nvPr>
        </p:nvSpPr>
        <p:spPr>
          <a:xfrm>
            <a:off x="425302" y="1982646"/>
            <a:ext cx="11373975" cy="4699508"/>
          </a:xfrm>
        </p:spPr>
        <p:txBody>
          <a:bodyPr>
            <a:normAutofit/>
          </a:bodyPr>
          <a:lstStyle/>
          <a:p>
            <a:pPr algn="just"/>
            <a:r>
              <a:rPr lang="pl-PL" dirty="0"/>
              <a:t>W k.p.k. nie określono trybu stwierdzania niedopuszczalności dowodu </a:t>
            </a:r>
          </a:p>
          <a:p>
            <a:pPr lvl="1" algn="just"/>
            <a:r>
              <a:rPr lang="pl-PL" dirty="0"/>
              <a:t>T. Grzegorczyk </a:t>
            </a:r>
            <a:r>
              <a:rPr lang="pl-PL" dirty="0">
                <a:sym typeface="Wingdings" pitchFamily="2" charset="2"/>
              </a:rPr>
              <a:t> to czy dowód został zebrany w sposób sprzeczny z ustawą stwierdza dopiero sąd w uzasadnieniu wydanego orzeczenia</a:t>
            </a:r>
            <a:endParaRPr lang="pl-PL" dirty="0"/>
          </a:p>
          <a:p>
            <a:pPr algn="just"/>
            <a:r>
              <a:rPr lang="pl-PL" dirty="0"/>
              <a:t>Szczególnie odczuwalny w postępowaniu przygotowawczym, gdzie przeprowadza się większość tzw. wrażliwych czynności dowodowych, ingerujących w wolności i prawa jednostki (zatrzymanie rzeczy, przeszukanie osoby lub pomieszczenia, podsłuch telefoniczny, inna kontrola informacji). Nawet jeżeli zostały one przeprowadzone niezgodnie z ich celem i wymogami określonymi w k.p.k. to i tak dostarczają informacji wykorzystywanych jako dowody do dokonywania ustaleń faktycznych i podejmowania decyzji procesowych.</a:t>
            </a:r>
          </a:p>
          <a:p>
            <a:pPr lvl="1" algn="just"/>
            <a:r>
              <a:rPr lang="pl-PL" dirty="0"/>
              <a:t>Nie powinno tak być. Z uwagi na fakt, że informacje zebrano w sposób sprzeczny z ustawą, powinny one zostać usunięte z procesu</a:t>
            </a:r>
          </a:p>
        </p:txBody>
      </p:sp>
      <p:pic>
        <p:nvPicPr>
          <p:cNvPr id="4" name="Obraz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735712" y="446241"/>
            <a:ext cx="3456288" cy="1595210"/>
          </a:xfrm>
          <a:prstGeom prst="rect">
            <a:avLst/>
          </a:prstGeom>
        </p:spPr>
      </p:pic>
    </p:spTree>
    <p:extLst>
      <p:ext uri="{BB962C8B-B14F-4D97-AF65-F5344CB8AC3E}">
        <p14:creationId xmlns:p14="http://schemas.microsoft.com/office/powerpoint/2010/main" val="3242663911"/>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850606" y="446241"/>
            <a:ext cx="8346558" cy="1595210"/>
          </a:xfrm>
        </p:spPr>
        <p:txBody>
          <a:bodyPr>
            <a:normAutofit/>
          </a:bodyPr>
          <a:lstStyle/>
          <a:p>
            <a:r>
              <a:rPr lang="pl-PL" sz="2800" b="1" dirty="0"/>
              <a:t>Eliminowanie z procesu karnego dowodu zebranego w sposób sprzeczny z ustawą </a:t>
            </a:r>
            <a:endParaRPr lang="pl-PL" dirty="0"/>
          </a:p>
        </p:txBody>
      </p:sp>
      <p:sp>
        <p:nvSpPr>
          <p:cNvPr id="3" name="Symbol zastępczy zawartości 2"/>
          <p:cNvSpPr>
            <a:spLocks noGrp="1"/>
          </p:cNvSpPr>
          <p:nvPr>
            <p:ph idx="1"/>
          </p:nvPr>
        </p:nvSpPr>
        <p:spPr>
          <a:xfrm>
            <a:off x="425303" y="2073348"/>
            <a:ext cx="11313041" cy="4784652"/>
          </a:xfrm>
        </p:spPr>
        <p:txBody>
          <a:bodyPr>
            <a:normAutofit fontScale="92500" lnSpcReduction="10000"/>
          </a:bodyPr>
          <a:lstStyle/>
          <a:p>
            <a:pPr algn="just"/>
            <a:r>
              <a:rPr lang="pl-PL" dirty="0"/>
              <a:t>Podstawa prawna </a:t>
            </a:r>
            <a:r>
              <a:rPr lang="pl-PL" dirty="0">
                <a:sym typeface="Wingdings" pitchFamily="2" charset="2"/>
              </a:rPr>
              <a:t> art. 51 ust. 4 Konstytucji </a:t>
            </a:r>
          </a:p>
          <a:p>
            <a:pPr lvl="1" algn="just"/>
            <a:r>
              <a:rPr lang="pl-PL" dirty="0">
                <a:sym typeface="Wingdings" pitchFamily="2" charset="2"/>
              </a:rPr>
              <a:t>Sporne zagadnienie; niektórzy autorzy wskazują art. 45 ust. 1 Konstytucji i art. 6 EKPC </a:t>
            </a:r>
          </a:p>
          <a:p>
            <a:pPr lvl="1" algn="just"/>
            <a:r>
              <a:rPr lang="pl-PL" dirty="0">
                <a:sym typeface="Wingdings" pitchFamily="2" charset="2"/>
              </a:rPr>
              <a:t>Por. A. Lach, </a:t>
            </a:r>
            <a:r>
              <a:rPr lang="pl-PL" i="1" dirty="0">
                <a:sym typeface="Wingdings" pitchFamily="2" charset="2"/>
              </a:rPr>
              <a:t>Dopuszczalność dowodów uzyskanych z naruszeniem prawa w postępowaniu karnym, </a:t>
            </a:r>
            <a:r>
              <a:rPr lang="pl-PL" dirty="0" err="1">
                <a:sym typeface="Wingdings" pitchFamily="2" charset="2"/>
              </a:rPr>
              <a:t>PiP</a:t>
            </a:r>
            <a:r>
              <a:rPr lang="pl-PL" dirty="0">
                <a:sym typeface="Wingdings" pitchFamily="2" charset="2"/>
              </a:rPr>
              <a:t> 2014, nr 10</a:t>
            </a:r>
            <a:endParaRPr lang="pl-PL" dirty="0"/>
          </a:p>
          <a:p>
            <a:pPr algn="just"/>
            <a:r>
              <a:rPr lang="pl-PL" dirty="0"/>
              <a:t>Prof. Skorupka </a:t>
            </a:r>
            <a:r>
              <a:rPr lang="pl-PL" dirty="0">
                <a:sym typeface="Wingdings" pitchFamily="2" charset="2"/>
              </a:rPr>
              <a:t> tryb, w jakim należałoby eliminować dowody zebrane w sposób sprzeczny z ustawą powinien zostać wprowadzony już w postępowaniu przygotowawczym.</a:t>
            </a:r>
          </a:p>
          <a:p>
            <a:pPr lvl="1" algn="just"/>
            <a:r>
              <a:rPr lang="pl-PL" dirty="0">
                <a:sym typeface="Wingdings" pitchFamily="2" charset="2"/>
              </a:rPr>
              <a:t>Legitymacja do złożenia stosownego wniosku powinna przysługiwać stronom postępowania przygotowawczego (por. art. 299 k.p.k.)</a:t>
            </a:r>
          </a:p>
          <a:p>
            <a:pPr lvl="1" algn="just"/>
            <a:r>
              <a:rPr lang="pl-PL" dirty="0">
                <a:sym typeface="Wingdings" pitchFamily="2" charset="2"/>
              </a:rPr>
              <a:t>Jeżeli dowód został zebrany przez Policję lub inny nieprokuratorski organ  wniosek o jego usunięcie powinien być kierowany do prokuratora </a:t>
            </a:r>
          </a:p>
          <a:p>
            <a:pPr lvl="1" algn="just"/>
            <a:r>
              <a:rPr lang="pl-PL" dirty="0">
                <a:sym typeface="Wingdings" pitchFamily="2" charset="2"/>
              </a:rPr>
              <a:t>Jeżeli dowód zostałby zebrany przez prokuratora  wniosek o jego usunięcie kierowany do sądu; a zażalenie na postanowienie tego sądu rozpoznawałby jego inny równorzędny skład (tzw.  instancja pozioma)</a:t>
            </a:r>
          </a:p>
          <a:p>
            <a:pPr algn="just"/>
            <a:r>
              <a:rPr lang="pl-PL" dirty="0">
                <a:sym typeface="Wingdings" pitchFamily="2" charset="2"/>
              </a:rPr>
              <a:t>W postępowaniu głównym </a:t>
            </a:r>
          </a:p>
          <a:p>
            <a:pPr lvl="1" algn="just"/>
            <a:r>
              <a:rPr lang="pl-PL" dirty="0">
                <a:sym typeface="Wingdings" pitchFamily="2" charset="2"/>
              </a:rPr>
              <a:t>Wniosek powinny móc zgłosić strony – w tym także oskarżyciel publiczny</a:t>
            </a:r>
          </a:p>
          <a:p>
            <a:pPr lvl="1" algn="just"/>
            <a:r>
              <a:rPr lang="pl-PL" dirty="0">
                <a:sym typeface="Wingdings" pitchFamily="2" charset="2"/>
              </a:rPr>
              <a:t>Skierowany do sądu rozpoznającego sprawę; zażalenie na postanowienie tego sądu  na zasadach ogólnych, do sądu wyższej instancji </a:t>
            </a:r>
            <a:endParaRPr lang="pl-PL" dirty="0"/>
          </a:p>
        </p:txBody>
      </p:sp>
      <p:pic>
        <p:nvPicPr>
          <p:cNvPr id="5" name="Obraz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735712" y="446241"/>
            <a:ext cx="3456288" cy="1595210"/>
          </a:xfrm>
          <a:prstGeom prst="rect">
            <a:avLst/>
          </a:prstGeom>
        </p:spPr>
      </p:pic>
    </p:spTree>
    <p:extLst>
      <p:ext uri="{BB962C8B-B14F-4D97-AF65-F5344CB8AC3E}">
        <p14:creationId xmlns:p14="http://schemas.microsoft.com/office/powerpoint/2010/main" val="982249910"/>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idx="1"/>
          </p:nvPr>
        </p:nvSpPr>
        <p:spPr>
          <a:xfrm>
            <a:off x="609600" y="620689"/>
            <a:ext cx="11151029" cy="5505475"/>
          </a:xfrm>
        </p:spPr>
        <p:txBody>
          <a:bodyPr>
            <a:normAutofit/>
          </a:bodyPr>
          <a:lstStyle/>
          <a:p>
            <a:pPr marL="0" indent="0" algn="ctr">
              <a:buNone/>
            </a:pPr>
            <a:endParaRPr lang="pl-PL" sz="6000" b="1" dirty="0"/>
          </a:p>
          <a:p>
            <a:pPr marL="0" indent="0" algn="ctr">
              <a:buNone/>
            </a:pPr>
            <a:r>
              <a:rPr lang="pl-PL" sz="6000" b="1" dirty="0"/>
              <a:t>ŚRODKI </a:t>
            </a:r>
          </a:p>
          <a:p>
            <a:pPr marL="0" indent="0" algn="ctr">
              <a:buNone/>
            </a:pPr>
            <a:r>
              <a:rPr lang="pl-PL" sz="6000" b="1" dirty="0"/>
              <a:t>PRZYMUSU PROCESOWEGO</a:t>
            </a:r>
          </a:p>
        </p:txBody>
      </p:sp>
    </p:spTree>
    <p:extLst>
      <p:ext uri="{BB962C8B-B14F-4D97-AF65-F5344CB8AC3E}">
        <p14:creationId xmlns:p14="http://schemas.microsoft.com/office/powerpoint/2010/main" val="90725959"/>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ytuł 1"/>
          <p:cNvSpPr>
            <a:spLocks noGrp="1"/>
          </p:cNvSpPr>
          <p:nvPr>
            <p:ph type="title"/>
          </p:nvPr>
        </p:nvSpPr>
        <p:spPr>
          <a:xfrm>
            <a:off x="-339685" y="169208"/>
            <a:ext cx="12001333" cy="1556792"/>
          </a:xfrm>
        </p:spPr>
        <p:txBody>
          <a:bodyPr/>
          <a:lstStyle/>
          <a:p>
            <a:pPr algn="ctr"/>
            <a:r>
              <a:rPr lang="pl-PL" dirty="0"/>
              <a:t>Pojęcie i cechy środków przymusu </a:t>
            </a:r>
          </a:p>
        </p:txBody>
      </p:sp>
      <p:sp>
        <p:nvSpPr>
          <p:cNvPr id="5" name="Symbol zastępczy zawartości 2"/>
          <p:cNvSpPr>
            <a:spLocks noGrp="1"/>
          </p:cNvSpPr>
          <p:nvPr>
            <p:ph idx="1"/>
          </p:nvPr>
        </p:nvSpPr>
        <p:spPr>
          <a:xfrm>
            <a:off x="-214793" y="1512148"/>
            <a:ext cx="12028842" cy="5345852"/>
          </a:xfrm>
        </p:spPr>
        <p:txBody>
          <a:bodyPr>
            <a:normAutofit/>
          </a:bodyPr>
          <a:lstStyle/>
          <a:p>
            <a:pPr algn="just"/>
            <a:r>
              <a:rPr lang="pl-PL" dirty="0"/>
              <a:t>Czynności organów procesowych </a:t>
            </a:r>
            <a:r>
              <a:rPr lang="pl-PL" b="1" dirty="0"/>
              <a:t>zmierzające do wymuszenia spełnienia obowiązków procesowych lub zapewnienie prawidłowego toku procesu</a:t>
            </a:r>
            <a:r>
              <a:rPr lang="pl-PL" dirty="0"/>
              <a:t>. Jest to bardzo szeroka i niejednolita grupa czynności. Wspólną cechą jest posługiwanie się przez organ elementem przymusu. Stosowane są na podstawie przepisów prawa karnego procesowego, a nie materialnego, mimo że zawsze są następstwem swoistej winy osób nimi dotkniętych. </a:t>
            </a:r>
          </a:p>
          <a:p>
            <a:pPr algn="just"/>
            <a:r>
              <a:rPr lang="pl-PL" b="1" dirty="0"/>
              <a:t>Cechy środków przymusu: </a:t>
            </a:r>
          </a:p>
          <a:p>
            <a:pPr lvl="1" algn="just"/>
            <a:r>
              <a:rPr lang="pl-PL" dirty="0"/>
              <a:t>wszystkie zmierzają bezpośrednio do stworzenia sytuacji, które warunkują osiągnięcie celów wymiaru sprawiedliwości; </a:t>
            </a:r>
          </a:p>
          <a:p>
            <a:pPr lvl="1" algn="just"/>
            <a:r>
              <a:rPr lang="pl-PL" dirty="0"/>
              <a:t>poza środkami zapobiegawczymi, </a:t>
            </a:r>
            <a:r>
              <a:rPr lang="pl-PL" b="1" dirty="0"/>
              <a:t>są skutkiem prawnym niewypełnienia obowiązków procesowych</a:t>
            </a:r>
            <a:r>
              <a:rPr lang="pl-PL" dirty="0"/>
              <a:t>;</a:t>
            </a:r>
          </a:p>
          <a:p>
            <a:pPr lvl="1" algn="just"/>
            <a:r>
              <a:rPr lang="pl-PL" dirty="0"/>
              <a:t>wszystkie środki przymusu zawierają element bezpośredniego przymusu ze strony władzy państwowej </a:t>
            </a:r>
          </a:p>
          <a:p>
            <a:pPr lvl="1" algn="just"/>
            <a:r>
              <a:rPr lang="pl-PL" dirty="0"/>
              <a:t>są zbliżone do dziedziny prawa materialnego, gdyż przesłanką ich stosowania jest w zasadzie  wina konkretnej osoby.</a:t>
            </a:r>
          </a:p>
          <a:p>
            <a:pPr algn="just"/>
            <a:endParaRPr lang="pl-PL" dirty="0"/>
          </a:p>
        </p:txBody>
      </p:sp>
    </p:spTree>
    <p:extLst>
      <p:ext uri="{BB962C8B-B14F-4D97-AF65-F5344CB8AC3E}">
        <p14:creationId xmlns:p14="http://schemas.microsoft.com/office/powerpoint/2010/main" val="2612625422"/>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ytuł 1"/>
          <p:cNvSpPr>
            <a:spLocks noGrp="1"/>
          </p:cNvSpPr>
          <p:nvPr>
            <p:ph type="title"/>
          </p:nvPr>
        </p:nvSpPr>
        <p:spPr>
          <a:xfrm>
            <a:off x="870191" y="595127"/>
            <a:ext cx="10889917" cy="1927741"/>
          </a:xfrm>
        </p:spPr>
        <p:txBody>
          <a:bodyPr>
            <a:normAutofit/>
          </a:bodyPr>
          <a:lstStyle/>
          <a:p>
            <a:r>
              <a:rPr lang="pl-PL" dirty="0"/>
              <a:t>Katalog środków przymusu w </a:t>
            </a:r>
            <a:r>
              <a:rPr lang="pl-PL" dirty="0" err="1"/>
              <a:t>kpk</a:t>
            </a:r>
            <a:r>
              <a:rPr lang="pl-PL" dirty="0"/>
              <a:t> (dział VI)</a:t>
            </a:r>
          </a:p>
        </p:txBody>
      </p:sp>
      <p:graphicFrame>
        <p:nvGraphicFramePr>
          <p:cNvPr id="5" name="Symbol zastępczy zawartości 3"/>
          <p:cNvGraphicFramePr>
            <a:graphicFrameLocks noGrp="1"/>
          </p:cNvGraphicFramePr>
          <p:nvPr>
            <p:ph idx="1"/>
            <p:extLst/>
          </p:nvPr>
        </p:nvGraphicFramePr>
        <p:xfrm>
          <a:off x="-242330" y="698125"/>
          <a:ext cx="12556219" cy="696116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pole tekstowe 5"/>
          <p:cNvSpPr txBox="1"/>
          <p:nvPr/>
        </p:nvSpPr>
        <p:spPr>
          <a:xfrm>
            <a:off x="335360" y="5223043"/>
            <a:ext cx="3744416" cy="338554"/>
          </a:xfrm>
          <a:prstGeom prst="rect">
            <a:avLst/>
          </a:prstGeom>
          <a:noFill/>
        </p:spPr>
        <p:txBody>
          <a:bodyPr wrap="square" rtlCol="0">
            <a:spAutoFit/>
          </a:bodyPr>
          <a:lstStyle/>
          <a:p>
            <a:pPr algn="just"/>
            <a:r>
              <a:rPr lang="pl-PL" sz="1600" dirty="0"/>
              <a:t>Tymczasowe aresztowanie </a:t>
            </a:r>
          </a:p>
        </p:txBody>
      </p:sp>
      <p:sp>
        <p:nvSpPr>
          <p:cNvPr id="7" name="pole tekstowe 6"/>
          <p:cNvSpPr txBox="1"/>
          <p:nvPr/>
        </p:nvSpPr>
        <p:spPr>
          <a:xfrm>
            <a:off x="4703168" y="4365104"/>
            <a:ext cx="7488832" cy="2585323"/>
          </a:xfrm>
          <a:prstGeom prst="rect">
            <a:avLst/>
          </a:prstGeom>
          <a:noFill/>
        </p:spPr>
        <p:txBody>
          <a:bodyPr wrap="square" rtlCol="0">
            <a:spAutoFit/>
          </a:bodyPr>
          <a:lstStyle/>
          <a:p>
            <a:pPr marL="342900" lvl="0" indent="-342900" algn="just">
              <a:buFont typeface="+mj-lt"/>
              <a:buAutoNum type="arabicPeriod"/>
            </a:pPr>
            <a:r>
              <a:rPr lang="pl-PL" sz="1600" dirty="0"/>
              <a:t>poręczenie majątkowe</a:t>
            </a:r>
          </a:p>
          <a:p>
            <a:pPr marL="342900" lvl="0" indent="-342900" algn="just">
              <a:buFont typeface="+mj-lt"/>
              <a:buAutoNum type="arabicPeriod"/>
            </a:pPr>
            <a:r>
              <a:rPr lang="pl-PL" sz="1600" dirty="0"/>
              <a:t>poręczenie społeczne </a:t>
            </a:r>
          </a:p>
          <a:p>
            <a:pPr marL="342900" lvl="0" indent="-342900" algn="just">
              <a:buFont typeface="+mj-lt"/>
              <a:buAutoNum type="arabicPeriod"/>
            </a:pPr>
            <a:r>
              <a:rPr lang="pl-PL" sz="1600" dirty="0"/>
              <a:t>poręczenie osoby godnej zaufania</a:t>
            </a:r>
          </a:p>
          <a:p>
            <a:pPr marL="342900" lvl="0" indent="-342900" algn="just">
              <a:buFont typeface="+mj-lt"/>
              <a:buAutoNum type="arabicPeriod"/>
            </a:pPr>
            <a:r>
              <a:rPr lang="pl-PL" sz="1600" dirty="0"/>
              <a:t>dozór policji</a:t>
            </a:r>
          </a:p>
          <a:p>
            <a:pPr marL="342900" lvl="0" indent="-342900" algn="just">
              <a:buFont typeface="+mj-lt"/>
              <a:buAutoNum type="arabicPeriod"/>
            </a:pPr>
            <a:r>
              <a:rPr lang="pl-PL" sz="1600" dirty="0"/>
              <a:t>dozór warunkowy policji </a:t>
            </a:r>
          </a:p>
          <a:p>
            <a:pPr marL="342900" lvl="0" indent="-342900" algn="just">
              <a:buFont typeface="+mj-lt"/>
              <a:buAutoNum type="arabicPeriod"/>
            </a:pPr>
            <a:r>
              <a:rPr lang="pl-PL" sz="1600" dirty="0"/>
              <a:t>nakaz opuszczenia lokalu zajmowanego wspólnie z pokrzywdzonym </a:t>
            </a:r>
          </a:p>
          <a:p>
            <a:pPr marL="342900" lvl="0" indent="-342900" algn="just">
              <a:buFont typeface="+mj-lt"/>
              <a:buAutoNum type="arabicPeriod"/>
            </a:pPr>
            <a:r>
              <a:rPr lang="pl-PL" sz="1600" dirty="0"/>
              <a:t>zawieszenie w wykonywaniu czynności służbowych lub wykonywaniu zawodu, udziału w przetargu publicznym</a:t>
            </a:r>
          </a:p>
          <a:p>
            <a:pPr marL="342900" lvl="0" indent="-342900" algn="just">
              <a:buFont typeface="+mj-lt"/>
              <a:buAutoNum type="arabicPeriod"/>
            </a:pPr>
            <a:r>
              <a:rPr lang="pl-PL" sz="1600" dirty="0"/>
              <a:t>zakaz opuszczania kraju</a:t>
            </a:r>
          </a:p>
          <a:p>
            <a:pPr algn="just"/>
            <a:endParaRPr lang="pl-PL" dirty="0"/>
          </a:p>
        </p:txBody>
      </p:sp>
    </p:spTree>
    <p:extLst>
      <p:ext uri="{BB962C8B-B14F-4D97-AF65-F5344CB8AC3E}">
        <p14:creationId xmlns:p14="http://schemas.microsoft.com/office/powerpoint/2010/main" val="68428452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637059" y="404448"/>
            <a:ext cx="8561572" cy="1547446"/>
          </a:xfrm>
        </p:spPr>
        <p:txBody>
          <a:bodyPr>
            <a:normAutofit/>
          </a:bodyPr>
          <a:lstStyle/>
          <a:p>
            <a:pPr algn="just"/>
            <a:r>
              <a:rPr lang="pl-PL" dirty="0"/>
              <a:t>Dowody nielegalne i dowody zebrane w sposób sprzeczny z ustawą </a:t>
            </a:r>
          </a:p>
        </p:txBody>
      </p:sp>
      <p:sp>
        <p:nvSpPr>
          <p:cNvPr id="3" name="Symbol zastępczy zawartości 2"/>
          <p:cNvSpPr>
            <a:spLocks noGrp="1"/>
          </p:cNvSpPr>
          <p:nvPr>
            <p:ph idx="1"/>
          </p:nvPr>
        </p:nvSpPr>
        <p:spPr>
          <a:xfrm>
            <a:off x="593788" y="1899139"/>
            <a:ext cx="8815859" cy="4572000"/>
          </a:xfrm>
        </p:spPr>
        <p:txBody>
          <a:bodyPr>
            <a:normAutofit lnSpcReduction="10000"/>
          </a:bodyPr>
          <a:lstStyle/>
          <a:p>
            <a:pPr marL="0" indent="0">
              <a:buNone/>
            </a:pPr>
            <a:r>
              <a:rPr lang="pl-PL" dirty="0"/>
              <a:t>Dwa sposoby rozumienia pojęcia „dowód nielegalny”:</a:t>
            </a:r>
          </a:p>
          <a:p>
            <a:pPr marL="457200" indent="-457200" algn="just">
              <a:buFont typeface="+mj-lt"/>
              <a:buAutoNum type="alphaLcParenR"/>
            </a:pPr>
            <a:r>
              <a:rPr lang="pl-PL" dirty="0"/>
              <a:t> </a:t>
            </a:r>
            <a:r>
              <a:rPr lang="pl-PL" b="1" dirty="0"/>
              <a:t>dowód nielegalny to dowód uzyskany (zgromadzony) lub przeprowadzony w sposób sprzeczny z prawem – </a:t>
            </a:r>
            <a:r>
              <a:rPr lang="pl-PL" b="1" u="sng" dirty="0"/>
              <a:t>szerokie rozumienie</a:t>
            </a:r>
          </a:p>
          <a:p>
            <a:pPr lvl="1" algn="just"/>
            <a:r>
              <a:rPr lang="pl-PL" dirty="0"/>
              <a:t>do naruszenia prawa może dojść na etapie pozyskania dowodu, tj.:</a:t>
            </a:r>
          </a:p>
          <a:p>
            <a:pPr lvl="2" algn="just"/>
            <a:r>
              <a:rPr lang="pl-PL" dirty="0"/>
              <a:t>uzyskanie dowodu, który jest objęty zakazem dowodowym (np. zeznań obrońcy) – naruszenie zakazu dowodowego</a:t>
            </a:r>
          </a:p>
          <a:p>
            <a:pPr lvl="2" algn="just"/>
            <a:r>
              <a:rPr lang="pl-PL" dirty="0"/>
              <a:t>naruszenie przepisów regulujących sposób przeprowadzania określonych dowodów (np. przeszukania czy kontroli i utrwalania rozmów) oraz przeprowadzania dowodów (np. przesłuchanie podejrzanego bez pouczenia o uprawnieniach </a:t>
            </a:r>
          </a:p>
          <a:p>
            <a:pPr lvl="2" algn="just"/>
            <a:r>
              <a:rPr lang="pl-PL" dirty="0"/>
              <a:t>naruszenie innych niż k.p.k. przepisów</a:t>
            </a:r>
          </a:p>
          <a:p>
            <a:pPr lvl="1" algn="just"/>
            <a:r>
              <a:rPr lang="pl-PL" dirty="0"/>
              <a:t>przeprowadzania dowodów (zastąpienie protokołu zeznań notatką urzędową)</a:t>
            </a:r>
          </a:p>
          <a:p>
            <a:pPr marL="457200" indent="-457200" algn="just">
              <a:buFont typeface="+mj-lt"/>
              <a:buAutoNum type="alphaLcParenR"/>
            </a:pPr>
            <a:r>
              <a:rPr lang="pl-PL" b="1" dirty="0"/>
              <a:t>dowód nielegalny to dowód pozyskany w wyniku naruszenia zakazu dowodowego – </a:t>
            </a:r>
            <a:r>
              <a:rPr lang="pl-PL" b="1" u="sng" dirty="0"/>
              <a:t>wąskie rozumienie </a:t>
            </a:r>
            <a:r>
              <a:rPr lang="pl-PL" dirty="0"/>
              <a:t>(</a:t>
            </a:r>
            <a:r>
              <a:rPr lang="pl-PL" i="1" dirty="0"/>
              <a:t>prof. Skorupka</a:t>
            </a:r>
            <a:r>
              <a:rPr lang="pl-PL" dirty="0"/>
              <a:t>) </a:t>
            </a:r>
            <a:endParaRPr lang="pl-PL" b="1" dirty="0"/>
          </a:p>
          <a:p>
            <a:pPr lvl="1" algn="just"/>
            <a:r>
              <a:rPr lang="pl-PL" dirty="0"/>
              <a:t> wprowadzenie i wykorzystanie w procesie karnym informacji uzyskanej w następstwie naruszenia konkretnego przepisu k.p.k.</a:t>
            </a:r>
          </a:p>
          <a:p>
            <a:pPr lvl="1" algn="just"/>
            <a:endParaRPr lang="pl-PL" dirty="0"/>
          </a:p>
          <a:p>
            <a:pPr lvl="1" algn="just"/>
            <a:endParaRPr lang="pl-PL" dirty="0"/>
          </a:p>
          <a:p>
            <a:pPr marL="1714500" lvl="3" indent="-342900" algn="just">
              <a:buFont typeface="+mj-lt"/>
              <a:buAutoNum type="arabicPeriod"/>
            </a:pPr>
            <a:endParaRPr lang="pl-PL" dirty="0"/>
          </a:p>
          <a:p>
            <a:pPr marL="914400" lvl="1" indent="-457200">
              <a:buFont typeface="+mj-lt"/>
              <a:buAutoNum type="alphaLcParenR"/>
            </a:pPr>
            <a:endParaRPr lang="pl-PL" dirty="0"/>
          </a:p>
        </p:txBody>
      </p:sp>
      <p:pic>
        <p:nvPicPr>
          <p:cNvPr id="5" name="Obraz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198631" y="0"/>
            <a:ext cx="2984602" cy="2652980"/>
          </a:xfrm>
          <a:prstGeom prst="rect">
            <a:avLst/>
          </a:prstGeom>
        </p:spPr>
      </p:pic>
    </p:spTree>
    <p:extLst>
      <p:ext uri="{BB962C8B-B14F-4D97-AF65-F5344CB8AC3E}">
        <p14:creationId xmlns:p14="http://schemas.microsoft.com/office/powerpoint/2010/main" val="614372753"/>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dirty="0"/>
              <a:t>Inne regulacje „przymusowe”</a:t>
            </a:r>
          </a:p>
        </p:txBody>
      </p:sp>
      <p:sp>
        <p:nvSpPr>
          <p:cNvPr id="3" name="Symbol zastępczy zawartości 2"/>
          <p:cNvSpPr>
            <a:spLocks noGrp="1"/>
          </p:cNvSpPr>
          <p:nvPr>
            <p:ph idx="1"/>
          </p:nvPr>
        </p:nvSpPr>
        <p:spPr/>
        <p:txBody>
          <a:bodyPr>
            <a:normAutofit fontScale="92500" lnSpcReduction="10000"/>
          </a:bodyPr>
          <a:lstStyle/>
          <a:p>
            <a:pPr marL="457200" indent="-457200" algn="just">
              <a:buFont typeface="+mj-lt"/>
              <a:buAutoNum type="arabicPeriod"/>
            </a:pPr>
            <a:r>
              <a:rPr lang="pl-PL" dirty="0"/>
              <a:t>Dział dotyczący dowodów </a:t>
            </a:r>
          </a:p>
          <a:p>
            <a:pPr marL="749808" lvl="1" indent="-457200" algn="just"/>
            <a:r>
              <a:rPr lang="pl-PL" dirty="0"/>
              <a:t>Art. 217 § 5 – zatrzymanie/odebranie rzeczy</a:t>
            </a:r>
          </a:p>
          <a:p>
            <a:pPr marL="749808" lvl="1" indent="-457200" algn="just"/>
            <a:r>
              <a:rPr lang="pl-PL" dirty="0"/>
              <a:t>Art. 220 - przeszukanie</a:t>
            </a:r>
          </a:p>
          <a:p>
            <a:pPr marL="457200" indent="-457200" algn="just">
              <a:buFont typeface="+mj-lt"/>
              <a:buAutoNum type="arabicPeriod"/>
            </a:pPr>
            <a:r>
              <a:rPr lang="pl-PL" dirty="0"/>
              <a:t>Dział dotyczący postępowania przed sądem I instancji </a:t>
            </a:r>
          </a:p>
          <a:p>
            <a:pPr marL="749808" lvl="1" indent="-457200" algn="just"/>
            <a:r>
              <a:rPr lang="pl-PL" dirty="0"/>
              <a:t>Art. 374 § 2 – obecność oskarżonego na rozprawie</a:t>
            </a:r>
          </a:p>
          <a:p>
            <a:pPr marL="749808" lvl="1" indent="-457200" algn="just"/>
            <a:r>
              <a:rPr lang="pl-PL" dirty="0"/>
              <a:t>Art. 375 § 1 – usunięcie oskarżonego z sali rozpraw</a:t>
            </a:r>
          </a:p>
          <a:p>
            <a:pPr marL="749808" lvl="1" indent="-457200" algn="just"/>
            <a:r>
              <a:rPr lang="pl-PL" dirty="0"/>
              <a:t>Art. 376 § 1 – prowadzenie rozprawy pod nieobecność oskarżonego </a:t>
            </a:r>
          </a:p>
          <a:p>
            <a:pPr marL="457200" indent="-457200" algn="just">
              <a:buFont typeface="+mj-lt"/>
              <a:buAutoNum type="arabicPeriod"/>
            </a:pPr>
            <a:r>
              <a:rPr lang="pl-PL" dirty="0"/>
              <a:t>Dział dotyczący stron postępowania </a:t>
            </a:r>
          </a:p>
          <a:p>
            <a:pPr marL="749808" lvl="1" indent="-457200" algn="just"/>
            <a:r>
              <a:rPr lang="pl-PL" dirty="0"/>
              <a:t>art. 74 – środki przymusu dowodowego wobec oskarżonego i osoby podejrzanej </a:t>
            </a:r>
          </a:p>
          <a:p>
            <a:pPr marL="749808" lvl="1" indent="-457200" algn="just"/>
            <a:r>
              <a:rPr lang="pl-PL" dirty="0"/>
              <a:t>Art. 75 § 2 – zatrzymanie i przymusowe doprowadzenie oskarżonego</a:t>
            </a:r>
          </a:p>
          <a:p>
            <a:pPr marL="457200" indent="-457200" algn="just">
              <a:buFont typeface="+mj-lt"/>
              <a:buAutoNum type="arabicPeriod"/>
            </a:pPr>
            <a:r>
              <a:rPr lang="pl-PL" dirty="0"/>
              <a:t>Ustawa z dnia 27 lipca 2001 r. prawo o ustroju sądów powszechnych (art. 48 – 51)</a:t>
            </a:r>
          </a:p>
          <a:p>
            <a:pPr marL="0" indent="0" algn="just">
              <a:buNone/>
            </a:pPr>
            <a:endParaRPr lang="pl-PL" dirty="0"/>
          </a:p>
          <a:p>
            <a:pPr marL="0" indent="0">
              <a:buNone/>
            </a:pPr>
            <a:endParaRPr lang="pl-PL" dirty="0"/>
          </a:p>
        </p:txBody>
      </p:sp>
    </p:spTree>
    <p:extLst>
      <p:ext uri="{BB962C8B-B14F-4D97-AF65-F5344CB8AC3E}">
        <p14:creationId xmlns:p14="http://schemas.microsoft.com/office/powerpoint/2010/main" val="731150281"/>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ytuł 1"/>
          <p:cNvSpPr>
            <a:spLocks noGrp="1"/>
          </p:cNvSpPr>
          <p:nvPr>
            <p:ph type="title"/>
          </p:nvPr>
        </p:nvSpPr>
        <p:spPr>
          <a:xfrm>
            <a:off x="94656" y="181338"/>
            <a:ext cx="12097344" cy="1586190"/>
          </a:xfrm>
        </p:spPr>
        <p:txBody>
          <a:bodyPr>
            <a:normAutofit/>
          </a:bodyPr>
          <a:lstStyle/>
          <a:p>
            <a:r>
              <a:rPr lang="pl-PL" dirty="0"/>
              <a:t>Warunki stosowania środków przymusu procesowego </a:t>
            </a:r>
          </a:p>
        </p:txBody>
      </p:sp>
      <p:sp>
        <p:nvSpPr>
          <p:cNvPr id="5" name="Symbol zastępczy zawartości 2"/>
          <p:cNvSpPr>
            <a:spLocks noGrp="1"/>
          </p:cNvSpPr>
          <p:nvPr>
            <p:ph idx="1"/>
          </p:nvPr>
        </p:nvSpPr>
        <p:spPr>
          <a:xfrm>
            <a:off x="128113" y="1772817"/>
            <a:ext cx="12100129" cy="4251139"/>
          </a:xfrm>
        </p:spPr>
        <p:txBody>
          <a:bodyPr>
            <a:normAutofit/>
          </a:bodyPr>
          <a:lstStyle/>
          <a:p>
            <a:pPr algn="just"/>
            <a:r>
              <a:rPr lang="pl-PL" dirty="0"/>
              <a:t>Stosowanie środków przymusu zawsze – w mniejszym bądź większym stopniu – wiąże się z ograniczeniem praw obywatelskich. Posługiwanie się nimi jest dozwolone pod następującymi warunkami: </a:t>
            </a:r>
          </a:p>
          <a:p>
            <a:pPr lvl="1" algn="just"/>
            <a:r>
              <a:rPr lang="pl-PL" dirty="0"/>
              <a:t>tylko w sytuacjach i formach przewidzianych ściśle przez przepisy prawa (niedopuszczalne jest stosowanie analogii), </a:t>
            </a:r>
          </a:p>
          <a:p>
            <a:pPr lvl="1" algn="just"/>
            <a:r>
              <a:rPr lang="pl-PL" dirty="0"/>
              <a:t>tylko gdy zachodzi niezbędna potrzeba, </a:t>
            </a:r>
          </a:p>
          <a:p>
            <a:pPr lvl="1" algn="just"/>
            <a:r>
              <a:rPr lang="pl-PL" dirty="0"/>
              <a:t>należy je stosować tak, aby minimalne były skutki uboczne dla zdrowia, majątku, sytuacji życiowej oskarżonego i jego bliskich. </a:t>
            </a:r>
          </a:p>
          <a:p>
            <a:pPr algn="just"/>
            <a:r>
              <a:rPr lang="pl-PL" dirty="0"/>
              <a:t>Ważne – konstytucyjna zasada proporcjonalności a stosowanie środków przymusu. </a:t>
            </a:r>
          </a:p>
          <a:p>
            <a:pPr algn="ctr"/>
            <a:r>
              <a:rPr lang="pl-PL" b="1" dirty="0"/>
              <a:t>Art. 31 ust. 3 Konstytucji </a:t>
            </a:r>
          </a:p>
          <a:p>
            <a:pPr algn="just"/>
            <a:r>
              <a:rPr lang="pl-PL" b="1" u="sng" dirty="0"/>
              <a:t>Ograniczenia w zakresie korzystania z konstytucyjnych wolności i praw mogą być ustanawiane tylko w ustawie i tylko wtedy, gdy są konieczne w demokratycznym państwie dla jego bezpieczeństwa lub porządku publicznego, bądź dla ochrony środowiska, zdrowia i moralności publicznej, albo wolności i praw innych osób. Ograniczenia te nie mogą naruszać istoty wolności i praw.</a:t>
            </a:r>
          </a:p>
        </p:txBody>
      </p:sp>
    </p:spTree>
    <p:extLst>
      <p:ext uri="{BB962C8B-B14F-4D97-AF65-F5344CB8AC3E}">
        <p14:creationId xmlns:p14="http://schemas.microsoft.com/office/powerpoint/2010/main" val="3280363276"/>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dirty="0"/>
              <a:t>Zatrzymanie</a:t>
            </a:r>
          </a:p>
        </p:txBody>
      </p:sp>
      <p:sp>
        <p:nvSpPr>
          <p:cNvPr id="3" name="Symbol zastępczy zawartości 2"/>
          <p:cNvSpPr>
            <a:spLocks noGrp="1"/>
          </p:cNvSpPr>
          <p:nvPr>
            <p:ph idx="1"/>
          </p:nvPr>
        </p:nvSpPr>
        <p:spPr>
          <a:xfrm>
            <a:off x="457200" y="1901952"/>
            <a:ext cx="10954512" cy="4626864"/>
          </a:xfrm>
        </p:spPr>
        <p:txBody>
          <a:bodyPr>
            <a:normAutofit/>
          </a:bodyPr>
          <a:lstStyle/>
          <a:p>
            <a:pPr marL="0" indent="0" algn="just">
              <a:buNone/>
            </a:pPr>
            <a:r>
              <a:rPr lang="pl-PL" dirty="0"/>
              <a:t>Zatrzymanie jest to krótkotrwałe pozbawienie wolności celem zastosowania środka zapobiegawczego </a:t>
            </a:r>
            <a:r>
              <a:rPr lang="pl-PL" i="1" dirty="0"/>
              <a:t>sensu stricto, </a:t>
            </a:r>
            <a:r>
              <a:rPr lang="pl-PL" dirty="0"/>
              <a:t>przymusowego doprowadzenia osoby podejrzanej albo oskarżonego do organu procesowego lub przeprowadzenia postępowania przyspieszonego.</a:t>
            </a:r>
          </a:p>
          <a:p>
            <a:pPr marL="0" indent="0" algn="just">
              <a:buNone/>
            </a:pPr>
            <a:r>
              <a:rPr lang="pl-PL" dirty="0"/>
              <a:t>Odrębny i samodzielny środek przymusu procesowego, chociaż ściśle związany ze środkami zapobiegawczymi, Wskazuje się, że zatrzymanie jest środkiem zapobiegawczym </a:t>
            </a:r>
            <a:r>
              <a:rPr lang="pl-PL" i="1" dirty="0"/>
              <a:t>sensu largo. </a:t>
            </a:r>
          </a:p>
          <a:p>
            <a:pPr marL="0" indent="0" algn="just">
              <a:buNone/>
            </a:pPr>
            <a:r>
              <a:rPr lang="pl-PL" dirty="0"/>
              <a:t>Rodzaje zatrzymania uregulowane w k.p.k.:</a:t>
            </a:r>
          </a:p>
          <a:p>
            <a:pPr marL="0" indent="0" algn="just">
              <a:buNone/>
            </a:pPr>
            <a:r>
              <a:rPr lang="pl-PL" dirty="0"/>
              <a:t>1. Ujęcie obywatelskie (art. 243) – </a:t>
            </a:r>
            <a:r>
              <a:rPr lang="pl-PL" b="1" u="sng" dirty="0"/>
              <a:t>nie jest to zatrzymanie </a:t>
            </a:r>
            <a:r>
              <a:rPr lang="pl-PL" b="1" i="1" u="sng" dirty="0"/>
              <a:t>sensu </a:t>
            </a:r>
            <a:r>
              <a:rPr lang="pl-PL" b="1" i="1" u="sng" dirty="0" err="1"/>
              <a:t>strico</a:t>
            </a:r>
            <a:endParaRPr lang="pl-PL" dirty="0"/>
          </a:p>
          <a:p>
            <a:pPr marL="0" indent="0" algn="just">
              <a:buNone/>
            </a:pPr>
            <a:r>
              <a:rPr lang="pl-PL" dirty="0"/>
              <a:t>2. Zatrzymanie właściwe (art. 244)</a:t>
            </a:r>
          </a:p>
          <a:p>
            <a:pPr marL="0" indent="0" algn="just">
              <a:buNone/>
            </a:pPr>
            <a:r>
              <a:rPr lang="pl-PL" dirty="0"/>
              <a:t>3. Zatrzymanie prokuratorskie (art. 247)</a:t>
            </a:r>
          </a:p>
          <a:p>
            <a:pPr marL="0" indent="0" algn="just">
              <a:buNone/>
            </a:pPr>
            <a:endParaRPr lang="pl-PL" dirty="0"/>
          </a:p>
          <a:p>
            <a:endParaRPr lang="pl-PL" dirty="0"/>
          </a:p>
        </p:txBody>
      </p:sp>
    </p:spTree>
    <p:extLst>
      <p:ext uri="{BB962C8B-B14F-4D97-AF65-F5344CB8AC3E}">
        <p14:creationId xmlns:p14="http://schemas.microsoft.com/office/powerpoint/2010/main" val="1317380400"/>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dirty="0"/>
              <a:t>Rodzaje zatrzymania</a:t>
            </a:r>
          </a:p>
        </p:txBody>
      </p:sp>
      <p:sp>
        <p:nvSpPr>
          <p:cNvPr id="3" name="Symbol zastępczy zawartości 2"/>
          <p:cNvSpPr>
            <a:spLocks noGrp="1"/>
          </p:cNvSpPr>
          <p:nvPr>
            <p:ph idx="1"/>
          </p:nvPr>
        </p:nvSpPr>
        <p:spPr>
          <a:xfrm>
            <a:off x="239349" y="1124744"/>
            <a:ext cx="11521280" cy="5517232"/>
          </a:xfrm>
        </p:spPr>
        <p:txBody>
          <a:bodyPr>
            <a:noAutofit/>
          </a:bodyPr>
          <a:lstStyle/>
          <a:p>
            <a:pPr algn="just"/>
            <a:r>
              <a:rPr lang="pl-PL" sz="1400" dirty="0">
                <a:solidFill>
                  <a:schemeClr val="accent2"/>
                </a:solidFill>
                <a:latin typeface="Times New Roman" pitchFamily="18" charset="0"/>
                <a:cs typeface="Times New Roman" pitchFamily="18" charset="0"/>
              </a:rPr>
              <a:t>Procesowe </a:t>
            </a:r>
          </a:p>
          <a:p>
            <a:pPr marL="544068" lvl="1" indent="-342900" algn="just">
              <a:buFont typeface="+mj-lt"/>
              <a:buAutoNum type="arabicPeriod"/>
            </a:pPr>
            <a:r>
              <a:rPr lang="pl-PL" sz="1400" dirty="0">
                <a:latin typeface="Times New Roman" pitchFamily="18" charset="0"/>
                <a:cs typeface="Times New Roman" pitchFamily="18" charset="0"/>
              </a:rPr>
              <a:t>Ujęcie obywatelskie (art. 243 k.p.k.)</a:t>
            </a:r>
          </a:p>
          <a:p>
            <a:pPr marL="544068" lvl="1" indent="-342900" algn="just">
              <a:buFont typeface="+mj-lt"/>
              <a:buAutoNum type="arabicPeriod"/>
            </a:pPr>
            <a:r>
              <a:rPr lang="pl-PL" sz="1400" dirty="0">
                <a:latin typeface="Times New Roman" pitchFamily="18" charset="0"/>
                <a:cs typeface="Times New Roman" pitchFamily="18" charset="0"/>
              </a:rPr>
              <a:t>Zatrzymanie właściwe (art. 244 k.p.k.)</a:t>
            </a:r>
          </a:p>
          <a:p>
            <a:pPr marL="544068" lvl="1" indent="-342900" algn="just">
              <a:buFont typeface="+mj-lt"/>
              <a:buAutoNum type="arabicPeriod"/>
            </a:pPr>
            <a:r>
              <a:rPr lang="pl-PL" sz="1400" dirty="0">
                <a:latin typeface="Times New Roman" pitchFamily="18" charset="0"/>
                <a:cs typeface="Times New Roman" pitchFamily="18" charset="0"/>
              </a:rPr>
              <a:t>Zatrzymanie prokuratorskie (art. 247 k.p.k.)</a:t>
            </a:r>
          </a:p>
          <a:p>
            <a:pPr algn="just"/>
            <a:r>
              <a:rPr lang="pl-PL" sz="1400" dirty="0">
                <a:solidFill>
                  <a:schemeClr val="accent2"/>
                </a:solidFill>
                <a:latin typeface="Times New Roman" pitchFamily="18" charset="0"/>
                <a:cs typeface="Times New Roman" pitchFamily="18" charset="0"/>
              </a:rPr>
              <a:t>Pozaprocesowe – nie służy realizacji celów procesu karnego </a:t>
            </a:r>
          </a:p>
          <a:p>
            <a:pPr marL="544068" lvl="1" indent="-342900" algn="just">
              <a:buFont typeface="+mj-lt"/>
              <a:buAutoNum type="arabicPeriod"/>
            </a:pPr>
            <a:r>
              <a:rPr lang="pl-PL" sz="1400" b="1" dirty="0">
                <a:latin typeface="Times New Roman" pitchFamily="18" charset="0"/>
                <a:cs typeface="Times New Roman" pitchFamily="18" charset="0"/>
              </a:rPr>
              <a:t>zatrzymanie penitencjarne </a:t>
            </a:r>
            <a:r>
              <a:rPr lang="pl-PL" sz="1400" dirty="0">
                <a:latin typeface="Times New Roman" pitchFamily="18" charset="0"/>
                <a:cs typeface="Times New Roman" pitchFamily="18" charset="0"/>
              </a:rPr>
              <a:t>(art. 15 ust. 1 pkt. 2a ustawy o Policji) – jeżeli osoba pozbawiona wolności, która za zezwoleniem organu opuściła areszt śledczy lub zakład karny i w wyznaczonym terminie do niego nie powróciła </a:t>
            </a:r>
          </a:p>
          <a:p>
            <a:pPr marL="544068" lvl="1" indent="-342900" algn="just">
              <a:buFont typeface="+mj-lt"/>
              <a:buAutoNum type="arabicPeriod"/>
            </a:pPr>
            <a:r>
              <a:rPr lang="pl-PL" sz="1400" b="1" dirty="0">
                <a:latin typeface="Times New Roman" pitchFamily="18" charset="0"/>
                <a:cs typeface="Times New Roman" pitchFamily="18" charset="0"/>
              </a:rPr>
              <a:t>zatrzymanie porządkowe (prewencyjne) </a:t>
            </a:r>
            <a:r>
              <a:rPr lang="pl-PL" sz="1400" dirty="0">
                <a:latin typeface="Times New Roman" pitchFamily="18" charset="0"/>
                <a:cs typeface="Times New Roman" pitchFamily="18" charset="0"/>
              </a:rPr>
              <a:t>(art. 15 ust. 1 pkt. 3 ustawy o Policji) - zatrzymanie osób stwarzających w sposób oczywisty bezpośrednie zagrożenie dla życia lub zdrowia ludzkiego albo mienia;</a:t>
            </a:r>
          </a:p>
          <a:p>
            <a:pPr marL="544068" lvl="1" indent="-342900" algn="just">
              <a:buFont typeface="+mj-lt"/>
              <a:buAutoNum type="arabicPeriod"/>
            </a:pPr>
            <a:r>
              <a:rPr lang="pl-PL" sz="1400" b="1" dirty="0">
                <a:latin typeface="Times New Roman" pitchFamily="18" charset="0"/>
                <a:cs typeface="Times New Roman" pitchFamily="18" charset="0"/>
              </a:rPr>
              <a:t>zatrzymanie administracyjne </a:t>
            </a:r>
            <a:r>
              <a:rPr lang="pl-PL" sz="1400" dirty="0">
                <a:latin typeface="Times New Roman" pitchFamily="18" charset="0"/>
                <a:cs typeface="Times New Roman" pitchFamily="18" charset="0"/>
              </a:rPr>
              <a:t>(art. 40 ust. 1 i 3 ustawy z 26 października 1982 r. o wychowaniu w trzeźwości i przeciwdziałaniu alkoholizmowi) – dot. osób w stanie nietrzeźwości, które swoim zachowaniem daje powód do zgorszenia w miejscu publicznym, znajdują się w okolicznościach zagrażających ich życiu lub zdrowiu albo zagrażających życiu lub zdrowiu innych osób; mogą  zostać doprowadzone np. do izby wytrzeźwień aż do wytrzeźwienia, nie dłużej jednak niż 24 godziny, osobę do lat 18 umieszcza się w odrębnych pomieszczeniach, oddzielnie od osób dorosłych </a:t>
            </a:r>
          </a:p>
          <a:p>
            <a:pPr marL="544068" lvl="1" indent="-342900" algn="just">
              <a:buFont typeface="+mj-lt"/>
              <a:buAutoNum type="arabicPeriod"/>
            </a:pPr>
            <a:r>
              <a:rPr lang="pl-PL" sz="1400" b="1" dirty="0">
                <a:latin typeface="Times New Roman" pitchFamily="18" charset="0"/>
                <a:cs typeface="Times New Roman" pitchFamily="18" charset="0"/>
              </a:rPr>
              <a:t>zatrzymanie cudzoziemca </a:t>
            </a:r>
            <a:r>
              <a:rPr lang="pl-PL" sz="1400" dirty="0">
                <a:latin typeface="Times New Roman" pitchFamily="18" charset="0"/>
                <a:cs typeface="Times New Roman" pitchFamily="18" charset="0"/>
              </a:rPr>
              <a:t>(art. 101 ust. 1 ustawy o cudzoziemcach) – do 48 godzin, jeżeli zachodzą wobec niego okoliczności uzasadniające wydanie decyzji o wydaleniu albo uchyla się on od wykonania obowiązków określonych w decyzji o wydaleniu</a:t>
            </a:r>
          </a:p>
          <a:p>
            <a:pPr marL="544068" lvl="1" indent="-342900" algn="just">
              <a:buFont typeface="+mj-lt"/>
              <a:buAutoNum type="arabicPeriod"/>
            </a:pPr>
            <a:r>
              <a:rPr lang="pl-PL" sz="1400" b="1" dirty="0">
                <a:latin typeface="Times New Roman" pitchFamily="18" charset="0"/>
                <a:cs typeface="Times New Roman" pitchFamily="18" charset="0"/>
              </a:rPr>
              <a:t>zatrzymanie krótkotrwałe </a:t>
            </a:r>
            <a:r>
              <a:rPr lang="pl-PL" sz="1400" dirty="0">
                <a:latin typeface="Times New Roman" pitchFamily="18" charset="0"/>
                <a:cs typeface="Times New Roman" pitchFamily="18" charset="0"/>
              </a:rPr>
              <a:t>(chwilowe) (art. 15 ust. 1 pkt. 1 ustawy o Policji) - w celu ustalenia tożsamości osoby</a:t>
            </a:r>
          </a:p>
          <a:p>
            <a:pPr marL="544068" lvl="1" indent="-342900" algn="just">
              <a:buFont typeface="+mj-lt"/>
              <a:buAutoNum type="arabicPeriod"/>
            </a:pPr>
            <a:r>
              <a:rPr lang="pl-PL" sz="1400" b="1" dirty="0">
                <a:latin typeface="Times New Roman" pitchFamily="18" charset="0"/>
                <a:cs typeface="Times New Roman" pitchFamily="18" charset="0"/>
              </a:rPr>
              <a:t>zatrzymanie stadionowe </a:t>
            </a:r>
            <a:r>
              <a:rPr lang="pl-PL" sz="1400" dirty="0">
                <a:latin typeface="Times New Roman" pitchFamily="18" charset="0"/>
                <a:cs typeface="Times New Roman" pitchFamily="18" charset="0"/>
              </a:rPr>
              <a:t>(art. 20 ust. 1 pkt. 5 ustawy o bezpieczeństwie imprez masowych) – służby porządkowe na imprezie masowej są uprawnione do ujęcia, w celu niezwłocznego przekazania Policji, osób stwarzających bezpośrednie zagrożenie dla dóbr powierzonych ochronie oraz osób dopuszczających się czynów zabronionych</a:t>
            </a:r>
          </a:p>
          <a:p>
            <a:pPr marL="0" indent="0">
              <a:buNone/>
            </a:pPr>
            <a:endParaRPr lang="pl-PL" sz="1400" dirty="0">
              <a:latin typeface="Times New Roman" pitchFamily="18" charset="0"/>
              <a:cs typeface="Times New Roman" pitchFamily="18" charset="0"/>
            </a:endParaRPr>
          </a:p>
        </p:txBody>
      </p:sp>
    </p:spTree>
    <p:extLst>
      <p:ext uri="{BB962C8B-B14F-4D97-AF65-F5344CB8AC3E}">
        <p14:creationId xmlns:p14="http://schemas.microsoft.com/office/powerpoint/2010/main" val="2305780090"/>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ytuł 1"/>
          <p:cNvSpPr>
            <a:spLocks noGrp="1"/>
          </p:cNvSpPr>
          <p:nvPr>
            <p:ph type="title"/>
          </p:nvPr>
        </p:nvSpPr>
        <p:spPr>
          <a:xfrm>
            <a:off x="431800" y="129288"/>
            <a:ext cx="11136809" cy="1427505"/>
          </a:xfrm>
        </p:spPr>
        <p:txBody>
          <a:bodyPr>
            <a:normAutofit/>
          </a:bodyPr>
          <a:lstStyle/>
          <a:p>
            <a:r>
              <a:rPr lang="pl-PL" dirty="0"/>
              <a:t>Konstytucyjne zasady stosowania zatrzymania </a:t>
            </a:r>
          </a:p>
        </p:txBody>
      </p:sp>
      <p:sp>
        <p:nvSpPr>
          <p:cNvPr id="10" name="Symbol zastępczy zawartości 2"/>
          <p:cNvSpPr>
            <a:spLocks noGrp="1"/>
          </p:cNvSpPr>
          <p:nvPr>
            <p:ph idx="1"/>
          </p:nvPr>
        </p:nvSpPr>
        <p:spPr>
          <a:xfrm>
            <a:off x="198918" y="1628800"/>
            <a:ext cx="11993083" cy="4412404"/>
          </a:xfrm>
        </p:spPr>
        <p:txBody>
          <a:bodyPr>
            <a:normAutofit/>
          </a:bodyPr>
          <a:lstStyle/>
          <a:p>
            <a:pPr algn="just"/>
            <a:r>
              <a:rPr lang="pl-PL" dirty="0"/>
              <a:t>Art. 41 Konstytucji </a:t>
            </a:r>
          </a:p>
          <a:p>
            <a:pPr algn="just"/>
            <a:r>
              <a:rPr lang="pl-PL" dirty="0"/>
              <a:t>1. Każdemu zapewnia się nietykalność osobistą i wolność osobistą. </a:t>
            </a:r>
            <a:r>
              <a:rPr lang="pl-PL" b="1" dirty="0"/>
              <a:t>Pozbawienie lub ograniczenie wolności może nastąpić tylko na zasadach i w trybie określonych w ustawie. </a:t>
            </a:r>
          </a:p>
          <a:p>
            <a:pPr algn="just"/>
            <a:r>
              <a:rPr lang="pl-PL" dirty="0"/>
              <a:t>2. Każdy pozbawiony wolności </a:t>
            </a:r>
            <a:r>
              <a:rPr lang="pl-PL" b="1" dirty="0"/>
              <a:t>nie na podstawie wyroku sądowego ma prawo odwołania się do sądu w celu niezwłocznego ustalenia legalności tego pozbawienia</a:t>
            </a:r>
            <a:r>
              <a:rPr lang="pl-PL" dirty="0"/>
              <a:t>. O pozbawieniu wolności powiadamia się niezwłocznie rodzinę lub osobę wskazaną przez pozbawionego wolności.</a:t>
            </a:r>
          </a:p>
          <a:p>
            <a:pPr algn="just"/>
            <a:r>
              <a:rPr lang="pl-PL" dirty="0"/>
              <a:t>3. Każdy zatrzymany powinien być </a:t>
            </a:r>
            <a:r>
              <a:rPr lang="pl-PL" b="1" dirty="0"/>
              <a:t>niezwłocznie i w sposób zrozumiały dla niego poinformowany o przyczynach zatrzymania</a:t>
            </a:r>
            <a:r>
              <a:rPr lang="pl-PL" dirty="0"/>
              <a:t>. Powinien on być </a:t>
            </a:r>
            <a:r>
              <a:rPr lang="pl-PL" b="1" u="sng" dirty="0"/>
              <a:t>w ciągu 48 godzin od chwili zatrzymania </a:t>
            </a:r>
            <a:r>
              <a:rPr lang="pl-PL" b="1" dirty="0"/>
              <a:t>przekazany do dyspozycji sądu</a:t>
            </a:r>
            <a:r>
              <a:rPr lang="pl-PL" dirty="0"/>
              <a:t>. Zatrzymanego należy zwolnić, jeżeli w ciągu 24 godzin od przekazania do dyspozycji sądu nie zostanie mu doręczone postanowienie sądu o tymczasowym aresztowaniu wraz z przedstawionymi zarzutami.</a:t>
            </a:r>
          </a:p>
          <a:p>
            <a:pPr algn="just"/>
            <a:r>
              <a:rPr lang="pl-PL" dirty="0"/>
              <a:t>4. Każdy pozbawiony wolności powinien być traktowany </a:t>
            </a:r>
            <a:r>
              <a:rPr lang="pl-PL" b="1" dirty="0"/>
              <a:t>w sposób humanitarny</a:t>
            </a:r>
            <a:r>
              <a:rPr lang="pl-PL" dirty="0"/>
              <a:t>.</a:t>
            </a:r>
          </a:p>
          <a:p>
            <a:pPr algn="just"/>
            <a:r>
              <a:rPr lang="pl-PL" dirty="0"/>
              <a:t>5. Każdy bezprawnie pozbawiony wolności ma </a:t>
            </a:r>
            <a:r>
              <a:rPr lang="pl-PL" b="1" dirty="0"/>
              <a:t>prawo do odszkodowania</a:t>
            </a:r>
            <a:r>
              <a:rPr lang="pl-PL" dirty="0"/>
              <a:t>.</a:t>
            </a:r>
          </a:p>
          <a:p>
            <a:pPr algn="just"/>
            <a:endParaRPr lang="pl-PL" dirty="0"/>
          </a:p>
        </p:txBody>
      </p:sp>
    </p:spTree>
    <p:extLst>
      <p:ext uri="{BB962C8B-B14F-4D97-AF65-F5344CB8AC3E}">
        <p14:creationId xmlns:p14="http://schemas.microsoft.com/office/powerpoint/2010/main" val="1552699808"/>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ytuł 1"/>
          <p:cNvSpPr>
            <a:spLocks noGrp="1"/>
          </p:cNvSpPr>
          <p:nvPr>
            <p:ph type="title"/>
          </p:nvPr>
        </p:nvSpPr>
        <p:spPr>
          <a:xfrm>
            <a:off x="282807" y="266750"/>
            <a:ext cx="15392400" cy="1450757"/>
          </a:xfrm>
        </p:spPr>
        <p:txBody>
          <a:bodyPr/>
          <a:lstStyle/>
          <a:p>
            <a:r>
              <a:rPr lang="pl-PL" dirty="0"/>
              <a:t>Ujęcie obywatelskie – art. 243</a:t>
            </a:r>
          </a:p>
        </p:txBody>
      </p:sp>
      <p:sp>
        <p:nvSpPr>
          <p:cNvPr id="5" name="Symbol zastępczy zawartości 2"/>
          <p:cNvSpPr>
            <a:spLocks noGrp="1"/>
          </p:cNvSpPr>
          <p:nvPr>
            <p:ph idx="1"/>
          </p:nvPr>
        </p:nvSpPr>
        <p:spPr>
          <a:xfrm>
            <a:off x="342900" y="1124745"/>
            <a:ext cx="11561068" cy="5314155"/>
          </a:xfrm>
        </p:spPr>
        <p:txBody>
          <a:bodyPr>
            <a:normAutofit/>
          </a:bodyPr>
          <a:lstStyle/>
          <a:p>
            <a:pPr algn="just"/>
            <a:r>
              <a:rPr lang="pl-PL" dirty="0"/>
              <a:t>§ 1. Każdy ma prawo ująć osobę </a:t>
            </a:r>
            <a:r>
              <a:rPr lang="pl-PL" b="1" dirty="0"/>
              <a:t>na gorącym uczynku przestępstwa lub w pościgu podjętym bezpośrednio po popełnieniu przestępstwa</a:t>
            </a:r>
            <a:r>
              <a:rPr lang="pl-PL" dirty="0"/>
              <a:t>, jeżeli zachodzi </a:t>
            </a:r>
            <a:r>
              <a:rPr lang="pl-PL" b="1" dirty="0"/>
              <a:t>obawa ukrycia się tej osoby lub nie można ustalić jej tożsamości</a:t>
            </a:r>
            <a:r>
              <a:rPr lang="pl-PL" dirty="0"/>
              <a:t>.</a:t>
            </a:r>
          </a:p>
          <a:p>
            <a:pPr algn="just"/>
            <a:r>
              <a:rPr lang="pl-PL" dirty="0"/>
              <a:t>§ 2. Osobę ujętą należy niezwłocznie oddać w ręce Policji.</a:t>
            </a:r>
          </a:p>
          <a:p>
            <a:pPr algn="just"/>
            <a:r>
              <a:rPr lang="pl-PL" dirty="0"/>
              <a:t>- ujęcie obywatelskie to rodzaj zatrzymania procesowego. Ma charakter subsydiarny względem zatrzymania z art. 244 czy 247, ponieważ dokonuje się go niejako w zastępstwie organów ścigania. </a:t>
            </a:r>
          </a:p>
          <a:p>
            <a:pPr algn="just"/>
            <a:r>
              <a:rPr lang="pl-PL" dirty="0"/>
              <a:t>Osobę ujętą należy </a:t>
            </a:r>
            <a:r>
              <a:rPr lang="pl-PL" b="1" dirty="0"/>
              <a:t>niezwłocznie przekazać Policji</a:t>
            </a:r>
            <a:r>
              <a:rPr lang="pl-PL" dirty="0"/>
              <a:t>. Niezwłocznie, czyli tak szybko jak to jest możliwe w odniesieniu do okoliczności konkretnej sprawy. </a:t>
            </a:r>
          </a:p>
          <a:p>
            <a:pPr algn="just"/>
            <a:r>
              <a:rPr lang="pl-PL" dirty="0"/>
              <a:t>„Niezwłoczne przekazanie Policji” to czas niezbędny do zawiadomienia policji i jej przybycia, ewentualnie czas potrzebny na samodzielne doprowadzenie na komisariat policji lub do najbliższego patrolu osoby ujętej, gdyby nie istniała obiektywna możliwość zawiadomienia policji o dokonanym ujęciu osoby na gorącym uczynku przestępstwa lub w pościgu (np. brak telefonu). </a:t>
            </a:r>
          </a:p>
          <a:p>
            <a:pPr algn="just"/>
            <a:r>
              <a:rPr lang="pl-PL" dirty="0"/>
              <a:t>Przetrzymywanie osoby zatrzymanej dłużej, niż jest to niezbędne do przekazania policji, może stanowić przestępstwo pozbawienia wolności, o którym mowa w art. 189 k.k.</a:t>
            </a:r>
          </a:p>
          <a:p>
            <a:pPr algn="just"/>
            <a:endParaRPr lang="pl-PL" dirty="0"/>
          </a:p>
          <a:p>
            <a:pPr algn="just"/>
            <a:endParaRPr lang="pl-PL" dirty="0"/>
          </a:p>
        </p:txBody>
      </p:sp>
    </p:spTree>
    <p:extLst>
      <p:ext uri="{BB962C8B-B14F-4D97-AF65-F5344CB8AC3E}">
        <p14:creationId xmlns:p14="http://schemas.microsoft.com/office/powerpoint/2010/main" val="2705481299"/>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593373" y="0"/>
            <a:ext cx="11582400" cy="706090"/>
          </a:xfrm>
        </p:spPr>
        <p:txBody>
          <a:bodyPr>
            <a:normAutofit/>
          </a:bodyPr>
          <a:lstStyle/>
          <a:p>
            <a:r>
              <a:rPr lang="pl-PL" sz="2800" b="1" dirty="0"/>
              <a:t>Zatrzymanie właściwe – art. 244 k.p.k.</a:t>
            </a:r>
          </a:p>
        </p:txBody>
      </p:sp>
      <p:sp>
        <p:nvSpPr>
          <p:cNvPr id="3" name="Symbol zastępczy zawartości 2"/>
          <p:cNvSpPr>
            <a:spLocks noGrp="1"/>
          </p:cNvSpPr>
          <p:nvPr>
            <p:ph idx="1"/>
          </p:nvPr>
        </p:nvSpPr>
        <p:spPr>
          <a:xfrm>
            <a:off x="431371" y="1052737"/>
            <a:ext cx="11151029" cy="5073427"/>
          </a:xfrm>
        </p:spPr>
        <p:txBody>
          <a:bodyPr>
            <a:normAutofit/>
          </a:bodyPr>
          <a:lstStyle/>
          <a:p>
            <a:pPr algn="just"/>
            <a:r>
              <a:rPr lang="pl-PL" b="1" dirty="0"/>
              <a:t>Art. 244.</a:t>
            </a:r>
            <a:r>
              <a:rPr lang="pl-PL" dirty="0"/>
              <a:t> § 1. Policja </a:t>
            </a:r>
            <a:r>
              <a:rPr lang="pl-PL" b="1" u="sng" dirty="0"/>
              <a:t>ma prawo </a:t>
            </a:r>
            <a:r>
              <a:rPr lang="pl-PL" dirty="0"/>
              <a:t>zatrzymać </a:t>
            </a:r>
            <a:r>
              <a:rPr lang="pl-PL" b="1" dirty="0"/>
              <a:t>osobę podejrzaną</a:t>
            </a:r>
            <a:r>
              <a:rPr lang="pl-PL" dirty="0"/>
              <a:t>, jeżeli istnieje </a:t>
            </a:r>
            <a:r>
              <a:rPr lang="pl-PL" b="1" dirty="0"/>
              <a:t>uzasadnione przypuszczenie</a:t>
            </a:r>
            <a:r>
              <a:rPr lang="pl-PL" dirty="0"/>
              <a:t>, że popełniła ona przestępstwo, a zachodzi </a:t>
            </a:r>
            <a:r>
              <a:rPr lang="pl-PL" b="1" dirty="0"/>
              <a:t>obawa ucieczki lub ukrycia się tej osoby albo zatarcia śladów przestępstwa bądź też nie można ustalić jej tożsamości albo istnieją przesłanki do przeprowadzenia przeciwko tej osobie postępowania w trybie przyspieszonym.</a:t>
            </a:r>
          </a:p>
          <a:p>
            <a:pPr algn="just"/>
            <a:r>
              <a:rPr lang="pl-PL" dirty="0"/>
              <a:t>§ 1a. Policja </a:t>
            </a:r>
            <a:r>
              <a:rPr lang="pl-PL" b="1" u="sng" dirty="0"/>
              <a:t>ma prawo </a:t>
            </a:r>
            <a:r>
              <a:rPr lang="pl-PL" dirty="0"/>
              <a:t>zatrzymać osobę podejrzaną, jeżeli istnieje </a:t>
            </a:r>
            <a:r>
              <a:rPr lang="pl-PL" b="1" dirty="0"/>
              <a:t>uzasadnione prz</a:t>
            </a:r>
            <a:r>
              <a:rPr lang="pl-PL" dirty="0"/>
              <a:t>ypuszczenie, że popełniła ona </a:t>
            </a:r>
            <a:r>
              <a:rPr lang="pl-PL" b="1" dirty="0"/>
              <a:t>przestępstwo z użyciem przemocy na szkodę osoby wspólnie zamieszkującej</a:t>
            </a:r>
            <a:r>
              <a:rPr lang="pl-PL" dirty="0"/>
              <a:t>, a zachodzi </a:t>
            </a:r>
            <a:r>
              <a:rPr lang="pl-PL" b="1" dirty="0"/>
              <a:t>obawa, że ponownie popełni przestępstwo z użyciem przemocy wobec tej osoby, </a:t>
            </a:r>
            <a:r>
              <a:rPr lang="pl-PL" dirty="0"/>
              <a:t>zwłaszcza gdy popełnieniem takiego przestępstwa grozi.</a:t>
            </a:r>
          </a:p>
          <a:p>
            <a:pPr algn="just"/>
            <a:r>
              <a:rPr lang="pl-PL" dirty="0"/>
              <a:t>§ 1b. Policja </a:t>
            </a:r>
            <a:r>
              <a:rPr lang="pl-PL" b="1" u="sng" dirty="0"/>
              <a:t>zatrzymuje</a:t>
            </a:r>
            <a:r>
              <a:rPr lang="pl-PL" dirty="0"/>
              <a:t> osobę podejrzaną, jeśli przestępstwo, o którym mowa w § 1a, zostało popełnione przy </a:t>
            </a:r>
            <a:r>
              <a:rPr lang="pl-PL" b="1" u="sng" dirty="0"/>
              <a:t>użyciu broni palnej, noża lub innego niebezpiecznego przedmiotu, a zachodzi obawa, że ponownie popełni ona przestępstwo z użyciem przemocy wobec osoby wspólnie zamieszkującej</a:t>
            </a:r>
            <a:r>
              <a:rPr lang="pl-PL" dirty="0"/>
              <a:t>, zwłaszcza gdy popełnieniem takiego przestępstwa grozi.</a:t>
            </a:r>
          </a:p>
          <a:p>
            <a:pPr algn="just"/>
            <a:endParaRPr lang="pl-PL" dirty="0"/>
          </a:p>
          <a:p>
            <a:pPr algn="just"/>
            <a:endParaRPr lang="pl-PL" dirty="0"/>
          </a:p>
          <a:p>
            <a:endParaRPr lang="pl-PL" dirty="0"/>
          </a:p>
        </p:txBody>
      </p:sp>
    </p:spTree>
    <p:extLst>
      <p:ext uri="{BB962C8B-B14F-4D97-AF65-F5344CB8AC3E}">
        <p14:creationId xmlns:p14="http://schemas.microsoft.com/office/powerpoint/2010/main" val="1691581682"/>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idx="1"/>
          </p:nvPr>
        </p:nvSpPr>
        <p:spPr>
          <a:xfrm>
            <a:off x="527381" y="836712"/>
            <a:ext cx="11521280" cy="5688632"/>
          </a:xfrm>
        </p:spPr>
        <p:txBody>
          <a:bodyPr>
            <a:normAutofit/>
          </a:bodyPr>
          <a:lstStyle/>
          <a:p>
            <a:pPr algn="just"/>
            <a:r>
              <a:rPr lang="pl-PL" sz="2400" dirty="0"/>
              <a:t>Spełnia cele procesowe – zbliżone do tych realizowanych przez środki zapobiegawcze – ponieważ celem zatrzymania jest </a:t>
            </a:r>
            <a:r>
              <a:rPr lang="pl-PL" sz="2400" u="sng" dirty="0"/>
              <a:t>zapewnienie prawidłowego toku postępowania</a:t>
            </a:r>
            <a:r>
              <a:rPr lang="pl-PL" sz="2400" dirty="0"/>
              <a:t>. </a:t>
            </a:r>
          </a:p>
          <a:p>
            <a:pPr algn="just"/>
            <a:r>
              <a:rPr lang="pl-PL" sz="2400" dirty="0"/>
              <a:t>Faktyczne pozbawienie wolności niewymagające uprzedniej decyzji procesowej. </a:t>
            </a:r>
          </a:p>
          <a:p>
            <a:pPr algn="just"/>
            <a:r>
              <a:rPr lang="pl-PL" sz="2400" dirty="0"/>
              <a:t>Podmiotem uprawnionym do zatrzymania osoby podejrzanej jest przede wszystkim Policja (lub inne organy wskazane w ustawie) a w odniesieniu do osób podlegających orzecznictwu sądów wojskowych – Żandarmeria Wojskowa. </a:t>
            </a:r>
          </a:p>
          <a:p>
            <a:pPr algn="just"/>
            <a:r>
              <a:rPr lang="pl-PL" sz="2400" dirty="0"/>
              <a:t>Zatrzymanie można stosować względem osoby podejrzanej, czyli osoby, której nie postawiono jeszcze zarzutów. </a:t>
            </a:r>
          </a:p>
          <a:p>
            <a:pPr algn="just"/>
            <a:r>
              <a:rPr lang="pl-PL" sz="2400" dirty="0"/>
              <a:t>Zatrzymanie zasadniczo jest fakultatywne. Obligatoryjne zatrzymanie osoby podejrzanej wynika z art. 244 § 1b. </a:t>
            </a:r>
          </a:p>
          <a:p>
            <a:pPr algn="just"/>
            <a:endParaRPr lang="pl-PL" sz="2400" dirty="0"/>
          </a:p>
          <a:p>
            <a:endParaRPr lang="pl-PL" sz="2400" dirty="0"/>
          </a:p>
        </p:txBody>
      </p:sp>
    </p:spTree>
    <p:extLst>
      <p:ext uri="{BB962C8B-B14F-4D97-AF65-F5344CB8AC3E}">
        <p14:creationId xmlns:p14="http://schemas.microsoft.com/office/powerpoint/2010/main" val="3705841344"/>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ytuł 3"/>
          <p:cNvSpPr>
            <a:spLocks noGrp="1"/>
          </p:cNvSpPr>
          <p:nvPr>
            <p:ph type="title"/>
          </p:nvPr>
        </p:nvSpPr>
        <p:spPr>
          <a:xfrm>
            <a:off x="0" y="176371"/>
            <a:ext cx="15392400" cy="1450757"/>
          </a:xfrm>
        </p:spPr>
        <p:txBody>
          <a:bodyPr/>
          <a:lstStyle/>
          <a:p>
            <a:r>
              <a:rPr lang="pl-PL" dirty="0"/>
              <a:t>Przesłanki zatrzymania – art. 244</a:t>
            </a:r>
          </a:p>
        </p:txBody>
      </p:sp>
      <p:sp>
        <p:nvSpPr>
          <p:cNvPr id="5" name="Symbol zastępczy tekstu 4"/>
          <p:cNvSpPr txBox="1">
            <a:spLocks/>
          </p:cNvSpPr>
          <p:nvPr/>
        </p:nvSpPr>
        <p:spPr>
          <a:xfrm>
            <a:off x="-432725" y="890846"/>
            <a:ext cx="7937500" cy="736282"/>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ctr"/>
            <a:r>
              <a:rPr lang="pl-PL" dirty="0"/>
              <a:t>Materialna (dowodowe) </a:t>
            </a:r>
          </a:p>
        </p:txBody>
      </p:sp>
      <p:sp>
        <p:nvSpPr>
          <p:cNvPr id="6" name="Symbol zastępczy zawartości 5"/>
          <p:cNvSpPr>
            <a:spLocks noGrp="1"/>
          </p:cNvSpPr>
          <p:nvPr>
            <p:ph sz="half" idx="4294967295"/>
          </p:nvPr>
        </p:nvSpPr>
        <p:spPr>
          <a:xfrm>
            <a:off x="-64426" y="1660037"/>
            <a:ext cx="7200900" cy="4561416"/>
          </a:xfrm>
          <a:prstGeom prst="rect">
            <a:avLst/>
          </a:prstGeom>
        </p:spPr>
        <p:txBody>
          <a:bodyPr>
            <a:normAutofit/>
          </a:bodyPr>
          <a:lstStyle/>
          <a:p>
            <a:pPr algn="just"/>
            <a:r>
              <a:rPr lang="pl-PL" sz="1800" dirty="0"/>
              <a:t>Istnienie uzasadnionego przypuszczenia popełnienia przestępstwa (art. 244 § 1)</a:t>
            </a:r>
          </a:p>
          <a:p>
            <a:pPr algn="just"/>
            <a:r>
              <a:rPr lang="pl-PL" sz="1800" dirty="0"/>
              <a:t>Istnienie uzasadnionego przypuszczenia popełnienia przestępstwa z użyciem przemocy na szkodę osoby wspólnie zamieszkującej (art. 244 § 1a i 1b)</a:t>
            </a:r>
          </a:p>
          <a:p>
            <a:pPr algn="just"/>
            <a:r>
              <a:rPr lang="pl-PL" sz="1800" dirty="0"/>
              <a:t>Przypuszczenie - przekonanie oparte na konkretnych dowodach, co prawda nie takich, które świadczą o pewności tego, że dana osoba popełniła przestępstwo, i nie jest to duże prawdopodobieństwo, graniczące z pewnością, ale </a:t>
            </a:r>
            <a:r>
              <a:rPr lang="pl-PL" sz="1800" b="1" dirty="0"/>
              <a:t>nie jest to też przypuszczenie mające oparcie tylko w intuicji</a:t>
            </a:r>
            <a:r>
              <a:rPr lang="pl-PL" sz="1800" dirty="0"/>
              <a:t>. Dotyczy  faktu popełnienia przestępstwa i osoby sprawcy.</a:t>
            </a:r>
          </a:p>
          <a:p>
            <a:pPr algn="just"/>
            <a:endParaRPr lang="pl-PL" sz="1800" dirty="0"/>
          </a:p>
        </p:txBody>
      </p:sp>
      <p:sp>
        <p:nvSpPr>
          <p:cNvPr id="7" name="Symbol zastępczy tekstu 6"/>
          <p:cNvSpPr txBox="1">
            <a:spLocks/>
          </p:cNvSpPr>
          <p:nvPr/>
        </p:nvSpPr>
        <p:spPr>
          <a:xfrm>
            <a:off x="6096000" y="890846"/>
            <a:ext cx="7454900" cy="736282"/>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ctr"/>
            <a:r>
              <a:rPr lang="pl-PL" dirty="0"/>
              <a:t>Formalne (szczególne)</a:t>
            </a:r>
          </a:p>
        </p:txBody>
      </p:sp>
      <p:sp>
        <p:nvSpPr>
          <p:cNvPr id="8" name="Symbol zastępczy zawartości 7"/>
          <p:cNvSpPr>
            <a:spLocks noGrp="1"/>
          </p:cNvSpPr>
          <p:nvPr>
            <p:ph sz="quarter" idx="4294967295"/>
          </p:nvPr>
        </p:nvSpPr>
        <p:spPr>
          <a:xfrm>
            <a:off x="7056108" y="1574747"/>
            <a:ext cx="5135893" cy="4590558"/>
          </a:xfrm>
          <a:prstGeom prst="rect">
            <a:avLst/>
          </a:prstGeom>
        </p:spPr>
        <p:txBody>
          <a:bodyPr>
            <a:normAutofit fontScale="85000" lnSpcReduction="10000"/>
          </a:bodyPr>
          <a:lstStyle/>
          <a:p>
            <a:pPr algn="just"/>
            <a:r>
              <a:rPr lang="pl-PL" dirty="0"/>
              <a:t>1. obawa ucieczki </a:t>
            </a:r>
          </a:p>
          <a:p>
            <a:pPr algn="just"/>
            <a:r>
              <a:rPr lang="pl-PL" dirty="0"/>
              <a:t>2. ukrycia się osoby podejrzanej </a:t>
            </a:r>
          </a:p>
          <a:p>
            <a:pPr algn="just"/>
            <a:r>
              <a:rPr lang="pl-PL" dirty="0"/>
              <a:t>3. zatarcia śladów przestępstwa </a:t>
            </a:r>
          </a:p>
          <a:p>
            <a:pPr algn="just"/>
            <a:r>
              <a:rPr lang="pl-PL" dirty="0"/>
              <a:t>4. nie można ustalić tożsamości osoby podejrzanej</a:t>
            </a:r>
          </a:p>
          <a:p>
            <a:pPr algn="just"/>
            <a:r>
              <a:rPr lang="pl-PL" dirty="0"/>
              <a:t>5. istnieją przesłanki do przeprowadzenia przeciwko tej osobie postępowania w trybie przyspieszonym (art. 244 § 1)</a:t>
            </a:r>
          </a:p>
          <a:p>
            <a:pPr algn="just"/>
            <a:r>
              <a:rPr lang="pl-PL" dirty="0"/>
              <a:t>obawa ponownego popełnienia przestępstwa z użyciem przemocy na szkodę osoby wspólnie zamieszkującej, zwłaszcza jeżeli osoba podejrzana grozi popełnieniem takiego przestępstwa (art. 244 § 1a)</a:t>
            </a:r>
          </a:p>
          <a:p>
            <a:pPr algn="just"/>
            <a:r>
              <a:rPr lang="pl-PL" dirty="0"/>
              <a:t>obawa ponownego popełnienia przestępstwa z użyciem przemocy na szkodę osoby wspólnie zamieszkującej przy użyciu broni palnej, noża lub innego niebezpiecznego przedmiotu, zwłaszcza jeżeli osoba podejrzana grozi popełnieniem takiego przestępstwa (art. 244 § 1b) </a:t>
            </a:r>
          </a:p>
          <a:p>
            <a:pPr algn="just"/>
            <a:endParaRPr lang="pl-PL" dirty="0"/>
          </a:p>
          <a:p>
            <a:pPr algn="just"/>
            <a:endParaRPr lang="pl-PL" dirty="0"/>
          </a:p>
        </p:txBody>
      </p:sp>
      <p:sp>
        <p:nvSpPr>
          <p:cNvPr id="10" name="pole tekstowe 9"/>
          <p:cNvSpPr txBox="1"/>
          <p:nvPr/>
        </p:nvSpPr>
        <p:spPr>
          <a:xfrm>
            <a:off x="0" y="6021290"/>
            <a:ext cx="12192000" cy="646331"/>
          </a:xfrm>
          <a:prstGeom prst="rect">
            <a:avLst/>
          </a:prstGeom>
          <a:noFill/>
        </p:spPr>
        <p:txBody>
          <a:bodyPr wrap="square" rtlCol="0">
            <a:spAutoFit/>
          </a:bodyPr>
          <a:lstStyle/>
          <a:p>
            <a:pPr algn="ctr"/>
            <a:r>
              <a:rPr lang="pl-PL" b="1" dirty="0">
                <a:solidFill>
                  <a:srgbClr val="FF0000"/>
                </a:solidFill>
              </a:rPr>
              <a:t>Ponowne zatrzymanie osoby podejrzanej na podstawie tych samych faktów i dowodów jest niedopuszczalne (art. 248 § 3) </a:t>
            </a:r>
          </a:p>
        </p:txBody>
      </p:sp>
    </p:spTree>
    <p:extLst>
      <p:ext uri="{BB962C8B-B14F-4D97-AF65-F5344CB8AC3E}">
        <p14:creationId xmlns:p14="http://schemas.microsoft.com/office/powerpoint/2010/main" val="2515322019"/>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591312" y="128334"/>
            <a:ext cx="10766987" cy="562074"/>
          </a:xfrm>
        </p:spPr>
        <p:txBody>
          <a:bodyPr>
            <a:normAutofit fontScale="90000"/>
          </a:bodyPr>
          <a:lstStyle/>
          <a:p>
            <a:pPr algn="ctr"/>
            <a:r>
              <a:rPr lang="pl-PL" b="1" dirty="0"/>
              <a:t>Czas trwania</a:t>
            </a:r>
          </a:p>
        </p:txBody>
      </p:sp>
      <p:sp>
        <p:nvSpPr>
          <p:cNvPr id="3" name="Symbol zastępczy zawartości 2"/>
          <p:cNvSpPr>
            <a:spLocks noGrp="1"/>
          </p:cNvSpPr>
          <p:nvPr>
            <p:ph idx="1"/>
          </p:nvPr>
        </p:nvSpPr>
        <p:spPr>
          <a:xfrm>
            <a:off x="0" y="841248"/>
            <a:ext cx="12192000" cy="5852160"/>
          </a:xfrm>
        </p:spPr>
        <p:txBody>
          <a:bodyPr>
            <a:noAutofit/>
          </a:bodyPr>
          <a:lstStyle/>
          <a:p>
            <a:pPr algn="just"/>
            <a:r>
              <a:rPr lang="pl-PL" sz="1800" dirty="0">
                <a:latin typeface="Times New Roman" pitchFamily="18" charset="0"/>
                <a:cs typeface="Times New Roman" pitchFamily="18" charset="0"/>
              </a:rPr>
              <a:t>Maksymalny czas trwania zatrzymania wynika przede wszystkim z Konstytucji – art. 41 ust. 3 – i wynosi 48 godzin. Po upływie 48 godzin zatrzymanego należy zwolnić albo przekazać do dyspozycji sądu. Złożenie wniosku np. o tymczasowe aresztowanie wydłuża czas zatrzymania o 24 godziny. </a:t>
            </a:r>
          </a:p>
          <a:p>
            <a:pPr lvl="1" algn="just"/>
            <a:r>
              <a:rPr lang="pl-PL" dirty="0">
                <a:latin typeface="Times New Roman" pitchFamily="18" charset="0"/>
                <a:cs typeface="Times New Roman" pitchFamily="18" charset="0"/>
              </a:rPr>
              <a:t>Maksymalny czas trwania pozbawienia wolności – 72 godziny </a:t>
            </a:r>
          </a:p>
          <a:p>
            <a:pPr algn="just"/>
            <a:r>
              <a:rPr lang="pl-PL" sz="1800" dirty="0">
                <a:latin typeface="Times New Roman" pitchFamily="18" charset="0"/>
                <a:cs typeface="Times New Roman" pitchFamily="18" charset="0"/>
              </a:rPr>
              <a:t>Przepis konstytucyjny jest konkretyzowany przez art. 248 </a:t>
            </a:r>
          </a:p>
          <a:p>
            <a:pPr lvl="1" algn="just"/>
            <a:r>
              <a:rPr lang="pl-PL" dirty="0">
                <a:latin typeface="Times New Roman" pitchFamily="18" charset="0"/>
                <a:cs typeface="Times New Roman" pitchFamily="18" charset="0"/>
              </a:rPr>
              <a:t>§ 1. Zatrzymanego należy natychmiast zwolnić, gdy ustanie przyczyna zatrzymania, a także jeżeli w ciągu 48 godzin od chwili zatrzymania przez uprawniony organ nie zostanie on przekazany do dyspozycji sądu wraz z wnioskiem o zastosowanie tymczasowego aresztowania; należy go także zwolnić na polecenie sądu lub prokuratora.</a:t>
            </a:r>
          </a:p>
          <a:p>
            <a:pPr lvl="1" algn="just"/>
            <a:r>
              <a:rPr lang="pl-PL" dirty="0">
                <a:latin typeface="Times New Roman" pitchFamily="18" charset="0"/>
                <a:cs typeface="Times New Roman" pitchFamily="18" charset="0"/>
              </a:rPr>
              <a:t>§ 2. Zatrzymanego należy zwolnić, jeżeli w ciągu 24 godzin od przekazania go do dyspozycji sądu nie doręczono mu postanowienia o zastosowaniu wobec niego tymczasowego aresztowania.</a:t>
            </a:r>
          </a:p>
          <a:p>
            <a:pPr algn="just"/>
            <a:r>
              <a:rPr lang="pl-PL" sz="1800" dirty="0">
                <a:latin typeface="Times New Roman" pitchFamily="18" charset="0"/>
                <a:cs typeface="Times New Roman" pitchFamily="18" charset="0"/>
              </a:rPr>
              <a:t>48 godzin to nieprzekraczalna granica. Jeżeli wcześniej odpadną przesłanki pozwalające na stosowanie zatrzymania (np. zostanie ustalona tożsamość osoby podejrzanej lub okaże się, że nie zostały spełnione warunki do rozpoznania sprawy w trybie przyspieszonym) zatrzymanego należy </a:t>
            </a:r>
            <a:r>
              <a:rPr lang="pl-PL" sz="1800" b="1" dirty="0">
                <a:latin typeface="Times New Roman" pitchFamily="18" charset="0"/>
                <a:cs typeface="Times New Roman" pitchFamily="18" charset="0"/>
              </a:rPr>
              <a:t>natychmiast </a:t>
            </a:r>
            <a:r>
              <a:rPr lang="pl-PL" sz="1800" dirty="0">
                <a:latin typeface="Times New Roman" pitchFamily="18" charset="0"/>
                <a:cs typeface="Times New Roman" pitchFamily="18" charset="0"/>
              </a:rPr>
              <a:t>zwolnić. </a:t>
            </a:r>
          </a:p>
          <a:p>
            <a:pPr algn="just"/>
            <a:r>
              <a:rPr lang="pl-PL" sz="1800" dirty="0">
                <a:latin typeface="Times New Roman" pitchFamily="18" charset="0"/>
                <a:cs typeface="Times New Roman" pitchFamily="18" charset="0"/>
              </a:rPr>
              <a:t>Unormowania art. 248 § 1 i 2 nie oznaczają, że zatrzymanie może w każdym wypadku trwać 72 godziny. Z tych przepisów wynika, że organy pozasądowe mogą stosować zatrzymanie w wymiarze </a:t>
            </a:r>
            <a:r>
              <a:rPr lang="pl-PL" sz="1800" b="1" dirty="0">
                <a:latin typeface="Times New Roman" pitchFamily="18" charset="0"/>
                <a:cs typeface="Times New Roman" pitchFamily="18" charset="0"/>
              </a:rPr>
              <a:t>tylko do 48 godzin</a:t>
            </a:r>
            <a:r>
              <a:rPr lang="pl-PL" sz="1800" dirty="0">
                <a:latin typeface="Times New Roman" pitchFamily="18" charset="0"/>
                <a:cs typeface="Times New Roman" pitchFamily="18" charset="0"/>
              </a:rPr>
              <a:t>, a </a:t>
            </a:r>
            <a:r>
              <a:rPr lang="pl-PL" sz="1800" b="1" dirty="0">
                <a:latin typeface="Times New Roman" pitchFamily="18" charset="0"/>
                <a:cs typeface="Times New Roman" pitchFamily="18" charset="0"/>
              </a:rPr>
              <a:t>sąd tylko przez 24 godziny</a:t>
            </a:r>
            <a:r>
              <a:rPr lang="pl-PL" sz="1800" dirty="0">
                <a:latin typeface="Times New Roman" pitchFamily="18" charset="0"/>
                <a:cs typeface="Times New Roman" pitchFamily="18" charset="0"/>
              </a:rPr>
              <a:t>. Jeżeli Policja stosowała zatrzymanie przez 40 godzin, to sąd nie może wykorzystać tych pozostałych 8 godzin i musi rozstrzygnąć w przedmiocie stosowania środka zapobiegawczego w ciągu 24 godzin od chwili przekazania mu zatrzymanego do dyspozycji albo go zwolnić.</a:t>
            </a:r>
          </a:p>
          <a:p>
            <a:pPr algn="just"/>
            <a:endParaRPr lang="pl-PL" sz="1800" dirty="0">
              <a:latin typeface="Times New Roman" pitchFamily="18" charset="0"/>
              <a:cs typeface="Times New Roman" pitchFamily="18" charset="0"/>
            </a:endParaRPr>
          </a:p>
          <a:p>
            <a:pPr marL="0" indent="0">
              <a:buNone/>
            </a:pPr>
            <a:endParaRPr lang="pl-PL" sz="1800" dirty="0">
              <a:latin typeface="Times New Roman" pitchFamily="18" charset="0"/>
              <a:cs typeface="Times New Roman" pitchFamily="18" charset="0"/>
            </a:endParaRPr>
          </a:p>
        </p:txBody>
      </p:sp>
    </p:spTree>
    <p:extLst>
      <p:ext uri="{BB962C8B-B14F-4D97-AF65-F5344CB8AC3E}">
        <p14:creationId xmlns:p14="http://schemas.microsoft.com/office/powerpoint/2010/main" val="145515827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1448074" y="517267"/>
            <a:ext cx="9613861" cy="1080938"/>
          </a:xfrm>
        </p:spPr>
        <p:txBody>
          <a:bodyPr>
            <a:normAutofit/>
          </a:bodyPr>
          <a:lstStyle/>
          <a:p>
            <a:r>
              <a:rPr lang="pl-PL" sz="3200" dirty="0"/>
              <a:t>Dowody zebrane w sposób sprzeczny z ustawą</a:t>
            </a:r>
          </a:p>
        </p:txBody>
      </p:sp>
      <p:sp>
        <p:nvSpPr>
          <p:cNvPr id="3" name="Symbol zastępczy zawartości 2"/>
          <p:cNvSpPr>
            <a:spLocks noGrp="1"/>
          </p:cNvSpPr>
          <p:nvPr>
            <p:ph idx="1"/>
          </p:nvPr>
        </p:nvSpPr>
        <p:spPr>
          <a:xfrm>
            <a:off x="650631" y="1670538"/>
            <a:ext cx="10867292" cy="4122160"/>
          </a:xfrm>
        </p:spPr>
        <p:txBody>
          <a:bodyPr>
            <a:normAutofit/>
          </a:bodyPr>
          <a:lstStyle/>
          <a:p>
            <a:pPr algn="just"/>
            <a:r>
              <a:rPr lang="pl-PL" dirty="0"/>
              <a:t>Dowody pozyskane w sposób sprzeczny z ustawą to pojęcie szersze od dowodu nielegalnego i obejmuje dowody </a:t>
            </a:r>
            <a:r>
              <a:rPr lang="pl-PL" b="1" dirty="0"/>
              <a:t>pozyskane w sposób sprzeczny z warunkami określonymi w ustawie, choć nie są to dowody nielegalne</a:t>
            </a:r>
            <a:r>
              <a:rPr lang="pl-PL" dirty="0"/>
              <a:t>.</a:t>
            </a:r>
          </a:p>
          <a:p>
            <a:pPr lvl="1" algn="just"/>
            <a:r>
              <a:rPr lang="pl-PL" dirty="0"/>
              <a:t>naruszenie przepisów innych niż zakazy dowodowe </a:t>
            </a:r>
          </a:p>
          <a:p>
            <a:pPr algn="just"/>
            <a:r>
              <a:rPr lang="pl-PL" dirty="0"/>
              <a:t>Wyróżnienie dowodów zebranych w sposób sprzeczny z ustawą wiąże się z konstytucyjną zasadą legalizmu (art. 7) – organy państwa działają na podstawie i w granicach prawa. Prawo powinno wyznaczać podstawy prawne do podejmowania określonych czynności i granice działań. Wyjście poza granice określone w przepisach – działanie bez podstawy prawnej. </a:t>
            </a:r>
          </a:p>
          <a:p>
            <a:pPr lvl="1" algn="just"/>
            <a:r>
              <a:rPr lang="pl-PL" dirty="0"/>
              <a:t>Prawa i wolności obywatelskie – np. prawo do prywatności, tajemnica korespondencji mogą być ograniczone na zasadach określonych w ustawie, jeżeli jest to konieczne w demokratycznym państwie „dla jego bezpieczeństwa lub porządku publicznego, ochrony (…) zdrowia i moralności publicznej albo wolności i praw innych osób. Ograniczenia te nie mogą naruszać istoty wolności i praw.” – art. 31 ust. 3 Konstytucji; konstytucyjna klauzula proporcjonalności.  </a:t>
            </a:r>
          </a:p>
        </p:txBody>
      </p:sp>
    </p:spTree>
    <p:extLst>
      <p:ext uri="{BB962C8B-B14F-4D97-AF65-F5344CB8AC3E}">
        <p14:creationId xmlns:p14="http://schemas.microsoft.com/office/powerpoint/2010/main" val="325039234"/>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599593" y="0"/>
            <a:ext cx="11582400" cy="634082"/>
          </a:xfrm>
        </p:spPr>
        <p:txBody>
          <a:bodyPr>
            <a:normAutofit/>
          </a:bodyPr>
          <a:lstStyle/>
          <a:p>
            <a:r>
              <a:rPr lang="pl-PL" sz="2800" b="1" dirty="0"/>
              <a:t>Zatrzymanie prokuratorskie – art. 247 k.p.k.</a:t>
            </a:r>
          </a:p>
        </p:txBody>
      </p:sp>
      <p:sp>
        <p:nvSpPr>
          <p:cNvPr id="3" name="Symbol zastępczy zawartości 2"/>
          <p:cNvSpPr>
            <a:spLocks noGrp="1"/>
          </p:cNvSpPr>
          <p:nvPr>
            <p:ph idx="1"/>
          </p:nvPr>
        </p:nvSpPr>
        <p:spPr>
          <a:xfrm>
            <a:off x="239349" y="764705"/>
            <a:ext cx="11343051" cy="5361459"/>
          </a:xfrm>
        </p:spPr>
        <p:txBody>
          <a:bodyPr>
            <a:normAutofit fontScale="85000" lnSpcReduction="10000"/>
          </a:bodyPr>
          <a:lstStyle/>
          <a:p>
            <a:pPr algn="just"/>
            <a:r>
              <a:rPr lang="pl-PL" sz="2000" dirty="0"/>
              <a:t>§  1. Prokurator może zarządzić zatrzymanie i przymusowe doprowadzenie osoby podejrzanej albo podejrzanego, jeżeli zachodzi </a:t>
            </a:r>
            <a:r>
              <a:rPr lang="pl-PL" sz="2000" b="1" dirty="0"/>
              <a:t>uzasadniona obawa</a:t>
            </a:r>
            <a:r>
              <a:rPr lang="pl-PL" sz="2000" dirty="0"/>
              <a:t>, że:</a:t>
            </a:r>
          </a:p>
          <a:p>
            <a:pPr marL="544068" lvl="1" indent="-342900" algn="just">
              <a:buFont typeface="+mj-lt"/>
              <a:buAutoNum type="arabicPeriod"/>
            </a:pPr>
            <a:r>
              <a:rPr lang="pl-PL" sz="2000" b="1" dirty="0"/>
              <a:t>nie stawią się na wezwanie w celu przeprowadzenia z ich udziałem czynności</a:t>
            </a:r>
            <a:r>
              <a:rPr lang="pl-PL" sz="2000" dirty="0"/>
              <a:t>, o których mowa w art. 313 § 1 lub art. 314, albo badań lub czynności, o których mowa w art. 74 § 2 lub 3,</a:t>
            </a:r>
          </a:p>
          <a:p>
            <a:pPr marL="544068" lvl="1" indent="-342900" algn="just">
              <a:buFont typeface="+mj-lt"/>
              <a:buAutoNum type="arabicPeriod"/>
            </a:pPr>
            <a:r>
              <a:rPr lang="pl-PL" sz="2000" b="1" dirty="0"/>
              <a:t>mogą w inny bezprawny sposób utrudniać postępowanie</a:t>
            </a:r>
            <a:r>
              <a:rPr lang="pl-PL" sz="2000" dirty="0"/>
              <a:t>.</a:t>
            </a:r>
          </a:p>
          <a:p>
            <a:pPr algn="just"/>
            <a:r>
              <a:rPr lang="pl-PL" sz="2000" dirty="0"/>
              <a:t>§ 2. Zatrzymanie i przymusowe doprowadzenie, o którym mowa w § 1, może także nastąpić, gdy zachodzi potrzeba </a:t>
            </a:r>
            <a:r>
              <a:rPr lang="pl-PL" sz="2000" b="1" dirty="0"/>
              <a:t>niezwłocznego zastosowania środka zapobiegawczego</a:t>
            </a:r>
            <a:r>
              <a:rPr lang="pl-PL" sz="2000" dirty="0"/>
              <a:t>.</a:t>
            </a:r>
          </a:p>
          <a:p>
            <a:pPr algn="just"/>
            <a:r>
              <a:rPr lang="pl-PL" sz="2000" dirty="0"/>
              <a:t>§ 3. W związku z zatrzymaniem </a:t>
            </a:r>
            <a:r>
              <a:rPr lang="pl-PL" sz="2000" b="1" dirty="0"/>
              <a:t>można też zarządzić przeszukanie</a:t>
            </a:r>
            <a:r>
              <a:rPr lang="pl-PL" sz="2000" dirty="0"/>
              <a:t>. Przepisy art. 220-222 i art. 224 stosuje się odpowiednio.</a:t>
            </a:r>
          </a:p>
          <a:p>
            <a:pPr algn="just"/>
            <a:r>
              <a:rPr lang="pl-PL" sz="2000" dirty="0"/>
              <a:t>§ 4. Niezwłocznie po doprowadzeniu przeprowadza się z udziałem zatrzymanego czynności wskazane w § 1, a po ich dokonaniu należy zwolnić go, o ile nie zachodzi potrzeba stosowania środka zapobiegawczego.</a:t>
            </a:r>
          </a:p>
          <a:p>
            <a:pPr algn="just"/>
            <a:r>
              <a:rPr lang="pl-PL" sz="2000" dirty="0"/>
              <a:t>§ 5. Rozstrzygając w przedmiocie środka zapobiegawczego, prokurator niezwłocznie zwalnia zatrzymanego albo występuje do sądu z wnioskiem o zastosowanie tymczasowego aresztowania.</a:t>
            </a:r>
          </a:p>
          <a:p>
            <a:pPr algn="just"/>
            <a:r>
              <a:rPr lang="pl-PL" sz="2000" dirty="0"/>
              <a:t>§ 6. Do zatrzymania, o którym mowa w § 1, stosuje się odpowiednio art. 246 (zażalenie) </a:t>
            </a:r>
          </a:p>
          <a:p>
            <a:pPr algn="just"/>
            <a:r>
              <a:rPr lang="pl-PL" sz="2000" dirty="0"/>
              <a:t>§ 7. Zarządzenia, o których mowa w § 1, wykonuje Policja lub inne organy, o których mowa w art. 312, w zakresie swych właściwości, jeżeli ustawa uprawnia je do zatrzymywania osoby. Zarządzenia dotyczące zatrzymania i przymusowego doprowadzenia żołnierza w czynnej służbie wojskowej wykonują właściwe organy wojskowe.</a:t>
            </a:r>
          </a:p>
          <a:p>
            <a:pPr marL="0" indent="0">
              <a:buNone/>
            </a:pPr>
            <a:endParaRPr lang="pl-PL" dirty="0"/>
          </a:p>
        </p:txBody>
      </p:sp>
    </p:spTree>
    <p:extLst>
      <p:ext uri="{BB962C8B-B14F-4D97-AF65-F5344CB8AC3E}">
        <p14:creationId xmlns:p14="http://schemas.microsoft.com/office/powerpoint/2010/main" val="4018283973"/>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527381" y="18052"/>
            <a:ext cx="11521280" cy="962676"/>
          </a:xfrm>
        </p:spPr>
        <p:txBody>
          <a:bodyPr/>
          <a:lstStyle/>
          <a:p>
            <a:r>
              <a:rPr lang="pl-PL" dirty="0"/>
              <a:t>Zażalenie na zatrzymanie</a:t>
            </a:r>
          </a:p>
        </p:txBody>
      </p:sp>
      <p:sp>
        <p:nvSpPr>
          <p:cNvPr id="3" name="Symbol zastępczy zawartości 2"/>
          <p:cNvSpPr>
            <a:spLocks noGrp="1"/>
          </p:cNvSpPr>
          <p:nvPr>
            <p:ph idx="1"/>
          </p:nvPr>
        </p:nvSpPr>
        <p:spPr>
          <a:xfrm>
            <a:off x="402336" y="980728"/>
            <a:ext cx="11695008" cy="5602952"/>
          </a:xfrm>
        </p:spPr>
        <p:txBody>
          <a:bodyPr>
            <a:normAutofit/>
          </a:bodyPr>
          <a:lstStyle/>
          <a:p>
            <a:pPr algn="just"/>
            <a:r>
              <a:rPr lang="pl-PL" dirty="0"/>
              <a:t>§ 1. Zatrzymanemu przysługuje zażalenie do sądu. W zażaleniu zatrzymany może się domagać zbadania </a:t>
            </a:r>
            <a:r>
              <a:rPr lang="pl-PL" b="1" dirty="0"/>
              <a:t>zasadności, legalności oraz prawidłowości </a:t>
            </a:r>
            <a:r>
              <a:rPr lang="pl-PL" dirty="0"/>
              <a:t>jego zatrzymania.</a:t>
            </a:r>
          </a:p>
          <a:p>
            <a:pPr algn="just"/>
            <a:r>
              <a:rPr lang="pl-PL" dirty="0"/>
              <a:t>§ 2. Zażalenie przekazuje się niezwłocznie </a:t>
            </a:r>
            <a:r>
              <a:rPr lang="pl-PL" b="1" dirty="0"/>
              <a:t>sądowi rejonowemu miejsca zatrzymania lub prowadzenia postępowania</a:t>
            </a:r>
            <a:r>
              <a:rPr lang="pl-PL" dirty="0"/>
              <a:t>, który również niezwłocznie je rozpoznaje.</a:t>
            </a:r>
          </a:p>
          <a:p>
            <a:pPr algn="just"/>
            <a:r>
              <a:rPr lang="pl-PL" dirty="0"/>
              <a:t>§ 3. W razie uznania bezzasadności lub nielegalności zatrzymania sąd zarządza natychmiastowe zwolnienie zatrzymanego.</a:t>
            </a:r>
          </a:p>
          <a:p>
            <a:pPr algn="just"/>
            <a:r>
              <a:rPr lang="pl-PL" dirty="0"/>
              <a:t>§ 4. W wypadku stwierdzenia bezzasadności, nielegalności lub nieprawidłowości zatrzymania sąd zawiadamia o tym prokuratora i organ przełożony nad organem, który dokonał zatrzymania.</a:t>
            </a:r>
          </a:p>
          <a:p>
            <a:pPr algn="just"/>
            <a:r>
              <a:rPr lang="pl-PL" dirty="0"/>
              <a:t>§ 5. W razie zbiegu zażaleń na zatrzymanie i tymczasowe aresztowanie można rozpoznać je łącznie.</a:t>
            </a:r>
          </a:p>
          <a:p>
            <a:pPr algn="just"/>
            <a:endParaRPr lang="pl-PL" dirty="0"/>
          </a:p>
          <a:p>
            <a:pPr marL="0" indent="0">
              <a:buNone/>
            </a:pPr>
            <a:endParaRPr lang="pl-PL" dirty="0"/>
          </a:p>
        </p:txBody>
      </p:sp>
    </p:spTree>
    <p:extLst>
      <p:ext uri="{BB962C8B-B14F-4D97-AF65-F5344CB8AC3E}">
        <p14:creationId xmlns:p14="http://schemas.microsoft.com/office/powerpoint/2010/main" val="4106248305"/>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idx="1"/>
          </p:nvPr>
        </p:nvSpPr>
        <p:spPr>
          <a:xfrm>
            <a:off x="239349" y="332657"/>
            <a:ext cx="11343051" cy="5433467"/>
          </a:xfrm>
        </p:spPr>
        <p:txBody>
          <a:bodyPr>
            <a:noAutofit/>
          </a:bodyPr>
          <a:lstStyle/>
          <a:p>
            <a:pPr algn="just"/>
            <a:r>
              <a:rPr lang="pl-PL" sz="1800" dirty="0">
                <a:latin typeface="Times New Roman" pitchFamily="18" charset="0"/>
                <a:cs typeface="Times New Roman" pitchFamily="18" charset="0"/>
              </a:rPr>
              <a:t>Zażalenie – </a:t>
            </a:r>
            <a:r>
              <a:rPr lang="pl-PL" sz="1800" b="1" dirty="0">
                <a:latin typeface="Times New Roman" pitchFamily="18" charset="0"/>
                <a:cs typeface="Times New Roman" pitchFamily="18" charset="0"/>
              </a:rPr>
              <a:t>do sądu rejonowego miejsca zatrzymania lub prowadzenia postępowania </a:t>
            </a:r>
            <a:r>
              <a:rPr lang="pl-PL" sz="1800" dirty="0">
                <a:latin typeface="Times New Roman" pitchFamily="18" charset="0"/>
                <a:cs typeface="Times New Roman" pitchFamily="18" charset="0"/>
              </a:rPr>
              <a:t>w terminie  7 dni od dnia zatrzymania za pośrednictwem organu, który dokonał zatrzymania lub bezpośrednio do sądu jeżeli zatrzymany nie jest już pozbawiony wolności. </a:t>
            </a:r>
            <a:endParaRPr lang="pl-PL" sz="1800" b="1" dirty="0">
              <a:latin typeface="Times New Roman" pitchFamily="18" charset="0"/>
              <a:cs typeface="Times New Roman" pitchFamily="18" charset="0"/>
            </a:endParaRPr>
          </a:p>
          <a:p>
            <a:pPr algn="just"/>
            <a:r>
              <a:rPr lang="pl-PL" sz="1800" dirty="0">
                <a:latin typeface="Times New Roman" pitchFamily="18" charset="0"/>
                <a:cs typeface="Times New Roman" pitchFamily="18" charset="0"/>
              </a:rPr>
              <a:t>Sąd ocenia, czy zatrzymanie było:</a:t>
            </a:r>
          </a:p>
          <a:p>
            <a:pPr marL="457200" indent="-457200" algn="just">
              <a:buFont typeface="+mj-lt"/>
              <a:buAutoNum type="arabicPeriod"/>
            </a:pPr>
            <a:r>
              <a:rPr lang="pl-PL" sz="1800" b="1" u="sng" dirty="0">
                <a:latin typeface="Times New Roman" pitchFamily="18" charset="0"/>
                <a:cs typeface="Times New Roman" pitchFamily="18" charset="0"/>
              </a:rPr>
              <a:t>Legalne</a:t>
            </a:r>
            <a:r>
              <a:rPr lang="pl-PL" sz="1800" dirty="0">
                <a:latin typeface="Times New Roman" pitchFamily="18" charset="0"/>
                <a:cs typeface="Times New Roman" pitchFamily="18" charset="0"/>
              </a:rPr>
              <a:t> - zgodne z obowiązującym prawem; np. czy zostało dokonane względem osoby, którą w ogóle można zatrzymać albo czy zostały spełnione przesłanki zatrzymania </a:t>
            </a:r>
          </a:p>
          <a:p>
            <a:pPr marL="749808" lvl="1" indent="-457200" algn="just"/>
            <a:r>
              <a:rPr lang="pl-PL" sz="1800" dirty="0">
                <a:latin typeface="Times New Roman" pitchFamily="18" charset="0"/>
                <a:cs typeface="Times New Roman" pitchFamily="18" charset="0"/>
              </a:rPr>
              <a:t>legalność pozbawienia wolności należy widzieć możliwie szeroko, zgodnie z zasadami interpretowania konstytucyjnych określeń. Badaniu sądu podlega więc kwestia istnienia podstaw zatrzymania, ocena, na ile w zaistniałych okolicznościach zatrzymanie było dopuszczalne, prawidłowość zastosowanej procedury, potrzeba dalszego przebywania w stanie zatrzymania.</a:t>
            </a:r>
          </a:p>
          <a:p>
            <a:pPr marL="749808" lvl="1" indent="-457200" algn="just"/>
            <a:r>
              <a:rPr lang="pl-PL" sz="1800" dirty="0">
                <a:latin typeface="Times New Roman" pitchFamily="18" charset="0"/>
                <a:cs typeface="Times New Roman" pitchFamily="18" charset="0"/>
              </a:rPr>
              <a:t>Wyrok TK z dnia 6 grudnia 2004 r., SK 29/04</a:t>
            </a:r>
          </a:p>
          <a:p>
            <a:pPr marL="457200" indent="-457200" algn="just">
              <a:buFont typeface="+mj-lt"/>
              <a:buAutoNum type="arabicPeriod"/>
            </a:pPr>
            <a:r>
              <a:rPr lang="pl-PL" sz="1800" b="1" u="sng" dirty="0">
                <a:latin typeface="Times New Roman" pitchFamily="18" charset="0"/>
                <a:cs typeface="Times New Roman" pitchFamily="18" charset="0"/>
              </a:rPr>
              <a:t>Prawidłowe</a:t>
            </a:r>
            <a:r>
              <a:rPr lang="pl-PL" sz="1800" dirty="0">
                <a:latin typeface="Times New Roman" pitchFamily="18" charset="0"/>
                <a:cs typeface="Times New Roman" pitchFamily="18" charset="0"/>
              </a:rPr>
              <a:t> - ocena sposobu wykonania zatrzymania; np. czy osoba zatrzymana została pouczona o swoich prawach</a:t>
            </a:r>
          </a:p>
          <a:p>
            <a:pPr marL="457200" indent="-457200" algn="just">
              <a:buFont typeface="+mj-lt"/>
              <a:buAutoNum type="arabicPeriod"/>
            </a:pPr>
            <a:r>
              <a:rPr lang="pl-PL" sz="1800" b="1" u="sng" dirty="0">
                <a:latin typeface="Times New Roman" pitchFamily="18" charset="0"/>
                <a:cs typeface="Times New Roman" pitchFamily="18" charset="0"/>
              </a:rPr>
              <a:t>Zasadne</a:t>
            </a:r>
            <a:r>
              <a:rPr lang="pl-PL" sz="1800" dirty="0">
                <a:latin typeface="Times New Roman" pitchFamily="18" charset="0"/>
                <a:cs typeface="Times New Roman" pitchFamily="18" charset="0"/>
              </a:rPr>
              <a:t> - ocena zasadności dokonania tej czynności, przy uwzględnieniu okoliczności faktycznych konkretnej sprawy i zasady proporcjonalności.</a:t>
            </a:r>
          </a:p>
          <a:p>
            <a:pPr marL="0" indent="0" algn="just">
              <a:buNone/>
            </a:pPr>
            <a:r>
              <a:rPr lang="pl-PL" sz="1800" dirty="0">
                <a:latin typeface="Times New Roman" pitchFamily="18" charset="0"/>
                <a:cs typeface="Times New Roman" pitchFamily="18" charset="0"/>
              </a:rPr>
              <a:t>Przekazanie zażalenia i jego rozpoznanie musi nastąpić niezwłocznie. Sąd rozpoznaje zażalenie na posiedzeniu w składzie 1 sędziego. W posiedzeniu ma prawo wziąć udział zatrzymany (art. 464 § 1). </a:t>
            </a:r>
          </a:p>
          <a:p>
            <a:pPr algn="just"/>
            <a:endParaRPr lang="pl-PL" sz="1800" dirty="0">
              <a:latin typeface="Times New Roman" pitchFamily="18" charset="0"/>
              <a:cs typeface="Times New Roman" pitchFamily="18" charset="0"/>
            </a:endParaRPr>
          </a:p>
          <a:p>
            <a:pPr marL="0" indent="0">
              <a:buNone/>
            </a:pPr>
            <a:endParaRPr lang="pl-PL" sz="1800" dirty="0">
              <a:latin typeface="Times New Roman" pitchFamily="18" charset="0"/>
              <a:cs typeface="Times New Roman" pitchFamily="18" charset="0"/>
            </a:endParaRPr>
          </a:p>
        </p:txBody>
      </p:sp>
    </p:spTree>
    <p:extLst>
      <p:ext uri="{BB962C8B-B14F-4D97-AF65-F5344CB8AC3E}">
        <p14:creationId xmlns:p14="http://schemas.microsoft.com/office/powerpoint/2010/main" val="770436301"/>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dirty="0"/>
              <a:t>Kogo nie można zatrzymać?</a:t>
            </a:r>
          </a:p>
        </p:txBody>
      </p:sp>
      <p:sp>
        <p:nvSpPr>
          <p:cNvPr id="3" name="Symbol zastępczy zawartości 2"/>
          <p:cNvSpPr>
            <a:spLocks noGrp="1"/>
          </p:cNvSpPr>
          <p:nvPr>
            <p:ph idx="1"/>
          </p:nvPr>
        </p:nvSpPr>
        <p:spPr>
          <a:xfrm>
            <a:off x="431371" y="1340768"/>
            <a:ext cx="11425269" cy="5184576"/>
          </a:xfrm>
        </p:spPr>
        <p:txBody>
          <a:bodyPr>
            <a:normAutofit/>
          </a:bodyPr>
          <a:lstStyle/>
          <a:p>
            <a:pPr algn="just"/>
            <a:r>
              <a:rPr lang="pl-PL" dirty="0"/>
              <a:t>Zatrzymania nie stosuje się do osób korzystających z </a:t>
            </a:r>
            <a:r>
              <a:rPr lang="pl-PL" b="1" u="sng" dirty="0"/>
              <a:t>immunitetu dyplomatycznego (zakaz bezwzględny</a:t>
            </a:r>
            <a:r>
              <a:rPr lang="pl-PL" dirty="0"/>
              <a:t>) i </a:t>
            </a:r>
            <a:r>
              <a:rPr lang="pl-PL" b="1" dirty="0"/>
              <a:t>w razie spełnienia określonych wymogów ustawowych (zakaz względny) m.in. wobec:</a:t>
            </a:r>
          </a:p>
          <a:p>
            <a:pPr algn="just"/>
            <a:endParaRPr lang="pl-PL" b="1" dirty="0"/>
          </a:p>
          <a:p>
            <a:pPr marL="749808" lvl="1" indent="-457200" algn="just">
              <a:buFont typeface="+mj-lt"/>
              <a:buAutoNum type="arabicPeriod"/>
            </a:pPr>
            <a:r>
              <a:rPr lang="pl-PL" dirty="0"/>
              <a:t>posłów, senatorów (bez zgody Sejmu lub Senatu - art. 105 ust. 5 i art. 108 Konstytucji),</a:t>
            </a:r>
          </a:p>
          <a:p>
            <a:pPr marL="749808" lvl="1" indent="-457200" algn="just">
              <a:buFont typeface="+mj-lt"/>
              <a:buAutoNum type="arabicPeriod"/>
            </a:pPr>
            <a:r>
              <a:rPr lang="pl-PL" dirty="0"/>
              <a:t>sędziów wszystkich sądów (bez zezwolenia właściwego sądu dyscyplinarnego)</a:t>
            </a:r>
          </a:p>
          <a:p>
            <a:pPr marL="749808" lvl="1" indent="-457200" algn="just">
              <a:buFont typeface="+mj-lt"/>
              <a:buAutoNum type="arabicPeriod"/>
            </a:pPr>
            <a:r>
              <a:rPr lang="pl-PL" dirty="0"/>
              <a:t>sędziów Trybunału Stanu (bez zgody Trybunału - art. 16 ust. 1 ustawy o Trybunale Stanu),</a:t>
            </a:r>
          </a:p>
          <a:p>
            <a:pPr marL="749808" lvl="1" indent="-457200" algn="just">
              <a:buFont typeface="+mj-lt"/>
              <a:buAutoNum type="arabicPeriod"/>
            </a:pPr>
            <a:r>
              <a:rPr lang="pl-PL" dirty="0"/>
              <a:t>sędziów Trybunału Konstytucyjnego (bez zgody Trybunału - art. 17 ust. 1 ustawy o Trybunale Konstytucyjnym),</a:t>
            </a:r>
          </a:p>
          <a:p>
            <a:pPr marL="749808" lvl="1" indent="-457200" algn="just">
              <a:buFont typeface="+mj-lt"/>
              <a:buAutoNum type="arabicPeriod"/>
            </a:pPr>
            <a:r>
              <a:rPr lang="pl-PL" dirty="0"/>
              <a:t>prokuratorów (bez zgody przełożonego - art. 54 ust. 1 i 2 ustawy o prokuraturze),</a:t>
            </a:r>
          </a:p>
          <a:p>
            <a:pPr marL="749808" lvl="1" indent="-457200" algn="just">
              <a:buFont typeface="+mj-lt"/>
              <a:buAutoNum type="arabicPeriod"/>
            </a:pPr>
            <a:r>
              <a:rPr lang="pl-PL" dirty="0"/>
              <a:t>Rzecznika Praw Obywatelskich (bez zgody Sejmu - art. 6 ust. 2 ustawy o Rzeczniku Praw Obywatelskich) </a:t>
            </a:r>
          </a:p>
          <a:p>
            <a:pPr marL="749808" lvl="1" indent="-457200" algn="just">
              <a:buFont typeface="+mj-lt"/>
              <a:buAutoNum type="arabicPeriod"/>
            </a:pPr>
            <a:r>
              <a:rPr lang="pl-PL" dirty="0"/>
              <a:t>Prezesa Najwyższej Izby Kontroli (bez zgody Sejmu - art. 18 ustawy o Najwyższej Izbie Kontroli) </a:t>
            </a:r>
          </a:p>
          <a:p>
            <a:pPr marL="0" indent="0">
              <a:buNone/>
            </a:pPr>
            <a:endParaRPr lang="pl-PL" dirty="0"/>
          </a:p>
        </p:txBody>
      </p:sp>
    </p:spTree>
    <p:extLst>
      <p:ext uri="{BB962C8B-B14F-4D97-AF65-F5344CB8AC3E}">
        <p14:creationId xmlns:p14="http://schemas.microsoft.com/office/powerpoint/2010/main" val="3688269470"/>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2202197" y="6577"/>
            <a:ext cx="7710228" cy="470096"/>
          </a:xfrm>
        </p:spPr>
        <p:txBody>
          <a:bodyPr>
            <a:normAutofit/>
          </a:bodyPr>
          <a:lstStyle/>
          <a:p>
            <a:r>
              <a:rPr lang="pl-PL" sz="2400" b="1" dirty="0"/>
              <a:t>Konwencyjne zasady zatrzymania – art. 5 </a:t>
            </a:r>
          </a:p>
        </p:txBody>
      </p:sp>
      <p:sp>
        <p:nvSpPr>
          <p:cNvPr id="3" name="Symbol zastępczy zawartości 2"/>
          <p:cNvSpPr>
            <a:spLocks noGrp="1"/>
          </p:cNvSpPr>
          <p:nvPr>
            <p:ph idx="1"/>
          </p:nvPr>
        </p:nvSpPr>
        <p:spPr>
          <a:xfrm>
            <a:off x="416689" y="347241"/>
            <a:ext cx="10070783" cy="6082939"/>
          </a:xfrm>
        </p:spPr>
        <p:txBody>
          <a:bodyPr>
            <a:noAutofit/>
          </a:bodyPr>
          <a:lstStyle/>
          <a:p>
            <a:pPr algn="just"/>
            <a:r>
              <a:rPr lang="pl-PL" sz="1400" dirty="0"/>
              <a:t>1. Każdy ma prawo do wolności i bezpieczeństwa osobistego. Nikt nie może być pozbawiony wolności, z wyjątkiem następujących przypadków i w trybie ustalonym przez prawo:</a:t>
            </a:r>
          </a:p>
          <a:p>
            <a:pPr marL="544068" lvl="1" indent="-342900" algn="just">
              <a:buFont typeface="+mj-lt"/>
              <a:buAutoNum type="alphaLcParenR"/>
            </a:pPr>
            <a:r>
              <a:rPr lang="pl-PL" sz="1400" dirty="0"/>
              <a:t>zgodnego z prawem pozbawienia wolności w wyniku skazania przez właściwy sąd;</a:t>
            </a:r>
          </a:p>
          <a:p>
            <a:pPr marL="544068" lvl="1" indent="-342900" algn="just">
              <a:buFont typeface="+mj-lt"/>
              <a:buAutoNum type="alphaLcParenR"/>
            </a:pPr>
            <a:r>
              <a:rPr lang="pl-PL" sz="1400" dirty="0"/>
              <a:t>zgodnego z prawem zatrzymania lub aresztowania w przypadku niepodporządkowania się wydanemu zgodnie z prawem orzeczeniu sądu lub w celu zapewnienia wykonania określonego w ustawie obowiązku;</a:t>
            </a:r>
          </a:p>
          <a:p>
            <a:pPr marL="544068" lvl="1" indent="-342900" algn="just">
              <a:buFont typeface="+mj-lt"/>
              <a:buAutoNum type="alphaLcParenR"/>
            </a:pPr>
            <a:r>
              <a:rPr lang="pl-PL" sz="1400" b="1" u="sng" dirty="0"/>
              <a:t>zgodnego z prawem zatrzymania lub aresztowania w celu postawienia przed właściwym organem, jeżeli istnieje uzasadnione podejrzenie popełnienia czynu zagrożonego karą, lub, jeśli jest to konieczne, w celu zapobieżenia popełnieniu takiego czynu lub uniemożliwienia ucieczki po jego dokonaniu;</a:t>
            </a:r>
          </a:p>
          <a:p>
            <a:pPr marL="544068" lvl="1" indent="-342900" algn="just">
              <a:buFont typeface="+mj-lt"/>
              <a:buAutoNum type="alphaLcParenR"/>
            </a:pPr>
            <a:r>
              <a:rPr lang="pl-PL" sz="1400" dirty="0"/>
              <a:t>pozbawienia nieletniego wolności na podstawie zgodnego z prawem orzeczenia w celu ustanowienia nadzoru wychowawczego lub zgodnego z prawem pozbawienia nieletniego wolności w celu postawienia go przed właściwym organem;</a:t>
            </a:r>
          </a:p>
          <a:p>
            <a:pPr marL="544068" lvl="1" indent="-342900" algn="just">
              <a:buFont typeface="+mj-lt"/>
              <a:buAutoNum type="alphaLcParenR"/>
            </a:pPr>
            <a:r>
              <a:rPr lang="pl-PL" sz="1400" dirty="0"/>
              <a:t>zgodnego z prawem pozbawienia wolności osoby w celu zapobieżenia szerzeniu przez nią choroby zakaźnej, osoby umysłowo chorej, alkoholika, narkomana lub włóczęgi;</a:t>
            </a:r>
          </a:p>
          <a:p>
            <a:pPr marL="544068" lvl="1" indent="-342900" algn="just">
              <a:buFont typeface="+mj-lt"/>
              <a:buAutoNum type="alphaLcParenR"/>
            </a:pPr>
            <a:r>
              <a:rPr lang="pl-PL" sz="1400" dirty="0"/>
              <a:t>zgodnego z prawem zatrzymania lub aresztowania osoby, w celu zapobieżenia jej nielegalnemu wkroczeniu na terytorium państwa, lub osoby, przeciwko której toczy się postępowanie o wydalenie lub ekstradycję.</a:t>
            </a:r>
          </a:p>
          <a:p>
            <a:pPr algn="just"/>
            <a:r>
              <a:rPr lang="pl-PL" sz="1400" dirty="0"/>
              <a:t>2. Każdy, kto został zatrzymany, powinien zostać niezwłocznie i w zrozumiałym dla niego języku poinformowany o przyczynach zatrzymania i o stawianych mu zarzutach.</a:t>
            </a:r>
          </a:p>
          <a:p>
            <a:pPr algn="just"/>
            <a:r>
              <a:rPr lang="pl-PL" sz="1400" dirty="0"/>
              <a:t>3. Każdy zatrzymany lub aresztowany zgodnie z postanowieniami ustępu 1 lit. c) niniejszego artykułu powinien zostać niezwłocznie postawiony przed sędzią lub innym urzędnikiem uprawnionym przez ustawę do wykonywania władzy sądowej i ma prawo być sądzony w rozsądnym terminie albo zwolniony na czas postępowania. Zwolnienie może zostać uzależnione od udzielenia gwarancji zapewniających stawienie się na rozprawę.</a:t>
            </a:r>
          </a:p>
          <a:p>
            <a:pPr algn="just"/>
            <a:r>
              <a:rPr lang="pl-PL" sz="1400" dirty="0"/>
              <a:t>4. Każdy, kto został pozbawiony wolności przez zatrzymanie lub aresztowanie, ma prawo odwołania się do sądu w celu ustalenia bezzwłocznie przez sąd legalności pozbawienia wolności i zarządzenia zwolnienia, jeżeli pozbawienie wolności jest niezgodne z prawem.</a:t>
            </a:r>
          </a:p>
          <a:p>
            <a:pPr algn="just"/>
            <a:r>
              <a:rPr lang="pl-PL" sz="1400" dirty="0"/>
              <a:t>5. Każdy, kto został pokrzywdzony przez niezgodne z treścią tego artykułu zatrzymanie lub aresztowanie, ma prawo do odszkodowania.</a:t>
            </a:r>
          </a:p>
        </p:txBody>
      </p:sp>
    </p:spTree>
    <p:extLst>
      <p:ext uri="{BB962C8B-B14F-4D97-AF65-F5344CB8AC3E}">
        <p14:creationId xmlns:p14="http://schemas.microsoft.com/office/powerpoint/2010/main" val="4270559707"/>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ctrTitle"/>
          </p:nvPr>
        </p:nvSpPr>
        <p:spPr/>
        <p:txBody>
          <a:bodyPr/>
          <a:lstStyle/>
          <a:p>
            <a:r>
              <a:rPr lang="pl-PL" b="1" dirty="0"/>
              <a:t>ŚRODKI</a:t>
            </a:r>
            <a:br>
              <a:rPr lang="pl-PL" b="1" dirty="0"/>
            </a:br>
            <a:r>
              <a:rPr lang="pl-PL" b="1" dirty="0"/>
              <a:t>ZAPOBIEGAWCZE</a:t>
            </a:r>
          </a:p>
        </p:txBody>
      </p:sp>
    </p:spTree>
    <p:extLst>
      <p:ext uri="{BB962C8B-B14F-4D97-AF65-F5344CB8AC3E}">
        <p14:creationId xmlns:p14="http://schemas.microsoft.com/office/powerpoint/2010/main" val="2135472464"/>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2220659" y="36957"/>
            <a:ext cx="7290054" cy="1499616"/>
          </a:xfrm>
        </p:spPr>
        <p:txBody>
          <a:bodyPr/>
          <a:lstStyle/>
          <a:p>
            <a:r>
              <a:rPr lang="pl-PL" dirty="0"/>
              <a:t>Katalog środków zapobiegawczych</a:t>
            </a:r>
          </a:p>
        </p:txBody>
      </p:sp>
      <p:graphicFrame>
        <p:nvGraphicFramePr>
          <p:cNvPr id="4" name="Symbol zastępczy zawartości 3"/>
          <p:cNvGraphicFramePr>
            <a:graphicFrameLocks noGrp="1"/>
          </p:cNvGraphicFramePr>
          <p:nvPr>
            <p:ph idx="1"/>
            <p:extLst/>
          </p:nvPr>
        </p:nvGraphicFramePr>
        <p:xfrm>
          <a:off x="1588294" y="1760982"/>
          <a:ext cx="8965406" cy="477316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659215770"/>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2292097" y="585216"/>
            <a:ext cx="8118729" cy="1499616"/>
          </a:xfrm>
        </p:spPr>
        <p:txBody>
          <a:bodyPr/>
          <a:lstStyle/>
          <a:p>
            <a:r>
              <a:rPr lang="pl-PL" dirty="0"/>
              <a:t>Pojęcie środków zapobiegawczych </a:t>
            </a:r>
          </a:p>
        </p:txBody>
      </p:sp>
      <p:sp>
        <p:nvSpPr>
          <p:cNvPr id="3" name="Symbol zastępczy zawartości 2"/>
          <p:cNvSpPr>
            <a:spLocks noGrp="1"/>
          </p:cNvSpPr>
          <p:nvPr>
            <p:ph idx="1"/>
          </p:nvPr>
        </p:nvSpPr>
        <p:spPr>
          <a:xfrm>
            <a:off x="2292097" y="2084833"/>
            <a:ext cx="8118729" cy="4611242"/>
          </a:xfrm>
        </p:spPr>
        <p:txBody>
          <a:bodyPr>
            <a:normAutofit fontScale="92500" lnSpcReduction="10000"/>
          </a:bodyPr>
          <a:lstStyle/>
          <a:p>
            <a:pPr algn="just"/>
            <a:r>
              <a:rPr lang="pl-PL" dirty="0"/>
              <a:t>Środki zapobiegawcze to rodzaj środków przymusu, których zasadniczym zadaniem jest zabezpieczenie prawidłowego toku postępowania. „Zabezpieczają” proces karny przed </a:t>
            </a:r>
            <a:r>
              <a:rPr lang="pl-PL" b="1" dirty="0"/>
              <a:t>zdarzeniami, do których jeszcze nie doszło </a:t>
            </a:r>
            <a:r>
              <a:rPr lang="pl-PL" dirty="0"/>
              <a:t>np. przed bezprawnym utrudnianiem postępowania przez oskarżonego. </a:t>
            </a:r>
          </a:p>
          <a:p>
            <a:pPr algn="just"/>
            <a:r>
              <a:rPr lang="pl-PL" dirty="0"/>
              <a:t>Prawidłowość stosowania środków zapobiegawczych zależy od spełnienia następujących reguł: </a:t>
            </a:r>
          </a:p>
          <a:p>
            <a:pPr marL="630936" lvl="1" indent="-457200" algn="just">
              <a:buFont typeface="+mj-lt"/>
              <a:buAutoNum type="arabicPeriod"/>
            </a:pPr>
            <a:r>
              <a:rPr lang="pl-PL" dirty="0"/>
              <a:t>Wyłączność ustawowej regulacji stosowania środków zapobiegawczych </a:t>
            </a:r>
          </a:p>
          <a:p>
            <a:pPr marL="630936" lvl="1" indent="-457200" algn="just">
              <a:buFont typeface="+mj-lt"/>
              <a:buAutoNum type="arabicPeriod"/>
            </a:pPr>
            <a:r>
              <a:rPr lang="pl-PL" dirty="0"/>
              <a:t>Niezbędność stosowania środka zapobiegawczego</a:t>
            </a:r>
          </a:p>
          <a:p>
            <a:pPr marL="630936" lvl="1" indent="-457200" algn="just">
              <a:buFont typeface="+mj-lt"/>
              <a:buAutoNum type="arabicPeriod"/>
            </a:pPr>
            <a:r>
              <a:rPr lang="pl-PL" dirty="0"/>
              <a:t>Reguła minimalizacji dolegliwości wynikającej z zastosowania określonego środka </a:t>
            </a:r>
          </a:p>
          <a:p>
            <a:pPr marL="630936" lvl="1" indent="-457200" algn="just">
              <a:buFont typeface="+mj-lt"/>
              <a:buAutoNum type="arabicPeriod"/>
            </a:pPr>
            <a:r>
              <a:rPr lang="pl-PL" dirty="0"/>
              <a:t>Zakaz naruszania czci oraz niedopuszczalność poniżającego traktowania w toku stosowania środków zapobiegawczych </a:t>
            </a:r>
          </a:p>
          <a:p>
            <a:pPr marL="630936" lvl="1" indent="-457200" algn="just">
              <a:buFont typeface="+mj-lt"/>
              <a:buAutoNum type="arabicPeriod"/>
            </a:pPr>
            <a:r>
              <a:rPr lang="pl-PL" dirty="0"/>
              <a:t>Dyrektywy adaptacji środka zapobiegawczego do sytuacji procesowej </a:t>
            </a:r>
          </a:p>
          <a:p>
            <a:pPr marL="0" indent="0" algn="just">
              <a:buNone/>
            </a:pPr>
            <a:r>
              <a:rPr lang="pl-PL" dirty="0"/>
              <a:t>Należy pamiętać, że środki zapobiegawcze stosuje się </a:t>
            </a:r>
            <a:r>
              <a:rPr lang="pl-PL" b="1" u="sng" dirty="0"/>
              <a:t>wyłącznie </a:t>
            </a:r>
            <a:r>
              <a:rPr lang="pl-PL" dirty="0"/>
              <a:t>względem podejrzanego lub oskarżonego! </a:t>
            </a:r>
            <a:endParaRPr lang="pl-PL" b="1" u="sng" dirty="0"/>
          </a:p>
        </p:txBody>
      </p:sp>
    </p:spTree>
    <p:extLst>
      <p:ext uri="{BB962C8B-B14F-4D97-AF65-F5344CB8AC3E}">
        <p14:creationId xmlns:p14="http://schemas.microsoft.com/office/powerpoint/2010/main" val="3199484720"/>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normAutofit/>
          </a:bodyPr>
          <a:lstStyle/>
          <a:p>
            <a:r>
              <a:rPr lang="pl-PL" dirty="0"/>
              <a:t>Cele stosowania środków zapobiegawczych</a:t>
            </a:r>
          </a:p>
        </p:txBody>
      </p:sp>
      <p:sp>
        <p:nvSpPr>
          <p:cNvPr id="3" name="Symbol zastępczy zawartości 2"/>
          <p:cNvSpPr>
            <a:spLocks noGrp="1"/>
          </p:cNvSpPr>
          <p:nvPr>
            <p:ph idx="1"/>
          </p:nvPr>
        </p:nvSpPr>
        <p:spPr/>
        <p:txBody>
          <a:bodyPr>
            <a:normAutofit/>
          </a:bodyPr>
          <a:lstStyle/>
          <a:p>
            <a:pPr algn="just"/>
            <a:r>
              <a:rPr lang="pl-PL" dirty="0"/>
              <a:t>Stosowanie wyłącznie w realizacji dwóch celów (art. 249 § 1)</a:t>
            </a:r>
          </a:p>
          <a:p>
            <a:pPr algn="just"/>
            <a:r>
              <a:rPr lang="pl-PL" dirty="0"/>
              <a:t>1. zabezpieczenie prawidłowego toku postępowania (cel zasadniczy)</a:t>
            </a:r>
          </a:p>
          <a:p>
            <a:pPr algn="just"/>
            <a:r>
              <a:rPr lang="pl-PL" dirty="0"/>
              <a:t>2. zapobieżenie popełnieniu przez oskarżonego nowego, ciężkiego przestępstwa (cel akcesoryjny)</a:t>
            </a:r>
          </a:p>
          <a:p>
            <a:pPr algn="just"/>
            <a:endParaRPr lang="pl-PL" dirty="0"/>
          </a:p>
          <a:p>
            <a:pPr algn="just"/>
            <a:r>
              <a:rPr lang="pl-PL" dirty="0"/>
              <a:t>Niedopuszczalne stosowanie środków zapobiegawczych celem ułatwienia pracy organom procesowym, jako formę kary za nieprzyznanie się do winy przez oskarżonego, czy tzw. areszt wydobywczy – czyli skłonienie oskarżonego do złożenie wyjaśnień poprzez zastosowanie tymczasowego aresztowania </a:t>
            </a:r>
          </a:p>
        </p:txBody>
      </p:sp>
    </p:spTree>
    <p:extLst>
      <p:ext uri="{BB962C8B-B14F-4D97-AF65-F5344CB8AC3E}">
        <p14:creationId xmlns:p14="http://schemas.microsoft.com/office/powerpoint/2010/main" val="1103387075"/>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2223516" y="0"/>
            <a:ext cx="7893558" cy="1554480"/>
          </a:xfrm>
        </p:spPr>
        <p:txBody>
          <a:bodyPr>
            <a:normAutofit/>
          </a:bodyPr>
          <a:lstStyle/>
          <a:p>
            <a:r>
              <a:rPr lang="pl-PL" sz="4400" dirty="0"/>
              <a:t>Funkcje środków zapobiegawczych </a:t>
            </a:r>
          </a:p>
        </p:txBody>
      </p:sp>
      <p:sp>
        <p:nvSpPr>
          <p:cNvPr id="3" name="Symbol zastępczy zawartości 2"/>
          <p:cNvSpPr>
            <a:spLocks noGrp="1"/>
          </p:cNvSpPr>
          <p:nvPr>
            <p:ph idx="1"/>
          </p:nvPr>
        </p:nvSpPr>
        <p:spPr>
          <a:xfrm>
            <a:off x="2223516" y="1389888"/>
            <a:ext cx="7221474" cy="4498848"/>
          </a:xfrm>
        </p:spPr>
        <p:txBody>
          <a:bodyPr>
            <a:normAutofit/>
          </a:bodyPr>
          <a:lstStyle/>
          <a:p>
            <a:pPr marL="0" indent="0" algn="just">
              <a:buNone/>
            </a:pPr>
            <a:r>
              <a:rPr lang="pl-PL" sz="2400" b="1" dirty="0"/>
              <a:t>Procesowe </a:t>
            </a:r>
            <a:r>
              <a:rPr lang="pl-PL" sz="2400" dirty="0"/>
              <a:t>(zasadnicza)</a:t>
            </a:r>
          </a:p>
          <a:p>
            <a:pPr marL="0" indent="0" algn="just">
              <a:buNone/>
            </a:pPr>
            <a:endParaRPr lang="pl-PL" sz="2400" dirty="0"/>
          </a:p>
          <a:p>
            <a:pPr marL="173736" lvl="1" indent="0" algn="just">
              <a:buNone/>
            </a:pPr>
            <a:r>
              <a:rPr lang="pl-PL" sz="2000" b="1" u="sng" dirty="0"/>
              <a:t>Funkcja prewencyjna </a:t>
            </a:r>
            <a:r>
              <a:rPr lang="pl-PL" sz="2000" dirty="0"/>
              <a:t>– wynika wprost z art. 249 § 1 k.p.k. Środki zapobiegawcze chronią postępowanie karne przed jego bezprawnym utrudnianiem. </a:t>
            </a:r>
          </a:p>
          <a:p>
            <a:pPr marL="173736" lvl="1" indent="0" algn="just">
              <a:buNone/>
            </a:pPr>
            <a:r>
              <a:rPr lang="pl-PL" sz="2000" b="1" u="sng" dirty="0"/>
              <a:t>Funkcja zabezpieczająca</a:t>
            </a:r>
            <a:r>
              <a:rPr lang="pl-PL" sz="2000" dirty="0"/>
              <a:t> - Środki zapobiegawcze można stosować </a:t>
            </a:r>
            <a:r>
              <a:rPr lang="pl-PL" sz="2000" b="1" dirty="0"/>
              <a:t>w celu zabezpieczenia prawidłowego toku postepowania</a:t>
            </a:r>
            <a:r>
              <a:rPr lang="pl-PL" sz="2000" dirty="0"/>
              <a:t>. Zabezpieczenie to polega na uniemożliwieniu oskarżonemu ucieczki i pozbawieniu go (lub co najmniej utrudnieniu) naruszenia prawidłowego toku procesu. </a:t>
            </a:r>
          </a:p>
          <a:p>
            <a:pPr marL="173736" lvl="1" indent="0" algn="just">
              <a:buNone/>
            </a:pPr>
            <a:endParaRPr lang="pl-PL" sz="2000" b="1" u="sng" dirty="0"/>
          </a:p>
        </p:txBody>
      </p:sp>
    </p:spTree>
    <p:extLst>
      <p:ext uri="{BB962C8B-B14F-4D97-AF65-F5344CB8AC3E}">
        <p14:creationId xmlns:p14="http://schemas.microsoft.com/office/powerpoint/2010/main" val="241269999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normAutofit/>
          </a:bodyPr>
          <a:lstStyle/>
          <a:p>
            <a:r>
              <a:rPr lang="pl-PL" dirty="0"/>
              <a:t>Dowody nielegalne i zebrane w sposób sprzeczny z ustawą </a:t>
            </a:r>
          </a:p>
        </p:txBody>
      </p:sp>
      <p:graphicFrame>
        <p:nvGraphicFramePr>
          <p:cNvPr id="4" name="Symbol zastępczy zawartości 3"/>
          <p:cNvGraphicFramePr>
            <a:graphicFrameLocks noGrp="1"/>
          </p:cNvGraphicFramePr>
          <p:nvPr>
            <p:ph idx="1"/>
            <p:extLst/>
          </p:nvPr>
        </p:nvGraphicFramePr>
        <p:xfrm>
          <a:off x="585344" y="1743740"/>
          <a:ext cx="5507112" cy="410416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5" name="Diagram 4"/>
          <p:cNvGraphicFramePr/>
          <p:nvPr>
            <p:extLst/>
          </p:nvPr>
        </p:nvGraphicFramePr>
        <p:xfrm>
          <a:off x="5123257" y="1767231"/>
          <a:ext cx="6822558" cy="4850131"/>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
        <p:nvSpPr>
          <p:cNvPr id="6" name="pole tekstowe 5"/>
          <p:cNvSpPr txBox="1"/>
          <p:nvPr/>
        </p:nvSpPr>
        <p:spPr>
          <a:xfrm>
            <a:off x="5614842" y="4192297"/>
            <a:ext cx="2158411" cy="954107"/>
          </a:xfrm>
          <a:prstGeom prst="rect">
            <a:avLst/>
          </a:prstGeom>
          <a:noFill/>
        </p:spPr>
        <p:txBody>
          <a:bodyPr wrap="square" rtlCol="0">
            <a:spAutoFit/>
          </a:bodyPr>
          <a:lstStyle/>
          <a:p>
            <a:pPr algn="ctr"/>
            <a:r>
              <a:rPr lang="pl-PL" sz="2800" dirty="0"/>
              <a:t>dowody nielegalne </a:t>
            </a:r>
          </a:p>
        </p:txBody>
      </p:sp>
    </p:spTree>
    <p:extLst>
      <p:ext uri="{BB962C8B-B14F-4D97-AF65-F5344CB8AC3E}">
        <p14:creationId xmlns:p14="http://schemas.microsoft.com/office/powerpoint/2010/main" val="3324339998"/>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normAutofit/>
          </a:bodyPr>
          <a:lstStyle/>
          <a:p>
            <a:r>
              <a:rPr lang="pl-PL" dirty="0"/>
              <a:t>Funkcje stosowania środków zapobiegawczych </a:t>
            </a:r>
          </a:p>
        </p:txBody>
      </p:sp>
      <p:sp>
        <p:nvSpPr>
          <p:cNvPr id="3" name="Symbol zastępczy zawartości 2"/>
          <p:cNvSpPr>
            <a:spLocks noGrp="1"/>
          </p:cNvSpPr>
          <p:nvPr>
            <p:ph idx="1"/>
          </p:nvPr>
        </p:nvSpPr>
        <p:spPr>
          <a:xfrm>
            <a:off x="1847529" y="1984248"/>
            <a:ext cx="8136904" cy="4325072"/>
          </a:xfrm>
        </p:spPr>
        <p:txBody>
          <a:bodyPr>
            <a:normAutofit fontScale="77500" lnSpcReduction="20000"/>
          </a:bodyPr>
          <a:lstStyle/>
          <a:p>
            <a:pPr marL="0" indent="0" algn="just">
              <a:buNone/>
            </a:pPr>
            <a:r>
              <a:rPr lang="pl-PL" sz="2800" b="1" dirty="0" err="1"/>
              <a:t>Pozaprocesowe</a:t>
            </a:r>
            <a:r>
              <a:rPr lang="pl-PL" sz="2800" dirty="0"/>
              <a:t> (akcesoryjne)</a:t>
            </a:r>
          </a:p>
          <a:p>
            <a:pPr lvl="1" algn="just"/>
            <a:r>
              <a:rPr lang="pl-PL" sz="2400" b="1" u="sng" dirty="0"/>
              <a:t>Funkcja ochronna </a:t>
            </a:r>
            <a:r>
              <a:rPr lang="pl-PL" sz="2400" dirty="0"/>
              <a:t> - </a:t>
            </a:r>
            <a:r>
              <a:rPr lang="pl-PL" sz="2400" b="1" dirty="0"/>
              <a:t>zapobieżenie popełnienia nowego, ciężkiego przestępstwa przez oskarżonego </a:t>
            </a:r>
            <a:r>
              <a:rPr lang="pl-PL" sz="2400" dirty="0"/>
              <a:t>(art. 249 §1) . Prof. Waltoś wyróżnia dwie sytuacje</a:t>
            </a:r>
            <a:r>
              <a:rPr lang="pl-PL" sz="2800" dirty="0"/>
              <a:t>:</a:t>
            </a:r>
          </a:p>
          <a:p>
            <a:pPr lvl="2" algn="just"/>
            <a:r>
              <a:rPr lang="pl-PL" sz="2000" dirty="0"/>
              <a:t>oskarżonemu zarzuca się przestępstwo x a ponadto zachodzi obawa, że w razie pozostawania na wolności popełni przestępstwo y; aresztuje się go z powodu obawy, że popełni przestępstwo y (tymczasowe aresztowanie</a:t>
            </a:r>
            <a:r>
              <a:rPr lang="pl-PL" sz="2000" b="1" dirty="0"/>
              <a:t> </a:t>
            </a:r>
            <a:r>
              <a:rPr lang="pl-PL" sz="2000" u="sng" dirty="0"/>
              <a:t>względnie </a:t>
            </a:r>
            <a:r>
              <a:rPr lang="pl-PL" sz="2000" u="sng" dirty="0" err="1"/>
              <a:t>predelikualne</a:t>
            </a:r>
            <a:r>
              <a:rPr lang="pl-PL" sz="2000" dirty="0"/>
              <a:t>)</a:t>
            </a:r>
          </a:p>
          <a:p>
            <a:pPr lvl="2" algn="just"/>
            <a:r>
              <a:rPr lang="pl-PL" sz="2000" dirty="0"/>
              <a:t>oskarżonemu nie zarzuca się popełnienia przestępstwa x, ale zachodzi obawa, że w razie dalszego pozostawania na wolności popełni przestępstwo y; aresztuje się go z powodu obawy, że popełni przestępstwo (tymczasowe aresztowanie </a:t>
            </a:r>
            <a:r>
              <a:rPr lang="pl-PL" sz="2000" u="sng" dirty="0"/>
              <a:t>bezwzględnie </a:t>
            </a:r>
            <a:r>
              <a:rPr lang="pl-PL" sz="2000" u="sng" dirty="0" err="1"/>
              <a:t>predelikualne</a:t>
            </a:r>
            <a:r>
              <a:rPr lang="pl-PL" sz="2000" dirty="0"/>
              <a:t>). </a:t>
            </a:r>
          </a:p>
          <a:p>
            <a:pPr marL="0" indent="0" algn="just">
              <a:buNone/>
            </a:pPr>
            <a:r>
              <a:rPr lang="pl-PL" sz="2800" b="1" u="sng" dirty="0"/>
              <a:t>Funkcja represyjna</a:t>
            </a:r>
            <a:r>
              <a:rPr lang="pl-PL" sz="2800" dirty="0"/>
              <a:t> – </a:t>
            </a:r>
            <a:r>
              <a:rPr lang="pl-PL" sz="2800" b="1" i="1" u="sng" dirty="0">
                <a:solidFill>
                  <a:srgbClr val="FF0000"/>
                </a:solidFill>
              </a:rPr>
              <a:t>bardzo kontrowersyjne zagadnienie; czy środki zapobiegawcze mogą stać się antycypacją kary</a:t>
            </a:r>
            <a:r>
              <a:rPr lang="pl-PL" sz="2800" dirty="0">
                <a:solidFill>
                  <a:srgbClr val="FF0000"/>
                </a:solidFill>
              </a:rPr>
              <a:t>? </a:t>
            </a:r>
            <a:endParaRPr lang="pl-PL" sz="2800" b="1" u="sng" dirty="0"/>
          </a:p>
        </p:txBody>
      </p:sp>
    </p:spTree>
    <p:extLst>
      <p:ext uri="{BB962C8B-B14F-4D97-AF65-F5344CB8AC3E}">
        <p14:creationId xmlns:p14="http://schemas.microsoft.com/office/powerpoint/2010/main" val="649258172"/>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normAutofit/>
          </a:bodyPr>
          <a:lstStyle/>
          <a:p>
            <a:r>
              <a:rPr lang="pl-PL" dirty="0"/>
              <a:t>Tymczasowe aresztowanie względnie i bezwzględnie </a:t>
            </a:r>
            <a:r>
              <a:rPr lang="pl-PL" dirty="0" err="1"/>
              <a:t>predelikutalne</a:t>
            </a:r>
            <a:r>
              <a:rPr lang="pl-PL" dirty="0"/>
              <a:t> </a:t>
            </a:r>
          </a:p>
        </p:txBody>
      </p:sp>
      <p:sp>
        <p:nvSpPr>
          <p:cNvPr id="3" name="Symbol zastępczy zawartości 2"/>
          <p:cNvSpPr>
            <a:spLocks noGrp="1"/>
          </p:cNvSpPr>
          <p:nvPr>
            <p:ph idx="1"/>
          </p:nvPr>
        </p:nvSpPr>
        <p:spPr/>
        <p:txBody>
          <a:bodyPr>
            <a:normAutofit fontScale="70000" lnSpcReduction="20000"/>
          </a:bodyPr>
          <a:lstStyle/>
          <a:p>
            <a:pPr algn="just"/>
            <a:r>
              <a:rPr lang="pl-PL" sz="2400" dirty="0"/>
              <a:t>Tymczasowe aresztowanie bezwzględnie </a:t>
            </a:r>
            <a:r>
              <a:rPr lang="pl-PL" sz="2400" dirty="0" err="1"/>
              <a:t>predelikutalne</a:t>
            </a:r>
            <a:r>
              <a:rPr lang="pl-PL" sz="2400" dirty="0"/>
              <a:t> jest </a:t>
            </a:r>
            <a:r>
              <a:rPr lang="pl-PL" sz="2400" b="1" dirty="0"/>
              <a:t>niedopuszczalne</a:t>
            </a:r>
            <a:r>
              <a:rPr lang="pl-PL" sz="2400" dirty="0"/>
              <a:t>. </a:t>
            </a:r>
          </a:p>
          <a:p>
            <a:pPr algn="just"/>
            <a:r>
              <a:rPr lang="pl-PL" sz="2400" dirty="0"/>
              <a:t>Na względnie </a:t>
            </a:r>
            <a:r>
              <a:rPr lang="pl-PL" sz="2400" dirty="0" err="1"/>
              <a:t>predelikutalny</a:t>
            </a:r>
            <a:r>
              <a:rPr lang="pl-PL" sz="2400" dirty="0"/>
              <a:t> areszt tymczasowy zezwala natomiast zarówno art. 5 ust. 1 lit. c EKPC jak również art. 249 § 1 k.p.k. (środki zapobiegawcze wolno stosować wyjątkowo także </a:t>
            </a:r>
            <a:r>
              <a:rPr lang="pl-PL" sz="2400" b="1" dirty="0"/>
              <a:t>w celu zapobiegnięcia popełnienia przez oskarżonego nowego, ciężkiego przestępstwa</a:t>
            </a:r>
            <a:r>
              <a:rPr lang="pl-PL" sz="2400" dirty="0"/>
              <a:t>). Konkretyzacją art. 249 § 1 k.p.k. jest art. 258 § 3 k.p.k., który stwierdza, że tymczasowe aresztowanie może wyjątkowo nastąpić także wtedy gdy zachodzi uzasadniona obawa, że oskarżonemu któremu zarzucono popełnienie zbrodni lub umyślnego występku przeciwko życiu, zdrowi lub bezpieczeństwu powszechnemu, zwłaszcza jeżeli popełnieniem takiego przestępstwa groził. </a:t>
            </a:r>
            <a:r>
              <a:rPr lang="pl-PL" sz="2400" dirty="0">
                <a:solidFill>
                  <a:srgbClr val="00B050"/>
                </a:solidFill>
              </a:rPr>
              <a:t>Środki zapobiegawcze w celu zapobieżenia popełnienia przez oskarżonego nowego, ciężkiego przestępstwa można stosować tylko </a:t>
            </a:r>
            <a:r>
              <a:rPr lang="pl-PL" sz="2400" b="1" dirty="0">
                <a:solidFill>
                  <a:srgbClr val="00B050"/>
                </a:solidFill>
              </a:rPr>
              <a:t>wyjątkowo</a:t>
            </a:r>
            <a:r>
              <a:rPr lang="pl-PL" sz="2400" dirty="0">
                <a:solidFill>
                  <a:srgbClr val="00B050"/>
                </a:solidFill>
              </a:rPr>
              <a:t>. Ponadto, najpierw należy przedstawić oskarżonemu zarzut popełnienia zbrodni lub umyślnego występku a dopiero potem można rozważyć konieczność stosowania środka zapobiegawczego ze względu na obawę nowego przestępstwa.</a:t>
            </a:r>
            <a:endParaRPr lang="pl-PL" b="1" u="sng" dirty="0">
              <a:solidFill>
                <a:srgbClr val="00B050"/>
              </a:solidFill>
            </a:endParaRPr>
          </a:p>
          <a:p>
            <a:pPr algn="just"/>
            <a:endParaRPr lang="pl-PL" dirty="0"/>
          </a:p>
        </p:txBody>
      </p:sp>
    </p:spTree>
    <p:extLst>
      <p:ext uri="{BB962C8B-B14F-4D97-AF65-F5344CB8AC3E}">
        <p14:creationId xmlns:p14="http://schemas.microsoft.com/office/powerpoint/2010/main" val="712629534"/>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dirty="0"/>
              <a:t>Funkcje środków zapobiegawczych</a:t>
            </a:r>
          </a:p>
        </p:txBody>
      </p:sp>
      <p:sp>
        <p:nvSpPr>
          <p:cNvPr id="3" name="Symbol zastępczy zawartości 2"/>
          <p:cNvSpPr>
            <a:spLocks noGrp="1"/>
          </p:cNvSpPr>
          <p:nvPr>
            <p:ph idx="1"/>
          </p:nvPr>
        </p:nvSpPr>
        <p:spPr/>
        <p:txBody>
          <a:bodyPr>
            <a:normAutofit/>
          </a:bodyPr>
          <a:lstStyle/>
          <a:p>
            <a:pPr algn="just"/>
            <a:r>
              <a:rPr lang="pl-PL" dirty="0"/>
              <a:t>Środki zapobiegawcze, a zwłaszcza tymczasowe aresztowanie, nie mogą spełniać takich samych funkcji jak kara. </a:t>
            </a:r>
          </a:p>
          <a:p>
            <a:pPr algn="ctr"/>
            <a:r>
              <a:rPr lang="pl-PL" b="1" dirty="0"/>
              <a:t>Postanowienie SA w Katowicach, 9 lipca 2008 r., II </a:t>
            </a:r>
            <a:r>
              <a:rPr lang="pl-PL" b="1" dirty="0" err="1"/>
              <a:t>Akz</a:t>
            </a:r>
            <a:r>
              <a:rPr lang="pl-PL" b="1" dirty="0"/>
              <a:t> 480/08</a:t>
            </a:r>
          </a:p>
          <a:p>
            <a:pPr algn="just"/>
            <a:r>
              <a:rPr lang="pl-PL" i="1" dirty="0"/>
              <a:t>Tymczasowe aresztowanie ma na celu prawidłowe zabezpieczenie toku postępowania na czas gromadzenia istotnych dowodów w sprawie i nie może spełniać funkcji kary. Nawet najbardziej dowodowo skomplikowana sprawa, szczególnie o charakterze gospodarczym czy majątkowym, nie może wydłużać go do nie akceptowanych rozmiarów.</a:t>
            </a:r>
          </a:p>
          <a:p>
            <a:pPr algn="just"/>
            <a:r>
              <a:rPr lang="pl-PL" dirty="0"/>
              <a:t>por. również: wyrok TK z 7.10.2008 r., P 30/07</a:t>
            </a:r>
          </a:p>
        </p:txBody>
      </p:sp>
    </p:spTree>
    <p:extLst>
      <p:ext uri="{BB962C8B-B14F-4D97-AF65-F5344CB8AC3E}">
        <p14:creationId xmlns:p14="http://schemas.microsoft.com/office/powerpoint/2010/main" val="4242288034"/>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2113788" y="462116"/>
            <a:ext cx="8554212" cy="1481328"/>
          </a:xfrm>
        </p:spPr>
        <p:txBody>
          <a:bodyPr>
            <a:normAutofit/>
          </a:bodyPr>
          <a:lstStyle/>
          <a:p>
            <a:r>
              <a:rPr lang="pl-PL" sz="4400" dirty="0"/>
              <a:t>Stosowanie środków zapobiegawczych </a:t>
            </a:r>
          </a:p>
        </p:txBody>
      </p:sp>
      <p:sp>
        <p:nvSpPr>
          <p:cNvPr id="3" name="Symbol zastępczy zawartości 2"/>
          <p:cNvSpPr>
            <a:spLocks noGrp="1"/>
          </p:cNvSpPr>
          <p:nvPr>
            <p:ph idx="1"/>
          </p:nvPr>
        </p:nvSpPr>
        <p:spPr>
          <a:xfrm>
            <a:off x="2113788" y="2029968"/>
            <a:ext cx="7934780" cy="4459322"/>
          </a:xfrm>
        </p:spPr>
        <p:txBody>
          <a:bodyPr>
            <a:normAutofit/>
          </a:bodyPr>
          <a:lstStyle/>
          <a:p>
            <a:pPr algn="just"/>
            <a:r>
              <a:rPr lang="pl-PL" dirty="0"/>
              <a:t>Wyróżnia się dwie przesłanki stosowania środków zapobiegawczych:</a:t>
            </a:r>
          </a:p>
          <a:p>
            <a:pPr marL="470916" lvl="1" indent="-342900" algn="just">
              <a:buFont typeface="+mj-lt"/>
              <a:buAutoNum type="arabicPeriod"/>
            </a:pPr>
            <a:r>
              <a:rPr lang="pl-PL" dirty="0"/>
              <a:t>ogólna – art. 249 § 1</a:t>
            </a:r>
          </a:p>
          <a:p>
            <a:pPr marL="470916" lvl="1" indent="-342900" algn="just">
              <a:buFont typeface="+mj-lt"/>
              <a:buAutoNum type="arabicPeriod"/>
            </a:pPr>
            <a:r>
              <a:rPr lang="pl-PL" dirty="0"/>
              <a:t>szczególne – art. 258 </a:t>
            </a:r>
          </a:p>
          <a:p>
            <a:pPr marL="128016" lvl="1" indent="0" algn="just">
              <a:buNone/>
            </a:pPr>
            <a:r>
              <a:rPr lang="pl-PL" dirty="0"/>
              <a:t>Aby w konkretnej sytuacji można było stosować środki zapobiegawcze, konieczne jest zaistnienie przesłanki ogólnej i co najmniej jednej przesłanki szczególnej.</a:t>
            </a:r>
          </a:p>
          <a:p>
            <a:pPr algn="just"/>
            <a:r>
              <a:rPr lang="pl-PL" dirty="0"/>
              <a:t>Przesłanki stosowania środków zapobiegawczych można podzielić na pozytywne i negatywne. </a:t>
            </a:r>
          </a:p>
          <a:p>
            <a:pPr algn="just"/>
            <a:r>
              <a:rPr lang="pl-PL" b="1" u="sng" dirty="0"/>
              <a:t>Przesłanki negatywne</a:t>
            </a:r>
            <a:r>
              <a:rPr lang="pl-PL" dirty="0"/>
              <a:t> to brak dowodów wskazujących na istnienie przesłanek ogólnej lub szczególnej. Np. brak dowodów pozwalających na przyjęcie, że istnieje duże prawdopodobieństwo popełnienia czynu przez oskarżonego lub brak dowodów wskazujących na obawę ucieczki lub ukrycia się oskarżonego. </a:t>
            </a:r>
          </a:p>
        </p:txBody>
      </p:sp>
    </p:spTree>
    <p:extLst>
      <p:ext uri="{BB962C8B-B14F-4D97-AF65-F5344CB8AC3E}">
        <p14:creationId xmlns:p14="http://schemas.microsoft.com/office/powerpoint/2010/main" val="3862328471"/>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normAutofit/>
          </a:bodyPr>
          <a:lstStyle/>
          <a:p>
            <a:r>
              <a:rPr lang="pl-PL" dirty="0"/>
              <a:t>Stosowanie środków zapobiegawczych </a:t>
            </a:r>
          </a:p>
        </p:txBody>
      </p:sp>
      <p:sp>
        <p:nvSpPr>
          <p:cNvPr id="3" name="Symbol zastępczy zawartości 2"/>
          <p:cNvSpPr>
            <a:spLocks noGrp="1"/>
          </p:cNvSpPr>
          <p:nvPr>
            <p:ph idx="1"/>
          </p:nvPr>
        </p:nvSpPr>
        <p:spPr>
          <a:xfrm>
            <a:off x="2292096" y="2286000"/>
            <a:ext cx="8078724" cy="4352544"/>
          </a:xfrm>
        </p:spPr>
        <p:txBody>
          <a:bodyPr>
            <a:normAutofit fontScale="92500" lnSpcReduction="20000"/>
          </a:bodyPr>
          <a:lstStyle/>
          <a:p>
            <a:pPr algn="just"/>
            <a:r>
              <a:rPr lang="pl-PL" dirty="0"/>
              <a:t>Art. 249 § 1 to tzw. ogólna podstawa stosowania środków zapobiegawczych. Przepis ten stanowi, że środki zapobiegawcze można stosować:</a:t>
            </a:r>
          </a:p>
          <a:p>
            <a:pPr marL="470916" lvl="1" indent="-342900" algn="just">
              <a:buFont typeface="+mj-lt"/>
              <a:buAutoNum type="arabicPeriod"/>
            </a:pPr>
            <a:r>
              <a:rPr lang="pl-PL" dirty="0"/>
              <a:t>W celu zabezpieczenia prawidłowego toku postępowania </a:t>
            </a:r>
          </a:p>
          <a:p>
            <a:pPr marL="470916" lvl="1" indent="-342900" algn="just">
              <a:buFont typeface="+mj-lt"/>
              <a:buAutoNum type="arabicPeriod"/>
            </a:pPr>
            <a:r>
              <a:rPr lang="pl-PL" dirty="0"/>
              <a:t>Wyjątkowo w celu zapobiegnięcia popełnieniu przez oskarżonego nowego, ciężkiego przestępstwa </a:t>
            </a:r>
          </a:p>
          <a:p>
            <a:pPr marL="0" indent="-45720" algn="just">
              <a:buNone/>
            </a:pPr>
            <a:r>
              <a:rPr lang="pl-PL" dirty="0"/>
              <a:t>Cel w postaci zabezpieczenia prawidłowego toku postępowania karnego można osiągnąć nie tylko poprzez stosowanie izolacyjnego środka zapobiegawczego, ale w zależności od realiów konkretnej sprawy – także nie izolacyjnego. Zastosowany środek musi być odpowiedni, aby uniemożliwić zakłócenie przebiegu postępowania karnego, ale obawa tego zakłócenia musi być realna (wynikająca z materiału dowodowego), a nie tylko hipotetyczna. Jeżeli środek zapobiegawczy stosuje się w celu zapobiegnięcia popełnieniu przez oskarżonego nowego ciężkiego przestępstwa, okoliczność ta musi być odpowiednio prawdopodobna, a nie tylko zakładana przez organy ścigania. </a:t>
            </a:r>
          </a:p>
          <a:p>
            <a:pPr marL="0" indent="-45720" algn="just">
              <a:buNone/>
            </a:pPr>
            <a:r>
              <a:rPr lang="pl-PL" b="1" dirty="0"/>
              <a:t>ŚRODKI ZAPOBIEGAWCZE MOŻNA STOSOWAĆ TYLKO WTEDY, GDY ZEBRANE DOWODY WSKAZUJĄ NA DUŻE PRAWDOPODOBIEŃSTWO, ŻE OSKARŻONY POPEŁNIŁ PRZESTĘPSTWO! </a:t>
            </a:r>
          </a:p>
          <a:p>
            <a:endParaRPr lang="pl-PL" dirty="0"/>
          </a:p>
        </p:txBody>
      </p:sp>
    </p:spTree>
    <p:extLst>
      <p:ext uri="{BB962C8B-B14F-4D97-AF65-F5344CB8AC3E}">
        <p14:creationId xmlns:p14="http://schemas.microsoft.com/office/powerpoint/2010/main" val="2854197848"/>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1703512" y="-171400"/>
            <a:ext cx="8567928" cy="980728"/>
          </a:xfrm>
        </p:spPr>
        <p:txBody>
          <a:bodyPr>
            <a:normAutofit/>
          </a:bodyPr>
          <a:lstStyle/>
          <a:p>
            <a:r>
              <a:rPr lang="pl-PL" sz="3000" dirty="0"/>
              <a:t>Stosowanie środków zapobiegawczych cd. </a:t>
            </a:r>
          </a:p>
        </p:txBody>
      </p:sp>
      <p:sp>
        <p:nvSpPr>
          <p:cNvPr id="3" name="Symbol zastępczy zawartości 2"/>
          <p:cNvSpPr>
            <a:spLocks noGrp="1"/>
          </p:cNvSpPr>
          <p:nvPr>
            <p:ph idx="1"/>
          </p:nvPr>
        </p:nvSpPr>
        <p:spPr>
          <a:xfrm>
            <a:off x="1847528" y="692696"/>
            <a:ext cx="8820472" cy="6165304"/>
          </a:xfrm>
        </p:spPr>
        <p:txBody>
          <a:bodyPr>
            <a:normAutofit lnSpcReduction="10000"/>
          </a:bodyPr>
          <a:lstStyle/>
          <a:p>
            <a:pPr algn="just"/>
            <a:r>
              <a:rPr lang="pl-PL" dirty="0"/>
              <a:t>Aby można było stosować środki zapobiegawcze konieczne jest istnienie </a:t>
            </a:r>
            <a:r>
              <a:rPr lang="pl-PL" b="1" dirty="0"/>
              <a:t>odpowiedniej podstawy dowodowej</a:t>
            </a:r>
            <a:r>
              <a:rPr lang="pl-PL" dirty="0"/>
              <a:t>, tzn. zebrane w sprawie dowody muszą wskazywać na „</a:t>
            </a:r>
            <a:r>
              <a:rPr lang="pl-PL" b="1" dirty="0"/>
              <a:t>duże prawdopodobieństwo</a:t>
            </a:r>
            <a:r>
              <a:rPr lang="pl-PL" dirty="0"/>
              <a:t>”, że oskarżony popełnił przestępstwo. Muszą to być takie </a:t>
            </a:r>
            <a:r>
              <a:rPr lang="pl-PL" b="1" dirty="0"/>
              <a:t>dane, które stwarzają stan uprawdopodobnienia zbliżony do pewności</a:t>
            </a:r>
            <a:r>
              <a:rPr lang="pl-PL" dirty="0"/>
              <a:t> ("duże prawdopodobieństwo") </a:t>
            </a:r>
            <a:r>
              <a:rPr lang="pl-PL" b="1" dirty="0"/>
              <a:t>odnośnie do sprawstwa i winy danej osoby</a:t>
            </a:r>
            <a:r>
              <a:rPr lang="pl-PL" dirty="0"/>
              <a:t>.</a:t>
            </a:r>
          </a:p>
          <a:p>
            <a:pPr algn="ctr"/>
            <a:r>
              <a:rPr lang="pl-PL" b="1" dirty="0">
                <a:solidFill>
                  <a:srgbClr val="FF0000"/>
                </a:solidFill>
              </a:rPr>
              <a:t>Podstawa dowodowa stosowania tymczasowego aresztowania – </a:t>
            </a:r>
          </a:p>
          <a:p>
            <a:pPr algn="ctr"/>
            <a:r>
              <a:rPr lang="pl-PL" b="1" dirty="0">
                <a:solidFill>
                  <a:srgbClr val="FF0000"/>
                </a:solidFill>
              </a:rPr>
              <a:t>por. art. 156 § 5a, 249a i 250 § 2b</a:t>
            </a:r>
          </a:p>
          <a:p>
            <a:pPr algn="just"/>
            <a:r>
              <a:rPr lang="pl-PL" dirty="0"/>
              <a:t>Przy stosowaniu środka zapobiegawczego nie chodzi jednak o merytoryczną ocenę poszczególnych zgromadzonych w sprawie dowodów, ale jedynie o rozważenie, czy dowody te stwarzają stan prawdopodobieństwa, o jakim mowa w art. 249 § 1. Sąd nie ustala, czy podejrzany dopuścił się zarzucanego mu czynu, ani nie bada, czy są ku temu "niezbite" dowody, ale jedynie ocenia czy istnieje wymagane prawdopodobieństwo popełnienia przez niego czynu. </a:t>
            </a:r>
          </a:p>
          <a:p>
            <a:pPr algn="just"/>
            <a:r>
              <a:rPr lang="pl-PL" b="1" dirty="0"/>
              <a:t>Środki zapobiegawcze można stosować </a:t>
            </a:r>
            <a:r>
              <a:rPr lang="pl-PL" b="1" u="sng" dirty="0"/>
              <a:t>wyłącznie </a:t>
            </a:r>
            <a:r>
              <a:rPr lang="pl-PL" b="1" dirty="0"/>
              <a:t>względem podejrzanego lub oskarżonego. </a:t>
            </a:r>
            <a:r>
              <a:rPr lang="pl-PL" dirty="0"/>
              <a:t>Konieczne jest co najmniej wydanie postanowienia o przedstawieniu zarzutów (art. 313)</a:t>
            </a:r>
          </a:p>
          <a:p>
            <a:pPr algn="just"/>
            <a:r>
              <a:rPr lang="pl-PL" dirty="0"/>
              <a:t>Zgodnie z art. 249 § § 4 środki zapobiegawcze mogą być stosowane aż do chwili rozpoczęcia wykonania kary, przy czym tymczasowe aresztowanie tylko w razie orzeczenia kary pozbawienia wolności.</a:t>
            </a:r>
          </a:p>
          <a:p>
            <a:pPr algn="just"/>
            <a:endParaRPr lang="pl-PL" b="1" dirty="0"/>
          </a:p>
        </p:txBody>
      </p:sp>
    </p:spTree>
    <p:extLst>
      <p:ext uri="{BB962C8B-B14F-4D97-AF65-F5344CB8AC3E}">
        <p14:creationId xmlns:p14="http://schemas.microsoft.com/office/powerpoint/2010/main" val="3738919519"/>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normAutofit/>
          </a:bodyPr>
          <a:lstStyle/>
          <a:p>
            <a:r>
              <a:rPr lang="pl-PL" dirty="0"/>
              <a:t>Dyrektywy Stosowania środków zapobiegawczych </a:t>
            </a:r>
          </a:p>
        </p:txBody>
      </p:sp>
      <p:sp>
        <p:nvSpPr>
          <p:cNvPr id="3" name="Symbol zastępczy zawartości 2"/>
          <p:cNvSpPr>
            <a:spLocks noGrp="1"/>
          </p:cNvSpPr>
          <p:nvPr>
            <p:ph idx="1"/>
          </p:nvPr>
        </p:nvSpPr>
        <p:spPr>
          <a:xfrm>
            <a:off x="2292098" y="2286000"/>
            <a:ext cx="4780025" cy="4023360"/>
          </a:xfrm>
        </p:spPr>
        <p:txBody>
          <a:bodyPr>
            <a:normAutofit/>
          </a:bodyPr>
          <a:lstStyle/>
          <a:p>
            <a:pPr algn="just"/>
            <a:r>
              <a:rPr lang="pl-PL" dirty="0"/>
              <a:t>Dyrektywy stosowania środków zapobiegawczych – normy gwarancyjne, które muszą być uwzględnione podczas orzekania o stosowaniu środków zapobiegawczych.</a:t>
            </a:r>
          </a:p>
          <a:p>
            <a:pPr algn="just"/>
            <a:r>
              <a:rPr lang="pl-PL" dirty="0"/>
              <a:t>Wyraz respektowania konstytucyjnej klauzuli proporcjonalności.  </a:t>
            </a:r>
          </a:p>
          <a:p>
            <a:pPr algn="just"/>
            <a:endParaRPr lang="pl-PL" dirty="0"/>
          </a:p>
          <a:p>
            <a:pPr algn="just"/>
            <a:endParaRPr lang="pl-PL" dirty="0"/>
          </a:p>
        </p:txBody>
      </p:sp>
      <p:graphicFrame>
        <p:nvGraphicFramePr>
          <p:cNvPr id="4" name="Diagram 3"/>
          <p:cNvGraphicFramePr/>
          <p:nvPr>
            <p:extLst/>
          </p:nvPr>
        </p:nvGraphicFramePr>
        <p:xfrm>
          <a:off x="3883152" y="1252728"/>
          <a:ext cx="8888730" cy="490118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003346572"/>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normAutofit/>
          </a:bodyPr>
          <a:lstStyle/>
          <a:p>
            <a:r>
              <a:rPr lang="pl-PL" dirty="0"/>
              <a:t>Dyrektywy stosowania środków zapobiegawczych </a:t>
            </a:r>
          </a:p>
        </p:txBody>
      </p:sp>
      <p:sp>
        <p:nvSpPr>
          <p:cNvPr id="3" name="Symbol zastępczy zawartości 2"/>
          <p:cNvSpPr>
            <a:spLocks noGrp="1"/>
          </p:cNvSpPr>
          <p:nvPr>
            <p:ph idx="1"/>
          </p:nvPr>
        </p:nvSpPr>
        <p:spPr/>
        <p:txBody>
          <a:bodyPr>
            <a:normAutofit/>
          </a:bodyPr>
          <a:lstStyle/>
          <a:p>
            <a:pPr algn="just"/>
            <a:r>
              <a:rPr lang="pl-PL" b="1" u="sng" dirty="0"/>
              <a:t>Dyrektywa adaptacji </a:t>
            </a:r>
            <a:r>
              <a:rPr lang="pl-PL" dirty="0"/>
              <a:t>środka zapobiegawczego do sytuacji procesowej oskarżonego </a:t>
            </a:r>
          </a:p>
          <a:p>
            <a:pPr algn="just"/>
            <a:r>
              <a:rPr lang="pl-PL" dirty="0"/>
              <a:t>- nakaz dokonywania permanentnej oceny potrzeby stosowania środków zapobiegawczych przez organ prowadzący postępowanie </a:t>
            </a:r>
          </a:p>
          <a:p>
            <a:pPr lvl="1" algn="just"/>
            <a:r>
              <a:rPr lang="pl-PL" dirty="0"/>
              <a:t>sąd lub prokurator </a:t>
            </a:r>
          </a:p>
          <a:p>
            <a:pPr algn="just"/>
            <a:r>
              <a:rPr lang="pl-PL" dirty="0"/>
              <a:t>- obowiązek uchylenia środka zapobiegawczego (lub zmiany na łagodniejszy) jeżeli odpadną przyczyny jego stosowania </a:t>
            </a:r>
          </a:p>
          <a:p>
            <a:pPr lvl="1" algn="just"/>
            <a:r>
              <a:rPr lang="pl-PL" dirty="0"/>
              <a:t>np. zmiana tymczasowego aresztowania na poręczenie majątkowe lub dozór policji </a:t>
            </a:r>
          </a:p>
          <a:p>
            <a:pPr lvl="1" algn="just"/>
            <a:endParaRPr lang="pl-PL" dirty="0"/>
          </a:p>
        </p:txBody>
      </p:sp>
    </p:spTree>
    <p:extLst>
      <p:ext uri="{BB962C8B-B14F-4D97-AF65-F5344CB8AC3E}">
        <p14:creationId xmlns:p14="http://schemas.microsoft.com/office/powerpoint/2010/main" val="2471265622"/>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normAutofit/>
          </a:bodyPr>
          <a:lstStyle/>
          <a:p>
            <a:r>
              <a:rPr lang="pl-PL" dirty="0"/>
              <a:t>Dyrektywy stosowania środków zapobiegawczych </a:t>
            </a:r>
          </a:p>
        </p:txBody>
      </p:sp>
      <p:sp>
        <p:nvSpPr>
          <p:cNvPr id="3" name="Symbol zastępczy zawartości 2"/>
          <p:cNvSpPr>
            <a:spLocks noGrp="1"/>
          </p:cNvSpPr>
          <p:nvPr>
            <p:ph idx="1"/>
          </p:nvPr>
        </p:nvSpPr>
        <p:spPr/>
        <p:txBody>
          <a:bodyPr>
            <a:normAutofit/>
          </a:bodyPr>
          <a:lstStyle/>
          <a:p>
            <a:pPr algn="just"/>
            <a:r>
              <a:rPr lang="pl-PL" b="1" dirty="0"/>
              <a:t>Dyrektywa minimalizacji dolegliwości </a:t>
            </a:r>
          </a:p>
          <a:p>
            <a:pPr algn="just"/>
            <a:r>
              <a:rPr lang="pl-PL" dirty="0"/>
              <a:t>- konieczność badania, czy dla zabezpieczenia prawidłowego toku postępowania wystarczające jest stosowanie mniej dolegliwego środka zapobiegawczego </a:t>
            </a:r>
          </a:p>
          <a:p>
            <a:pPr algn="just"/>
            <a:r>
              <a:rPr lang="pl-PL" dirty="0"/>
              <a:t>- najczęściej wiąże się ją z tymczasowym aresztowaniem, ale ma zastosowanie także do </a:t>
            </a:r>
            <a:r>
              <a:rPr lang="pl-PL" dirty="0" err="1"/>
              <a:t>nieizolacyjnych</a:t>
            </a:r>
            <a:r>
              <a:rPr lang="pl-PL" dirty="0"/>
              <a:t> środków zapobiegawczych </a:t>
            </a:r>
          </a:p>
          <a:p>
            <a:pPr lvl="1" algn="just"/>
            <a:r>
              <a:rPr lang="pl-PL" dirty="0"/>
              <a:t>np. zmiana obowiązków przy dozorze Policji na mniej uciążliwe dla oskarżonego </a:t>
            </a:r>
          </a:p>
        </p:txBody>
      </p:sp>
    </p:spTree>
    <p:extLst>
      <p:ext uri="{BB962C8B-B14F-4D97-AF65-F5344CB8AC3E}">
        <p14:creationId xmlns:p14="http://schemas.microsoft.com/office/powerpoint/2010/main" val="895999587"/>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normAutofit/>
          </a:bodyPr>
          <a:lstStyle/>
          <a:p>
            <a:r>
              <a:rPr lang="pl-PL" dirty="0"/>
              <a:t>Dyrektywy stosowania środków zapobiegawczych </a:t>
            </a:r>
          </a:p>
        </p:txBody>
      </p:sp>
      <p:sp>
        <p:nvSpPr>
          <p:cNvPr id="3" name="Symbol zastępczy zawartości 2"/>
          <p:cNvSpPr>
            <a:spLocks noGrp="1"/>
          </p:cNvSpPr>
          <p:nvPr>
            <p:ph idx="1"/>
          </p:nvPr>
        </p:nvSpPr>
        <p:spPr>
          <a:xfrm>
            <a:off x="1825752" y="2084832"/>
            <a:ext cx="8620506" cy="4599432"/>
          </a:xfrm>
        </p:spPr>
        <p:txBody>
          <a:bodyPr>
            <a:normAutofit lnSpcReduction="10000"/>
          </a:bodyPr>
          <a:lstStyle/>
          <a:p>
            <a:pPr algn="just"/>
            <a:r>
              <a:rPr lang="pl-PL" b="1" dirty="0"/>
              <a:t>Dyrektywa adekwatności (proporcjonalności)</a:t>
            </a:r>
          </a:p>
          <a:p>
            <a:pPr algn="just"/>
            <a:r>
              <a:rPr lang="pl-PL" dirty="0"/>
              <a:t>- stosując środki zapobiegawcze należy uwzględnić charakter i stopień nasilenia obaw bezprawnego utrudniania postępowania przez oskarżonego oraz możliwości bezprawnego wpływu oskarżonego na tok postępowania z perspektywy stadium postępowania </a:t>
            </a:r>
          </a:p>
          <a:p>
            <a:pPr lvl="1" algn="just"/>
            <a:r>
              <a:rPr lang="pl-PL" dirty="0"/>
              <a:t>np. obawy bezprawnego utrudniania postępowania w postaci obawy matactwa będą bardziej uzasadnione na początkowym etapie procesu (w postępowaniu przygotowawczym) niż tuż przed rozprawą apelacyjną, kiedy sąd kontroluje prawidłowość wymiaru kary w związku z zarzutem podniesionym przez skarżącego </a:t>
            </a:r>
          </a:p>
          <a:p>
            <a:pPr lvl="1" algn="just"/>
            <a:r>
              <a:rPr lang="pl-PL" dirty="0"/>
              <a:t>z upływem czasu maleje ryzyko bezprawnego utrudniania postępowania</a:t>
            </a:r>
          </a:p>
          <a:p>
            <a:pPr algn="just"/>
            <a:r>
              <a:rPr lang="pl-PL" dirty="0"/>
              <a:t>Środek zapobiegawczy będzie adekwatny jeżeli:</a:t>
            </a:r>
          </a:p>
          <a:p>
            <a:pPr lvl="1" algn="just"/>
            <a:r>
              <a:rPr lang="pl-PL" dirty="0"/>
              <a:t>jego stosowanie jest </a:t>
            </a:r>
            <a:r>
              <a:rPr lang="pl-PL" u="sng" dirty="0"/>
              <a:t>celowe</a:t>
            </a:r>
            <a:r>
              <a:rPr lang="pl-PL" dirty="0"/>
              <a:t> (por. art. 249 § 1) </a:t>
            </a:r>
          </a:p>
          <a:p>
            <a:pPr lvl="1" algn="just"/>
            <a:r>
              <a:rPr lang="pl-PL" u="sng" dirty="0"/>
              <a:t>konieczne</a:t>
            </a:r>
            <a:r>
              <a:rPr lang="pl-PL" dirty="0"/>
              <a:t> dla zabezpieczenia prawidłowego toku postępowania </a:t>
            </a:r>
          </a:p>
          <a:p>
            <a:pPr lvl="1" algn="just"/>
            <a:r>
              <a:rPr lang="pl-PL" u="sng" dirty="0"/>
              <a:t>proporcjonalny</a:t>
            </a:r>
            <a:r>
              <a:rPr lang="pl-PL" dirty="0"/>
              <a:t> (tj. zabezpiecza prawidłowy tok postępowania w odpowiednim stopniu w stosunku do zagrożeń) </a:t>
            </a:r>
          </a:p>
        </p:txBody>
      </p:sp>
    </p:spTree>
    <p:extLst>
      <p:ext uri="{BB962C8B-B14F-4D97-AF65-F5344CB8AC3E}">
        <p14:creationId xmlns:p14="http://schemas.microsoft.com/office/powerpoint/2010/main" val="3717307370"/>
      </p:ext>
    </p:extLst>
  </p:cSld>
  <p:clrMapOvr>
    <a:masterClrMapping/>
  </p:clrMapOvr>
</p:sld>
</file>

<file path=ppt/theme/theme1.xml><?xml version="1.0" encoding="utf-8"?>
<a:theme xmlns:a="http://schemas.openxmlformats.org/drawingml/2006/main" name="Faseta">
  <a:themeElements>
    <a:clrScheme name="Faseta">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Faseta">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seta">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ppt/theme/theme2.xml><?xml version="1.0" encoding="utf-8"?>
<a:theme xmlns:a="http://schemas.openxmlformats.org/drawingml/2006/main" name="Motyw pakietu Office">
  <a:themeElements>
    <a:clrScheme name="Pakiet 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Pakiet 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Pakiet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Facet</Template>
  <TotalTime>73</TotalTime>
  <Words>23484</Words>
  <Application>Microsoft Office PowerPoint</Application>
  <PresentationFormat>Panoramiczny</PresentationFormat>
  <Paragraphs>1297</Paragraphs>
  <Slides>173</Slides>
  <Notes>20</Notes>
  <HiddenSlides>0</HiddenSlides>
  <MMClips>0</MMClips>
  <ScaleCrop>false</ScaleCrop>
  <HeadingPairs>
    <vt:vector size="6" baseType="variant">
      <vt:variant>
        <vt:lpstr>Używane czcionki</vt:lpstr>
      </vt:variant>
      <vt:variant>
        <vt:i4>6</vt:i4>
      </vt:variant>
      <vt:variant>
        <vt:lpstr>Motyw</vt:lpstr>
      </vt:variant>
      <vt:variant>
        <vt:i4>1</vt:i4>
      </vt:variant>
      <vt:variant>
        <vt:lpstr>Tytuły slajdów</vt:lpstr>
      </vt:variant>
      <vt:variant>
        <vt:i4>173</vt:i4>
      </vt:variant>
    </vt:vector>
  </HeadingPairs>
  <TitlesOfParts>
    <vt:vector size="180" baseType="lpstr">
      <vt:lpstr>Arial</vt:lpstr>
      <vt:lpstr>Calibri</vt:lpstr>
      <vt:lpstr>Times New Roman</vt:lpstr>
      <vt:lpstr>Trebuchet MS</vt:lpstr>
      <vt:lpstr>Wingdings</vt:lpstr>
      <vt:lpstr>Wingdings 3</vt:lpstr>
      <vt:lpstr>Faseta</vt:lpstr>
      <vt:lpstr>Zakazy dowodowe. Dowody prywatne. Środki przymusu</vt:lpstr>
      <vt:lpstr>Pojęcie (?) dowodu prywatnego</vt:lpstr>
      <vt:lpstr>Tzw. dowody prywatne – charakter prawny (koncepcja własna)</vt:lpstr>
      <vt:lpstr>Sekwencja czynności prowadzących do wykorzystania dowodów (dokumentów) prywatnych w procesie karnym:</vt:lpstr>
      <vt:lpstr>Wprowadzenie dokumentów prywatnych do procesu</vt:lpstr>
      <vt:lpstr>Zakazy dowodowe </vt:lpstr>
      <vt:lpstr>Dowody nielegalne i dowody zebrane w sposób sprzeczny z ustawą </vt:lpstr>
      <vt:lpstr>Dowody zebrane w sposób sprzeczny z ustawą</vt:lpstr>
      <vt:lpstr>Dowody nielegalne i zebrane w sposób sprzeczny z ustawą </vt:lpstr>
      <vt:lpstr>Prezentacja programu PowerPoint</vt:lpstr>
      <vt:lpstr>Owoce zatrutego drzewa </vt:lpstr>
      <vt:lpstr>Owoce zatrutego drzewa </vt:lpstr>
      <vt:lpstr>Owoce zatrutego drzewa w polskim k.p.k.</vt:lpstr>
      <vt:lpstr>Postanowienie SN  z 19.03.2014 r., II KK 265/13</vt:lpstr>
      <vt:lpstr>Wyrok SA w Rzeszowie z 17.12.2015 r.,  II AKa 61/15</vt:lpstr>
      <vt:lpstr>Konstytucja a dowody pośrednio nielegalne </vt:lpstr>
      <vt:lpstr>Prezentacja programu PowerPoint</vt:lpstr>
      <vt:lpstr>Wyrok SA w Rzeszowie z 17.12.2015 r.,  II AKa 61/15</vt:lpstr>
      <vt:lpstr>Owoce zatrutego drzewa w KPK -podsumowanie </vt:lpstr>
      <vt:lpstr>Zakazy dowodowe – pojęcie</vt:lpstr>
      <vt:lpstr>Zakazy dowodowe – funkcja </vt:lpstr>
      <vt:lpstr>Zakazy dowodowe – rodzaje </vt:lpstr>
      <vt:lpstr>Zakazy dowodowe wg. prof. Waltosia (podział taki sam jak w podręczniku prof. Skorupki)</vt:lpstr>
      <vt:lpstr>Systematyka zakazów dowodowych wg. T. Grzegorczyka i J. Tylmana </vt:lpstr>
      <vt:lpstr>Zakazy dowodowe – systematyka i orzecznictwo </vt:lpstr>
      <vt:lpstr>Zakazy dowodzenia faktów </vt:lpstr>
      <vt:lpstr>Zakazy dowodzenia faktów zupełne i bezwarunkowe  </vt:lpstr>
      <vt:lpstr>Zakazy dowodzenia faktów – zupełne i bezwarunkowe   </vt:lpstr>
      <vt:lpstr>Zakres zakazu dowodowego z art. 186 </vt:lpstr>
      <vt:lpstr>Zakres zakazu dowodowego z art. 186 </vt:lpstr>
      <vt:lpstr>Zakazy dowodzenia faktów  zupełne i warunkowe </vt:lpstr>
      <vt:lpstr>Zakazy dowodzenia faktów Zupełne i warunkowe</vt:lpstr>
      <vt:lpstr>Tajemnica adwokacka i radcowska </vt:lpstr>
      <vt:lpstr>Tajemnica notarialna </vt:lpstr>
      <vt:lpstr>Zakres tajemnicy adwokackiej (radcowskiej itp.) </vt:lpstr>
      <vt:lpstr>Tajemnica lekarska </vt:lpstr>
      <vt:lpstr>Tajemnice zawodowe w orzecznictwie </vt:lpstr>
      <vt:lpstr>Tajemnice zawodowe w orzecznictwie </vt:lpstr>
      <vt:lpstr>Zakazy dowodzenia faktów Zupełne i warunkowe</vt:lpstr>
      <vt:lpstr>Tajemnica dziennikarska </vt:lpstr>
      <vt:lpstr>Tajemnica dziennikarska </vt:lpstr>
      <vt:lpstr>Tajemnica dziennikarska </vt:lpstr>
      <vt:lpstr>Zakazy dowodzenia faktów Zupełne i warunkowe</vt:lpstr>
      <vt:lpstr>Zakazy dowodzenia faktów Zupełne i warunkowe</vt:lpstr>
      <vt:lpstr>Zakazy dowodzenia faktów Zupełne i warunkowe</vt:lpstr>
      <vt:lpstr>Tajemnice z art. 179 – 180 </vt:lpstr>
      <vt:lpstr>Zakazy dowodzenia za pomocą określonych środków i źródeł  dowodowych</vt:lpstr>
      <vt:lpstr>Zakazy dowodzenia za pomocą określonych środków dowodowych</vt:lpstr>
      <vt:lpstr>Zakazy dowodzenia za pomocą określonych środków dowodowych Bezwarunkowe  </vt:lpstr>
      <vt:lpstr>Zakazy dowodzenia za pomocą określonych źródeł dowodowych bezwarunkowe </vt:lpstr>
      <vt:lpstr>Ważne – zakaz dowodowy z art. 199</vt:lpstr>
      <vt:lpstr>Zakazy dowodzenia za pomocą określonych środków dowodowych</vt:lpstr>
      <vt:lpstr>Art. 182 i 185 </vt:lpstr>
      <vt:lpstr>Zakazy określonych metod śledczych </vt:lpstr>
      <vt:lpstr>Zakazy określonych metod śledczych  art. 171  </vt:lpstr>
      <vt:lpstr>Zakazy określonych metod śledczych </vt:lpstr>
      <vt:lpstr>Swoboda wypowiedzi w orzecznictwie </vt:lpstr>
      <vt:lpstr>Doktryna Salduz </vt:lpstr>
      <vt:lpstr>Do kogo skierowany zakaz dowodowy z art. 171 (zakaz tortur)? </vt:lpstr>
      <vt:lpstr>Zakaz dowodowy z art. 174 </vt:lpstr>
      <vt:lpstr>Art. 168a a zakazy dowodowe w procesie karnym </vt:lpstr>
      <vt:lpstr>Art. 168a a zakazy dowodowe w procesie karnym </vt:lpstr>
      <vt:lpstr>Art. 168a a zakazy dowodowe w procesie karnym </vt:lpstr>
      <vt:lpstr>Eliminowanie z procesu karnego dowodu zebranego w sposób sprzeczny z ustawą </vt:lpstr>
      <vt:lpstr>Eliminowanie z procesu karnego dowodu zebranego w sposób sprzeczny z ustawą </vt:lpstr>
      <vt:lpstr>Eliminowanie z procesu karnego dowodu zebranego w sposób sprzeczny z ustawą </vt:lpstr>
      <vt:lpstr>Prezentacja programu PowerPoint</vt:lpstr>
      <vt:lpstr>Pojęcie i cechy środków przymusu </vt:lpstr>
      <vt:lpstr>Katalog środków przymusu w kpk (dział VI)</vt:lpstr>
      <vt:lpstr>Inne regulacje „przymusowe”</vt:lpstr>
      <vt:lpstr>Warunki stosowania środków przymusu procesowego </vt:lpstr>
      <vt:lpstr>Zatrzymanie</vt:lpstr>
      <vt:lpstr>Rodzaje zatrzymania</vt:lpstr>
      <vt:lpstr>Konstytucyjne zasady stosowania zatrzymania </vt:lpstr>
      <vt:lpstr>Ujęcie obywatelskie – art. 243</vt:lpstr>
      <vt:lpstr>Zatrzymanie właściwe – art. 244 k.p.k.</vt:lpstr>
      <vt:lpstr>Prezentacja programu PowerPoint</vt:lpstr>
      <vt:lpstr>Przesłanki zatrzymania – art. 244</vt:lpstr>
      <vt:lpstr>Czas trwania</vt:lpstr>
      <vt:lpstr>Zatrzymanie prokuratorskie – art. 247 k.p.k.</vt:lpstr>
      <vt:lpstr>Zażalenie na zatrzymanie</vt:lpstr>
      <vt:lpstr>Prezentacja programu PowerPoint</vt:lpstr>
      <vt:lpstr>Kogo nie można zatrzymać?</vt:lpstr>
      <vt:lpstr>Konwencyjne zasady zatrzymania – art. 5 </vt:lpstr>
      <vt:lpstr>ŚRODKI ZAPOBIEGAWCZE</vt:lpstr>
      <vt:lpstr>Katalog środków zapobiegawczych</vt:lpstr>
      <vt:lpstr>Pojęcie środków zapobiegawczych </vt:lpstr>
      <vt:lpstr>Cele stosowania środków zapobiegawczych</vt:lpstr>
      <vt:lpstr>Funkcje środków zapobiegawczych </vt:lpstr>
      <vt:lpstr>Funkcje stosowania środków zapobiegawczych </vt:lpstr>
      <vt:lpstr>Tymczasowe aresztowanie względnie i bezwzględnie predelikutalne </vt:lpstr>
      <vt:lpstr>Funkcje środków zapobiegawczych</vt:lpstr>
      <vt:lpstr>Stosowanie środków zapobiegawczych </vt:lpstr>
      <vt:lpstr>Stosowanie środków zapobiegawczych </vt:lpstr>
      <vt:lpstr>Stosowanie środków zapobiegawczych cd. </vt:lpstr>
      <vt:lpstr>Dyrektywy Stosowania środków zapobiegawczych </vt:lpstr>
      <vt:lpstr>Dyrektywy stosowania środków zapobiegawczych </vt:lpstr>
      <vt:lpstr>Dyrektywy stosowania środków zapobiegawczych </vt:lpstr>
      <vt:lpstr>Dyrektywy stosowania środków zapobiegawczych </vt:lpstr>
      <vt:lpstr>Stosowanie środków zapobiegawczych – wymogi formalne </vt:lpstr>
      <vt:lpstr>Udział obrońcy w przesłuchaniu podejrzanego/oskarżonego przed wydaniem postanowienia o zastosowaniu środka zapobiegawczego </vt:lpstr>
      <vt:lpstr>Organy, które stosują środki zapobiegawcze </vt:lpstr>
      <vt:lpstr>Czas stosowania środków zapobiegawczych  </vt:lpstr>
      <vt:lpstr>Wniosek o zmianę lub uchylenie środka zapobiegawczego </vt:lpstr>
      <vt:lpstr>Prezentacja programu PowerPoint</vt:lpstr>
      <vt:lpstr>Tymczasowe aresztowanie – pojęcie</vt:lpstr>
      <vt:lpstr>art. 258 § 2 </vt:lpstr>
      <vt:lpstr>Art. 258 § 2  </vt:lpstr>
      <vt:lpstr>Wyrok SA w Krakowie z 5.05.2016 r. II AKz 151/16 </vt:lpstr>
      <vt:lpstr>Prezentacja programu PowerPoint</vt:lpstr>
      <vt:lpstr>Cele stosowania i podstawa dowodowa orzeczenia o tymczasowym aresztowaniu</vt:lpstr>
      <vt:lpstr>Funkcje tymczasowego aresztowania </vt:lpstr>
      <vt:lpstr>Zasady stosowania tymczasowego aresztowania </vt:lpstr>
      <vt:lpstr>Tymczasowe aresztowanie – organ stosujący</vt:lpstr>
      <vt:lpstr>Pozytywne przesłanki stosowania tymczasowego aresztowania </vt:lpstr>
      <vt:lpstr>Zakazy stosowania tymczasowego aresztowania</vt:lpstr>
      <vt:lpstr>Obowiązki sądu w przypadku stosowania tymczasowego aresztowania </vt:lpstr>
      <vt:lpstr>Tymczasowe aresztowanie – czas trwania </vt:lpstr>
      <vt:lpstr>Tymczasowe aresztowanie – czas trwania </vt:lpstr>
      <vt:lpstr>Tymczasowe aresztowanie – czas trwania </vt:lpstr>
      <vt:lpstr>Posiedzenie aresztowe  </vt:lpstr>
      <vt:lpstr>Tymczasowe aresztowanie – tryb stosowania</vt:lpstr>
      <vt:lpstr>Wymogi formalne postanowienia o zastosowaniu tymczasowego aresztowania </vt:lpstr>
      <vt:lpstr>Tymczasowe aresztowanie – zaskarżalność postanowień</vt:lpstr>
      <vt:lpstr>Tymczasowe aresztowanie – zaskarżalność postanowień</vt:lpstr>
      <vt:lpstr>Tymczasowe aresztowanie – zaskarżalność postanowień</vt:lpstr>
      <vt:lpstr>Zaskarżalność postanowienia o tymczasowym aresztowaniu wydanego na skutek wniesienia zażalenia </vt:lpstr>
      <vt:lpstr>Warunkowe tymczasowe aresztowanie </vt:lpstr>
      <vt:lpstr>Nieizolacyjne środki zapobiegawcze </vt:lpstr>
      <vt:lpstr>Nieizolacyjne środki zapobiegawcze – katalog </vt:lpstr>
      <vt:lpstr>Nieizolacyjne środki zapobiegawcze </vt:lpstr>
      <vt:lpstr>Nieizolacyjne środki zapobiegawcze </vt:lpstr>
      <vt:lpstr>Poręczenie majątkowe </vt:lpstr>
      <vt:lpstr>Poręczenie majątkowe </vt:lpstr>
      <vt:lpstr>Poręczenie majątkowe </vt:lpstr>
      <vt:lpstr>Poręczenie majątkowe</vt:lpstr>
      <vt:lpstr>Poręczenie majątkowe </vt:lpstr>
      <vt:lpstr>Poręczenie majątkowe </vt:lpstr>
      <vt:lpstr>Przepadek przedmiotu poręczenia</vt:lpstr>
      <vt:lpstr>Przepadek przedmiotu poręczenia</vt:lpstr>
      <vt:lpstr>Ustanie i cofnięcie poręczenia </vt:lpstr>
      <vt:lpstr>Poręczenie społeczne i osoby godnej zaufania</vt:lpstr>
      <vt:lpstr>Poręczenie społeczne i osoby godnej zaufania</vt:lpstr>
      <vt:lpstr>Poręczenie społeczne i osoby godnej zaufania</vt:lpstr>
      <vt:lpstr>Dozór policji </vt:lpstr>
      <vt:lpstr>Dozór policji – art. 275</vt:lpstr>
      <vt:lpstr>Dozór policji – art. 275</vt:lpstr>
      <vt:lpstr>Dozór warunkowy policji – art. 275 § 3</vt:lpstr>
      <vt:lpstr>Nakaz opuszczenia lokalu mieszkalnego</vt:lpstr>
      <vt:lpstr>Nakaz opuszczenia lokalu mieszkalnego</vt:lpstr>
      <vt:lpstr>Art. 276 – zawieszenie w czynnościach</vt:lpstr>
      <vt:lpstr>Zakaz opuszczania kraju</vt:lpstr>
      <vt:lpstr>Zakaz opuszczania kraju </vt:lpstr>
      <vt:lpstr>Prezentacja programu PowerPoint</vt:lpstr>
      <vt:lpstr>Poszukiwanie oskarżonego</vt:lpstr>
      <vt:lpstr>Wyrok SA w Katowicach z 13.11.2002 r.,  II AKz 481/02 </vt:lpstr>
      <vt:lpstr>List gończy – art. 279</vt:lpstr>
      <vt:lpstr>List gończy – art. 279</vt:lpstr>
      <vt:lpstr>List gończy – Regulamin urzędowania powszechnych jednostek prokuratury </vt:lpstr>
      <vt:lpstr>List gończy – warunki formalne  (art. 280)</vt:lpstr>
      <vt:lpstr>List żelazny </vt:lpstr>
      <vt:lpstr>List żelazny – art. 281 – 284 </vt:lpstr>
      <vt:lpstr>Kary porządkowe – art. 285 – 290 </vt:lpstr>
      <vt:lpstr>Kary porządkowe – art. 285 – 290 </vt:lpstr>
      <vt:lpstr>Kary porządkowe – art. 285 – 290 </vt:lpstr>
      <vt:lpstr>Kary porządkowe </vt:lpstr>
      <vt:lpstr>Policja sesyjna, czyli środki wymuszające zachowanie porządku w czasie rozprawy </vt:lpstr>
      <vt:lpstr>Zabezpieczenie majątkowe </vt:lpstr>
      <vt:lpstr>Przesłanki stosowania zabezpieczenia majątkowego</vt:lpstr>
      <vt:lpstr>Postanowienie o zabezpieczeniu </vt:lpstr>
      <vt:lpstr>Wykonanie postanowienia o zabezpieczeniu </vt:lpstr>
      <vt:lpstr>Upadek zabezpieczenia </vt:lpstr>
      <vt:lpstr>Tymczasowe zajęcie mienia – art. 295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Zakazy dowodowe. Dowody prywatne. Środki przymusu</dc:title>
  <dc:creator>Abr Monika</dc:creator>
  <cp:lastModifiedBy>Abr Monika</cp:lastModifiedBy>
  <cp:revision>16</cp:revision>
  <dcterms:created xsi:type="dcterms:W3CDTF">2018-04-14T10:22:51Z</dcterms:created>
  <dcterms:modified xsi:type="dcterms:W3CDTF">2018-04-18T14:12:51Z</dcterms:modified>
</cp:coreProperties>
</file>