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12" d="100"/>
          <a:sy n="112" d="100"/>
        </p:scale>
        <p:origin x="61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pl-PL" smtClean="0"/>
              <a:t>Kliknij, aby edytować styl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1E700B27-DE4C-4B9E-BB11-B9027034A00F}" type="datetimeFigureOut">
              <a:rPr lang="en-US" dirty="0"/>
              <a:pPr/>
              <a:t>9/30/17</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C40F4739-9812-4A9F-890D-2AD6BA5F6EE8}" type="datetimeFigureOut">
              <a:rPr lang="en-US" dirty="0"/>
              <a:t>9/30/17</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ytuł i podpis">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pl-PL" smtClean="0"/>
              <a:t>Kliknij, aby edytować styl</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18845AC5-A3F8-44AA-BA8F-596CDCC976D3}" type="datetimeFigureOut">
              <a:rPr lang="en-US" dirty="0"/>
              <a:t>9/30/17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Oferta z podpisem">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pl-PL" smtClean="0"/>
              <a:t>Kliknij, aby edytować styl</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C873B183-A821-4095-A363-9EC968635539}" type="datetimeFigureOut">
              <a:rPr lang="en-US" dirty="0"/>
              <a:t>9/30/17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Karta nazwy">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pl-PL" smtClean="0"/>
              <a:t>Kliknij, aby edytować styl</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174D01B4-0AA5-45E6-B2E6-5FA4078AEBCF}" type="datetimeFigureOut">
              <a:rPr lang="en-US" dirty="0"/>
              <a:t>9/30/17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pl-PL" smtClean="0"/>
              <a:t>Kliknij, aby edytować styl</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147335C-0450-40D7-8612-B3203BED4F28}" type="datetimeFigureOut">
              <a:rPr lang="en-US" dirty="0"/>
              <a:t>9/30/17</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pl-PL" smtClean="0"/>
              <a:t>Kliknij, aby edytować styl</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246A105-2A1C-4284-B4EA-07CF89B1A393}" type="datetimeFigureOut">
              <a:rPr lang="en-US" dirty="0"/>
              <a:t>9/30/17</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nchor="t" anchorCtr="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80DBE609-F3F2-45E6-BD6A-E03A8C86C1AE}" type="datetimeFigureOut">
              <a:rPr lang="en-US" dirty="0"/>
              <a:t>9/30/17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pl-PL" smtClean="0"/>
              <a:t>Kliknij, aby edytować styl</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7A24AD68-089C-4467-A8F3-EA2BBCA6B44E}" type="datetimeFigureOut">
              <a:rPr lang="en-US" dirty="0"/>
              <a:t>9/30/17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75C51FCE-E4BB-4680-8E50-3C0E348D2609}" type="datetimeFigureOut">
              <a:rPr lang="en-US" dirty="0"/>
              <a:t>9/30/17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pl-PL" smtClean="0"/>
              <a:t>Kliknij, aby edytować styl</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8AAA073D-A903-47F8-8D16-77642FB0DF1F}" type="datetimeFigureOut">
              <a:rPr lang="en-US" dirty="0"/>
              <a:t>9/30/17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AB91FA40-626B-4CA1-85D0-7A9016E395BA}" type="datetimeFigureOut">
              <a:rPr lang="en-US" dirty="0"/>
              <a:t>9/30/17</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smtClean="0"/>
              <a:t>Kliknij, aby edytować styl</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C3F425EA-B9DC-48A7-991E-9A82573B1B21}" type="datetimeFigureOut">
              <a:rPr lang="en-US" dirty="0"/>
              <a:t>9/30/17</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66CB97F8-6CEB-469B-AFCC-889F2A2B1D5A}" type="datetimeFigureOut">
              <a:rPr lang="en-US" dirty="0"/>
              <a:t>9/30/17</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A9179F-009E-4FA5-B091-7EBB82A185BD}" type="datetimeFigureOut">
              <a:rPr lang="en-US" dirty="0"/>
              <a:t>9/30/17</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pl-PL" smtClean="0"/>
              <a:t>Kliknij, aby edytować styl</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8E665CEB-0076-4E37-B880-BCEA9784DE0A}" type="datetimeFigureOut">
              <a:rPr lang="en-US" dirty="0"/>
              <a:t>9/30/17</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A6149E5E-3896-4118-99A7-7B85668F1C5E}" type="datetimeFigureOut">
              <a:rPr lang="en-US" dirty="0"/>
              <a:t>9/30/17</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pl-PL" smtClean="0"/>
              <a:t>Kliknij, aby edytować styl</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7E0D914D-B099-4142-A885-11F276715148}" type="datetimeFigureOut">
              <a:rPr lang="en-US" dirty="0"/>
              <a:t>9/30/17</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r>
              <a:rPr lang="en-US" dirty="0"/>
              <a:t>
              </a:t>
            </a:r>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154955" y="2099733"/>
            <a:ext cx="8825658" cy="2343478"/>
          </a:xfrm>
        </p:spPr>
        <p:txBody>
          <a:bodyPr/>
          <a:lstStyle/>
          <a:p>
            <a:r>
              <a:rPr lang="pl-PL" dirty="0" smtClean="0"/>
              <a:t>Postępowanie sądowoadministracyjne – </a:t>
            </a:r>
            <a:r>
              <a:rPr lang="pl-PL" sz="4000" dirty="0" smtClean="0"/>
              <a:t>wybrane przepisy</a:t>
            </a:r>
            <a:endParaRPr lang="pl-PL" sz="4000" dirty="0"/>
          </a:p>
        </p:txBody>
      </p:sp>
      <p:sp>
        <p:nvSpPr>
          <p:cNvPr id="3" name="Podtytuł 2"/>
          <p:cNvSpPr>
            <a:spLocks noGrp="1"/>
          </p:cNvSpPr>
          <p:nvPr>
            <p:ph type="subTitle" idx="1"/>
          </p:nvPr>
        </p:nvSpPr>
        <p:spPr>
          <a:xfrm>
            <a:off x="1154954" y="4777380"/>
            <a:ext cx="9637541" cy="861420"/>
          </a:xfrm>
        </p:spPr>
        <p:txBody>
          <a:bodyPr>
            <a:normAutofit fontScale="92500"/>
          </a:bodyPr>
          <a:lstStyle/>
          <a:p>
            <a:pPr algn="ctr"/>
            <a:r>
              <a:rPr lang="pl-PL" dirty="0" smtClean="0"/>
              <a:t>Mgr Iga Jaworska</a:t>
            </a:r>
          </a:p>
          <a:p>
            <a:pPr algn="ctr"/>
            <a:r>
              <a:rPr lang="pl-PL" dirty="0" smtClean="0"/>
              <a:t>Zakład Postępowania Administracyjnego i sądownictwa administracyjnego</a:t>
            </a:r>
            <a:endParaRPr lang="pl-PL" dirty="0"/>
          </a:p>
        </p:txBody>
      </p:sp>
      <p:pic>
        <p:nvPicPr>
          <p:cNvPr id="4" name="Obraz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9444" y="774099"/>
            <a:ext cx="3159975" cy="1158550"/>
          </a:xfrm>
          <a:prstGeom prst="rect">
            <a:avLst/>
          </a:prstGeom>
        </p:spPr>
      </p:pic>
      <p:sp>
        <p:nvSpPr>
          <p:cNvPr id="5" name="pole tekstowe 4"/>
          <p:cNvSpPr txBox="1"/>
          <p:nvPr/>
        </p:nvSpPr>
        <p:spPr>
          <a:xfrm>
            <a:off x="4088257" y="796068"/>
            <a:ext cx="3770933" cy="969496"/>
          </a:xfrm>
          <a:prstGeom prst="rect">
            <a:avLst/>
          </a:prstGeom>
          <a:noFill/>
        </p:spPr>
        <p:txBody>
          <a:bodyPr wrap="square" rtlCol="0">
            <a:spAutoFit/>
          </a:bodyPr>
          <a:lstStyle/>
          <a:p>
            <a:endParaRPr lang="pl-PL" sz="800" dirty="0" smtClean="0">
              <a:latin typeface="Century Gothic" panose="020B0502020202020204" pitchFamily="34" charset="0"/>
            </a:endParaRPr>
          </a:p>
          <a:p>
            <a:r>
              <a:rPr lang="pl-PL" sz="2400" dirty="0" smtClean="0">
                <a:solidFill>
                  <a:srgbClr val="70330A"/>
                </a:solidFill>
                <a:latin typeface="Century Gothic" panose="020B0502020202020204" pitchFamily="34" charset="0"/>
              </a:rPr>
              <a:t>Wydział Prawa,</a:t>
            </a:r>
          </a:p>
          <a:p>
            <a:r>
              <a:rPr lang="pl-PL" sz="2400" dirty="0" smtClean="0">
                <a:solidFill>
                  <a:srgbClr val="70330A"/>
                </a:solidFill>
                <a:latin typeface="Century Gothic" panose="020B0502020202020204" pitchFamily="34" charset="0"/>
              </a:rPr>
              <a:t>Administracji i Ekonomii</a:t>
            </a:r>
          </a:p>
        </p:txBody>
      </p:sp>
    </p:spTree>
    <p:extLst>
      <p:ext uri="{BB962C8B-B14F-4D97-AF65-F5344CB8AC3E}">
        <p14:creationId xmlns:p14="http://schemas.microsoft.com/office/powerpoint/2010/main" val="1918113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Zdolność sądowa</a:t>
            </a:r>
            <a:endParaRPr lang="pl-PL" dirty="0"/>
          </a:p>
        </p:txBody>
      </p:sp>
      <p:sp>
        <p:nvSpPr>
          <p:cNvPr id="3" name="Symbol zastępczy zawartości 2"/>
          <p:cNvSpPr>
            <a:spLocks noGrp="1"/>
          </p:cNvSpPr>
          <p:nvPr>
            <p:ph idx="1"/>
          </p:nvPr>
        </p:nvSpPr>
        <p:spPr>
          <a:xfrm>
            <a:off x="1154955" y="2356834"/>
            <a:ext cx="8761412" cy="4018208"/>
          </a:xfrm>
        </p:spPr>
        <p:txBody>
          <a:bodyPr>
            <a:normAutofit lnSpcReduction="10000"/>
          </a:bodyPr>
          <a:lstStyle/>
          <a:p>
            <a:pPr marL="0" indent="0">
              <a:buNone/>
            </a:pPr>
            <a:r>
              <a:rPr lang="pl-PL" b="1" dirty="0" smtClean="0"/>
              <a:t>Art. 25. § 1. </a:t>
            </a:r>
            <a:r>
              <a:rPr lang="pl-PL" dirty="0" smtClean="0"/>
              <a:t>Osoba fizyczna i osoba prawna ma zdolność występowania przed sądem administracyjnym jako strona (zdolność sądowa).</a:t>
            </a:r>
          </a:p>
          <a:p>
            <a:pPr marL="0" indent="0">
              <a:buNone/>
            </a:pPr>
            <a:r>
              <a:rPr lang="pl-PL" b="1" dirty="0" smtClean="0"/>
              <a:t>§ 2. </a:t>
            </a:r>
            <a:r>
              <a:rPr lang="pl-PL" dirty="0" smtClean="0"/>
              <a:t>Zdolność sądową mają także państwowe i samorządowe jednostki organizacyjne nieposiadające osobowości prawnej oraz organizacje społeczne nieposiadające osobowości prawnej.</a:t>
            </a:r>
          </a:p>
          <a:p>
            <a:pPr marL="0" indent="0">
              <a:buNone/>
            </a:pPr>
            <a:r>
              <a:rPr lang="pl-PL" b="1" dirty="0" smtClean="0"/>
              <a:t>§ 3. </a:t>
            </a:r>
            <a:r>
              <a:rPr lang="pl-PL" dirty="0" smtClean="0"/>
              <a:t>Zdolność sądową mają także inne jednostki organizacyjne nieposiadające osobowości prawnej, jeżeli przepisy prawa dopuszczają możliwość nałożenia na te jednostki obowiązków lub przyznania uprawnień lub skierowania  do nich nakazów i zakazów, a także stwierdzenia albo uznania uprawnienia lub obowiązku wynikających z przepisów prawa.</a:t>
            </a:r>
          </a:p>
          <a:p>
            <a:pPr marL="0" indent="0">
              <a:buNone/>
            </a:pPr>
            <a:r>
              <a:rPr lang="pl-PL" b="1" dirty="0" smtClean="0"/>
              <a:t>§ 4. </a:t>
            </a:r>
            <a:r>
              <a:rPr lang="pl-PL" dirty="0" smtClean="0"/>
              <a:t>Zdolność sądową mają ponadto organizacje społeczne, choćby nie posiadały osobowości prawnej, w zakresie ich statutowej działalności w sprawach dotyczących interesów prawnych innych osób.</a:t>
            </a:r>
            <a:endParaRPr lang="pl-PL" b="1" dirty="0" smtClean="0"/>
          </a:p>
          <a:p>
            <a:pPr marL="0" indent="0">
              <a:buNone/>
            </a:pPr>
            <a:endParaRPr lang="pl-PL" dirty="0" smtClean="0"/>
          </a:p>
        </p:txBody>
      </p:sp>
    </p:spTree>
    <p:extLst>
      <p:ext uri="{BB962C8B-B14F-4D97-AF65-F5344CB8AC3E}">
        <p14:creationId xmlns:p14="http://schemas.microsoft.com/office/powerpoint/2010/main" val="1799860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Zdolność procesowa</a:t>
            </a:r>
            <a:endParaRPr lang="pl-PL" dirty="0"/>
          </a:p>
        </p:txBody>
      </p:sp>
      <p:sp>
        <p:nvSpPr>
          <p:cNvPr id="3" name="Symbol zastępczy zawartości 2"/>
          <p:cNvSpPr>
            <a:spLocks noGrp="1"/>
          </p:cNvSpPr>
          <p:nvPr>
            <p:ph idx="1"/>
          </p:nvPr>
        </p:nvSpPr>
        <p:spPr>
          <a:xfrm>
            <a:off x="1154955" y="2588654"/>
            <a:ext cx="8761412" cy="3431146"/>
          </a:xfrm>
        </p:spPr>
        <p:txBody>
          <a:bodyPr/>
          <a:lstStyle/>
          <a:p>
            <a:pPr marL="0" indent="0">
              <a:buNone/>
            </a:pPr>
            <a:r>
              <a:rPr lang="pl-PL" b="1" dirty="0" smtClean="0"/>
              <a:t>Art. 26. § 1. </a:t>
            </a:r>
            <a:r>
              <a:rPr lang="pl-PL" dirty="0" smtClean="0"/>
              <a:t>Zdolność do czynności w postępowaniu w sprawach sądowoadministracyjnych (zdolność procesową) mają osoby fizyczne posiadające pełną zdolność do czynności prawnych, osoby prawne oraz organizacje społeczne i jednostki organizacyjne, o których mowa w art. 25.</a:t>
            </a:r>
          </a:p>
          <a:p>
            <a:pPr marL="0" indent="0">
              <a:buNone/>
            </a:pPr>
            <a:r>
              <a:rPr lang="pl-PL" b="1" dirty="0" smtClean="0"/>
              <a:t>§ 2. </a:t>
            </a:r>
            <a:r>
              <a:rPr lang="pl-PL" dirty="0" smtClean="0"/>
              <a:t>Osoba fizyczna ograniczona w zdolności do czynności prawnych ma zdolność do czynności w postępowaniu w sprawach wynikających z czynności prawnych, których może dokonywać samodzielnie.</a:t>
            </a:r>
          </a:p>
        </p:txBody>
      </p:sp>
    </p:spTree>
    <p:extLst>
      <p:ext uri="{BB962C8B-B14F-4D97-AF65-F5344CB8AC3E}">
        <p14:creationId xmlns:p14="http://schemas.microsoft.com/office/powerpoint/2010/main" val="93260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Przedstawiciel ustawowy</a:t>
            </a:r>
            <a:endParaRPr lang="pl-PL" dirty="0"/>
          </a:p>
        </p:txBody>
      </p:sp>
      <p:sp>
        <p:nvSpPr>
          <p:cNvPr id="3" name="Symbol zastępczy zawartości 2"/>
          <p:cNvSpPr>
            <a:spLocks noGrp="1"/>
          </p:cNvSpPr>
          <p:nvPr>
            <p:ph idx="1"/>
          </p:nvPr>
        </p:nvSpPr>
        <p:spPr>
          <a:xfrm>
            <a:off x="1154955" y="2962140"/>
            <a:ext cx="8761412" cy="3057659"/>
          </a:xfrm>
        </p:spPr>
        <p:txBody>
          <a:bodyPr/>
          <a:lstStyle/>
          <a:p>
            <a:pPr marL="0" indent="0">
              <a:buNone/>
            </a:pPr>
            <a:r>
              <a:rPr lang="pl-PL" b="1" dirty="0"/>
              <a:t>A</a:t>
            </a:r>
            <a:r>
              <a:rPr lang="pl-PL" b="1" dirty="0" smtClean="0"/>
              <a:t>rt. 27. </a:t>
            </a:r>
            <a:r>
              <a:rPr lang="pl-PL" dirty="0" smtClean="0"/>
              <a:t>Osoba fizyczna niemająca zdolności do czynności w postępowaniu może je podejmować tylko przez swojego przedstawiciela ustawowego</a:t>
            </a:r>
            <a:endParaRPr lang="pl-PL" b="1" dirty="0"/>
          </a:p>
        </p:txBody>
      </p:sp>
    </p:spTree>
    <p:extLst>
      <p:ext uri="{BB962C8B-B14F-4D97-AF65-F5344CB8AC3E}">
        <p14:creationId xmlns:p14="http://schemas.microsoft.com/office/powerpoint/2010/main" val="2648311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Działanie osób prawnych</a:t>
            </a:r>
            <a:endParaRPr lang="pl-PL" dirty="0"/>
          </a:p>
        </p:txBody>
      </p:sp>
      <p:sp>
        <p:nvSpPr>
          <p:cNvPr id="3" name="Symbol zastępczy zawartości 2"/>
          <p:cNvSpPr>
            <a:spLocks noGrp="1"/>
          </p:cNvSpPr>
          <p:nvPr>
            <p:ph idx="1"/>
          </p:nvPr>
        </p:nvSpPr>
        <p:spPr/>
        <p:txBody>
          <a:bodyPr/>
          <a:lstStyle/>
          <a:p>
            <a:pPr marL="0" indent="0">
              <a:buNone/>
            </a:pPr>
            <a:r>
              <a:rPr lang="pl-PL" b="1" dirty="0" smtClean="0"/>
              <a:t>Art. 28. § 1. </a:t>
            </a:r>
            <a:r>
              <a:rPr lang="pl-PL" dirty="0" smtClean="0"/>
              <a:t>Osoby prawne oraz jednostki organizacyjne mające zdolność sądową dokonują czynności w postępowaniu przez organy albo osoby uprawnione do działania w ich imieniu.</a:t>
            </a:r>
          </a:p>
          <a:p>
            <a:pPr marL="0" indent="0">
              <a:buNone/>
            </a:pPr>
            <a:r>
              <a:rPr lang="pl-PL" b="1" dirty="0" smtClean="0"/>
              <a:t>§ 2. </a:t>
            </a:r>
            <a:r>
              <a:rPr lang="pl-PL" dirty="0" smtClean="0"/>
              <a:t>Za Skarb Państwa podejmuje czynności w postępowaniu organ jednostki organizacyjnej, z której działalnością wiąże się postępowanie, lub organ jednostki nadrzędnej.</a:t>
            </a:r>
            <a:endParaRPr lang="pl-PL" b="1" dirty="0"/>
          </a:p>
        </p:txBody>
      </p:sp>
    </p:spTree>
    <p:extLst>
      <p:ext uri="{BB962C8B-B14F-4D97-AF65-F5344CB8AC3E}">
        <p14:creationId xmlns:p14="http://schemas.microsoft.com/office/powerpoint/2010/main" val="1213385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Obowiązek udokumentowania umocowania</a:t>
            </a:r>
            <a:endParaRPr lang="pl-PL" dirty="0"/>
          </a:p>
        </p:txBody>
      </p:sp>
      <p:sp>
        <p:nvSpPr>
          <p:cNvPr id="3" name="Symbol zastępczy zawartości 2"/>
          <p:cNvSpPr>
            <a:spLocks noGrp="1"/>
          </p:cNvSpPr>
          <p:nvPr>
            <p:ph idx="1"/>
          </p:nvPr>
        </p:nvSpPr>
        <p:spPr/>
        <p:txBody>
          <a:bodyPr/>
          <a:lstStyle/>
          <a:p>
            <a:pPr marL="0" indent="0">
              <a:buNone/>
            </a:pPr>
            <a:r>
              <a:rPr lang="pl-PL" b="1" dirty="0" smtClean="0"/>
              <a:t>Art. 29. </a:t>
            </a:r>
            <a:r>
              <a:rPr lang="pl-PL" dirty="0" smtClean="0"/>
              <a:t>Przedstawiciel ustawowy lub organ albo osoby, o których mowa w art. 28, mają obowiązek wykazać swoje umocowanie dokumentem przy pierwszej czynności w postępowaniu.                                                                                                    </a:t>
            </a:r>
            <a:endParaRPr lang="pl-PL" dirty="0"/>
          </a:p>
        </p:txBody>
      </p:sp>
    </p:spTree>
    <p:extLst>
      <p:ext uri="{BB962C8B-B14F-4D97-AF65-F5344CB8AC3E}">
        <p14:creationId xmlns:p14="http://schemas.microsoft.com/office/powerpoint/2010/main" val="3378417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Sądowe ustanowienie kuratora</a:t>
            </a:r>
            <a:endParaRPr lang="pl-PL" dirty="0"/>
          </a:p>
        </p:txBody>
      </p:sp>
      <p:sp>
        <p:nvSpPr>
          <p:cNvPr id="3" name="Symbol zastępczy zawartości 2"/>
          <p:cNvSpPr>
            <a:spLocks noGrp="1"/>
          </p:cNvSpPr>
          <p:nvPr>
            <p:ph idx="1"/>
          </p:nvPr>
        </p:nvSpPr>
        <p:spPr/>
        <p:txBody>
          <a:bodyPr/>
          <a:lstStyle/>
          <a:p>
            <a:pPr marL="0" indent="0">
              <a:buNone/>
            </a:pPr>
            <a:r>
              <a:rPr lang="pl-PL" b="1" dirty="0" smtClean="0"/>
              <a:t>Art. 30. </a:t>
            </a:r>
            <a:r>
              <a:rPr lang="pl-PL" dirty="0" smtClean="0"/>
              <a:t>Dla strony niemającej zdolności procesowej, która nie ma przedstawiciela ustawowego, jak również dla strony niemającego organu powołanego do jej reprezentowania, sąd na wniosek strony przeciwnej ustanowi kuratora, jeżeli strona ta podejmuje przeciwko drugiej stronie czynność niecierpiącą zwłoki. Postanowienie sądu może zapaść na posiedzeniu niejawnym.</a:t>
            </a:r>
            <a:endParaRPr lang="pl-PL" b="1" dirty="0"/>
          </a:p>
        </p:txBody>
      </p:sp>
    </p:spTree>
    <p:extLst>
      <p:ext uri="{BB962C8B-B14F-4D97-AF65-F5344CB8AC3E}">
        <p14:creationId xmlns:p14="http://schemas.microsoft.com/office/powerpoint/2010/main" val="688805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Strony postępowania</a:t>
            </a:r>
            <a:endParaRPr lang="pl-PL" dirty="0"/>
          </a:p>
        </p:txBody>
      </p:sp>
      <p:sp>
        <p:nvSpPr>
          <p:cNvPr id="3" name="Symbol zastępczy zawartości 2"/>
          <p:cNvSpPr>
            <a:spLocks noGrp="1"/>
          </p:cNvSpPr>
          <p:nvPr>
            <p:ph idx="1"/>
          </p:nvPr>
        </p:nvSpPr>
        <p:spPr/>
        <p:txBody>
          <a:bodyPr/>
          <a:lstStyle/>
          <a:p>
            <a:pPr marL="0" indent="0">
              <a:buNone/>
            </a:pPr>
            <a:r>
              <a:rPr lang="pl-PL" b="1" dirty="0" smtClean="0"/>
              <a:t>Art. 32. </a:t>
            </a:r>
            <a:r>
              <a:rPr lang="pl-PL" dirty="0" smtClean="0"/>
              <a:t>W postępowaniu w sprawie sądowoadministracyjnej stronami są skarżący oraz organ, którego działanie, bezczynność lub przewlekłe prowadzenie postępowania jest przedmiotem skargi.</a:t>
            </a:r>
            <a:endParaRPr lang="pl-PL" b="1" dirty="0"/>
          </a:p>
        </p:txBody>
      </p:sp>
    </p:spTree>
    <p:extLst>
      <p:ext uri="{BB962C8B-B14F-4D97-AF65-F5344CB8AC3E}">
        <p14:creationId xmlns:p14="http://schemas.microsoft.com/office/powerpoint/2010/main" val="3409544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Uczestnicy postępowania na prawach strony</a:t>
            </a:r>
            <a:endParaRPr lang="pl-PL" dirty="0"/>
          </a:p>
        </p:txBody>
      </p:sp>
      <p:sp>
        <p:nvSpPr>
          <p:cNvPr id="3" name="Symbol zastępczy zawartości 2"/>
          <p:cNvSpPr>
            <a:spLocks noGrp="1"/>
          </p:cNvSpPr>
          <p:nvPr>
            <p:ph idx="1"/>
          </p:nvPr>
        </p:nvSpPr>
        <p:spPr/>
        <p:txBody>
          <a:bodyPr/>
          <a:lstStyle/>
          <a:p>
            <a:pPr marL="0" indent="0">
              <a:buNone/>
            </a:pPr>
            <a:r>
              <a:rPr lang="pl-PL" b="1" dirty="0" smtClean="0"/>
              <a:t>Art. 33. § 1. </a:t>
            </a:r>
            <a:r>
              <a:rPr lang="pl-PL" dirty="0" smtClean="0"/>
              <a:t>Osoba, która brała udział w postępowaniu administracyjnym, a nie wniosła skargi, jeżeli wynik postępowania sądowego dotyczy jej interesu prawnego, jest uczestnikiem tego postępowania na prawach strony.</a:t>
            </a:r>
          </a:p>
          <a:p>
            <a:pPr marL="0" indent="0">
              <a:buNone/>
            </a:pPr>
            <a:r>
              <a:rPr lang="pl-PL" b="1" dirty="0" smtClean="0"/>
              <a:t>§ 2. </a:t>
            </a:r>
            <a:r>
              <a:rPr lang="pl-PL" dirty="0" smtClean="0"/>
              <a:t>Udział w charakterze uczestnika może zgłosić również osoba, która nie brała udziału w postępowaniu administracyjnym, jeżeli wynik tego postępowania dotyczy jej interesu prawnego, a także organizacja społeczna, o której mowa w art. 25 § 4, w sprawach innych osób, jeżeli sprawa dotyczy zakresu jej statutowej działalności. Na postanowienie o odmowie dopuszczenia do udziału w sprawie przysługuje zażalenie.</a:t>
            </a:r>
            <a:endParaRPr lang="pl-PL" b="1" dirty="0"/>
          </a:p>
        </p:txBody>
      </p:sp>
    </p:spTree>
    <p:extLst>
      <p:ext uri="{BB962C8B-B14F-4D97-AF65-F5344CB8AC3E}">
        <p14:creationId xmlns:p14="http://schemas.microsoft.com/office/powerpoint/2010/main" val="39398771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on (sala konferencyjna)">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emplate>Ion Boardroom</Template>
  <TotalTime>164</TotalTime>
  <Words>535</Words>
  <Application>Microsoft Macintosh PowerPoint</Application>
  <PresentationFormat>Panoramiczny</PresentationFormat>
  <Paragraphs>28</Paragraphs>
  <Slides>9</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9</vt:i4>
      </vt:variant>
    </vt:vector>
  </HeadingPairs>
  <TitlesOfParts>
    <vt:vector size="13" baseType="lpstr">
      <vt:lpstr>Century Gothic</vt:lpstr>
      <vt:lpstr>Wingdings 3</vt:lpstr>
      <vt:lpstr>Arial</vt:lpstr>
      <vt:lpstr>Jon (sala konferencyjna)</vt:lpstr>
      <vt:lpstr>Postępowanie sądowoadministracyjne – wybrane przepisy</vt:lpstr>
      <vt:lpstr>Zdolność sądowa</vt:lpstr>
      <vt:lpstr>Zdolność procesowa</vt:lpstr>
      <vt:lpstr>Przedstawiciel ustawowy</vt:lpstr>
      <vt:lpstr>Działanie osób prawnych</vt:lpstr>
      <vt:lpstr>Obowiązek udokumentowania umocowania</vt:lpstr>
      <vt:lpstr>Sądowe ustanowienie kuratora</vt:lpstr>
      <vt:lpstr>Strony postępowania</vt:lpstr>
      <vt:lpstr>Uczestnicy postępowania na prawach strony</vt:lpstr>
    </vt:vector>
  </TitlesOfParts>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sądowoadministracyjne</dc:title>
  <dc:creator>Iga Jaworska</dc:creator>
  <cp:lastModifiedBy>Iga Jaworska</cp:lastModifiedBy>
  <cp:revision>13</cp:revision>
  <dcterms:created xsi:type="dcterms:W3CDTF">2015-09-28T10:10:28Z</dcterms:created>
  <dcterms:modified xsi:type="dcterms:W3CDTF">2017-09-30T19:13:55Z</dcterms:modified>
</cp:coreProperties>
</file>