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7"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95" d="100"/>
          <a:sy n="95" d="100"/>
        </p:scale>
        <p:origin x="1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pl-PL" smtClean="0"/>
              <a:t>Kliknij, aby edytować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pl-PL" smtClean="0"/>
              <a:t>Kliknij, aby edytować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pl-PL" smtClean="0"/>
              <a:t>Kliknij, aby edytować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913795" y="2912232"/>
            <a:ext cx="5107208" cy="287896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172200" y="2912232"/>
            <a:ext cx="5095357" cy="287896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pl-PL" smtClean="0"/>
              <a:t>Kliknij, aby edytować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11/24/2017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36714" y="1122363"/>
            <a:ext cx="11141764" cy="2387600"/>
          </a:xfrm>
        </p:spPr>
        <p:txBody>
          <a:bodyPr>
            <a:normAutofit fontScale="90000"/>
          </a:bodyPr>
          <a:lstStyle/>
          <a:p>
            <a:r>
              <a:rPr lang="pl-PL" i="1" dirty="0" err="1" smtClean="0"/>
              <a:t>Ppmie</a:t>
            </a:r>
            <a:r>
              <a:rPr lang="pl-PL" i="1" dirty="0" smtClean="0"/>
              <a:t> : zasady działania Unii</a:t>
            </a:r>
            <a:br>
              <a:rPr lang="pl-PL" i="1" dirty="0" smtClean="0"/>
            </a:br>
            <a:r>
              <a:rPr lang="pl-PL" i="1" dirty="0" smtClean="0"/>
              <a:t>pomocniczość, proporcjonalność</a:t>
            </a:r>
            <a:br>
              <a:rPr lang="pl-PL" i="1" dirty="0" smtClean="0"/>
            </a:br>
            <a:r>
              <a:rPr lang="pl-PL" i="1" dirty="0" smtClean="0"/>
              <a:t>lojalna współpraca</a:t>
            </a:r>
            <a:endParaRPr lang="en-GB" i="1" dirty="0"/>
          </a:p>
        </p:txBody>
      </p:sp>
      <p:sp>
        <p:nvSpPr>
          <p:cNvPr id="3" name="Podtytuł 2"/>
          <p:cNvSpPr>
            <a:spLocks noGrp="1"/>
          </p:cNvSpPr>
          <p:nvPr>
            <p:ph type="subTitle" idx="1"/>
          </p:nvPr>
        </p:nvSpPr>
        <p:spPr/>
        <p:txBody>
          <a:bodyPr/>
          <a:lstStyle/>
          <a:p>
            <a:r>
              <a:rPr lang="pl-PL" dirty="0" smtClean="0"/>
              <a:t>© Łukasz Stępkowski</a:t>
            </a:r>
            <a:endParaRPr lang="en-GB" dirty="0"/>
          </a:p>
        </p:txBody>
      </p:sp>
    </p:spTree>
    <p:extLst>
      <p:ext uri="{BB962C8B-B14F-4D97-AF65-F5344CB8AC3E}">
        <p14:creationId xmlns:p14="http://schemas.microsoft.com/office/powerpoint/2010/main" val="192698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proporcjonalność</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a:t>zasada proporcjonalności, będąca jedną z ogólnych zasad prawa Unii, wymaga, by akty instytucji Unii nie wykraczały poza to, co </a:t>
            </a:r>
            <a:r>
              <a:rPr lang="pl-PL" b="1" dirty="0"/>
              <a:t>odpowiednie i konieczne </a:t>
            </a:r>
            <a:r>
              <a:rPr lang="pl-PL" dirty="0"/>
              <a:t>do realizacji uzasadnionych celów, którym mają służyć, przy czym oczywiście tam, gdzie istnieje możliwość wyboru spośród większej liczby odpowiednich rozwiązań, należy stosować te najmniej dotkliwe, a wynikające z tego niedogodności </a:t>
            </a:r>
            <a:r>
              <a:rPr lang="pl-PL" b="1" dirty="0"/>
              <a:t>nie mogą być nadmierne </a:t>
            </a:r>
            <a:r>
              <a:rPr lang="pl-PL" dirty="0"/>
              <a:t>w stosunku do zamierzonych celów </a:t>
            </a:r>
            <a:endParaRPr lang="pl-PL" dirty="0" smtClean="0"/>
          </a:p>
          <a:p>
            <a:r>
              <a:rPr lang="pl-PL" dirty="0" smtClean="0"/>
              <a:t>jeżeli </a:t>
            </a:r>
            <a:r>
              <a:rPr lang="pl-PL" dirty="0"/>
              <a:t>chodzi o kontrolę sądową okoliczności wykonywania tej zasady, ze względu na szeroki zakres uznania, którym dysponuje prawodawca Unii w dziedzinie wspólnej polityki rybołówstwa, jedynie oczywiście nieodpowiedni charakter środka podjętego w tej dziedzinie w odniesieniu do celów, jakie właściwa instytucja zamierza osiągnąć, może mieć wpływ na zgodność tego środka z prawem. Nie chodzi zatem o ustalenie, czy środek podjęty przez prawodawcę był jedynym lub najlepszym z możliwych, lecz czy był on w oczywisty sposób nieodpowiedni </a:t>
            </a:r>
            <a:endParaRPr lang="pl-PL" dirty="0" smtClean="0"/>
          </a:p>
          <a:p>
            <a:r>
              <a:rPr lang="en-GB" dirty="0" smtClean="0"/>
              <a:t>C-128/15</a:t>
            </a:r>
            <a:r>
              <a:rPr lang="pl-PL" dirty="0" smtClean="0"/>
              <a:t> </a:t>
            </a:r>
            <a:r>
              <a:rPr lang="pl-PL" i="1" dirty="0" smtClean="0"/>
              <a:t>Hiszpania/Komisja</a:t>
            </a:r>
            <a:r>
              <a:rPr lang="pl-PL" dirty="0"/>
              <a:t>, </a:t>
            </a:r>
            <a:r>
              <a:rPr lang="pl-PL" dirty="0" smtClean="0"/>
              <a:t>EU:C:2017:3, pkt 71 i 72</a:t>
            </a:r>
            <a:endParaRPr lang="en-GB" dirty="0"/>
          </a:p>
        </p:txBody>
      </p:sp>
    </p:spTree>
    <p:extLst>
      <p:ext uri="{BB962C8B-B14F-4D97-AF65-F5344CB8AC3E}">
        <p14:creationId xmlns:p14="http://schemas.microsoft.com/office/powerpoint/2010/main" val="2805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Proporcjonalność</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Wymiar w zakresie kar</a:t>
            </a:r>
          </a:p>
          <a:p>
            <a:r>
              <a:rPr lang="pl-PL" dirty="0"/>
              <a:t>w braku harmonizacji przepisów Unii w dziedzinie kar z tytułu niedochowania warunków przewidzianych w ramach systemu wprowadzonego przez te przepisy państwa członkowskie mają kompetencje do dokonania wyboru kar, które uznają za odpowiednie. </a:t>
            </a:r>
            <a:endParaRPr lang="pl-PL" dirty="0" smtClean="0"/>
          </a:p>
          <a:p>
            <a:r>
              <a:rPr lang="pl-PL" dirty="0" smtClean="0"/>
              <a:t>Kompetencje </a:t>
            </a:r>
            <a:r>
              <a:rPr lang="pl-PL" dirty="0"/>
              <a:t>te muszą jednak być wykonywane z poszanowaniem prawa Unii i jego ogólnych zasad, a w konsekwencji również z poszanowaniem zasady proporcjonalności </a:t>
            </a:r>
            <a:r>
              <a:rPr lang="pl-PL" dirty="0" smtClean="0"/>
              <a:t>(TS </a:t>
            </a:r>
            <a:r>
              <a:rPr lang="pl-PL" dirty="0"/>
              <a:t>z dnia 29 lipca 2010 r., </a:t>
            </a:r>
            <a:r>
              <a:rPr lang="pl-PL" dirty="0" err="1"/>
              <a:t>Profaktor</a:t>
            </a:r>
            <a:r>
              <a:rPr lang="pl-PL" dirty="0"/>
              <a:t> Kulesza, Frankowski, Jóźwiak, Orłowski, C‑188/09, EU:C:2010:454, pkt </a:t>
            </a:r>
            <a:r>
              <a:rPr lang="pl-PL" dirty="0" smtClean="0"/>
              <a:t>29)</a:t>
            </a:r>
            <a:endParaRPr lang="en-GB" dirty="0"/>
          </a:p>
        </p:txBody>
      </p:sp>
    </p:spTree>
    <p:extLst>
      <p:ext uri="{BB962C8B-B14F-4D97-AF65-F5344CB8AC3E}">
        <p14:creationId xmlns:p14="http://schemas.microsoft.com/office/powerpoint/2010/main" val="1520690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Lojalna współpraca</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Art. 4 ust. 3 TUE</a:t>
            </a:r>
          </a:p>
          <a:p>
            <a:r>
              <a:rPr lang="pl-PL" dirty="0"/>
              <a:t>Zgodnie z zasadą lojalnej współpracy Unia i Państwa Członkowskie wzajemnie się szanują i udzielają sobie wzajemnego wsparcia w wykonywaniu zadań wynikających z Traktatów.</a:t>
            </a:r>
          </a:p>
          <a:p>
            <a:r>
              <a:rPr lang="pl-PL" dirty="0"/>
              <a:t>Państwa Członkowskie podejmują wszelkie środki ogólne lub szczególne właściwe dla zapewnienia wykonania zobowiązań wynikających z Traktatów lub aktów instytucji Unii.</a:t>
            </a:r>
          </a:p>
          <a:p>
            <a:r>
              <a:rPr lang="pl-PL" dirty="0"/>
              <a:t>Państwa Członkowskie ułatwiają wypełnianie przez Unię jej zadań i powstrzymują się od podejmowania wszelkich środków, które mogłyby zagrażać urzeczywistnieniu celów Unii.</a:t>
            </a:r>
          </a:p>
          <a:p>
            <a:r>
              <a:rPr lang="pl-PL" dirty="0" smtClean="0"/>
              <a:t>Wymiar instytucjonalny : art. 13 ust. 2 </a:t>
            </a:r>
            <a:r>
              <a:rPr lang="pl-PL" dirty="0" err="1" smtClean="0"/>
              <a:t>zd</a:t>
            </a:r>
            <a:r>
              <a:rPr lang="pl-PL" dirty="0" smtClean="0"/>
              <a:t>. 2 TUE: Instytucje lojalnie ze sobą współpracują.</a:t>
            </a:r>
          </a:p>
          <a:p>
            <a:r>
              <a:rPr lang="pl-PL" dirty="0" smtClean="0"/>
              <a:t>Wymiar </a:t>
            </a:r>
            <a:r>
              <a:rPr lang="pl-PL" dirty="0" err="1" smtClean="0"/>
              <a:t>WPZiB</a:t>
            </a:r>
            <a:r>
              <a:rPr lang="pl-PL" dirty="0" smtClean="0"/>
              <a:t>: art. 24 ust. </a:t>
            </a:r>
            <a:r>
              <a:rPr lang="pl-PL" dirty="0"/>
              <a:t>3 TUE : Państwa Członkowskie popierają, aktywnie i bez zastrzeżeń, politykę zewnętrzną i bezpieczeństwa Unii w duchu </a:t>
            </a:r>
            <a:r>
              <a:rPr lang="pl-PL" i="1" dirty="0"/>
              <a:t>lojalności</a:t>
            </a:r>
            <a:r>
              <a:rPr lang="pl-PL" dirty="0"/>
              <a:t> i wzajemnej solidarności i szanują działania Unii w tej dziedzinie.</a:t>
            </a:r>
            <a:endParaRPr lang="en-GB" dirty="0"/>
          </a:p>
        </p:txBody>
      </p:sp>
    </p:spTree>
    <p:extLst>
      <p:ext uri="{BB962C8B-B14F-4D97-AF65-F5344CB8AC3E}">
        <p14:creationId xmlns:p14="http://schemas.microsoft.com/office/powerpoint/2010/main" val="1817260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Lojalna współpraca</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Zasada lojalnej współpracy z art. 4 ust. 3 TUE wspiera jako „dodatkowe” zobowiązanie wykonywanie jakiejś normy prawa Unii Europejskiej</a:t>
            </a:r>
          </a:p>
          <a:p>
            <a:r>
              <a:rPr lang="pl-PL" dirty="0" smtClean="0"/>
              <a:t>Przykład : pobór VAT</a:t>
            </a:r>
          </a:p>
          <a:p>
            <a:r>
              <a:rPr lang="pl-PL" dirty="0" smtClean="0"/>
              <a:t>art</a:t>
            </a:r>
            <a:r>
              <a:rPr lang="pl-PL" dirty="0"/>
              <a:t>. 2 i 22 szóstej dyrektywy oraz art. 4 ust. 3 TUE wynika, iż państwa członkowskie są zobowiązane do przyjęcia wszelkich środków legislacyjnych i administracyjnych mogących zapewnić pobór w pełnej wysokości VAT należnego na ich terytorium </a:t>
            </a:r>
            <a:endParaRPr lang="pl-PL" dirty="0" smtClean="0"/>
          </a:p>
          <a:p>
            <a:r>
              <a:rPr lang="pl-PL" dirty="0" smtClean="0"/>
              <a:t>TS 16.03.2017 </a:t>
            </a:r>
            <a:r>
              <a:rPr lang="en-GB" dirty="0" smtClean="0"/>
              <a:t>C-493/15</a:t>
            </a:r>
            <a:r>
              <a:rPr lang="pl-PL" dirty="0" smtClean="0"/>
              <a:t> </a:t>
            </a:r>
            <a:r>
              <a:rPr lang="pl-PL" i="1" dirty="0" err="1" smtClean="0"/>
              <a:t>Identi</a:t>
            </a:r>
            <a:r>
              <a:rPr lang="pl-PL" i="1" dirty="0" smtClean="0"/>
              <a:t>,</a:t>
            </a:r>
            <a:r>
              <a:rPr lang="pl-PL" dirty="0"/>
              <a:t> </a:t>
            </a:r>
            <a:r>
              <a:rPr lang="pl-PL" dirty="0" smtClean="0"/>
              <a:t>EU:C:2017:219, pkt 16</a:t>
            </a:r>
          </a:p>
          <a:p>
            <a:r>
              <a:rPr lang="pl-PL" dirty="0" smtClean="0"/>
              <a:t>Prócz tego, samoistne zobowiązanie współpracy w dobrej wierze </a:t>
            </a:r>
          </a:p>
          <a:p>
            <a:r>
              <a:rPr lang="pl-PL" dirty="0"/>
              <a:t> W przypadku trudności z wykonaniem, na podstawie w szczególności art. 4 ust. 3 TUE, nakładającego na państwa członkowskie i instytucje Unii Europejskiej wzajemne obowiązki lojalnej współpracy, Komisja i państwo członkowskie powinny w dobrej wierze współpracować w celu pokonania trudności w pełnym przestrzeganiu postanowień traktatu FUE (</a:t>
            </a:r>
            <a:r>
              <a:rPr lang="pl-PL" dirty="0" smtClean="0"/>
              <a:t>C‑507/08 </a:t>
            </a:r>
            <a:r>
              <a:rPr lang="pl-PL" i="1" dirty="0" smtClean="0"/>
              <a:t>Komisja/Słowacja</a:t>
            </a:r>
            <a:r>
              <a:rPr lang="pl-PL" dirty="0"/>
              <a:t>, </a:t>
            </a:r>
            <a:r>
              <a:rPr lang="pl-PL" dirty="0" smtClean="0"/>
              <a:t>EU:C:2010:802, pkt 44)</a:t>
            </a:r>
            <a:endParaRPr lang="en-GB" dirty="0"/>
          </a:p>
        </p:txBody>
      </p:sp>
    </p:spTree>
    <p:extLst>
      <p:ext uri="{BB962C8B-B14F-4D97-AF65-F5344CB8AC3E}">
        <p14:creationId xmlns:p14="http://schemas.microsoft.com/office/powerpoint/2010/main" val="1562613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Lojalna współpraca</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Również wymiar Państwo Członkowskie – Państwo Członkowskie</a:t>
            </a:r>
          </a:p>
          <a:p>
            <a:r>
              <a:rPr lang="pl-PL" dirty="0" smtClean="0"/>
              <a:t>Obowiązek </a:t>
            </a:r>
            <a:r>
              <a:rPr lang="pl-PL" dirty="0" err="1" smtClean="0"/>
              <a:t>PCz</a:t>
            </a:r>
            <a:r>
              <a:rPr lang="pl-PL" dirty="0" smtClean="0"/>
              <a:t> z art. 4 ust. 3 TUE niesie ze sobą uprawnione oczekiwanie innego </a:t>
            </a:r>
            <a:r>
              <a:rPr lang="pl-PL" dirty="0" err="1" smtClean="0"/>
              <a:t>PCz</a:t>
            </a:r>
            <a:r>
              <a:rPr lang="pl-PL" dirty="0" smtClean="0"/>
              <a:t>, że to państwo ten obowiązek wykona</a:t>
            </a:r>
          </a:p>
          <a:p>
            <a:r>
              <a:rPr lang="pl-PL" dirty="0"/>
              <a:t>Z zasady lojalnej współpracy, ustanowionej w art. 4 ust. 3 TUE, wynika bowiem, że w celu złożenia oświadczeń, o których mowa w art. 5 rozporządzenia nr 1408/71 i art. 9 ust. 1 rozporządzenia nr 883/2004, każde państwo członkowskie powinno przeprowadzić staranne badanie własnych systemów zabezpieczenia społecznego i, jeśli zaistnieje taka potrzeba, po przeprowadzeniu takiego badania wskazać je w oświadczeniach jako systemy wchodzące w zakres stosowania tych </a:t>
            </a:r>
            <a:r>
              <a:rPr lang="pl-PL" dirty="0" smtClean="0"/>
              <a:t>rozporządzeń</a:t>
            </a:r>
            <a:r>
              <a:rPr lang="pl-PL" i="1" dirty="0" smtClean="0"/>
              <a:t>. </a:t>
            </a:r>
            <a:r>
              <a:rPr lang="pl-PL" b="1" i="1" dirty="0" smtClean="0"/>
              <a:t>Z</a:t>
            </a:r>
            <a:r>
              <a:rPr lang="pl-PL" b="1" i="1" dirty="0"/>
              <a:t> zasady tej wynika również, że inne państwa członkowskie mają prawo oczekiwać, iż zainteresowane państwo członkowskie zastosowało się do tych </a:t>
            </a:r>
            <a:r>
              <a:rPr lang="pl-PL" b="1" i="1" dirty="0" smtClean="0"/>
              <a:t>obowiązków</a:t>
            </a:r>
          </a:p>
          <a:p>
            <a:r>
              <a:rPr lang="pl-PL" b="1" dirty="0" smtClean="0"/>
              <a:t>C-12/14 </a:t>
            </a:r>
            <a:r>
              <a:rPr lang="pl-PL" b="1" i="1" dirty="0" smtClean="0"/>
              <a:t>Komisja/Malta, 3.3.16,</a:t>
            </a:r>
            <a:r>
              <a:rPr lang="pl-PL" dirty="0"/>
              <a:t> </a:t>
            </a:r>
            <a:r>
              <a:rPr lang="pl-PL" dirty="0" smtClean="0"/>
              <a:t>EU:C:2016:135, pkt 37</a:t>
            </a:r>
            <a:endParaRPr lang="en-GB" b="1" i="1" dirty="0"/>
          </a:p>
        </p:txBody>
      </p:sp>
    </p:spTree>
    <p:extLst>
      <p:ext uri="{BB962C8B-B14F-4D97-AF65-F5344CB8AC3E}">
        <p14:creationId xmlns:p14="http://schemas.microsoft.com/office/powerpoint/2010/main" val="1287971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Lojalna współpraca</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art. 4 ust. 3 TUE może być przedmiotem skargi, o której mowa w art. 258 TFUE (skarga Komisji na Państwo Członkowskie o stwierdzenie uchybienia zobowiązań wynikających z prawa Unii Europejskiej)</a:t>
            </a:r>
          </a:p>
          <a:p>
            <a:r>
              <a:rPr lang="pl-PL" dirty="0" smtClean="0"/>
              <a:t>Jednakże, taki zarzut musi być dokładnie określony i Komisja musi wykazać, na czym miałoby polegać naruszenie zasady lojalnej współpracy</a:t>
            </a:r>
          </a:p>
          <a:p>
            <a:r>
              <a:rPr lang="pl-PL" b="1" dirty="0" smtClean="0"/>
              <a:t>C-678/13 </a:t>
            </a:r>
            <a:r>
              <a:rPr lang="pl-PL" dirty="0"/>
              <a:t>Komisja/Polska, </a:t>
            </a:r>
            <a:r>
              <a:rPr lang="pl-PL" dirty="0" smtClean="0"/>
              <a:t>EU:C:2015:358, pkt 35 : niedopuszczalny zarzut sformułowany ogólnie, jako uchybienie obowiązkowi lojalności poprzez brak udzielenia informacji</a:t>
            </a:r>
          </a:p>
          <a:p>
            <a:r>
              <a:rPr lang="pl-PL" dirty="0"/>
              <a:t>Szczegółowy obowiązek: </a:t>
            </a:r>
            <a:endParaRPr lang="pl-PL" dirty="0" smtClean="0"/>
          </a:p>
          <a:p>
            <a:r>
              <a:rPr lang="pl-PL" dirty="0" smtClean="0"/>
              <a:t>art</a:t>
            </a:r>
            <a:r>
              <a:rPr lang="pl-PL" dirty="0"/>
              <a:t>. 4 ust. 3 </a:t>
            </a:r>
            <a:r>
              <a:rPr lang="pl-PL" dirty="0" smtClean="0"/>
              <a:t>TUE </a:t>
            </a:r>
            <a:r>
              <a:rPr lang="pl-PL" dirty="0"/>
              <a:t>stoi na przeszkodzie temu, by, po tym, gdy niezgodność z prawem </a:t>
            </a:r>
            <a:r>
              <a:rPr lang="pl-PL" dirty="0" smtClean="0"/>
              <a:t>UE </a:t>
            </a:r>
            <a:r>
              <a:rPr lang="pl-PL" dirty="0"/>
              <a:t>przepisu </a:t>
            </a:r>
            <a:r>
              <a:rPr lang="pl-PL" dirty="0" smtClean="0"/>
              <a:t>krajowego została już stwierdzona </a:t>
            </a:r>
            <a:r>
              <a:rPr lang="pl-PL" dirty="0"/>
              <a:t>i w konsekwencji sąd krajowy odstąpił od tego przepisu, zastosowanie znalazła zastępczo norma krajowa, która podobnie </a:t>
            </a:r>
            <a:r>
              <a:rPr lang="pl-PL" dirty="0" smtClean="0"/>
              <a:t>do spornego </a:t>
            </a:r>
            <a:r>
              <a:rPr lang="pl-PL" dirty="0"/>
              <a:t>przepisu krajowego jest zasadniczo analogiczna do tej normy, od której w ten sposób </a:t>
            </a:r>
            <a:r>
              <a:rPr lang="pl-PL" dirty="0" smtClean="0"/>
              <a:t>odstąpiono</a:t>
            </a:r>
          </a:p>
          <a:p>
            <a:r>
              <a:rPr lang="pl-PL" dirty="0" smtClean="0"/>
              <a:t>TS, 26.11.2014, </a:t>
            </a:r>
            <a:r>
              <a:rPr lang="pl-PL" b="1" dirty="0" smtClean="0"/>
              <a:t>C-66/13 Green Network, </a:t>
            </a:r>
            <a:r>
              <a:rPr lang="pl-PL" dirty="0" smtClean="0"/>
              <a:t>EU:C:2014:2399, pkt 73</a:t>
            </a:r>
            <a:endParaRPr lang="en-GB" dirty="0"/>
          </a:p>
        </p:txBody>
      </p:sp>
    </p:spTree>
    <p:extLst>
      <p:ext uri="{BB962C8B-B14F-4D97-AF65-F5344CB8AC3E}">
        <p14:creationId xmlns:p14="http://schemas.microsoft.com/office/powerpoint/2010/main" val="3158829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Lojalna współpraca</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Art. 4 ust. 3 TUE bywa powoływany jako podstawa prawna szczegółowych obowiązków Państw Członkowskich</a:t>
            </a:r>
          </a:p>
          <a:p>
            <a:r>
              <a:rPr lang="pl-PL" dirty="0" smtClean="0"/>
              <a:t>Zasada lojalnej współpracy </a:t>
            </a:r>
            <a:r>
              <a:rPr lang="pl-PL" dirty="0"/>
              <a:t>nie upoważnia </a:t>
            </a:r>
            <a:r>
              <a:rPr lang="pl-PL" dirty="0" smtClean="0"/>
              <a:t>państwa </a:t>
            </a:r>
            <a:r>
              <a:rPr lang="pl-PL" dirty="0"/>
              <a:t>członkowskiego do obchodzenia zobowiązań nałożonych na nie prawem Unii i tym samym nie zezwala </a:t>
            </a:r>
            <a:r>
              <a:rPr lang="pl-PL" dirty="0" smtClean="0"/>
              <a:t>sądowi krajowemu na zastosowanie przepisów krajowych, które z punktu widzenia prawa krajowego miałyby zastosowanie, wbrew prawu </a:t>
            </a:r>
            <a:r>
              <a:rPr lang="pl-PL" dirty="0"/>
              <a:t>UE (</a:t>
            </a:r>
            <a:r>
              <a:rPr lang="pl-PL" dirty="0" smtClean="0"/>
              <a:t>C-135/15 </a:t>
            </a:r>
            <a:r>
              <a:rPr lang="pl-PL" dirty="0" err="1" smtClean="0"/>
              <a:t>Nikiforidis</a:t>
            </a:r>
            <a:r>
              <a:rPr lang="pl-PL" dirty="0" smtClean="0"/>
              <a:t>, EU:C:2016:774, pkt 54)</a:t>
            </a:r>
          </a:p>
          <a:p>
            <a:r>
              <a:rPr lang="pl-PL" dirty="0"/>
              <a:t>zgodnie z zasadą lojalnej współpracy państwo członkowskie nie może przyjmować przepisów uzależniających zwrot podatku, który został uznany za niezgodny z prawem Unii wyrokiem Trybunału lub którego niezgodność z tymże prawem wynika z wyroku Trybunału, od warunków dotyczących specyficznie danego podatku, które są mniej korzystne aniżeli warunki, jakie wobec braku tych pierwszych znalazłyby zastosowanie do zwrotu podatku (</a:t>
            </a:r>
            <a:r>
              <a:rPr lang="pl-PL" dirty="0" smtClean="0"/>
              <a:t>C-200/14 </a:t>
            </a:r>
            <a:r>
              <a:rPr lang="pl-PL" i="1" dirty="0" err="1" smtClean="0"/>
              <a:t>Campean</a:t>
            </a:r>
            <a:r>
              <a:rPr lang="pl-PL" i="1" dirty="0" smtClean="0"/>
              <a:t>,</a:t>
            </a:r>
            <a:r>
              <a:rPr lang="pl-PL" dirty="0"/>
              <a:t> </a:t>
            </a:r>
            <a:r>
              <a:rPr lang="pl-PL" dirty="0" smtClean="0"/>
              <a:t>EU:C:2016:494, pkt 40)</a:t>
            </a:r>
          </a:p>
          <a:p>
            <a:r>
              <a:rPr lang="pl-PL" dirty="0" smtClean="0"/>
              <a:t>W ramach sporu przed sądem (w </a:t>
            </a:r>
            <a:r>
              <a:rPr lang="pl-PL" dirty="0"/>
              <a:t>tym administracyjnym), sąd krajowy musi uwzględnić </a:t>
            </a:r>
            <a:r>
              <a:rPr lang="pl-PL" dirty="0" smtClean="0"/>
              <a:t>pisemne lub ustne zajęcie stanowiska przez Komisję albo inną instytucję </a:t>
            </a:r>
            <a:r>
              <a:rPr lang="pl-PL" dirty="0"/>
              <a:t>jako element oceny w ramach toczącego się przed nim sporu i uzasadnić swe orzeczenie w świetle całości dostępnych mu akt </a:t>
            </a:r>
            <a:r>
              <a:rPr lang="pl-PL" dirty="0" smtClean="0"/>
              <a:t>sprawy (</a:t>
            </a:r>
            <a:r>
              <a:rPr lang="pl-PL" b="1" dirty="0" smtClean="0"/>
              <a:t>C-69/13 </a:t>
            </a:r>
            <a:r>
              <a:rPr lang="pl-PL" dirty="0" err="1" smtClean="0"/>
              <a:t>Mediaset</a:t>
            </a:r>
            <a:r>
              <a:rPr lang="pl-PL" dirty="0"/>
              <a:t>, </a:t>
            </a:r>
            <a:r>
              <a:rPr lang="pl-PL" dirty="0" smtClean="0"/>
              <a:t>EU:C:2014:71, pkt 31)</a:t>
            </a:r>
            <a:endParaRPr lang="en-GB" dirty="0"/>
          </a:p>
        </p:txBody>
      </p:sp>
    </p:spTree>
    <p:extLst>
      <p:ext uri="{BB962C8B-B14F-4D97-AF65-F5344CB8AC3E}">
        <p14:creationId xmlns:p14="http://schemas.microsoft.com/office/powerpoint/2010/main" val="845594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3796" y="0"/>
            <a:ext cx="10353761" cy="767024"/>
          </a:xfrm>
        </p:spPr>
        <p:txBody>
          <a:bodyPr/>
          <a:lstStyle/>
          <a:p>
            <a:r>
              <a:rPr lang="pl-PL" dirty="0" smtClean="0"/>
              <a:t>Lojalna współpraca</a:t>
            </a:r>
            <a:endParaRPr lang="en-GB" dirty="0"/>
          </a:p>
        </p:txBody>
      </p:sp>
      <p:sp>
        <p:nvSpPr>
          <p:cNvPr id="3" name="Symbol zastępczy zawartości 2"/>
          <p:cNvSpPr>
            <a:spLocks noGrp="1"/>
          </p:cNvSpPr>
          <p:nvPr>
            <p:ph idx="1"/>
          </p:nvPr>
        </p:nvSpPr>
        <p:spPr>
          <a:xfrm>
            <a:off x="0" y="940502"/>
            <a:ext cx="12192000" cy="5917497"/>
          </a:xfrm>
        </p:spPr>
        <p:txBody>
          <a:bodyPr>
            <a:normAutofit lnSpcReduction="10000"/>
          </a:bodyPr>
          <a:lstStyle/>
          <a:p>
            <a:r>
              <a:rPr lang="pl-PL" dirty="0" smtClean="0"/>
              <a:t>Zasada lojalnej współpracy dodatkową podstawą prawną dla zasady odpowiedzialności Państw Członkowskich za naruszenia prawa Unii</a:t>
            </a:r>
          </a:p>
          <a:p>
            <a:r>
              <a:rPr lang="en-US" i="1" dirty="0"/>
              <a:t>It follows that the principle whereby a State must be liable for loss and damage caused to individuals by breaches of Community law for which the State can be held responsible is inherent in the system of the Treaty. </a:t>
            </a:r>
          </a:p>
          <a:p>
            <a:r>
              <a:rPr lang="en-US" i="1" dirty="0"/>
              <a:t>A further basis for the obligation of Member States to make good such loss and damage is to be found in Article 5 of the </a:t>
            </a:r>
            <a:r>
              <a:rPr lang="en-US" i="1" dirty="0" smtClean="0"/>
              <a:t>Treaty</a:t>
            </a:r>
            <a:r>
              <a:rPr lang="pl-PL" i="1" dirty="0" smtClean="0"/>
              <a:t> [obecnie art. 4 ust. 3 TUE]</a:t>
            </a:r>
            <a:r>
              <a:rPr lang="en-US" i="1" dirty="0" smtClean="0"/>
              <a:t>, </a:t>
            </a:r>
            <a:r>
              <a:rPr lang="en-US" i="1" dirty="0"/>
              <a:t>under which they are required to take all appropriate measures, whether general or particular, to ensure the implementation of Community law, and consequently to nullify the unlawful consequences of a breach of Community </a:t>
            </a:r>
            <a:r>
              <a:rPr lang="en-US" i="1" dirty="0" smtClean="0"/>
              <a:t>law</a:t>
            </a:r>
            <a:endParaRPr lang="pl-PL" i="1" dirty="0"/>
          </a:p>
          <a:p>
            <a:r>
              <a:rPr lang="pl-PL" b="1" dirty="0"/>
              <a:t>Wyrok Trybunału z dnia 19 listopada 1991 r. </a:t>
            </a:r>
            <a:br>
              <a:rPr lang="pl-PL" b="1" dirty="0"/>
            </a:br>
            <a:r>
              <a:rPr lang="pl-PL" b="1" dirty="0"/>
              <a:t>Andrea </a:t>
            </a:r>
            <a:r>
              <a:rPr lang="pl-PL" b="1" dirty="0" err="1"/>
              <a:t>Francovich</a:t>
            </a:r>
            <a:r>
              <a:rPr lang="pl-PL" b="1" dirty="0"/>
              <a:t> i </a:t>
            </a:r>
            <a:r>
              <a:rPr lang="pl-PL" b="1" dirty="0" err="1"/>
              <a:t>Danila</a:t>
            </a:r>
            <a:r>
              <a:rPr lang="pl-PL" b="1" dirty="0"/>
              <a:t> </a:t>
            </a:r>
            <a:r>
              <a:rPr lang="pl-PL" b="1" dirty="0" err="1"/>
              <a:t>Bonifaci</a:t>
            </a:r>
            <a:r>
              <a:rPr lang="pl-PL" b="1" dirty="0"/>
              <a:t> i inni przeciwko </a:t>
            </a:r>
            <a:r>
              <a:rPr lang="pl-PL" b="1" dirty="0" smtClean="0"/>
              <a:t>Republice </a:t>
            </a:r>
            <a:r>
              <a:rPr lang="pl-PL" b="1" dirty="0"/>
              <a:t>Włoskiej. </a:t>
            </a:r>
            <a:br>
              <a:rPr lang="pl-PL" b="1" dirty="0"/>
            </a:br>
            <a:r>
              <a:rPr lang="pl-PL" b="1" dirty="0"/>
              <a:t>Wnioski o wydanie orzeczenia w trybie prejudycjalnym: Pretura di Vicenza i Pretura di </a:t>
            </a:r>
            <a:r>
              <a:rPr lang="pl-PL" b="1" dirty="0" err="1"/>
              <a:t>Bassano</a:t>
            </a:r>
            <a:r>
              <a:rPr lang="pl-PL" b="1" dirty="0"/>
              <a:t> del Grappa - Włochy. </a:t>
            </a:r>
            <a:br>
              <a:rPr lang="pl-PL" b="1" dirty="0"/>
            </a:br>
            <a:r>
              <a:rPr lang="pl-PL" b="1" dirty="0"/>
              <a:t>Sprawy połączone C-6/90 oraz C-9/90.</a:t>
            </a:r>
            <a:endParaRPr lang="en-US" i="1" dirty="0"/>
          </a:p>
          <a:p>
            <a:r>
              <a:rPr lang="pl-PL"/>
              <a:t>EU:C:1991:428</a:t>
            </a:r>
            <a:endParaRPr lang="en-GB" dirty="0"/>
          </a:p>
        </p:txBody>
      </p:sp>
    </p:spTree>
    <p:extLst>
      <p:ext uri="{BB962C8B-B14F-4D97-AF65-F5344CB8AC3E}">
        <p14:creationId xmlns:p14="http://schemas.microsoft.com/office/powerpoint/2010/main" val="2443065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677479"/>
            <a:ext cx="12192000" cy="546652"/>
          </a:xfrm>
        </p:spPr>
        <p:txBody>
          <a:bodyPr>
            <a:normAutofit fontScale="90000"/>
          </a:bodyPr>
          <a:lstStyle/>
          <a:p>
            <a:r>
              <a:rPr lang="pl-PL" dirty="0" smtClean="0"/>
              <a:t>koniec</a:t>
            </a:r>
            <a:endParaRPr lang="en-GB" dirty="0"/>
          </a:p>
        </p:txBody>
      </p:sp>
    </p:spTree>
    <p:extLst>
      <p:ext uri="{BB962C8B-B14F-4D97-AF65-F5344CB8AC3E}">
        <p14:creationId xmlns:p14="http://schemas.microsoft.com/office/powerpoint/2010/main" val="104829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192000" cy="526774"/>
          </a:xfrm>
        </p:spPr>
        <p:txBody>
          <a:bodyPr>
            <a:normAutofit fontScale="90000"/>
          </a:bodyPr>
          <a:lstStyle/>
          <a:p>
            <a:r>
              <a:rPr lang="pl-PL" dirty="0" smtClean="0"/>
              <a:t>pomocniczość</a:t>
            </a:r>
            <a:endParaRPr lang="en-GB" dirty="0"/>
          </a:p>
        </p:txBody>
      </p:sp>
      <p:sp>
        <p:nvSpPr>
          <p:cNvPr id="3" name="Symbol zastępczy zawartości 2"/>
          <p:cNvSpPr>
            <a:spLocks noGrp="1"/>
          </p:cNvSpPr>
          <p:nvPr>
            <p:ph idx="1"/>
          </p:nvPr>
        </p:nvSpPr>
        <p:spPr>
          <a:xfrm>
            <a:off x="0" y="565438"/>
            <a:ext cx="12192000" cy="6292562"/>
          </a:xfrm>
        </p:spPr>
        <p:txBody>
          <a:bodyPr/>
          <a:lstStyle/>
          <a:p>
            <a:pPr algn="just"/>
            <a:r>
              <a:rPr lang="pl-PL" dirty="0" smtClean="0"/>
              <a:t>Art. 5 ust. </a:t>
            </a:r>
            <a:r>
              <a:rPr lang="pl-PL" dirty="0"/>
              <a:t>3 </a:t>
            </a:r>
            <a:r>
              <a:rPr lang="pl-PL" dirty="0" smtClean="0"/>
              <a:t>TUE</a:t>
            </a:r>
            <a:r>
              <a:rPr lang="pl-PL" dirty="0"/>
              <a:t>: </a:t>
            </a:r>
            <a:endParaRPr lang="pl-PL" dirty="0" smtClean="0"/>
          </a:p>
          <a:p>
            <a:pPr algn="just"/>
            <a:r>
              <a:rPr lang="pl-PL" dirty="0" smtClean="0"/>
              <a:t>Zgodnie </a:t>
            </a:r>
            <a:r>
              <a:rPr lang="pl-PL" dirty="0"/>
              <a:t>z zasadą pomocniczości, w dziedzinach, które nie należą do jej wyłącznej kompetencji, Unia podejmuje działania tylko wówczas i tylko w takim zakresie, w jakim cele zamierzonego działania nie mogą zostać osiągnięte w sposób wystarczający przez Państwa Członkowskie, zarówno na poziomie centralnym, jak i regionalnym oraz lokalnym, i jeśli ze względu na rozmiary lub skutki proponowanego działania możliwe jest lepsze ich osiągnięcie na poziomie Unii.</a:t>
            </a:r>
          </a:p>
          <a:p>
            <a:pPr algn="just"/>
            <a:r>
              <a:rPr lang="pl-PL" dirty="0"/>
              <a:t>Instytucje Unii stosują zasadę pomocniczości zgodnie z Protokołem w sprawie stosowania zasad pomocniczości i proporcjonalności. Parlamenty narodowe czuwają nad przestrzeganiem zasady pomocniczości zgodnie z procedurą przewidzianą w tym protokole</a:t>
            </a:r>
            <a:r>
              <a:rPr lang="pl-PL" dirty="0" smtClean="0"/>
              <a:t>.</a:t>
            </a:r>
          </a:p>
          <a:p>
            <a:pPr algn="just"/>
            <a:r>
              <a:rPr lang="pl-PL" dirty="0" smtClean="0"/>
              <a:t>Zasada pomocniczości nie ma zastosowania w warunkach kompetencji wyłącznej Unii Europejskiej (por. Sąd, </a:t>
            </a:r>
            <a:r>
              <a:rPr lang="pl-PL" b="1" dirty="0" smtClean="0"/>
              <a:t>T-461/13 Hiszpania/Komisja, </a:t>
            </a:r>
            <a:r>
              <a:rPr lang="pl-PL" dirty="0" smtClean="0"/>
              <a:t>EU:T:2015:891, pkt 182)</a:t>
            </a:r>
            <a:endParaRPr lang="pl-PL" dirty="0"/>
          </a:p>
          <a:p>
            <a:endParaRPr lang="en-GB" dirty="0"/>
          </a:p>
        </p:txBody>
      </p:sp>
    </p:spTree>
    <p:extLst>
      <p:ext uri="{BB962C8B-B14F-4D97-AF65-F5344CB8AC3E}">
        <p14:creationId xmlns:p14="http://schemas.microsoft.com/office/powerpoint/2010/main" val="10719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pomocniczość</a:t>
            </a:r>
            <a:endParaRPr lang="en-GB" dirty="0"/>
          </a:p>
        </p:txBody>
      </p:sp>
      <p:sp>
        <p:nvSpPr>
          <p:cNvPr id="3" name="Symbol zastępczy zawartości 2"/>
          <p:cNvSpPr>
            <a:spLocks noGrp="1"/>
          </p:cNvSpPr>
          <p:nvPr>
            <p:ph idx="1"/>
          </p:nvPr>
        </p:nvSpPr>
        <p:spPr>
          <a:xfrm>
            <a:off x="0" y="546654"/>
            <a:ext cx="12192000" cy="6311346"/>
          </a:xfrm>
        </p:spPr>
        <p:txBody>
          <a:bodyPr>
            <a:normAutofit lnSpcReduction="10000"/>
          </a:bodyPr>
          <a:lstStyle/>
          <a:p>
            <a:r>
              <a:rPr lang="pl-PL" dirty="0"/>
              <a:t>Artykuł 12  </a:t>
            </a:r>
            <a:r>
              <a:rPr lang="pl-PL" dirty="0" smtClean="0"/>
              <a:t>TUE</a:t>
            </a:r>
          </a:p>
          <a:p>
            <a:r>
              <a:rPr lang="pl-PL" dirty="0" smtClean="0"/>
              <a:t>Parlamenty </a:t>
            </a:r>
            <a:r>
              <a:rPr lang="pl-PL" dirty="0"/>
              <a:t>narodowe aktywnie przyczyniają się do prawidłowego funkcjonowania Unii:  </a:t>
            </a:r>
            <a:endParaRPr lang="pl-PL" dirty="0" smtClean="0"/>
          </a:p>
          <a:p>
            <a:r>
              <a:rPr lang="pl-PL" dirty="0" smtClean="0"/>
              <a:t>a</a:t>
            </a:r>
            <a:r>
              <a:rPr lang="pl-PL" dirty="0"/>
              <a:t>) 	  otrzymując od instytucji Unii informacje oraz projekty aktów ustawodawczych Unii zgodnie z Protokołem w sprawie roli parlamentów narodowych w Unii Europejskiej;  </a:t>
            </a:r>
            <a:endParaRPr lang="pl-PL" dirty="0" smtClean="0"/>
          </a:p>
          <a:p>
            <a:r>
              <a:rPr lang="pl-PL" dirty="0" smtClean="0"/>
              <a:t>b</a:t>
            </a:r>
            <a:r>
              <a:rPr lang="pl-PL" dirty="0"/>
              <a:t>) 	  czuwając nad poszanowaniem zasady pomocniczości zgodnie z procedurami przewidzianymi w Protokole w sprawie stosowania zasad pomocniczości i proporcjonalności;  </a:t>
            </a:r>
            <a:endParaRPr lang="pl-PL" dirty="0" smtClean="0"/>
          </a:p>
          <a:p>
            <a:r>
              <a:rPr lang="pl-PL" dirty="0" smtClean="0"/>
              <a:t>c</a:t>
            </a:r>
            <a:r>
              <a:rPr lang="pl-PL" dirty="0"/>
              <a:t>) 	  uczestnicząc, w ramach przestrzeni wolności, bezpieczeństwa i sprawiedliwości, w mechanizmach oceniających wykonanie polityk Unii w tej dziedzinie, zgodnie z artykułem 70 Traktatu o funkcjonowaniu Unii Europejskiej, oraz włączając się w polityczną kontrolę Europolu i ocenę działalności </a:t>
            </a:r>
            <a:r>
              <a:rPr lang="pl-PL" dirty="0" err="1"/>
              <a:t>Eurojustu</a:t>
            </a:r>
            <a:r>
              <a:rPr lang="pl-PL" dirty="0"/>
              <a:t>, zgodnie z artykułami 88 i 85 tego Traktatu;  </a:t>
            </a:r>
            <a:endParaRPr lang="pl-PL" dirty="0" smtClean="0"/>
          </a:p>
          <a:p>
            <a:r>
              <a:rPr lang="pl-PL" dirty="0" smtClean="0"/>
              <a:t>d</a:t>
            </a:r>
            <a:r>
              <a:rPr lang="pl-PL" dirty="0"/>
              <a:t>) 	  uczestnicząc w procedurach zmiany Traktatów, zgodnie z artykułem 48 niniejszego Traktatu;  e) 	  otrzymując informacje na temat wniosków o przystąpienie do Unii, zgodnie z artykułem 49 niniejszego Traktatu;  </a:t>
            </a:r>
            <a:endParaRPr lang="pl-PL" dirty="0" smtClean="0"/>
          </a:p>
          <a:p>
            <a:r>
              <a:rPr lang="pl-PL" dirty="0" smtClean="0"/>
              <a:t>f</a:t>
            </a:r>
            <a:r>
              <a:rPr lang="pl-PL" dirty="0"/>
              <a:t>) 	  uczestnicząc we współpracy międzyparlamentarnej między parlamentami narodowymi i z Parlamentem Europejskim, zgodnie z Protokołem w sprawie roli parlamentów narodowych w Unii Europejskiej.</a:t>
            </a:r>
            <a:endParaRPr lang="en-GB" dirty="0"/>
          </a:p>
        </p:txBody>
      </p:sp>
    </p:spTree>
    <p:extLst>
      <p:ext uri="{BB962C8B-B14F-4D97-AF65-F5344CB8AC3E}">
        <p14:creationId xmlns:p14="http://schemas.microsoft.com/office/powerpoint/2010/main" val="84657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endParaRPr lang="en-GB" dirty="0"/>
          </a:p>
        </p:txBody>
      </p:sp>
      <p:sp>
        <p:nvSpPr>
          <p:cNvPr id="3" name="Symbol zastępczy zawartości 2"/>
          <p:cNvSpPr>
            <a:spLocks noGrp="1"/>
          </p:cNvSpPr>
          <p:nvPr>
            <p:ph idx="1"/>
          </p:nvPr>
        </p:nvSpPr>
        <p:spPr>
          <a:xfrm>
            <a:off x="0" y="546654"/>
            <a:ext cx="12192000" cy="6311346"/>
          </a:xfrm>
        </p:spPr>
        <p:txBody>
          <a:bodyPr>
            <a:normAutofit lnSpcReduction="10000"/>
          </a:bodyPr>
          <a:lstStyle/>
          <a:p>
            <a:r>
              <a:rPr lang="pl-PL" dirty="0" smtClean="0"/>
              <a:t>Art. </a:t>
            </a:r>
            <a:r>
              <a:rPr lang="pl-PL" dirty="0"/>
              <a:t>69 TFUE : Parlamenty narodowe zapewniają zgodność wniosków i inicjatyw ustawodawczych przedkładanych w ramach rozdziałów 4 i 5 z zasadą pomocniczości, zgodnie z Protokołem w sprawie stosowania zasad pomocniczości i proporcjonalności</a:t>
            </a:r>
            <a:r>
              <a:rPr lang="pl-PL" dirty="0" smtClean="0"/>
              <a:t>.</a:t>
            </a:r>
          </a:p>
          <a:p>
            <a:r>
              <a:rPr lang="pl-PL" dirty="0" smtClean="0"/>
              <a:t>„Wczesne ostrzeganie” użycia art. 352 TFUE: ust. </a:t>
            </a:r>
            <a:r>
              <a:rPr lang="pl-PL" dirty="0"/>
              <a:t>2 tamże : 2.   W ramach procedury kontroli stosowania zasady pomocniczości określonej w artykule 5 ustęp 3 Traktatu o Unii Europejskiej Komisja zwraca uwagę parlamentów narodowych na wnioski, których podstawą jest niniejszy artykuł</a:t>
            </a:r>
            <a:r>
              <a:rPr lang="pl-PL" dirty="0" smtClean="0"/>
              <a:t>.</a:t>
            </a:r>
          </a:p>
          <a:p>
            <a:r>
              <a:rPr lang="pl-PL" dirty="0" smtClean="0"/>
              <a:t>Protokół nr 1 do Traktatów: w sprawie roli parlamentów narodowych w Unii Europejskiej</a:t>
            </a:r>
          </a:p>
          <a:p>
            <a:r>
              <a:rPr lang="pl-PL" dirty="0" smtClean="0"/>
              <a:t>Art. </a:t>
            </a:r>
            <a:r>
              <a:rPr lang="pl-PL" dirty="0"/>
              <a:t>3: Parlamenty narodowe mogą przesyłać przewodniczącym Parlamentu Europejskiego, Rady i Komisji uzasadnioną opinię na temat zgodności projektu aktu ustawodawczego z zasadą pomocniczości, zgodnie z procedurą przewidzianą w Protokole w sprawie stosowania zasad pomocniczości i proporcjonalności.</a:t>
            </a:r>
          </a:p>
          <a:p>
            <a:r>
              <a:rPr lang="pl-PL" dirty="0"/>
              <a:t>Jeżeli projekt aktu ustawodawczego pochodzi od grupy Państw Członkowskich, przewodniczący Rady przekazuje uzasadnioną opinię lub opinie rządom tych Państw Członkowskich.</a:t>
            </a:r>
          </a:p>
          <a:p>
            <a:r>
              <a:rPr lang="pl-PL" dirty="0"/>
              <a:t>Jeżeli projekt aktu ustawodawczego pochodzi od Trybunału Sprawiedliwości, Europejskiego Banku Centralnego lub Europejskiego Banku Inwestycyjnego, przewodniczący Rady przekazuje uzasadnione opinię lub opinie danej instytucji lub organowi.</a:t>
            </a:r>
          </a:p>
          <a:p>
            <a:endParaRPr lang="en-GB" dirty="0"/>
          </a:p>
        </p:txBody>
      </p:sp>
    </p:spTree>
    <p:extLst>
      <p:ext uri="{BB962C8B-B14F-4D97-AF65-F5344CB8AC3E}">
        <p14:creationId xmlns:p14="http://schemas.microsoft.com/office/powerpoint/2010/main" val="121979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pomocniczość</a:t>
            </a:r>
            <a:endParaRPr lang="en-GB" dirty="0"/>
          </a:p>
        </p:txBody>
      </p:sp>
      <p:sp>
        <p:nvSpPr>
          <p:cNvPr id="3" name="Symbol zastępczy zawartości 2"/>
          <p:cNvSpPr>
            <a:spLocks noGrp="1"/>
          </p:cNvSpPr>
          <p:nvPr>
            <p:ph idx="1"/>
          </p:nvPr>
        </p:nvSpPr>
        <p:spPr>
          <a:xfrm>
            <a:off x="0" y="546654"/>
            <a:ext cx="12192000" cy="6311346"/>
          </a:xfrm>
        </p:spPr>
        <p:txBody>
          <a:bodyPr>
            <a:normAutofit lnSpcReduction="10000"/>
          </a:bodyPr>
          <a:lstStyle/>
          <a:p>
            <a:r>
              <a:rPr lang="pl-PL" dirty="0" smtClean="0"/>
              <a:t>Protokół nr 2 – w sprawie stosowania zasad pomocniczości i proporcjonalności</a:t>
            </a:r>
          </a:p>
          <a:p>
            <a:r>
              <a:rPr lang="pl-PL" dirty="0"/>
              <a:t>Art.6 : Każdy parlament narodowy lub każda izba parlamentu narodowego może, w terminie ośmiu tygodni od daty przekazania projektu aktu ustawodawczego w językach urzędowych Unii, przesłać przewodniczącym Parlamentu Europejskiego, Rady i Komisji uzasadnioną opinię zawierającą powody, dla których uznaje, że dany projekt nie jest zgodny z zasadą pomocniczości. Do parlamentu narodowego lub izby parlamentu narodowego należy konsultowanie się, w stosownym przypadku, z parlamentami regionalnymi mającymi kompetencje ustawodawcze</a:t>
            </a:r>
            <a:r>
              <a:rPr lang="pl-PL" dirty="0" smtClean="0"/>
              <a:t>.</a:t>
            </a:r>
          </a:p>
          <a:p>
            <a:r>
              <a:rPr lang="pl-PL" dirty="0" smtClean="0"/>
              <a:t>Limit 56 głosów, po 2 głosy na państwo (28 </a:t>
            </a:r>
            <a:r>
              <a:rPr lang="pl-PL" dirty="0" err="1" smtClean="0"/>
              <a:t>PCz</a:t>
            </a:r>
            <a:r>
              <a:rPr lang="pl-PL" dirty="0" smtClean="0"/>
              <a:t> *2)</a:t>
            </a:r>
          </a:p>
          <a:p>
            <a:r>
              <a:rPr lang="pl-PL" dirty="0" smtClean="0"/>
              <a:t>Art. </a:t>
            </a:r>
            <a:r>
              <a:rPr lang="pl-PL" dirty="0"/>
              <a:t>8: Trybunał Sprawiedliwości Unii Europejskiej jest właściwy do orzekania w zakresie skarg w sprawie naruszenia przez akt ustawodawczy zasady pomocniczości wniesionych przez Państwo Członkowskie zgodnie z zasadami określonymi w artykule 263 Traktatu o funkcjonowaniu Unii Europejskiej lub przekazanych przez nie zgodnie z jego porządkiem prawnym w imieniu jego parlamentu narodowego lub izby tego parlamentu.</a:t>
            </a:r>
          </a:p>
          <a:p>
            <a:r>
              <a:rPr lang="pl-PL" dirty="0"/>
              <a:t>Zgodnie z zasadami określonymi w tym samym artykule skargi takie mogą być również wnoszone przez Komitet Regionów w odniesieniu do aktów ustawodawczych, do których przyjęcia Traktat o funkcjonowaniu Unii Europejskiej wymaga jego konsultacji.</a:t>
            </a:r>
          </a:p>
          <a:p>
            <a:endParaRPr lang="en-GB" dirty="0"/>
          </a:p>
        </p:txBody>
      </p:sp>
    </p:spTree>
    <p:extLst>
      <p:ext uri="{BB962C8B-B14F-4D97-AF65-F5344CB8AC3E}">
        <p14:creationId xmlns:p14="http://schemas.microsoft.com/office/powerpoint/2010/main" val="162470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pomocniczość</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Prócz wymiaru kontroli politycznej sprawowanej przez instytucje Unii oraz parlamenty narodowe, pomocniczość jest zdolna również do bycia wzorcem kontroli sądowej sprawowanej przez TSUE</a:t>
            </a:r>
          </a:p>
          <a:p>
            <a:r>
              <a:rPr lang="pl-PL" dirty="0" smtClean="0"/>
              <a:t>Możliwość bycia podstawą skargi o stwierdzenie nieważności aktu prawa Unii Europejskiej (art. 263 TFUE)</a:t>
            </a:r>
          </a:p>
          <a:p>
            <a:r>
              <a:rPr lang="pl-PL" dirty="0" smtClean="0"/>
              <a:t>Możliwość bycia przedmiotem pytania prejudycjalnego sądu krajowego (art. 267 TFUE), zarówno co do wykładni jak i ważności aktów prawa wtórnego</a:t>
            </a:r>
          </a:p>
          <a:p>
            <a:r>
              <a:rPr lang="pl-PL" dirty="0" smtClean="0"/>
              <a:t>Do sądów Unii należy </a:t>
            </a:r>
            <a:r>
              <a:rPr lang="pl-PL" dirty="0"/>
              <a:t>zbadanie poszanowania przesłanek materialnych ustanowionych w art. 5 ust. 3 TUE, jak również poszanowania gwarancji proceduralnych przewidzianych w protokole nr 2 (TS z 4.05.2016, </a:t>
            </a:r>
            <a:r>
              <a:rPr lang="pl-PL" dirty="0" smtClean="0"/>
              <a:t>C-477/14 </a:t>
            </a:r>
            <a:r>
              <a:rPr lang="pl-PL" i="1" dirty="0" err="1" smtClean="0"/>
              <a:t>Pillbox</a:t>
            </a:r>
            <a:r>
              <a:rPr lang="pl-PL" dirty="0" smtClean="0"/>
              <a:t>,</a:t>
            </a:r>
            <a:r>
              <a:rPr lang="pl-PL" i="1" dirty="0" smtClean="0"/>
              <a:t> </a:t>
            </a:r>
            <a:r>
              <a:rPr lang="pl-PL" dirty="0" smtClean="0"/>
              <a:t>EU:C:2016:324, pkt 146</a:t>
            </a:r>
          </a:p>
          <a:p>
            <a:r>
              <a:rPr lang="pl-PL" dirty="0" smtClean="0"/>
              <a:t>TSUE powinien </a:t>
            </a:r>
            <a:r>
              <a:rPr lang="pl-PL" dirty="0"/>
              <a:t>zbadać, czy prawodawca Unii mógł na podstawie szczegółowych informacji stwierdzić, że cel zamierzonego działania mógł zostać lepiej osiągnięty na poziomie Unii (</a:t>
            </a:r>
            <a:r>
              <a:rPr lang="pl-PL" dirty="0" smtClean="0"/>
              <a:t>C-547/14 </a:t>
            </a:r>
            <a:r>
              <a:rPr lang="pl-PL" i="1" dirty="0" smtClean="0"/>
              <a:t>Philip Morris</a:t>
            </a:r>
            <a:r>
              <a:rPr lang="pl-PL" dirty="0"/>
              <a:t>, 4.05.16, </a:t>
            </a:r>
            <a:r>
              <a:rPr lang="pl-PL" dirty="0" smtClean="0"/>
              <a:t>EU:C:2016:325, pkt 218)</a:t>
            </a:r>
            <a:endParaRPr lang="en-GB" dirty="0"/>
          </a:p>
        </p:txBody>
      </p:sp>
    </p:spTree>
    <p:extLst>
      <p:ext uri="{BB962C8B-B14F-4D97-AF65-F5344CB8AC3E}">
        <p14:creationId xmlns:p14="http://schemas.microsoft.com/office/powerpoint/2010/main" val="2552909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pomocniczość</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Pytanie </a:t>
            </a:r>
            <a:r>
              <a:rPr lang="pl-PL" dirty="0"/>
              <a:t>przy kontroli pomocniczości: </a:t>
            </a:r>
            <a:r>
              <a:rPr lang="pl-PL" dirty="0" smtClean="0"/>
              <a:t>„</a:t>
            </a:r>
            <a:r>
              <a:rPr lang="pl-PL" i="1" dirty="0" smtClean="0"/>
              <a:t>należy </a:t>
            </a:r>
            <a:r>
              <a:rPr lang="pl-PL" i="1" dirty="0"/>
              <a:t>ustalić, czy cel zamierzonego działania mógł zostać lepiej osiągnięty na poziomie </a:t>
            </a:r>
            <a:r>
              <a:rPr lang="pl-PL" i="1" dirty="0" smtClean="0"/>
              <a:t>Unii</a:t>
            </a:r>
            <a:r>
              <a:rPr lang="pl-PL" dirty="0" smtClean="0"/>
              <a:t>”</a:t>
            </a:r>
          </a:p>
          <a:p>
            <a:r>
              <a:rPr lang="pl-PL" i="1" dirty="0"/>
              <a:t>Przedmiotem zasady pomocniczości nie </a:t>
            </a:r>
            <a:r>
              <a:rPr lang="pl-PL" i="1" dirty="0" smtClean="0"/>
              <a:t>jest (…) ograniczenie </a:t>
            </a:r>
            <a:r>
              <a:rPr lang="pl-PL" i="1" dirty="0"/>
              <a:t>kompetencji Unii w zależności od sytuacji takiego czy innego państwa członkowskiego z osobna; zasada ta wymaga natomiast jedynie, by zamierzone działanie mogło, ze względu na jego rozmiary lub skutki, zostać lepiej zrealizowane na poziomie Unii, uwzględniając jej cele wymienione w art. 3 TUE oraz szczegółowe przepisy odnoszące się do różnych dziedzin, w szczególności do różnych swobód, o których mowa w traktatach, jak swoboda </a:t>
            </a:r>
            <a:r>
              <a:rPr lang="pl-PL" i="1" dirty="0" smtClean="0"/>
              <a:t>przedsiębiorczości</a:t>
            </a:r>
          </a:p>
          <a:p>
            <a:r>
              <a:rPr lang="pl-PL" i="1" dirty="0"/>
              <a:t>zasada pomocniczości nie może skutkować unieważnieniem aktu Unii z powodu szczególnej sytuacji danego państwa członkowskiego, nawet gdyby państwo to było bardziej zaawansowane niż pozostałe państwa w świetle celu przyświecającego prawodawcy Unii, w wypadku gdy prawodawca ten, jak w niniejszej sprawie, uznał na podstawie szczegółowych informacji i bez dopuszczenia się błędu w ocenie, że działanie na poziomie Unii będzie lepiej służyć ogólnemu interesowi </a:t>
            </a:r>
            <a:r>
              <a:rPr lang="pl-PL" i="1" dirty="0" smtClean="0"/>
              <a:t>Unii</a:t>
            </a:r>
          </a:p>
          <a:p>
            <a:r>
              <a:rPr lang="pl-PL" i="1" dirty="0" smtClean="0"/>
              <a:t>TS 18.06.2015</a:t>
            </a:r>
            <a:r>
              <a:rPr lang="pl-PL" i="1" dirty="0"/>
              <a:t>, </a:t>
            </a:r>
            <a:r>
              <a:rPr lang="pl-PL" i="1" dirty="0" smtClean="0"/>
              <a:t>C-508/13 Estonia/Parlament i Rada</a:t>
            </a:r>
            <a:r>
              <a:rPr lang="pl-PL" dirty="0"/>
              <a:t>, </a:t>
            </a:r>
            <a:r>
              <a:rPr lang="pl-PL" dirty="0" smtClean="0"/>
              <a:t>EU:C:2015:403, pkt 45, 53, 54</a:t>
            </a:r>
            <a:endParaRPr lang="en-GB" i="1" dirty="0"/>
          </a:p>
        </p:txBody>
      </p:sp>
    </p:spTree>
    <p:extLst>
      <p:ext uri="{BB962C8B-B14F-4D97-AF65-F5344CB8AC3E}">
        <p14:creationId xmlns:p14="http://schemas.microsoft.com/office/powerpoint/2010/main" val="3099702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proporcjonalność</a:t>
            </a:r>
            <a:endParaRPr lang="en-GB" dirty="0"/>
          </a:p>
        </p:txBody>
      </p:sp>
      <p:sp>
        <p:nvSpPr>
          <p:cNvPr id="3" name="Symbol zastępczy zawartości 2"/>
          <p:cNvSpPr>
            <a:spLocks noGrp="1"/>
          </p:cNvSpPr>
          <p:nvPr>
            <p:ph idx="1"/>
          </p:nvPr>
        </p:nvSpPr>
        <p:spPr>
          <a:xfrm>
            <a:off x="0" y="546654"/>
            <a:ext cx="12192000" cy="6311346"/>
          </a:xfrm>
        </p:spPr>
        <p:txBody>
          <a:bodyPr/>
          <a:lstStyle/>
          <a:p>
            <a:pPr marL="0" indent="0">
              <a:buNone/>
            </a:pPr>
            <a:r>
              <a:rPr lang="pl-PL" dirty="0" smtClean="0"/>
              <a:t>Część treści prawnej tej zasady wyrażona w prawie pisanym </a:t>
            </a:r>
            <a:endParaRPr lang="pl-PL" dirty="0"/>
          </a:p>
          <a:p>
            <a:r>
              <a:rPr lang="pl-PL" dirty="0" smtClean="0"/>
              <a:t>art. 5 ust. </a:t>
            </a:r>
            <a:r>
              <a:rPr lang="pl-PL" dirty="0"/>
              <a:t>4 TUE : Zgodnie z zasadą proporcjonalności zakres i forma działania Unii nie wykraczają poza to, co jest konieczne do osiągnięcia celów Traktatów.</a:t>
            </a:r>
          </a:p>
          <a:p>
            <a:r>
              <a:rPr lang="pl-PL" dirty="0"/>
              <a:t>Instytucje Unii stosują zasadę proporcjonalności zgodnie z Protokołem w sprawie stosowania zasad pomocniczości i proporcjonalności.</a:t>
            </a:r>
          </a:p>
          <a:p>
            <a:r>
              <a:rPr lang="pl-PL" dirty="0" smtClean="0"/>
              <a:t>Art. 296 TFUE, </a:t>
            </a:r>
            <a:r>
              <a:rPr lang="pl-PL" dirty="0"/>
              <a:t>pierwsze zdanie: Jeżeli Traktaty nie przewidują rodzaju przyjmowanego aktu, instytucje dokonują wyboru, jakiego rodzaju akt ma w danym przypadku zostać przyjęty, w poszanowaniu obowiązujących procedur oraz zasady proporcjonalności</a:t>
            </a:r>
            <a:r>
              <a:rPr lang="pl-PL" dirty="0" smtClean="0"/>
              <a:t>.</a:t>
            </a:r>
          </a:p>
          <a:p>
            <a:r>
              <a:rPr lang="pl-PL" dirty="0" smtClean="0"/>
              <a:t>Protokół nr 1 oraz nr 2  </a:t>
            </a:r>
          </a:p>
          <a:p>
            <a:endParaRPr lang="en-GB" dirty="0"/>
          </a:p>
        </p:txBody>
      </p:sp>
    </p:spTree>
    <p:extLst>
      <p:ext uri="{BB962C8B-B14F-4D97-AF65-F5344CB8AC3E}">
        <p14:creationId xmlns:p14="http://schemas.microsoft.com/office/powerpoint/2010/main" val="3511835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
            <a:ext cx="12192000" cy="546652"/>
          </a:xfrm>
        </p:spPr>
        <p:txBody>
          <a:bodyPr>
            <a:normAutofit fontScale="90000"/>
          </a:bodyPr>
          <a:lstStyle/>
          <a:p>
            <a:r>
              <a:rPr lang="pl-PL" dirty="0" smtClean="0"/>
              <a:t>proporcjonalność</a:t>
            </a:r>
            <a:endParaRPr lang="en-GB" dirty="0"/>
          </a:p>
        </p:txBody>
      </p:sp>
      <p:sp>
        <p:nvSpPr>
          <p:cNvPr id="3" name="Symbol zastępczy zawartości 2"/>
          <p:cNvSpPr>
            <a:spLocks noGrp="1"/>
          </p:cNvSpPr>
          <p:nvPr>
            <p:ph idx="1"/>
          </p:nvPr>
        </p:nvSpPr>
        <p:spPr>
          <a:xfrm>
            <a:off x="0" y="546654"/>
            <a:ext cx="12192000" cy="6311346"/>
          </a:xfrm>
        </p:spPr>
        <p:txBody>
          <a:bodyPr/>
          <a:lstStyle/>
          <a:p>
            <a:r>
              <a:rPr lang="pl-PL" dirty="0" smtClean="0"/>
              <a:t>Prócz wyrażenia w Traktatach, zasada proporcjonalności jest również ogólną zasadą prawa Unii Europejskiej (normą prawa pierwotnego)</a:t>
            </a:r>
          </a:p>
          <a:p>
            <a:r>
              <a:rPr lang="pl-PL" dirty="0" smtClean="0"/>
              <a:t>W efekcie, dla tej zasady istnieje podwójna podstawa prawna – normy prawa pierwotnego pisanego oraz norma prawa pierwotnego niepisanego</a:t>
            </a:r>
          </a:p>
          <a:p>
            <a:r>
              <a:rPr lang="pl-PL" dirty="0" smtClean="0"/>
              <a:t>ogólne </a:t>
            </a:r>
            <a:r>
              <a:rPr lang="pl-PL" dirty="0"/>
              <a:t>zasady prawa, wśród których figuruje zasada proporcjonalności, należą do porządku prawnego </a:t>
            </a:r>
            <a:r>
              <a:rPr lang="pl-PL" dirty="0" smtClean="0"/>
              <a:t>Unii. Z</a:t>
            </a:r>
            <a:r>
              <a:rPr lang="pl-PL" dirty="0"/>
              <a:t> tego względu muszą być przestrzegane nie tylko przez instytucje Unii, lecz również przez państwa członkowskie podczas wykonywania powierzonych im przez dyrektywy Unii uprawnień (</a:t>
            </a:r>
            <a:r>
              <a:rPr lang="pl-PL" dirty="0" smtClean="0"/>
              <a:t>C-418/14 </a:t>
            </a:r>
            <a:r>
              <a:rPr lang="pl-PL" i="1" dirty="0" smtClean="0"/>
              <a:t>Roz-Świt</a:t>
            </a:r>
            <a:r>
              <a:rPr lang="pl-PL" dirty="0"/>
              <a:t>, </a:t>
            </a:r>
            <a:r>
              <a:rPr lang="pl-PL" dirty="0" smtClean="0"/>
              <a:t>EU:C:2016:400, pkt 20)</a:t>
            </a:r>
          </a:p>
          <a:p>
            <a:r>
              <a:rPr lang="pl-PL" dirty="0"/>
              <a:t>Proporcjonalność stosuje się w warunkach kompetencji wyłącznej (C-78/08 do </a:t>
            </a:r>
            <a:r>
              <a:rPr lang="pl-PL" dirty="0" smtClean="0"/>
              <a:t>C-80/08 </a:t>
            </a:r>
            <a:r>
              <a:rPr lang="pl-PL" i="1" dirty="0" smtClean="0"/>
              <a:t>Paint </a:t>
            </a:r>
            <a:r>
              <a:rPr lang="pl-PL" i="1" dirty="0" err="1" smtClean="0"/>
              <a:t>Graphos</a:t>
            </a:r>
            <a:r>
              <a:rPr lang="pl-PL" dirty="0"/>
              <a:t>, </a:t>
            </a:r>
            <a:r>
              <a:rPr lang="pl-PL" dirty="0" smtClean="0"/>
              <a:t>EU:C:2011:550, pkt 75)</a:t>
            </a:r>
            <a:endParaRPr lang="en-GB" dirty="0"/>
          </a:p>
        </p:txBody>
      </p:sp>
    </p:spTree>
    <p:extLst>
      <p:ext uri="{BB962C8B-B14F-4D97-AF65-F5344CB8AC3E}">
        <p14:creationId xmlns:p14="http://schemas.microsoft.com/office/powerpoint/2010/main" val="21765905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TM04033921[[fn=Damaszek]]</Template>
  <TotalTime>862</TotalTime>
  <Words>689</Words>
  <Application>Microsoft Office PowerPoint</Application>
  <PresentationFormat>Panoramiczny</PresentationFormat>
  <Paragraphs>95</Paragraphs>
  <Slides>18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18</vt:i4>
      </vt:variant>
    </vt:vector>
  </HeadingPairs>
  <TitlesOfParts>
    <vt:vector size="22" baseType="lpstr">
      <vt:lpstr>Arial</vt:lpstr>
      <vt:lpstr>Bookman Old Style</vt:lpstr>
      <vt:lpstr>Rockwell</vt:lpstr>
      <vt:lpstr>Damask</vt:lpstr>
      <vt:lpstr>Ppmie : zasady działania Unii pomocniczość, proporcjonalność lojalna współpraca</vt:lpstr>
      <vt:lpstr>pomocniczość</vt:lpstr>
      <vt:lpstr>pomocniczość</vt:lpstr>
      <vt:lpstr>Prezentacja programu PowerPoint</vt:lpstr>
      <vt:lpstr>pomocniczość</vt:lpstr>
      <vt:lpstr>pomocniczość</vt:lpstr>
      <vt:lpstr>pomocniczość</vt:lpstr>
      <vt:lpstr>proporcjonalność</vt:lpstr>
      <vt:lpstr>proporcjonalność</vt:lpstr>
      <vt:lpstr>proporcjonalność</vt:lpstr>
      <vt:lpstr>Proporcjonalność</vt:lpstr>
      <vt:lpstr>Lojalna współpraca</vt:lpstr>
      <vt:lpstr>Lojalna współpraca</vt:lpstr>
      <vt:lpstr>Lojalna współpraca</vt:lpstr>
      <vt:lpstr>Lojalna współpraca</vt:lpstr>
      <vt:lpstr>Lojalna współpraca</vt:lpstr>
      <vt:lpstr>Lojalna współpraca</vt:lpstr>
      <vt:lpstr>koniec</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Ppmie : zasady działania Unii pomocniczość, proporcjonalność lojalna współpraca</dc:title>
  <dc:creator>Łukasz Stępkowski</dc:creator>
  <cp:lastModifiedBy>Łukasz Stępkowski</cp:lastModifiedBy>
  <cp:revision>35</cp:revision>
  <dcterms:created xsi:type="dcterms:W3CDTF">2017-11-16T22:33:26Z</dcterms:created>
  <dcterms:modified xsi:type="dcterms:W3CDTF">2017-11-24T20:28:18Z</dcterms:modified>
</cp:coreProperties>
</file>