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1" r:id="rId4"/>
    <p:sldId id="290" r:id="rId5"/>
    <p:sldId id="289" r:id="rId6"/>
    <p:sldId id="288" r:id="rId7"/>
    <p:sldId id="287" r:id="rId8"/>
    <p:sldId id="285" r:id="rId9"/>
    <p:sldId id="284" r:id="rId10"/>
    <p:sldId id="283" r:id="rId11"/>
    <p:sldId id="282" r:id="rId12"/>
    <p:sldId id="281" r:id="rId13"/>
    <p:sldId id="280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C3F41-7518-49AA-B531-6F5AA8E51ECC}" type="datetimeFigureOut">
              <a:rPr lang="pl-PL" smtClean="0"/>
              <a:pPr/>
              <a:t>2016-04-22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2E54-7D17-4929-8BFD-A8FFC3806B5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C3F41-7518-49AA-B531-6F5AA8E51ECC}" type="datetimeFigureOut">
              <a:rPr lang="pl-PL" smtClean="0"/>
              <a:pPr/>
              <a:t>2016-04-22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2E54-7D17-4929-8BFD-A8FFC3806B5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C3F41-7518-49AA-B531-6F5AA8E51ECC}" type="datetimeFigureOut">
              <a:rPr lang="pl-PL" smtClean="0"/>
              <a:pPr/>
              <a:t>2016-04-22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2E54-7D17-4929-8BFD-A8FFC3806B5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C3F41-7518-49AA-B531-6F5AA8E51ECC}" type="datetimeFigureOut">
              <a:rPr lang="pl-PL" smtClean="0"/>
              <a:pPr/>
              <a:t>2016-04-22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2E54-7D17-4929-8BFD-A8FFC3806B5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C3F41-7518-49AA-B531-6F5AA8E51ECC}" type="datetimeFigureOut">
              <a:rPr lang="pl-PL" smtClean="0"/>
              <a:pPr/>
              <a:t>2016-04-22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2E54-7D17-4929-8BFD-A8FFC3806B5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C3F41-7518-49AA-B531-6F5AA8E51ECC}" type="datetimeFigureOut">
              <a:rPr lang="pl-PL" smtClean="0"/>
              <a:pPr/>
              <a:t>2016-04-22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2E54-7D17-4929-8BFD-A8FFC3806B5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C3F41-7518-49AA-B531-6F5AA8E51ECC}" type="datetimeFigureOut">
              <a:rPr lang="pl-PL" smtClean="0"/>
              <a:pPr/>
              <a:t>2016-04-22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2E54-7D17-4929-8BFD-A8FFC3806B5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C3F41-7518-49AA-B531-6F5AA8E51ECC}" type="datetimeFigureOut">
              <a:rPr lang="pl-PL" smtClean="0"/>
              <a:pPr/>
              <a:t>2016-04-22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2E54-7D17-4929-8BFD-A8FFC3806B5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C3F41-7518-49AA-B531-6F5AA8E51ECC}" type="datetimeFigureOut">
              <a:rPr lang="pl-PL" smtClean="0"/>
              <a:pPr/>
              <a:t>2016-04-22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2E54-7D17-4929-8BFD-A8FFC3806B5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C3F41-7518-49AA-B531-6F5AA8E51ECC}" type="datetimeFigureOut">
              <a:rPr lang="pl-PL" smtClean="0"/>
              <a:pPr/>
              <a:t>2016-04-22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2E54-7D17-4929-8BFD-A8FFC3806B5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C3F41-7518-49AA-B531-6F5AA8E51ECC}" type="datetimeFigureOut">
              <a:rPr lang="pl-PL" smtClean="0"/>
              <a:pPr/>
              <a:t>2016-04-22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2E54-7D17-4929-8BFD-A8FFC3806B5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C3F41-7518-49AA-B531-6F5AA8E51ECC}" type="datetimeFigureOut">
              <a:rPr lang="pl-PL" smtClean="0"/>
              <a:pPr/>
              <a:t>2016-04-22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12E54-7D17-4929-8BFD-A8FFC3806B5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Związek państwa ze związkami wyznaniowymi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Związek państwa ze związkami wyznaniowymi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System powiązania:</a:t>
            </a:r>
          </a:p>
          <a:p>
            <a:pPr>
              <a:buFontTx/>
              <a:buChar char="-"/>
            </a:pPr>
            <a:r>
              <a:rPr lang="pl-PL" dirty="0" smtClean="0"/>
              <a:t>Występowanie: współczesna Europa.</a:t>
            </a:r>
          </a:p>
          <a:p>
            <a:pPr>
              <a:buNone/>
            </a:pPr>
            <a:r>
              <a:rPr lang="pl-PL" dirty="0" smtClean="0"/>
              <a:t>Cechy: </a:t>
            </a:r>
          </a:p>
          <a:p>
            <a:pPr>
              <a:buNone/>
            </a:pPr>
            <a:r>
              <a:rPr lang="pl-PL" dirty="0" smtClean="0"/>
              <a:t>- Współkształtowanie relacji poprzez umowy, porozumienia, konkordat. 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Związek państwa ze związkami wyznaniowymi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Teorie konkordatu: </a:t>
            </a:r>
          </a:p>
          <a:p>
            <a:pPr marL="514350" indent="-514350">
              <a:buAutoNum type="arabicPeriod"/>
            </a:pPr>
            <a:r>
              <a:rPr lang="pl-PL" dirty="0" smtClean="0"/>
              <a:t>Teoria przywileju;</a:t>
            </a:r>
          </a:p>
          <a:p>
            <a:pPr marL="514350" indent="-514350">
              <a:buAutoNum type="arabicPeriod"/>
            </a:pPr>
            <a:r>
              <a:rPr lang="pl-PL" dirty="0" smtClean="0"/>
              <a:t>Teoria legalna; </a:t>
            </a:r>
          </a:p>
          <a:p>
            <a:pPr marL="514350" indent="-514350">
              <a:buAutoNum type="arabicPeriod"/>
            </a:pPr>
            <a:r>
              <a:rPr lang="pl-PL" dirty="0" smtClean="0"/>
              <a:t>Teoria umowy międzynarodowej.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Związek państwa ze związkami wyznaniowymi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Ograniczenie wolności wyznania w państwie wyznaniowym: </a:t>
            </a:r>
          </a:p>
          <a:p>
            <a:pPr>
              <a:buFontTx/>
              <a:buChar char="-"/>
            </a:pPr>
            <a:r>
              <a:rPr lang="pl-PL" dirty="0" smtClean="0"/>
              <a:t>Wolność wyznania ma formalny charakter; </a:t>
            </a:r>
          </a:p>
          <a:p>
            <a:pPr>
              <a:buFontTx/>
              <a:buChar char="-"/>
            </a:pPr>
            <a:r>
              <a:rPr lang="pl-PL" dirty="0" smtClean="0"/>
              <a:t>Apostazja jest zakazana / karana; </a:t>
            </a:r>
          </a:p>
          <a:p>
            <a:pPr>
              <a:buFontTx/>
              <a:buChar char="-"/>
            </a:pPr>
            <a:r>
              <a:rPr lang="pl-PL" dirty="0" smtClean="0"/>
              <a:t>Uprzywilejowanie wyznawców religii panującej. 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Związek państwa ze związkami wyznaniowymi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sz="4800" b="1" dirty="0" smtClean="0"/>
          </a:p>
          <a:p>
            <a:pPr algn="ctr">
              <a:buNone/>
            </a:pPr>
            <a:r>
              <a:rPr lang="pl-PL" sz="4800" b="1" dirty="0" smtClean="0"/>
              <a:t>Dziękuję za uwagę </a:t>
            </a:r>
            <a:endParaRPr lang="pl-PL" sz="4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Związek państwa ze związkami wyznaniowymi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Związek państwa ze związkami wyznaniowymi ulega ewolucji w kierunku ograniczenia. </a:t>
            </a:r>
          </a:p>
          <a:p>
            <a:pPr>
              <a:buNone/>
            </a:pPr>
            <a:r>
              <a:rPr lang="pl-PL" dirty="0" smtClean="0"/>
              <a:t>Związek obejmuje więzi: </a:t>
            </a:r>
          </a:p>
          <a:p>
            <a:pPr>
              <a:buFontTx/>
              <a:buChar char="-"/>
            </a:pPr>
            <a:r>
              <a:rPr lang="pl-PL" dirty="0" smtClean="0"/>
              <a:t>Organizacyjne </a:t>
            </a:r>
          </a:p>
          <a:p>
            <a:pPr>
              <a:buFontTx/>
              <a:buChar char="-"/>
            </a:pPr>
            <a:r>
              <a:rPr lang="pl-PL" dirty="0" smtClean="0"/>
              <a:t>Funkcjonalne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Związek państwa ze związkami wyznaniowymi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 smtClean="0"/>
              <a:t>Historyczne więzi państwa ze związkami wyznaniowymi</a:t>
            </a:r>
          </a:p>
          <a:p>
            <a:pPr>
              <a:buNone/>
            </a:pPr>
            <a:r>
              <a:rPr lang="pl-PL" dirty="0" smtClean="0"/>
              <a:t>Cezaropapizm: </a:t>
            </a:r>
          </a:p>
          <a:p>
            <a:pPr>
              <a:buFontTx/>
              <a:buChar char="-"/>
            </a:pPr>
            <a:r>
              <a:rPr lang="pl-PL" dirty="0" smtClean="0"/>
              <a:t>Występowanie: Cesarstwo Rzymskie, Cesarstwo Bizantyjskie, Cesarstwo Karolińskie </a:t>
            </a:r>
          </a:p>
          <a:p>
            <a:pPr>
              <a:buNone/>
            </a:pPr>
            <a:r>
              <a:rPr lang="pl-PL" dirty="0" smtClean="0"/>
              <a:t>Cechy: </a:t>
            </a:r>
          </a:p>
          <a:p>
            <a:pPr>
              <a:buFontTx/>
              <a:buChar char="-"/>
            </a:pPr>
            <a:r>
              <a:rPr lang="pl-PL" dirty="0" smtClean="0"/>
              <a:t>religia była oficjalną ideologią państwową; </a:t>
            </a:r>
          </a:p>
          <a:p>
            <a:pPr>
              <a:buFontTx/>
              <a:buChar char="-"/>
            </a:pPr>
            <a:r>
              <a:rPr lang="pl-PL" dirty="0" smtClean="0"/>
              <a:t>nakaz wyznawania tej religii; </a:t>
            </a:r>
          </a:p>
          <a:p>
            <a:pPr>
              <a:buFontTx/>
              <a:buChar char="-"/>
            </a:pPr>
            <a:r>
              <a:rPr lang="pl-PL" dirty="0" smtClean="0"/>
              <a:t>Wpływ władzy świeckiej na działania i organizację władz związku wyznaniowego.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Związek państwa ze związkami wyznaniowymi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 smtClean="0"/>
              <a:t>Historyczne więzi państwa ze związkami wyznaniowymi</a:t>
            </a:r>
          </a:p>
          <a:p>
            <a:pPr>
              <a:buNone/>
            </a:pPr>
            <a:r>
              <a:rPr lang="pl-PL" dirty="0" err="1" smtClean="0"/>
              <a:t>Hierokratyzm</a:t>
            </a:r>
            <a:r>
              <a:rPr lang="pl-PL" dirty="0" smtClean="0"/>
              <a:t>: </a:t>
            </a:r>
          </a:p>
          <a:p>
            <a:pPr>
              <a:buFontTx/>
              <a:buChar char="-"/>
            </a:pPr>
            <a:r>
              <a:rPr lang="pl-PL" dirty="0" smtClean="0"/>
              <a:t>Występowanie – średniowieczna Europa </a:t>
            </a:r>
          </a:p>
          <a:p>
            <a:pPr>
              <a:buNone/>
            </a:pPr>
            <a:r>
              <a:rPr lang="pl-PL" dirty="0" smtClean="0"/>
              <a:t>Cechy: </a:t>
            </a:r>
          </a:p>
          <a:p>
            <a:pPr>
              <a:buFontTx/>
              <a:buChar char="-"/>
            </a:pPr>
            <a:r>
              <a:rPr lang="pl-PL" dirty="0" smtClean="0"/>
              <a:t>Uznawano prymat władzy duchowej przed władzą świecką, czyli władza świecka była określana przez władzę duchową, jak również miała wobec władzy duchowej obowiązki; </a:t>
            </a:r>
          </a:p>
          <a:p>
            <a:pPr>
              <a:buFontTx/>
              <a:buChar char="-"/>
            </a:pPr>
            <a:r>
              <a:rPr lang="pl-PL" dirty="0" smtClean="0"/>
              <a:t>Państwo zajmowało się jedynie obronnością i zapewnieniem porządku, a władza religijna zaspokajała potrzeby społeczne (edukacja, zdrowie etc.); </a:t>
            </a:r>
          </a:p>
          <a:p>
            <a:pPr>
              <a:buFontTx/>
              <a:buChar char="-"/>
            </a:pPr>
            <a:r>
              <a:rPr lang="pl-PL" dirty="0" smtClean="0"/>
              <a:t>Uznawano istnienie jednego uniwersalnego państwa chrześcijańskiego.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Związek państwa ze związkami wyznaniowymi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 smtClean="0"/>
              <a:t>Historyczne więzi państwa ze związkami wyznaniowymi</a:t>
            </a:r>
          </a:p>
          <a:p>
            <a:pPr>
              <a:buNone/>
            </a:pPr>
            <a:r>
              <a:rPr lang="pl-PL" dirty="0" smtClean="0"/>
              <a:t>Supremacja </a:t>
            </a:r>
          </a:p>
          <a:p>
            <a:pPr>
              <a:buFontTx/>
              <a:buChar char="-"/>
            </a:pPr>
            <a:r>
              <a:rPr lang="pl-PL" dirty="0" smtClean="0"/>
              <a:t>Występowanie: wczesne wieki nowożytnej Europy. </a:t>
            </a:r>
          </a:p>
          <a:p>
            <a:pPr>
              <a:buNone/>
            </a:pPr>
            <a:r>
              <a:rPr lang="pl-PL" dirty="0" smtClean="0"/>
              <a:t>Cechy: </a:t>
            </a:r>
          </a:p>
          <a:p>
            <a:pPr>
              <a:buFontTx/>
              <a:buChar char="-"/>
            </a:pPr>
            <a:r>
              <a:rPr lang="pl-PL" dirty="0" smtClean="0"/>
              <a:t>Związek wyznaniowy jest organizacją narodową, podległą zwierzchniej władzy państwowej; </a:t>
            </a:r>
          </a:p>
          <a:p>
            <a:pPr>
              <a:buFontTx/>
              <a:buChar char="-"/>
            </a:pPr>
            <a:r>
              <a:rPr lang="pl-PL" dirty="0" smtClean="0"/>
              <a:t>Religia jest instrumentem polityki państwa; </a:t>
            </a:r>
          </a:p>
          <a:p>
            <a:pPr>
              <a:buFontTx/>
              <a:buChar char="-"/>
            </a:pPr>
            <a:r>
              <a:rPr lang="pl-PL" dirty="0" smtClean="0"/>
              <a:t>Zachowanie przywilejów dla związku wyznaniowego. 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Związek państwa ze związkami wyznaniowymi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 smtClean="0"/>
              <a:t>Historyczne więzi państwa ze związkami wyznaniowymi</a:t>
            </a:r>
          </a:p>
          <a:p>
            <a:pPr>
              <a:buNone/>
            </a:pPr>
            <a:r>
              <a:rPr lang="pl-PL" dirty="0" smtClean="0"/>
              <a:t>Supremacja c.d. </a:t>
            </a:r>
          </a:p>
          <a:p>
            <a:pPr>
              <a:buNone/>
            </a:pPr>
            <a:r>
              <a:rPr lang="pl-PL" dirty="0" smtClean="0"/>
              <a:t>Prawa królewskie dotyczące rzeczy świętych: </a:t>
            </a:r>
          </a:p>
          <a:p>
            <a:pPr>
              <a:buFontTx/>
              <a:buChar char="-"/>
            </a:pPr>
            <a:r>
              <a:rPr lang="pl-PL" dirty="0" smtClean="0"/>
              <a:t>Prawo do obrony i opieki nad Kościołem; </a:t>
            </a:r>
          </a:p>
          <a:p>
            <a:pPr>
              <a:buFontTx/>
              <a:buChar char="-"/>
            </a:pPr>
            <a:r>
              <a:rPr lang="pl-PL" dirty="0" smtClean="0"/>
              <a:t>Prawo nadzoru nad działalnością Kościoła; </a:t>
            </a:r>
          </a:p>
          <a:p>
            <a:pPr>
              <a:buFontTx/>
              <a:buChar char="-"/>
            </a:pPr>
            <a:r>
              <a:rPr lang="pl-PL" dirty="0" smtClean="0"/>
              <a:t>Prawo strzeżenia państwa przed ingerencją Kościoła – kontrola aktów prawa kanonicznego; </a:t>
            </a:r>
          </a:p>
          <a:p>
            <a:pPr>
              <a:buFontTx/>
              <a:buChar char="-"/>
            </a:pPr>
            <a:r>
              <a:rPr lang="pl-PL" dirty="0" smtClean="0"/>
              <a:t>Prawo kontroli administracji i sądownictwa kościelnego; </a:t>
            </a:r>
          </a:p>
          <a:p>
            <a:pPr>
              <a:buFontTx/>
              <a:buChar char="-"/>
            </a:pPr>
            <a:r>
              <a:rPr lang="pl-PL" dirty="0" smtClean="0"/>
              <a:t>Prawo odrzucenia kandydata na stanowiska kościelne; </a:t>
            </a:r>
          </a:p>
          <a:p>
            <a:pPr>
              <a:buFontTx/>
              <a:buChar char="-"/>
            </a:pPr>
            <a:r>
              <a:rPr lang="pl-PL" dirty="0" smtClean="0"/>
              <a:t>Prawo reformy Kościoła; </a:t>
            </a:r>
          </a:p>
          <a:p>
            <a:pPr>
              <a:buFontTx/>
              <a:buChar char="-"/>
            </a:pPr>
            <a:r>
              <a:rPr lang="pl-PL" dirty="0" smtClean="0"/>
              <a:t>Prawo do opodatkowania Kościoła.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Związek państwa ze związkami wyznaniowymi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 smtClean="0"/>
              <a:t>Historyczne więzi państwa ze związkami wyznaniowymi</a:t>
            </a:r>
          </a:p>
          <a:p>
            <a:pPr>
              <a:buNone/>
            </a:pPr>
            <a:r>
              <a:rPr lang="pl-PL" dirty="0" smtClean="0"/>
              <a:t>System zwierzchnictwa wyznaniowego: </a:t>
            </a:r>
          </a:p>
          <a:p>
            <a:pPr>
              <a:buFontTx/>
              <a:buChar char="-"/>
            </a:pPr>
            <a:r>
              <a:rPr lang="pl-PL" dirty="0" smtClean="0"/>
              <a:t>Występowanie: Europa po Rewolucji Francuskiej; </a:t>
            </a:r>
          </a:p>
          <a:p>
            <a:pPr>
              <a:buNone/>
            </a:pPr>
            <a:r>
              <a:rPr lang="pl-PL" dirty="0" smtClean="0"/>
              <a:t>Cechy: </a:t>
            </a:r>
          </a:p>
          <a:p>
            <a:pPr>
              <a:buFontTx/>
              <a:buChar char="-"/>
            </a:pPr>
            <a:r>
              <a:rPr lang="pl-PL" dirty="0" smtClean="0"/>
              <a:t>Suwerenne prawa państwa wobec związków wyznaniowych; </a:t>
            </a:r>
          </a:p>
          <a:p>
            <a:pPr>
              <a:buFontTx/>
              <a:buChar char="-"/>
            </a:pPr>
            <a:r>
              <a:rPr lang="pl-PL" dirty="0" smtClean="0"/>
              <a:t>Wspieranie i ochrona związków wyznaniowych przez państwo; </a:t>
            </a:r>
          </a:p>
          <a:p>
            <a:pPr>
              <a:buFontTx/>
              <a:buChar char="-"/>
            </a:pPr>
            <a:r>
              <a:rPr lang="pl-PL" dirty="0" smtClean="0"/>
              <a:t>Równouprawnienie obywateli bez względu na wyznawaną religię. 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Związek państwa ze związkami wyznaniowymi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Związek ten wpływa na charakter państwa, które staje się państwem wyznaniowym. </a:t>
            </a:r>
          </a:p>
          <a:p>
            <a:pPr>
              <a:buNone/>
            </a:pPr>
            <a:r>
              <a:rPr lang="pl-PL" dirty="0" smtClean="0"/>
              <a:t>Jednakże cecha ta jest stopniowalna.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Związek państwa ze związkami wyznaniowymi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Współczesne elementy związku państwa ze związkami wyznaniowymi: </a:t>
            </a:r>
          </a:p>
          <a:p>
            <a:pPr>
              <a:buFontTx/>
              <a:buChar char="-"/>
            </a:pPr>
            <a:r>
              <a:rPr lang="pl-PL" dirty="0" smtClean="0"/>
              <a:t>Obsadzanie stanowisk przez wyznawców określonej religii; </a:t>
            </a:r>
          </a:p>
          <a:p>
            <a:pPr>
              <a:buFontTx/>
              <a:buChar char="-"/>
            </a:pPr>
            <a:r>
              <a:rPr lang="pl-PL" dirty="0" smtClean="0"/>
              <a:t>Sfera ceremonialna; </a:t>
            </a:r>
          </a:p>
          <a:p>
            <a:pPr>
              <a:buFontTx/>
              <a:buChar char="-"/>
            </a:pPr>
            <a:r>
              <a:rPr lang="pl-PL" dirty="0" smtClean="0"/>
              <a:t>Sfera edukacji; </a:t>
            </a:r>
          </a:p>
          <a:p>
            <a:pPr>
              <a:buFontTx/>
              <a:buChar char="-"/>
            </a:pPr>
            <a:r>
              <a:rPr lang="pl-PL" dirty="0" smtClean="0"/>
              <a:t>Sfera wykonywania innych zadań publicznych; </a:t>
            </a:r>
          </a:p>
          <a:p>
            <a:pPr>
              <a:buFontTx/>
              <a:buChar char="-"/>
            </a:pPr>
            <a:r>
              <a:rPr lang="pl-PL" dirty="0" smtClean="0"/>
              <a:t>Sfera prawodawcza. 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445</Words>
  <Application>Microsoft Office PowerPoint</Application>
  <PresentationFormat>Pokaz na ekranie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Motyw pakietu Office</vt:lpstr>
      <vt:lpstr>Związek państwa ze związkami wyznaniowymi</vt:lpstr>
      <vt:lpstr>Związek państwa ze związkami wyznaniowymi</vt:lpstr>
      <vt:lpstr>Związek państwa ze związkami wyznaniowymi</vt:lpstr>
      <vt:lpstr>Związek państwa ze związkami wyznaniowymi</vt:lpstr>
      <vt:lpstr>Związek państwa ze związkami wyznaniowymi</vt:lpstr>
      <vt:lpstr>Związek państwa ze związkami wyznaniowymi</vt:lpstr>
      <vt:lpstr>Związek państwa ze związkami wyznaniowymi</vt:lpstr>
      <vt:lpstr>Związek państwa ze związkami wyznaniowymi</vt:lpstr>
      <vt:lpstr>Związek państwa ze związkami wyznaniowymi</vt:lpstr>
      <vt:lpstr>Związek państwa ze związkami wyznaniowymi</vt:lpstr>
      <vt:lpstr>Związek państwa ze związkami wyznaniowymi</vt:lpstr>
      <vt:lpstr>Związek państwa ze związkami wyznaniowymi</vt:lpstr>
      <vt:lpstr>Związek państwa ze związkami wyznaniowymi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Maciek</dc:creator>
  <cp:lastModifiedBy>Maciek</cp:lastModifiedBy>
  <cp:revision>11</cp:revision>
  <dcterms:created xsi:type="dcterms:W3CDTF">2016-04-02T18:38:08Z</dcterms:created>
  <dcterms:modified xsi:type="dcterms:W3CDTF">2016-04-22T21:24:02Z</dcterms:modified>
</cp:coreProperties>
</file>