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5" r:id="rId4"/>
    <p:sldId id="274" r:id="rId5"/>
    <p:sldId id="273" r:id="rId6"/>
    <p:sldId id="272" r:id="rId7"/>
    <p:sldId id="271" r:id="rId8"/>
    <p:sldId id="270" r:id="rId9"/>
    <p:sldId id="269" r:id="rId10"/>
    <p:sldId id="268" r:id="rId11"/>
    <p:sldId id="267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1D18-B653-41BE-BCED-C4846D29EDDA}" type="datetimeFigureOut">
              <a:rPr lang="pl-PL" smtClean="0"/>
              <a:pPr/>
              <a:t>2016-04-22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0536-B68C-4EDB-A461-5891FD7A95F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1D18-B653-41BE-BCED-C4846D29EDDA}" type="datetimeFigureOut">
              <a:rPr lang="pl-PL" smtClean="0"/>
              <a:pPr/>
              <a:t>2016-04-22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0536-B68C-4EDB-A461-5891FD7A95F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1D18-B653-41BE-BCED-C4846D29EDDA}" type="datetimeFigureOut">
              <a:rPr lang="pl-PL" smtClean="0"/>
              <a:pPr/>
              <a:t>2016-04-22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0536-B68C-4EDB-A461-5891FD7A95F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1D18-B653-41BE-BCED-C4846D29EDDA}" type="datetimeFigureOut">
              <a:rPr lang="pl-PL" smtClean="0"/>
              <a:pPr/>
              <a:t>2016-04-22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0536-B68C-4EDB-A461-5891FD7A95F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1D18-B653-41BE-BCED-C4846D29EDDA}" type="datetimeFigureOut">
              <a:rPr lang="pl-PL" smtClean="0"/>
              <a:pPr/>
              <a:t>2016-04-22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0536-B68C-4EDB-A461-5891FD7A95F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1D18-B653-41BE-BCED-C4846D29EDDA}" type="datetimeFigureOut">
              <a:rPr lang="pl-PL" smtClean="0"/>
              <a:pPr/>
              <a:t>2016-04-22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0536-B68C-4EDB-A461-5891FD7A95F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1D18-B653-41BE-BCED-C4846D29EDDA}" type="datetimeFigureOut">
              <a:rPr lang="pl-PL" smtClean="0"/>
              <a:pPr/>
              <a:t>2016-04-22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0536-B68C-4EDB-A461-5891FD7A95F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1D18-B653-41BE-BCED-C4846D29EDDA}" type="datetimeFigureOut">
              <a:rPr lang="pl-PL" smtClean="0"/>
              <a:pPr/>
              <a:t>2016-04-22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0536-B68C-4EDB-A461-5891FD7A95F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1D18-B653-41BE-BCED-C4846D29EDDA}" type="datetimeFigureOut">
              <a:rPr lang="pl-PL" smtClean="0"/>
              <a:pPr/>
              <a:t>2016-04-22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0536-B68C-4EDB-A461-5891FD7A95F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1D18-B653-41BE-BCED-C4846D29EDDA}" type="datetimeFigureOut">
              <a:rPr lang="pl-PL" smtClean="0"/>
              <a:pPr/>
              <a:t>2016-04-22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0536-B68C-4EDB-A461-5891FD7A95F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1D18-B653-41BE-BCED-C4846D29EDDA}" type="datetimeFigureOut">
              <a:rPr lang="pl-PL" smtClean="0"/>
              <a:pPr/>
              <a:t>2016-04-22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0536-B68C-4EDB-A461-5891FD7A95F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E1D18-B653-41BE-BCED-C4846D29EDDA}" type="datetimeFigureOut">
              <a:rPr lang="pl-PL" smtClean="0"/>
              <a:pPr/>
              <a:t>2016-04-22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90536-B68C-4EDB-A461-5891FD7A95F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smtClean="0"/>
              <a:t>Rozdział związków wyznaniowych i państwa 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Rozdział związków wyznaniowych i państwa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Rozdział, a wolność sumienia i wyznania: </a:t>
            </a:r>
          </a:p>
          <a:p>
            <a:pPr>
              <a:buFontTx/>
              <a:buChar char="-"/>
            </a:pPr>
            <a:r>
              <a:rPr lang="pl-PL" dirty="0" smtClean="0"/>
              <a:t>Wyznanie jest sprawą prywatną obywatela;</a:t>
            </a:r>
          </a:p>
          <a:p>
            <a:pPr>
              <a:buFontTx/>
              <a:buChar char="-"/>
            </a:pPr>
            <a:r>
              <a:rPr lang="pl-PL" dirty="0" smtClean="0"/>
              <a:t>Państwo chroni wolność wyznania obywatela; </a:t>
            </a:r>
          </a:p>
          <a:p>
            <a:pPr>
              <a:buFontTx/>
              <a:buChar char="-"/>
            </a:pPr>
            <a:r>
              <a:rPr lang="pl-PL" dirty="0" smtClean="0"/>
              <a:t>Państwo nie ocenia swoich obywateli </a:t>
            </a:r>
            <a:r>
              <a:rPr lang="pl-PL" dirty="0" err="1" smtClean="0"/>
              <a:t>wg</a:t>
            </a:r>
            <a:r>
              <a:rPr lang="pl-PL" dirty="0" smtClean="0"/>
              <a:t>. wyznania. 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Rozdział związków wyznaniowych i państwa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sz="4400" b="1" dirty="0" smtClean="0"/>
          </a:p>
          <a:p>
            <a:pPr algn="ctr">
              <a:buNone/>
            </a:pPr>
            <a:r>
              <a:rPr lang="pl-PL" sz="4400" b="1" dirty="0" smtClean="0"/>
              <a:t>Dziękuję za uwagę </a:t>
            </a:r>
            <a:endParaRPr lang="pl-PL" sz="4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Rozdział związków wyznaniowych i państwa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Państwo z perspektywy tego rozdziału jest rozumiane jako organy wykonujące władzę państwową. </a:t>
            </a:r>
          </a:p>
          <a:p>
            <a:pPr>
              <a:buNone/>
            </a:pPr>
            <a:r>
              <a:rPr lang="pl-PL" dirty="0" smtClean="0"/>
              <a:t>Rozdział dotyczy: </a:t>
            </a:r>
          </a:p>
          <a:p>
            <a:pPr>
              <a:buFontTx/>
              <a:buChar char="-"/>
            </a:pPr>
            <a:r>
              <a:rPr lang="pl-PL" dirty="0" smtClean="0"/>
              <a:t>Struktury </a:t>
            </a:r>
          </a:p>
          <a:p>
            <a:pPr>
              <a:buFontTx/>
              <a:buChar char="-"/>
            </a:pPr>
            <a:r>
              <a:rPr lang="pl-PL" dirty="0" smtClean="0"/>
              <a:t>Metod wykonywania władzy państwowej.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Rozdział związków wyznaniowych i państwa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Rozdział ten jest względny - Związek wyznaniowy i państwo: </a:t>
            </a:r>
          </a:p>
          <a:p>
            <a:pPr>
              <a:buFontTx/>
              <a:buChar char="-"/>
            </a:pPr>
            <a:r>
              <a:rPr lang="pl-PL" dirty="0" smtClean="0"/>
              <a:t>Funkcjonują na tym samym terytorium; </a:t>
            </a:r>
          </a:p>
          <a:p>
            <a:pPr>
              <a:buFontTx/>
              <a:buChar char="-"/>
            </a:pPr>
            <a:r>
              <a:rPr lang="pl-PL" dirty="0" smtClean="0"/>
              <a:t>Podejmują działania wobec tych samych osób. 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Rozdział związków wyznaniowych i państwa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Rozdzielenie dotyczy: </a:t>
            </a:r>
          </a:p>
          <a:p>
            <a:pPr>
              <a:buFontTx/>
              <a:buChar char="-"/>
            </a:pPr>
            <a:r>
              <a:rPr lang="pl-PL" dirty="0" smtClean="0"/>
              <a:t>Sfery organizacyjnej; </a:t>
            </a:r>
          </a:p>
          <a:p>
            <a:pPr>
              <a:buFontTx/>
              <a:buChar char="-"/>
            </a:pPr>
            <a:r>
              <a:rPr lang="pl-PL" dirty="0" smtClean="0"/>
              <a:t>Sfery majątkowej;</a:t>
            </a:r>
          </a:p>
          <a:p>
            <a:pPr>
              <a:buFontTx/>
              <a:buChar char="-"/>
            </a:pPr>
            <a:r>
              <a:rPr lang="pl-PL" dirty="0" smtClean="0"/>
              <a:t>Sfery wykonywania zadań publicznych; </a:t>
            </a:r>
          </a:p>
          <a:p>
            <a:pPr>
              <a:buFontTx/>
              <a:buChar char="-"/>
            </a:pPr>
            <a:r>
              <a:rPr lang="pl-PL" dirty="0" smtClean="0"/>
              <a:t>Sfery wolności wyznania i sumienia; </a:t>
            </a:r>
          </a:p>
          <a:p>
            <a:pPr>
              <a:buFontTx/>
              <a:buChar char="-"/>
            </a:pPr>
            <a:r>
              <a:rPr lang="pl-PL" dirty="0" smtClean="0"/>
              <a:t>Sfery równouprawnienia związków wyznaniowych. 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Rozdział związków wyznaniowych i państwa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Charakter państwa oddzielonego od związków wyznaniowych:</a:t>
            </a:r>
          </a:p>
          <a:p>
            <a:pPr>
              <a:buFontTx/>
              <a:buChar char="-"/>
            </a:pPr>
            <a:r>
              <a:rPr lang="pl-PL" dirty="0" smtClean="0"/>
              <a:t>Brak religii panującej </a:t>
            </a:r>
          </a:p>
          <a:p>
            <a:pPr>
              <a:buFontTx/>
              <a:buChar char="-"/>
            </a:pPr>
            <a:r>
              <a:rPr lang="pl-PL" dirty="0" smtClean="0"/>
              <a:t>Świeckość państwa – w większości sfer określonych na poprzednim slajdzie 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Rozdział związków wyznaniowych i państwa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Cechy państwa oddzielonego od związków wyznaniowych: </a:t>
            </a:r>
          </a:p>
          <a:p>
            <a:pPr>
              <a:buFontTx/>
              <a:buChar char="-"/>
            </a:pPr>
            <a:r>
              <a:rPr lang="pl-PL" dirty="0" smtClean="0"/>
              <a:t>Państwo nie realizuje celów religijnych; </a:t>
            </a:r>
          </a:p>
          <a:p>
            <a:pPr>
              <a:buFontTx/>
              <a:buChar char="-"/>
            </a:pPr>
            <a:r>
              <a:rPr lang="pl-PL" dirty="0" smtClean="0"/>
              <a:t>Państwo nie uznaje wyznań </a:t>
            </a:r>
          </a:p>
          <a:p>
            <a:pPr>
              <a:buFontTx/>
              <a:buChar char="-"/>
            </a:pPr>
            <a:r>
              <a:rPr lang="pl-PL" dirty="0" smtClean="0"/>
              <a:t>Państwo nie ingeruje w wewnętrzne sprawy związków wyznaniowych; </a:t>
            </a:r>
          </a:p>
          <a:p>
            <a:pPr>
              <a:buFontTx/>
              <a:buChar char="-"/>
            </a:pPr>
            <a:r>
              <a:rPr lang="pl-PL" dirty="0" smtClean="0"/>
              <a:t>Państwo gwarantuje wolność sumienia i wyznania jednostce. 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Rozdział związków wyznaniowych i państwa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Związek wyznaniowy oddzielony od państwa: </a:t>
            </a:r>
          </a:p>
          <a:p>
            <a:pPr marL="571500" indent="-571500">
              <a:buAutoNum type="romanUcPeriod"/>
            </a:pPr>
            <a:r>
              <a:rPr lang="pl-PL" dirty="0" smtClean="0"/>
              <a:t>Zróżnicowanie sytuacji prawnej związku wyznaniowego: </a:t>
            </a:r>
          </a:p>
          <a:p>
            <a:pPr marL="571500" indent="-571500">
              <a:buAutoNum type="alphaUcPeriod"/>
            </a:pPr>
            <a:r>
              <a:rPr lang="pl-PL" dirty="0" smtClean="0"/>
              <a:t>Model nieingerencji państwa w formy organizacji związku wyznaniowego; </a:t>
            </a:r>
          </a:p>
          <a:p>
            <a:pPr marL="571500" indent="-571500">
              <a:buAutoNum type="alphaUcPeriod"/>
            </a:pPr>
            <a:r>
              <a:rPr lang="pl-PL" dirty="0" smtClean="0"/>
              <a:t>Model stowarzyszeń; </a:t>
            </a:r>
          </a:p>
          <a:p>
            <a:pPr marL="571500" indent="-571500">
              <a:buAutoNum type="alphaUcPeriod"/>
            </a:pPr>
            <a:r>
              <a:rPr lang="pl-PL" dirty="0" smtClean="0"/>
              <a:t>Model odrębnych struktur organizacyjnych. 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Rozdział związków wyznaniowych i państwa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smtClean="0"/>
              <a:t>Związek wyznaniowy oddzielony od państwa: </a:t>
            </a:r>
          </a:p>
          <a:p>
            <a:pPr>
              <a:buNone/>
            </a:pPr>
            <a:r>
              <a:rPr lang="pl-PL" dirty="0" smtClean="0"/>
              <a:t>II. Swoboda wypełniania funkcji religijnych; </a:t>
            </a:r>
          </a:p>
          <a:p>
            <a:pPr>
              <a:buNone/>
            </a:pPr>
            <a:r>
              <a:rPr lang="pl-PL" dirty="0" smtClean="0"/>
              <a:t>III. Równouprawnienie związków wyznaniowych; </a:t>
            </a:r>
          </a:p>
          <a:p>
            <a:pPr>
              <a:buNone/>
            </a:pPr>
            <a:r>
              <a:rPr lang="pl-PL" dirty="0" smtClean="0"/>
              <a:t>IV. Możliwość prowadzenia działalności gospodarczej i posiadania majątku; </a:t>
            </a:r>
          </a:p>
          <a:p>
            <a:pPr>
              <a:buNone/>
            </a:pPr>
            <a:r>
              <a:rPr lang="pl-PL" dirty="0" smtClean="0"/>
              <a:t>V. Dofinansowanie działalności związku wyznaniowego; </a:t>
            </a:r>
          </a:p>
          <a:p>
            <a:pPr>
              <a:buNone/>
            </a:pPr>
            <a:r>
              <a:rPr lang="pl-PL" dirty="0" smtClean="0"/>
              <a:t>VI. Autonomia i samodzielność związku wyznaniowego.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Rozdział związków wyznaniowych i państwa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Związek wyznaniowy oddzielony od państwa: </a:t>
            </a:r>
          </a:p>
          <a:p>
            <a:pPr>
              <a:buNone/>
            </a:pPr>
            <a:r>
              <a:rPr lang="pl-PL" dirty="0" smtClean="0"/>
              <a:t>Dwie tendencje dotyczące tych relacji: </a:t>
            </a:r>
          </a:p>
          <a:p>
            <a:pPr marL="514350" indent="-514350">
              <a:buAutoNum type="arabicPeriod"/>
            </a:pPr>
            <a:r>
              <a:rPr lang="pl-PL" dirty="0" smtClean="0"/>
              <a:t>Kontrola państwa nad związkami wyznaniowymi; </a:t>
            </a:r>
          </a:p>
          <a:p>
            <a:pPr marL="514350" indent="-514350">
              <a:buAutoNum type="arabicPeriod"/>
            </a:pPr>
            <a:r>
              <a:rPr lang="pl-PL" dirty="0" smtClean="0"/>
              <a:t>Ograniczanie kontroli państwa nad związkami wyznaniowymi. 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309</Words>
  <Application>Microsoft Office PowerPoint</Application>
  <PresentationFormat>Pokaz na ekranie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Motyw pakietu Office</vt:lpstr>
      <vt:lpstr>Rozdział związków wyznaniowych i państwa </vt:lpstr>
      <vt:lpstr>Rozdział związków wyznaniowych i państwa </vt:lpstr>
      <vt:lpstr>Rozdział związków wyznaniowych i państwa </vt:lpstr>
      <vt:lpstr>Rozdział związków wyznaniowych i państwa </vt:lpstr>
      <vt:lpstr>Rozdział związków wyznaniowych i państwa </vt:lpstr>
      <vt:lpstr>Rozdział związków wyznaniowych i państwa </vt:lpstr>
      <vt:lpstr>Rozdział związków wyznaniowych i państwa </vt:lpstr>
      <vt:lpstr>Rozdział związków wyznaniowych i państwa </vt:lpstr>
      <vt:lpstr>Rozdział związków wyznaniowych i państwa </vt:lpstr>
      <vt:lpstr>Rozdział związków wyznaniowych i państwa </vt:lpstr>
      <vt:lpstr>Rozdział związków wyznaniowych i państwa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Rozdział związków wyznaniowych i państwa</dc:title>
  <dc:creator>Maciek</dc:creator>
  <cp:lastModifiedBy>Maciek</cp:lastModifiedBy>
  <cp:revision>10</cp:revision>
  <dcterms:created xsi:type="dcterms:W3CDTF">2016-04-02T20:34:51Z</dcterms:created>
  <dcterms:modified xsi:type="dcterms:W3CDTF">2016-04-22T21:24:44Z</dcterms:modified>
</cp:coreProperties>
</file>