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5" r:id="rId4"/>
    <p:sldId id="274" r:id="rId5"/>
    <p:sldId id="273" r:id="rId6"/>
    <p:sldId id="272" r:id="rId7"/>
    <p:sldId id="289" r:id="rId8"/>
    <p:sldId id="294" r:id="rId9"/>
    <p:sldId id="293" r:id="rId10"/>
    <p:sldId id="292" r:id="rId11"/>
    <p:sldId id="269" r:id="rId12"/>
    <p:sldId id="268" r:id="rId13"/>
    <p:sldId id="279" r:id="rId14"/>
    <p:sldId id="278" r:id="rId15"/>
    <p:sldId id="265" r:id="rId16"/>
    <p:sldId id="285" r:id="rId17"/>
    <p:sldId id="286" r:id="rId18"/>
    <p:sldId id="284" r:id="rId19"/>
    <p:sldId id="283" r:id="rId20"/>
    <p:sldId id="282" r:id="rId21"/>
    <p:sldId id="281" r:id="rId22"/>
    <p:sldId id="280" r:id="rId23"/>
    <p:sldId id="264" r:id="rId24"/>
    <p:sldId id="263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/>
              <a:t>Związki wyznaniowe c.d. </a:t>
            </a:r>
            <a:endParaRPr lang="pl-PL" sz="5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Sprawy majątkowe – użytkowanie wieczyste </a:t>
            </a:r>
          </a:p>
          <a:p>
            <a:pPr>
              <a:buNone/>
            </a:pPr>
            <a:r>
              <a:rPr lang="pl-PL" dirty="0" smtClean="0"/>
              <a:t>Nie pobiera się opłat za użytkowanie wieczyste gruntów oddanych pod zakłady charytatywno-opiekuńcze i punkty katechetyczne.</a:t>
            </a:r>
          </a:p>
          <a:p>
            <a:pPr>
              <a:buNone/>
            </a:pPr>
            <a:r>
              <a:rPr lang="pl-PL" dirty="0" smtClean="0"/>
              <a:t>(art.  44.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b="1" dirty="0" smtClean="0"/>
              <a:t>Regulacja spraw majątkowych Kościoła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1. Nieruchomości lub ich części, pozostające w dniu wejścia w życie ustawy we władaniu kościelnych osób prawnych, </a:t>
            </a:r>
            <a:r>
              <a:rPr lang="pl-PL" b="1" dirty="0" smtClean="0"/>
              <a:t>stają się z mocy prawa ich własnością</a:t>
            </a:r>
            <a:r>
              <a:rPr lang="pl-PL" dirty="0" smtClean="0"/>
              <a:t>, jeżeli:</a:t>
            </a:r>
          </a:p>
          <a:p>
            <a:pPr>
              <a:buNone/>
            </a:pPr>
            <a:r>
              <a:rPr lang="pl-PL" dirty="0" smtClean="0"/>
              <a:t>     1</a:t>
            </a:r>
            <a:r>
              <a:rPr lang="pl-PL" dirty="0" smtClean="0"/>
              <a:t>) </a:t>
            </a:r>
            <a:r>
              <a:rPr lang="pl-PL" b="1" dirty="0" smtClean="0"/>
              <a:t>były własnością diecezji, parafii, klasztorów lub innych instytucji </a:t>
            </a:r>
            <a:r>
              <a:rPr lang="pl-PL" dirty="0" smtClean="0"/>
              <a:t>grecko-katolickich (unickich);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  2</a:t>
            </a:r>
            <a:r>
              <a:rPr lang="pl-PL" dirty="0" smtClean="0"/>
              <a:t>) </a:t>
            </a:r>
            <a:r>
              <a:rPr lang="pl-PL" b="1" dirty="0" smtClean="0"/>
              <a:t>podlegały przejęciu na własność Państwa z mocy ustawy z dnia 20 marca 1950 r. o przejęciu przez Państwo dóbr martwej ręki</a:t>
            </a:r>
            <a:r>
              <a:rPr lang="pl-PL" dirty="0" smtClean="0"/>
              <a:t>, poręczeniu proboszczom posiadania gospodarstw rolnych i utworzeniu Funduszu Kościelnego, zwanej dalej "ustawą o dobrach martwej ręki", </a:t>
            </a:r>
            <a:r>
              <a:rPr lang="pl-PL" b="1" dirty="0" smtClean="0"/>
              <a:t>a zostały pozostawione, wydzierżawione lub przekazane kościelnym osobom prawnym;</a:t>
            </a:r>
          </a:p>
          <a:p>
            <a:pPr>
              <a:buNone/>
            </a:pPr>
            <a:r>
              <a:rPr lang="pl-PL" dirty="0" smtClean="0"/>
              <a:t>     3</a:t>
            </a:r>
            <a:r>
              <a:rPr lang="pl-PL" dirty="0" smtClean="0"/>
              <a:t>) </a:t>
            </a:r>
            <a:r>
              <a:rPr lang="pl-PL" b="1" dirty="0" smtClean="0"/>
              <a:t>podlegały przepisom dekretu z dnia 24 kwietnia 1952 r. o zniesieniu fund</a:t>
            </a:r>
            <a:r>
              <a:rPr lang="pl-PL" dirty="0" smtClean="0"/>
              <a:t>acji, a zostały poręczone, pozostawione, wydzierżawione, wynajęte lub przekazane kościelnym osobom prawnym;</a:t>
            </a:r>
          </a:p>
          <a:p>
            <a:pPr>
              <a:buNone/>
            </a:pPr>
            <a:r>
              <a:rPr lang="pl-PL" dirty="0" smtClean="0"/>
              <a:t>     4</a:t>
            </a:r>
            <a:r>
              <a:rPr lang="pl-PL" b="1" dirty="0" smtClean="0"/>
              <a:t>) zostały przez byłe władze zaborcze austriackie </a:t>
            </a:r>
            <a:r>
              <a:rPr lang="pl-PL" dirty="0" smtClean="0"/>
              <a:t>przejęte na własność funduszy religijnych, funduszy naukowych, szkół parafialnych lub katolickich gmin parafialnych;</a:t>
            </a:r>
          </a:p>
          <a:p>
            <a:pPr>
              <a:buNone/>
            </a:pPr>
            <a:r>
              <a:rPr lang="pl-PL" dirty="0" smtClean="0"/>
              <a:t>     5</a:t>
            </a:r>
            <a:r>
              <a:rPr lang="pl-PL" dirty="0" smtClean="0"/>
              <a:t>) </a:t>
            </a:r>
            <a:r>
              <a:rPr lang="pl-PL" b="1" dirty="0" smtClean="0"/>
              <a:t>znajdują się na nich cmentarze lub obiekty sakralne wraz z budynkami towarzyszącymi</a:t>
            </a:r>
            <a:r>
              <a:rPr lang="pl-PL" dirty="0" smtClean="0"/>
              <a:t>; dotyczy to również obiektów położonych na obszarze miasta stołecznego Warszawy, nie dotyczy natomiast kościołów garnizonowych.</a:t>
            </a:r>
          </a:p>
          <a:p>
            <a:pPr>
              <a:buNone/>
            </a:pPr>
            <a:r>
              <a:rPr lang="pl-PL" dirty="0" smtClean="0"/>
              <a:t>(art. 60 ust. 1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Regulacja spraw majątkowych Kościoła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5. Stwierdzenie przejścia własności nieruchomości lub ich części, o których mowa w ust. 1 i 3, </a:t>
            </a:r>
            <a:r>
              <a:rPr lang="pl-PL" b="1" dirty="0" smtClean="0"/>
              <a:t>następuje w drodze decyzji wojewody.</a:t>
            </a:r>
          </a:p>
          <a:p>
            <a:pPr>
              <a:buNone/>
            </a:pPr>
            <a:r>
              <a:rPr lang="pl-PL" dirty="0" smtClean="0"/>
              <a:t>6. Decyzje, o których mowa w ust. 5, </a:t>
            </a:r>
            <a:r>
              <a:rPr lang="pl-PL" b="1" dirty="0" smtClean="0"/>
              <a:t>mogą być zaskarżone do sądu administracyjnego</a:t>
            </a:r>
            <a:r>
              <a:rPr lang="pl-PL" dirty="0" smtClean="0"/>
              <a:t>. Skarga na niewydanie decyzji jest dopuszczalna po upływie 2 lat od daty wszczęcia postępowania administracyjnego.</a:t>
            </a:r>
          </a:p>
          <a:p>
            <a:pPr>
              <a:buNone/>
            </a:pPr>
            <a:r>
              <a:rPr lang="pl-PL" dirty="0" smtClean="0"/>
              <a:t>7. </a:t>
            </a:r>
            <a:r>
              <a:rPr lang="pl-PL" b="1" dirty="0" smtClean="0"/>
              <a:t>Przejście własności nieruchomości lub ich części na podstawie ust. 1 i 3 jest wolne od podatków i opłat związanych z tym przejściem</a:t>
            </a:r>
            <a:r>
              <a:rPr lang="pl-PL" dirty="0" smtClean="0"/>
              <a:t>, a wynikające z niego wpisy do ksiąg wieczystych i ich zakładanie są wolne od opłat.</a:t>
            </a:r>
          </a:p>
          <a:p>
            <a:pPr>
              <a:buNone/>
            </a:pPr>
            <a:r>
              <a:rPr lang="pl-PL" dirty="0" smtClean="0"/>
              <a:t>(art. 60 ust. 5-7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 smtClean="0"/>
              <a:t>Regulacja spraw majątkowych Kościoła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1. Regulacja może polegać na:</a:t>
            </a:r>
          </a:p>
          <a:p>
            <a:pPr>
              <a:buNone/>
            </a:pPr>
            <a:r>
              <a:rPr lang="pl-PL" dirty="0" smtClean="0"/>
              <a:t>    1</a:t>
            </a:r>
            <a:r>
              <a:rPr lang="pl-PL" dirty="0" smtClean="0"/>
              <a:t>) przywróceniu kościelnym osobom prawnym własności nieruchomości wymienionych w art. 61 ust. 1 i 2 lub ich części;</a:t>
            </a:r>
          </a:p>
          <a:p>
            <a:pPr>
              <a:buNone/>
            </a:pPr>
            <a:r>
              <a:rPr lang="pl-PL" dirty="0" smtClean="0"/>
              <a:t>    2</a:t>
            </a:r>
            <a:r>
              <a:rPr lang="pl-PL" dirty="0" smtClean="0"/>
              <a:t>) przyznaniu odpowiedniej nieruchomości zamiennej, gdyby przywrócenie własności natrafiało na trudne do przezwyciężenia przeszkody;</a:t>
            </a:r>
          </a:p>
          <a:p>
            <a:pPr>
              <a:buNone/>
            </a:pPr>
            <a:r>
              <a:rPr lang="pl-PL" dirty="0" smtClean="0"/>
              <a:t>    3</a:t>
            </a:r>
            <a:r>
              <a:rPr lang="pl-PL" dirty="0" smtClean="0"/>
              <a:t>) przyznaniu odszkodowania ustalonego według przepisów o wywłaszczaniu nieruchomości, w razie niemożności dokonania regulacji przewidzianych w </a:t>
            </a:r>
            <a:r>
              <a:rPr lang="pl-PL" dirty="0" err="1" smtClean="0"/>
              <a:t>pkt</a:t>
            </a:r>
            <a:r>
              <a:rPr lang="pl-PL" dirty="0" smtClean="0"/>
              <a:t> 1 i 2.</a:t>
            </a:r>
          </a:p>
          <a:p>
            <a:pPr>
              <a:buNone/>
            </a:pPr>
            <a:r>
              <a:rPr lang="pl-PL" dirty="0" smtClean="0"/>
              <a:t>2. Regulacja dotycząca nieruchomości rolnych może następować także przez wydzielenie odpowiednich nieruchomości z Zasobu Własności Rolnej Skarbu Państwa.</a:t>
            </a:r>
          </a:p>
          <a:p>
            <a:pPr>
              <a:buNone/>
            </a:pPr>
            <a:r>
              <a:rPr lang="pl-PL" dirty="0" smtClean="0"/>
              <a:t>3. W toku postępowania regulacyjnego można dokonać także regulacji granic nieruchomości, a w miarę potrzeby ustanowić służebność gruntową lub znieść służebność dotychczas istniejącą.</a:t>
            </a:r>
          </a:p>
          <a:p>
            <a:pPr>
              <a:buNone/>
            </a:pPr>
            <a:r>
              <a:rPr lang="pl-PL" dirty="0" smtClean="0"/>
              <a:t>(art. 63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 smtClean="0"/>
              <a:t>Regulacja spraw majątkowych Kościoła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Osobom prawnym Kościoła Katolickiego, które po dniu 8 maja 1945 r. podjęły działalność na Ziemiach Zachodnich i Północnych, mogą być, na ich wniosek, przekazane nieodpłatnie na własność grunty znajdujące się w zasobach Państwowego Funduszu Ziemi albo w Zasobie Własności Rolnej Skarbu Państwa</a:t>
            </a:r>
            <a:r>
              <a:rPr lang="pl-PL" dirty="0" smtClean="0"/>
              <a:t>. Jeżeli grunty te znajdują się w zarządzie lub użytkowaniu osób prawnych, przekazanie na własność może nastąpić wyłącznie za zgodą tych osób.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Wielkość przekazanej nieruchomości rolnej, wraz z gruntami rolnymi będącymi już własnością wnioskodawcy, nie może przekraczać w odni</a:t>
            </a:r>
            <a:r>
              <a:rPr lang="pl-PL" dirty="0" smtClean="0"/>
              <a:t>esieniu do:</a:t>
            </a:r>
          </a:p>
          <a:p>
            <a:pPr>
              <a:buNone/>
            </a:pPr>
            <a:r>
              <a:rPr lang="pl-PL" dirty="0" smtClean="0"/>
              <a:t>    1</a:t>
            </a:r>
            <a:r>
              <a:rPr lang="pl-PL" dirty="0" smtClean="0"/>
              <a:t>) gospodarstw rolnych parafii - 15 ha;</a:t>
            </a:r>
          </a:p>
          <a:p>
            <a:pPr>
              <a:buNone/>
            </a:pPr>
            <a:r>
              <a:rPr lang="pl-PL" dirty="0" smtClean="0"/>
              <a:t>    2</a:t>
            </a:r>
            <a:r>
              <a:rPr lang="pl-PL" dirty="0" smtClean="0"/>
              <a:t>) gospodarstw rolnych diecezji - 50 ha;</a:t>
            </a:r>
          </a:p>
          <a:p>
            <a:pPr>
              <a:buNone/>
            </a:pPr>
            <a:r>
              <a:rPr lang="pl-PL" dirty="0" smtClean="0"/>
              <a:t>    3</a:t>
            </a:r>
            <a:r>
              <a:rPr lang="pl-PL" dirty="0" smtClean="0"/>
              <a:t>) gospodarstw rolnych seminariów duchownych, diecezjalnych i zakonnych - 50 ha;</a:t>
            </a:r>
          </a:p>
          <a:p>
            <a:pPr>
              <a:buNone/>
            </a:pPr>
            <a:r>
              <a:rPr lang="pl-PL" dirty="0" smtClean="0"/>
              <a:t>    4</a:t>
            </a:r>
            <a:r>
              <a:rPr lang="pl-PL" dirty="0" smtClean="0"/>
              <a:t>) gospodarstw rolnych domów zgromadzeń zakonnych - 5 ha, chyba że domy te prowadzą działalność, o której mowa w art. 20 i 39; w tych przypadkach mogą być przekazane nieruchomości rolne o powierzchni do 50 ha.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Przekazanie na własność nieruchomości, o których mowa w ust. 1 i 2, następuje w drodze decyzji wojewody właściwego ze względu na miejsce położenia nieruchomości, wydanej za zgodą Prezesa Agencji Własności Rolnej Skarbu Państwa. </a:t>
            </a:r>
            <a:r>
              <a:rPr lang="pl-PL" dirty="0" smtClean="0"/>
              <a:t>Decyzja </a:t>
            </a:r>
            <a:r>
              <a:rPr lang="pl-PL" dirty="0" smtClean="0"/>
              <a:t>ta stanowi podstawę do dokonania wpisów w księgach wieczystych.</a:t>
            </a:r>
          </a:p>
          <a:p>
            <a:pPr>
              <a:buNone/>
            </a:pPr>
            <a:r>
              <a:rPr lang="pl-PL" dirty="0" smtClean="0"/>
              <a:t>(art. 70a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Majątek i przychody kościołów i innych związków wyznaniowych podlegają ogólnie obowiązującym przepisom podatkowym</a:t>
            </a:r>
            <a:r>
              <a:rPr lang="pl-PL" dirty="0" smtClean="0"/>
              <a:t>, </a:t>
            </a:r>
            <a:r>
              <a:rPr lang="pl-PL" u="sng" dirty="0" smtClean="0"/>
              <a:t>z wyjątkami </a:t>
            </a:r>
            <a:r>
              <a:rPr lang="pl-PL" dirty="0" smtClean="0"/>
              <a:t>określonymi w odrębnych ustawach.</a:t>
            </a:r>
          </a:p>
          <a:p>
            <a:pPr>
              <a:buNone/>
            </a:pPr>
            <a:r>
              <a:rPr lang="pl-PL" dirty="0" smtClean="0"/>
              <a:t>2. Osoby prawne kościołów i innych związków wyznaniowych </a:t>
            </a:r>
            <a:r>
              <a:rPr lang="pl-PL" b="1" dirty="0" smtClean="0"/>
              <a:t>są zwolnione od opodatkowania z tytułu przychodów ze swojej działalności niegospodarczej</a:t>
            </a:r>
            <a:r>
              <a:rPr lang="pl-PL" dirty="0" smtClean="0"/>
              <a:t>.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W </a:t>
            </a:r>
            <a:r>
              <a:rPr lang="pl-PL" b="1" dirty="0" smtClean="0"/>
              <a:t>tym zakresie osoby te nie mają obowiązku prowadzenia dokumentacji wymaganej przez przepisy podatkowe.</a:t>
            </a:r>
          </a:p>
          <a:p>
            <a:pPr>
              <a:buNone/>
            </a:pPr>
            <a:r>
              <a:rPr lang="pl-PL" dirty="0" smtClean="0"/>
              <a:t>(art.13 ust. 1-2 GN)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Dochody z działalności gospodarczej osób prawnych kościołów i innych związków wyznaniowych oraz spółek, których udziałowcami są wyłącznie te osoby</a:t>
            </a:r>
            <a:r>
              <a:rPr lang="pl-PL" dirty="0" smtClean="0"/>
              <a:t>, są zwolnione od opodatkowania </a:t>
            </a:r>
            <a:r>
              <a:rPr lang="pl-PL" b="1" dirty="0" smtClean="0"/>
              <a:t>w </a:t>
            </a:r>
            <a:r>
              <a:rPr lang="pl-PL" b="1" dirty="0" smtClean="0"/>
              <a:t>części, w jakiej zostały przeznaczone w roku podatkowym lub w roku po nim następującym na </a:t>
            </a:r>
            <a:r>
              <a:rPr lang="pl-PL" b="1" dirty="0" smtClean="0"/>
              <a:t>cele: </a:t>
            </a:r>
          </a:p>
          <a:p>
            <a:pPr>
              <a:buNone/>
            </a:pPr>
            <a:r>
              <a:rPr lang="pl-PL" dirty="0" smtClean="0"/>
              <a:t>kultowe</a:t>
            </a:r>
            <a:r>
              <a:rPr lang="pl-PL" dirty="0" smtClean="0"/>
              <a:t>, oświatowo-wychowawcze, naukowe, kulturalne, działalność charytatywno-opiekuńczą, punkty katechetyczne, konserwację zabytków oraz na inwestycje sakralne i inwestycje kościelne, których przedmiotem są punkty katechetyczne i zakłady charytatywno-opiekuńcze, jak również remonty tych obiektów.</a:t>
            </a:r>
          </a:p>
          <a:p>
            <a:pPr>
              <a:buNone/>
            </a:pPr>
            <a:r>
              <a:rPr lang="pl-PL" dirty="0" smtClean="0"/>
              <a:t>6. </a:t>
            </a:r>
            <a:r>
              <a:rPr lang="pl-PL" b="1" dirty="0" smtClean="0"/>
              <a:t>Osoby prawne kościołów i innych związków wyznaniowych są zwolnione od opodatkowania i od świadczeń na fundusz gminny i fundusz miejski 5 , od nieruchomości lub ich części, stanowiących własność tych osób lub używanych przez nie na podstawie innego tytułu prawnego na cele niemieszkalne</a:t>
            </a:r>
            <a:r>
              <a:rPr lang="pl-PL" dirty="0" smtClean="0"/>
              <a:t>, z wyjątkiem części zajmowanej na wykonywanie działalności gospodarczej.</a:t>
            </a:r>
          </a:p>
          <a:p>
            <a:pPr>
              <a:buNone/>
            </a:pPr>
            <a:r>
              <a:rPr lang="pl-PL" dirty="0" smtClean="0"/>
              <a:t>(art.13 ust. 5-6 GN)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7.  </a:t>
            </a:r>
            <a:r>
              <a:rPr lang="pl-PL" b="1" dirty="0" smtClean="0"/>
              <a:t>Zwalnia się z należności celnych przywozowych towary przeznaczone na cele </a:t>
            </a:r>
            <a:r>
              <a:rPr lang="pl-PL" dirty="0" smtClean="0"/>
              <a:t>charytatywno-opiekuńcze i oświatowo-wychowawcze oraz towary o charakterze kulturalnym przeznaczone na cele kultu, przywożone dla osób prawnych kościołów i innych związków wyznaniowych, w granicach i na warunkach określonych w rozporządzeniu Rady (WE) nr 1186/2009 z dnia 16 listopada 2009 r. ustanawiającym wspólnotowy system zwolnień celnych </a:t>
            </a:r>
          </a:p>
          <a:p>
            <a:pPr>
              <a:buNone/>
            </a:pPr>
            <a:r>
              <a:rPr lang="pl-PL" dirty="0" smtClean="0"/>
              <a:t>(art.13 ust. 7 GN)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1</a:t>
            </a:r>
            <a:r>
              <a:rPr lang="pl-PL" b="1" dirty="0" smtClean="0"/>
              <a:t>. Majątek i przychody kościelnych osób prawnych podlegają ogólnym przepisom podatkowym z wyjątkami</a:t>
            </a:r>
            <a:r>
              <a:rPr lang="pl-PL" dirty="0" smtClean="0"/>
              <a:t> określonymi w ust. 2-6.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Kościelne osoby prawne są zwolnione od opodatkowania z tytułu przychodów ze swojej działalności niegospodarczej. </a:t>
            </a:r>
            <a:r>
              <a:rPr lang="pl-PL" dirty="0" smtClean="0"/>
              <a:t>W tym zakresie osoby te nie mają obowiązku prowadzenia dokumentacji wymaganej przez przepisy o zobowiązaniach podatkowych.</a:t>
            </a:r>
          </a:p>
          <a:p>
            <a:pPr>
              <a:buNone/>
            </a:pPr>
            <a:r>
              <a:rPr lang="pl-PL" dirty="0" smtClean="0"/>
              <a:t>(art. 55 ust. 1-2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Dochody z działalności gospodarczej kościelnych osób prawnych oraz spółek, których udziałowcami są wyłącznie te osoby, są zwolnione od opodatkowania w części, w jakiej zostały przeznaczone w roku podatkowym lub w roku po nim następującym na </a:t>
            </a:r>
            <a:r>
              <a:rPr lang="pl-PL" b="1" dirty="0" smtClean="0"/>
              <a:t>cele</a:t>
            </a:r>
          </a:p>
          <a:p>
            <a:pPr>
              <a:buNone/>
            </a:pPr>
            <a:r>
              <a:rPr lang="pl-PL" b="1" dirty="0" smtClean="0"/>
              <a:t> </a:t>
            </a:r>
            <a:r>
              <a:rPr lang="pl-PL" dirty="0" smtClean="0"/>
              <a:t>kultowe, oświatowo-wychowawcze, naukowe, kulturalne, działalność charytatywno-opiekuńczą, punkty katechetyczne, konserwację zabytków oraz na inwestycje sakralne, o których mowa w art. 41 ust. 2, i te inwestycje kościelne, o których mowa w art. 41 ust. 3, których przedmiotem są punkty katechetyczne i zakłady charytatywno-opiekuńcze, jak również remonty tych obiektów.</a:t>
            </a:r>
          </a:p>
          <a:p>
            <a:pPr>
              <a:buNone/>
            </a:pPr>
            <a:r>
              <a:rPr lang="pl-PL" dirty="0" smtClean="0"/>
              <a:t>4. Kościelne osoby prawne są zwolnione od opodatkowania i od świadczeń na fundusz gminny i fundusz miejski 20 , od nieruchomości lub ich części, stanowiących własność tych osób lub używanych przez nie na podstawie innego tytułu prawnego na cele niemieszkalne, z wyjątkiem części zajmowanej na wykonywanie działalności gospodarczej.</a:t>
            </a:r>
          </a:p>
          <a:p>
            <a:pPr>
              <a:buNone/>
            </a:pPr>
            <a:r>
              <a:rPr lang="pl-PL" dirty="0" smtClean="0"/>
              <a:t>(art. 55 ust. 3-4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Kościelne osoby prawne mogą zgodnie z przepisami prawa polskiego nabywać, posiadać, użytkować i zbywać mienie nieruchome i ruchome oraz nabywać i zbywać prawa majątkowe.</a:t>
            </a:r>
          </a:p>
          <a:p>
            <a:pPr>
              <a:buNone/>
            </a:pPr>
            <a:r>
              <a:rPr lang="pl-PL" dirty="0" smtClean="0"/>
              <a:t>(art. 23 Konkordatu)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Inwestycje sakralne i kościelne są finansowane ze środków własnych kościelnych osób prawnych.</a:t>
            </a:r>
          </a:p>
          <a:p>
            <a:pPr>
              <a:buNone/>
            </a:pPr>
            <a:r>
              <a:rPr lang="pl-PL" dirty="0" smtClean="0"/>
              <a:t>(Art.  43 ust. 1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Zwolnienie od opodatkowania podatkiem od nieruchomości oraz od świadczeń na fundusz gminny i fundusz miejski 21 obejmuje nieruchomości lub ich części przeznaczone na cele mieszkalne duchownych i członków zakonu, jeżeli:</a:t>
            </a:r>
          </a:p>
          <a:p>
            <a:pPr>
              <a:buNone/>
            </a:pPr>
            <a:r>
              <a:rPr lang="pl-PL" dirty="0" smtClean="0"/>
              <a:t>   1</a:t>
            </a:r>
            <a:r>
              <a:rPr lang="pl-PL" dirty="0" smtClean="0"/>
              <a:t>) są one wpisane do rejestru zabytków;</a:t>
            </a:r>
          </a:p>
          <a:p>
            <a:pPr>
              <a:buNone/>
            </a:pPr>
            <a:r>
              <a:rPr lang="pl-PL" dirty="0" smtClean="0"/>
              <a:t>   2</a:t>
            </a:r>
            <a:r>
              <a:rPr lang="pl-PL" dirty="0" smtClean="0"/>
              <a:t>) służą jako internaty przy szkołach i seminariach duchownych, domy zakonów kontemplacyjnych, domy formacyjne zakonów i domy księży emerytów (sióstr emerytek);</a:t>
            </a:r>
          </a:p>
          <a:p>
            <a:pPr>
              <a:buNone/>
            </a:pPr>
            <a:r>
              <a:rPr lang="pl-PL" dirty="0" smtClean="0"/>
              <a:t>   3</a:t>
            </a:r>
            <a:r>
              <a:rPr lang="pl-PL" dirty="0" smtClean="0"/>
              <a:t>) znajdują się w budynkach kurii diecezjalnych i biskupich, zakonnych zarządów generalnych i </a:t>
            </a:r>
            <a:r>
              <a:rPr lang="pl-PL" dirty="0" err="1" smtClean="0"/>
              <a:t>prowincjalnych</a:t>
            </a:r>
            <a:r>
              <a:rPr lang="pl-PL" dirty="0" smtClean="0"/>
              <a:t> w Sekretariacie Prymasa Polski i w Sekretariacie Konferencji Episkopatu Polski.</a:t>
            </a:r>
          </a:p>
          <a:p>
            <a:pPr>
              <a:buNone/>
            </a:pPr>
            <a:r>
              <a:rPr lang="pl-PL" dirty="0" smtClean="0"/>
              <a:t>(art. 55 ust. 5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6. </a:t>
            </a:r>
            <a:r>
              <a:rPr lang="pl-PL" b="1" dirty="0" smtClean="0"/>
              <a:t>Nabywanie i zbywanie rzeczy i praw majątkowych przez kościelne osoby prawne w drodze czynności prawnych oraz spadkobrania, zapisu i zasiedzenia jest zwolnione od podatku od spadków i darowizn oraz opłaty skarbowej, jeżeli ich przedmiotem są:</a:t>
            </a:r>
          </a:p>
          <a:p>
            <a:pPr>
              <a:buNone/>
            </a:pPr>
            <a:r>
              <a:rPr lang="pl-PL" dirty="0" smtClean="0"/>
              <a:t>   1</a:t>
            </a:r>
            <a:r>
              <a:rPr lang="pl-PL" dirty="0" smtClean="0"/>
              <a:t>) rzeczy i prawa </a:t>
            </a:r>
            <a:r>
              <a:rPr lang="pl-PL" b="1" dirty="0" smtClean="0"/>
              <a:t>nie przeznaczone do działalności gospodarczej;</a:t>
            </a:r>
          </a:p>
          <a:p>
            <a:pPr>
              <a:buNone/>
            </a:pPr>
            <a:r>
              <a:rPr lang="pl-PL" dirty="0" smtClean="0"/>
              <a:t>   2</a:t>
            </a:r>
            <a:r>
              <a:rPr lang="pl-PL" dirty="0" smtClean="0"/>
              <a:t>) </a:t>
            </a:r>
            <a:r>
              <a:rPr lang="pl-PL" b="1" dirty="0" smtClean="0"/>
              <a:t>sprowadzane z zagranicy maszyny, urządzenia i materiały poligraficzne oraz papier.</a:t>
            </a:r>
          </a:p>
          <a:p>
            <a:pPr>
              <a:buNone/>
            </a:pPr>
            <a:r>
              <a:rPr lang="pl-PL" dirty="0" smtClean="0"/>
              <a:t>9. Nabywanie rzeczy i praw majątkowych, o których mowa w ust. 6, jest zwolnione od opłat sądowych i notarialnych, z wyłączeniem opłat kancelaryjnych.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smtClean="0"/>
              <a:t>art. 55 ust. 6,9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dirty="0" smtClean="0"/>
              <a:t>7</a:t>
            </a:r>
            <a:r>
              <a:rPr lang="pl-PL" dirty="0" smtClean="0"/>
              <a:t>. </a:t>
            </a:r>
            <a:r>
              <a:rPr lang="pl-PL" b="1" dirty="0" smtClean="0"/>
              <a:t>Darowizny na kościelną działalność charytatywno-opiekuńczą są wyłączone z podstawy opodatkowania darczyńców podatkiem dochodowym i podatkiem wyrównawczym,</a:t>
            </a:r>
            <a:r>
              <a:rPr lang="pl-PL" dirty="0" smtClean="0"/>
              <a:t> jeżeli kościelna osoba prawna przedstawi darczyńcy pokwitowanie odbioru oraz - w okresie dwóch lat od dnia przekazania darowizny - </a:t>
            </a:r>
            <a:r>
              <a:rPr lang="pl-PL" b="1" dirty="0" smtClean="0"/>
              <a:t>sprawozdanie o przeznaczeniu jej na tę działalność</a:t>
            </a:r>
            <a:r>
              <a:rPr lang="pl-PL" dirty="0" smtClean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odniesieniu do darowizn na inne cele mają zastosowanie ogólne przepisy podatkowe.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smtClean="0"/>
              <a:t>art. 55 ust. 7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Zwolnienia podatkowe / celne </a:t>
            </a:r>
          </a:p>
          <a:p>
            <a:pPr>
              <a:buNone/>
            </a:pPr>
            <a:r>
              <a:rPr lang="pl-PL" b="1" dirty="0" smtClean="0"/>
              <a:t>Zwalnia </a:t>
            </a:r>
            <a:r>
              <a:rPr lang="pl-PL" b="1" dirty="0" smtClean="0"/>
              <a:t>się z należności celnych przywozowych towary przeznaczone na cele </a:t>
            </a:r>
            <a:r>
              <a:rPr lang="pl-PL" dirty="0" smtClean="0"/>
              <a:t>charytatywno-opiekuńcze i oświatowo-wychowawcze oraz towary o charakterze kulturalnym przeznaczone na cele kultu, przywożone dla kościelnych osób prawnych, w granicach i na warunkach określonych w rozporządzeniu Rady (WE) nr 1186/2009 z dnia 16 listopada 2009 r. ustanawiającym wspólnotowy system zwolnień celnych.</a:t>
            </a:r>
          </a:p>
          <a:p>
            <a:pPr>
              <a:buNone/>
            </a:pPr>
            <a:r>
              <a:rPr lang="pl-PL" dirty="0" smtClean="0"/>
              <a:t>(art. 56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 smtClean="0"/>
              <a:t>Dziękuję za uwagę </a:t>
            </a:r>
            <a:endParaRPr lang="pl-PL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Zbiórki 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Kościelne osoby prawne mają prawo do zbierania ofiar na cele: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religijne,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kościelną działalność charytatywno-opiekuńczą,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naukową, oświatową i wychowawczą oraz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utrzymanie duchownych i członków zakonów.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Zbiórki wymienione w ust. 1 nie wymagają zgłoszenia, jeżeli odbywają się w obrębie terenów kościelnych, kaplic oraz w miejscach i okolicznościach zwyczajowo przyjętych w danej okolicy i w sposób tradycyjnie ustalony.</a:t>
            </a:r>
          </a:p>
          <a:p>
            <a:pPr>
              <a:buNone/>
            </a:pPr>
            <a:r>
              <a:rPr lang="pl-PL" dirty="0" smtClean="0"/>
              <a:t>(art. 57 Konkordatu)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Bezpośrednie wsparcie państwa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Działalność służąca celom humanitarnym, charytatywno-opiekuńczym, naukowym i oświatowo-wychowawczym, </a:t>
            </a:r>
            <a:r>
              <a:rPr lang="pl-PL" dirty="0" smtClean="0"/>
              <a:t>podejmowana przez kościelne osoby prawne, </a:t>
            </a:r>
            <a:r>
              <a:rPr lang="pl-PL" b="1" dirty="0" smtClean="0"/>
              <a:t>jest zrównana pod względem prawnym z działalnością służącą analogicznym celom i prowadzoną przez instytucje państwowe.</a:t>
            </a:r>
          </a:p>
          <a:p>
            <a:pPr>
              <a:buNone/>
            </a:pPr>
            <a:r>
              <a:rPr lang="pl-PL" dirty="0" smtClean="0"/>
              <a:t>2. Przyjmując za punkt wyjścia w sprawach finansowych instytucji i dóbr kościelnych oraz duchowieństwa obowiązujące ustawodawstwo polskie i przepisy kościelne Układające się Strony stworzą specjalną komisję, która zajmie się koniecznymi zmianami. </a:t>
            </a:r>
            <a:r>
              <a:rPr lang="pl-PL" b="1" dirty="0" smtClean="0"/>
              <a:t>Nowa regulacja uwzględni potrzeby Kościoła biorąc pod uwagę jego misję oraz dotychczasową praktykę życia kościelnego w Polsce.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Władzom państwowym wskazana zostanie instytucja kościelna lub instytucje kościelne kompetentne w sprawach wymienionych w ustępie 2.</a:t>
            </a:r>
          </a:p>
          <a:p>
            <a:pPr>
              <a:buNone/>
            </a:pPr>
            <a:r>
              <a:rPr lang="pl-PL" dirty="0" smtClean="0"/>
              <a:t>(art. 23 Konkordatu)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Bezpośrednie wsparcie państwa </a:t>
            </a:r>
          </a:p>
          <a:p>
            <a:pPr>
              <a:buNone/>
            </a:pPr>
            <a:r>
              <a:rPr lang="pl-PL" dirty="0" smtClean="0"/>
              <a:t>4. Rzeczpospolita Polska </a:t>
            </a:r>
            <a:r>
              <a:rPr lang="pl-PL" b="1" dirty="0" smtClean="0"/>
              <a:t>w miarę możliwości udziela wsparcia materialnego w celu </a:t>
            </a:r>
            <a:r>
              <a:rPr lang="pl-PL" dirty="0" smtClean="0"/>
              <a:t>konserwacji i remontowania zabytkowych obiektów sakralnych i budynków towarzyszących, a także dzieł sztuki stanowiących dziedzictwo kultury.</a:t>
            </a:r>
          </a:p>
          <a:p>
            <a:pPr>
              <a:buNone/>
            </a:pPr>
            <a:r>
              <a:rPr lang="pl-PL" dirty="0" smtClean="0"/>
              <a:t>(art. 23 Konkordatu)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Inwestycje sakralne i kościelne są finansowane ze środków własnych kościelnych osób prawnych.</a:t>
            </a:r>
          </a:p>
          <a:p>
            <a:pPr>
              <a:buNone/>
            </a:pPr>
            <a:r>
              <a:rPr lang="pl-PL" dirty="0" smtClean="0"/>
              <a:t>2. Przepisu ust. 1 nie stosuje się do </a:t>
            </a:r>
            <a:r>
              <a:rPr lang="pl-PL" b="1" dirty="0" smtClean="0"/>
              <a:t>inwestycji mających na celu stworzenie warunków do działania duszpasterstwa wojskowego oraz duszpasterstwa specjalnego w zakładach państwowych.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Na odbudowę i utrzymanie dóbr kultury stanowiących własność kościelnych osób prawnych będą udzielane dotacje państwowe na podstawie odrębnych przepisów.</a:t>
            </a:r>
          </a:p>
          <a:p>
            <a:pPr>
              <a:buNone/>
            </a:pPr>
            <a:r>
              <a:rPr lang="pl-PL" dirty="0" smtClean="0"/>
              <a:t>(art.  43. SPK)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Sprawy majątkowe – sprzedaż / użytkowanie wieczyste</a:t>
            </a:r>
          </a:p>
          <a:p>
            <a:pPr>
              <a:buNone/>
            </a:pPr>
            <a:r>
              <a:rPr lang="pl-PL" b="1" dirty="0" smtClean="0"/>
              <a:t> [Tryb przetargowy i bez przetargu]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1. Z zastrzeżeniem ust. 2 i 3, nieruchomości są sprzedawane lub oddawane w użytkowanie wieczyste w drodze przetargu.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Nieruchomość jest zbywana w drodze </a:t>
            </a:r>
            <a:r>
              <a:rPr lang="pl-PL" b="1" dirty="0" err="1" smtClean="0"/>
              <a:t>bezprzetargowej</a:t>
            </a:r>
            <a:r>
              <a:rPr lang="pl-PL" b="1" dirty="0" smtClean="0"/>
              <a:t>, jeżeli:</a:t>
            </a:r>
          </a:p>
          <a:p>
            <a:pPr>
              <a:buNone/>
            </a:pPr>
            <a:r>
              <a:rPr lang="pl-PL" b="1" dirty="0" smtClean="0"/>
              <a:t>  10</a:t>
            </a:r>
            <a:r>
              <a:rPr lang="pl-PL" b="1" dirty="0" smtClean="0"/>
              <a:t>) jest zbywana na rzecz kościołów i związków wyznaniowych, mających uregulowane stosunki z państwem, na cele działalności sakralnej;</a:t>
            </a:r>
          </a:p>
          <a:p>
            <a:pPr>
              <a:buNone/>
            </a:pPr>
            <a:r>
              <a:rPr lang="pl-PL" dirty="0" smtClean="0"/>
              <a:t>(art. 37 </a:t>
            </a:r>
            <a:r>
              <a:rPr lang="pl-PL" dirty="0" err="1" smtClean="0"/>
              <a:t>ugn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Sprawy majątkowe – sprzedaż </a:t>
            </a:r>
          </a:p>
          <a:p>
            <a:pPr>
              <a:buNone/>
            </a:pPr>
            <a:r>
              <a:rPr lang="pl-PL" b="1" dirty="0" smtClean="0"/>
              <a:t>[Bonifikaty w cenie]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Właściwy organ może udzielić bonifikaty od ceny ustalonej </a:t>
            </a:r>
            <a:r>
              <a:rPr lang="pl-PL" dirty="0" smtClean="0"/>
              <a:t>zgodnie z art. 67 ust. 3 - Przy sprzedaży nieruchomości w </a:t>
            </a:r>
            <a:r>
              <a:rPr lang="pl-PL" b="1" dirty="0" smtClean="0"/>
              <a:t>drodze </a:t>
            </a:r>
            <a:r>
              <a:rPr lang="pl-PL" b="1" dirty="0" err="1" smtClean="0"/>
              <a:t>bezprzetargowej</a:t>
            </a:r>
            <a:r>
              <a:rPr lang="pl-PL" dirty="0" smtClean="0"/>
              <a:t>, o której mowa w art. 37 ust. 2 i 3, cenę nieruchomości ustala się w wysokości nie niższej niż jej wartość - , na podstawie odpowiednio zarządzenia wojewody albo uchwały rady lub sejmiku, jeżeli nieruchomość jest sprzedawana:</a:t>
            </a:r>
          </a:p>
          <a:p>
            <a:pPr>
              <a:buNone/>
            </a:pPr>
            <a:r>
              <a:rPr lang="pl-PL" dirty="0" smtClean="0"/>
              <a:t>    6</a:t>
            </a:r>
            <a:r>
              <a:rPr lang="pl-PL" dirty="0" smtClean="0"/>
              <a:t>) </a:t>
            </a:r>
            <a:r>
              <a:rPr lang="pl-PL" b="1" dirty="0" smtClean="0"/>
              <a:t>kościołom i związkom wyznaniowym, mającym uregulowane stosunki z państwem, na cele działalności sakralnej;</a:t>
            </a:r>
          </a:p>
          <a:p>
            <a:r>
              <a:rPr lang="pl-PL" dirty="0" smtClean="0"/>
              <a:t>(art. 68 </a:t>
            </a:r>
            <a:r>
              <a:rPr lang="pl-PL" dirty="0" err="1" smtClean="0"/>
              <a:t>ugn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Związki wyznaniowe c.d.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 smtClean="0"/>
              <a:t>Sprawy majątkowe – użytkowanie wieczyste </a:t>
            </a:r>
          </a:p>
          <a:p>
            <a:pPr>
              <a:buNone/>
            </a:pPr>
            <a:r>
              <a:rPr lang="pl-PL" b="1" dirty="0" smtClean="0"/>
              <a:t> [Wysokość opłat za użytkowanie wieczyste]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Wysokość stawek procentowych opłat rocznych z tytułu użytkowania wieczystego jest uzależniona od określonego w umowie celu, na jaki nieruchomość gruntowa została oddana, i wynosi: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za nieruchomości gruntowe pod budowę obiektów sakralnych wraz z budynkami towarzyszącymi, plebanii w parafiach diecezjalnych i zakonnych, archiwów i muzeów diecezjalnych, seminariów duchownych, domów zakonnych oraz siedzib naczelnych władz kościołów i związków wyznaniowych - 0,3% ceny;</a:t>
            </a:r>
          </a:p>
          <a:p>
            <a:pPr>
              <a:buNone/>
            </a:pPr>
            <a:r>
              <a:rPr lang="pl-PL" dirty="0" smtClean="0"/>
              <a:t>4) za nieruchomości gruntowe oddane na cele mieszkaniowe, na realizację urządzeń infrastruktury technicznej i innych celów publicznych oraz działalność sportową - 1% ceny;</a:t>
            </a:r>
          </a:p>
          <a:p>
            <a:pPr>
              <a:buNone/>
            </a:pPr>
            <a:r>
              <a:rPr lang="pl-PL" dirty="0" smtClean="0"/>
              <a:t>5) za pozostałe nieruchomości gruntowe - 3% ceny.</a:t>
            </a:r>
          </a:p>
          <a:p>
            <a:pPr>
              <a:buNone/>
            </a:pPr>
            <a:r>
              <a:rPr lang="pl-PL" dirty="0" smtClean="0"/>
              <a:t>(art. 72 </a:t>
            </a:r>
            <a:r>
              <a:rPr lang="pl-PL" dirty="0" err="1" smtClean="0"/>
              <a:t>ugn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2348</Words>
  <Application>Microsoft Office PowerPoint</Application>
  <PresentationFormat>Pokaz na ekranie (4:3)</PresentationFormat>
  <Paragraphs>143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  <vt:lpstr>Związki wyznaniowe c.d.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wyznaniowe c.d. </dc:title>
  <dc:creator>Maciek</dc:creator>
  <cp:lastModifiedBy>Maciek</cp:lastModifiedBy>
  <cp:revision>4</cp:revision>
  <dcterms:created xsi:type="dcterms:W3CDTF">2016-04-23T12:14:08Z</dcterms:created>
  <dcterms:modified xsi:type="dcterms:W3CDTF">2016-04-24T06:41:41Z</dcterms:modified>
</cp:coreProperties>
</file>