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5" r:id="rId5"/>
    <p:sldId id="274" r:id="rId6"/>
    <p:sldId id="305" r:id="rId7"/>
    <p:sldId id="310" r:id="rId8"/>
    <p:sldId id="309" r:id="rId9"/>
    <p:sldId id="308" r:id="rId10"/>
    <p:sldId id="273" r:id="rId11"/>
    <p:sldId id="282" r:id="rId12"/>
    <p:sldId id="281" r:id="rId13"/>
    <p:sldId id="280" r:id="rId14"/>
    <p:sldId id="279" r:id="rId15"/>
    <p:sldId id="278" r:id="rId16"/>
    <p:sldId id="271" r:id="rId17"/>
    <p:sldId id="270" r:id="rId18"/>
    <p:sldId id="269" r:id="rId19"/>
    <p:sldId id="268" r:id="rId20"/>
    <p:sldId id="267" r:id="rId21"/>
    <p:sldId id="266" r:id="rId22"/>
    <p:sldId id="265" r:id="rId23"/>
    <p:sldId id="289" r:id="rId24"/>
    <p:sldId id="288" r:id="rId25"/>
    <p:sldId id="290" r:id="rId26"/>
    <p:sldId id="287" r:id="rId27"/>
    <p:sldId id="285" r:id="rId28"/>
    <p:sldId id="291" r:id="rId29"/>
    <p:sldId id="295" r:id="rId30"/>
    <p:sldId id="299" r:id="rId31"/>
    <p:sldId id="304" r:id="rId32"/>
    <p:sldId id="303" r:id="rId33"/>
    <p:sldId id="302" r:id="rId34"/>
    <p:sldId id="301" r:id="rId35"/>
    <p:sldId id="311" r:id="rId36"/>
    <p:sldId id="312" r:id="rId37"/>
    <p:sldId id="313" r:id="rId38"/>
    <p:sldId id="314" r:id="rId39"/>
    <p:sldId id="315" r:id="rId40"/>
    <p:sldId id="316" r:id="rId41"/>
    <p:sldId id="317" r:id="rId4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2016-04-20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2016-04-20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6600" b="1" dirty="0" smtClean="0"/>
              <a:t>PROCES BUDOWY</a:t>
            </a:r>
            <a:endParaRPr lang="pl-PL" sz="6600" b="1"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buNone/>
            </a:pPr>
            <a:r>
              <a:rPr lang="pl-PL" dirty="0" smtClean="0"/>
              <a:t>Ograniczenia zw. z wykonywaniem robót budowlanych: </a:t>
            </a:r>
          </a:p>
          <a:p>
            <a:pPr>
              <a:buNone/>
            </a:pPr>
            <a:r>
              <a:rPr lang="pl-PL" dirty="0" smtClean="0"/>
              <a:t>- Plan bezpieczeństwa i ochrony zdrowia (art. 21a </a:t>
            </a:r>
            <a:r>
              <a:rPr lang="pl-PL" dirty="0" err="1" smtClean="0"/>
              <a:t>p.b</a:t>
            </a:r>
            <a:r>
              <a:rPr lang="pl-PL" dirty="0" smtClean="0"/>
              <a:t>.). </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smtClean="0"/>
              <a:t>Plan bezpieczeństwa i ochrony zdrowia </a:t>
            </a:r>
          </a:p>
          <a:p>
            <a:pPr>
              <a:buNone/>
            </a:pPr>
            <a:r>
              <a:rPr lang="pl-PL" b="1" dirty="0" smtClean="0"/>
              <a:t>Kierownik budo</a:t>
            </a:r>
            <a:r>
              <a:rPr lang="pl-PL" dirty="0" smtClean="0"/>
              <a:t>wy jest obowiązany, w oparciu o </a:t>
            </a:r>
            <a:r>
              <a:rPr lang="pl-PL" b="1" dirty="0" smtClean="0"/>
              <a:t>informację dotyczącą bezpieczeństwa i ochrony zdrowia</a:t>
            </a:r>
            <a:r>
              <a:rPr lang="pl-PL" dirty="0" smtClean="0"/>
              <a:t>, sporządzić lub zapewnić sporządzenie, </a:t>
            </a:r>
          </a:p>
          <a:p>
            <a:pPr>
              <a:buFontTx/>
              <a:buChar char="-"/>
            </a:pPr>
            <a:r>
              <a:rPr lang="pl-PL" dirty="0" smtClean="0"/>
              <a:t>przed rozpoczęciem budowy, planu bezpieczeństwa i ochrony zdrowia, </a:t>
            </a:r>
          </a:p>
          <a:p>
            <a:pPr>
              <a:buFontTx/>
              <a:buChar char="-"/>
            </a:pPr>
            <a:r>
              <a:rPr lang="pl-PL" dirty="0" smtClean="0"/>
              <a:t>uwzględniając specyfikę obiektu </a:t>
            </a:r>
            <a:r>
              <a:rPr lang="pl-PL" i="1" dirty="0" smtClean="0"/>
              <a:t>budowlanego</a:t>
            </a:r>
            <a:r>
              <a:rPr lang="pl-PL" dirty="0" smtClean="0"/>
              <a:t> i </a:t>
            </a:r>
          </a:p>
          <a:p>
            <a:pPr>
              <a:buFontTx/>
              <a:buChar char="-"/>
            </a:pPr>
            <a:r>
              <a:rPr lang="pl-PL" dirty="0" smtClean="0"/>
              <a:t>warunki prowadzenia robót </a:t>
            </a:r>
            <a:r>
              <a:rPr lang="pl-PL" i="1" dirty="0" smtClean="0"/>
              <a:t>budowlanych</a:t>
            </a:r>
            <a:r>
              <a:rPr lang="pl-PL" dirty="0" smtClean="0"/>
              <a:t>, w tym planowane jednoczesne prowadzenie robót </a:t>
            </a:r>
            <a:r>
              <a:rPr lang="pl-PL" i="1" dirty="0" smtClean="0"/>
              <a:t>budowlanych</a:t>
            </a:r>
            <a:r>
              <a:rPr lang="pl-PL" dirty="0" smtClean="0"/>
              <a:t> i produkcji przemysłowej. (art. 21a ust. 1 </a:t>
            </a:r>
            <a:r>
              <a:rPr lang="pl-PL" dirty="0" err="1" smtClean="0"/>
              <a:t>p.b</a:t>
            </a:r>
            <a:r>
              <a:rPr lang="pl-PL" dirty="0" smtClean="0"/>
              <a:t>.). </a:t>
            </a:r>
          </a:p>
          <a:p>
            <a:pPr>
              <a:buNone/>
            </a:pP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smtClean="0"/>
              <a:t>Plan bezpieczeństwa i ochrony zdrowia </a:t>
            </a:r>
          </a:p>
          <a:p>
            <a:pPr>
              <a:buNone/>
            </a:pPr>
            <a:r>
              <a:rPr lang="pl-PL" dirty="0" smtClean="0"/>
              <a:t>Plan bezpieczeństwa i ochrony zdrowia na budowie sporządza się, jeżeli:</a:t>
            </a:r>
          </a:p>
          <a:p>
            <a:pPr marL="514350" indent="-514350">
              <a:buAutoNum type="arabicParenR"/>
            </a:pPr>
            <a:r>
              <a:rPr lang="pl-PL" dirty="0" smtClean="0"/>
              <a:t>w trakcie budowy wykonywany będzie przynajmniej jeden z rodzajów robót budowlanych wymienionych w art. 21a ust. 2 </a:t>
            </a:r>
            <a:r>
              <a:rPr lang="pl-PL" dirty="0" err="1" smtClean="0"/>
              <a:t>p.b</a:t>
            </a:r>
            <a:r>
              <a:rPr lang="pl-PL" dirty="0" smtClean="0"/>
              <a:t>. lub</a:t>
            </a:r>
          </a:p>
          <a:p>
            <a:pPr>
              <a:buNone/>
            </a:pPr>
            <a:r>
              <a:rPr lang="pl-PL" dirty="0" smtClean="0"/>
              <a:t>2) przewidywane roboty budowlane mają trwać dłużej niż 30 dni roboczych i jednocześnie będzie przy nich zatrudnionych co najmniej 20 pracowników lub pracochłonność planowanych robót będzie przekraczać 500 osobodni. (art. 21a ust. 1a </a:t>
            </a:r>
            <a:r>
              <a:rPr lang="pl-PL" dirty="0" err="1" smtClean="0"/>
              <a:t>p.b</a:t>
            </a:r>
            <a:r>
              <a:rPr lang="pl-PL" dirty="0" smtClean="0"/>
              <a:t>.). </a:t>
            </a:r>
          </a:p>
          <a:p>
            <a:pPr>
              <a:buNone/>
            </a:pP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a:xfrm>
            <a:off x="179512" y="1340768"/>
            <a:ext cx="8784976" cy="5328592"/>
          </a:xfrm>
        </p:spPr>
        <p:txBody>
          <a:bodyPr>
            <a:normAutofit fontScale="62500" lnSpcReduction="20000"/>
          </a:bodyPr>
          <a:lstStyle/>
          <a:p>
            <a:pPr algn="ctr">
              <a:buNone/>
            </a:pPr>
            <a:r>
              <a:rPr lang="pl-PL" b="1" dirty="0" smtClean="0"/>
              <a:t>Plan bezpieczeństwa i ochrony zdrowia </a:t>
            </a:r>
          </a:p>
          <a:p>
            <a:pPr>
              <a:buNone/>
            </a:pPr>
            <a:r>
              <a:rPr lang="pl-PL" dirty="0" smtClean="0"/>
              <a:t>W planie należy uwzględnić specyfikę następujących </a:t>
            </a:r>
            <a:r>
              <a:rPr lang="pl-PL" b="1" dirty="0" smtClean="0"/>
              <a:t>rodzajów robót budowlanych:</a:t>
            </a:r>
          </a:p>
          <a:p>
            <a:pPr>
              <a:buNone/>
            </a:pPr>
            <a:r>
              <a:rPr lang="pl-PL" dirty="0" smtClean="0"/>
              <a:t>1) których </a:t>
            </a:r>
            <a:r>
              <a:rPr lang="pl-PL" b="1" dirty="0" smtClean="0"/>
              <a:t>charakter, organizacja lub miejsce prowadzenia </a:t>
            </a:r>
            <a:r>
              <a:rPr lang="pl-PL" dirty="0" smtClean="0"/>
              <a:t>stwarza szczególnie wysokie ryzyko powstania zagrożenia bezpieczeństwa i zdrowia ludzi, a w szczególności przysypania ziemią lub upadku z wysokości;</a:t>
            </a:r>
          </a:p>
          <a:p>
            <a:pPr>
              <a:buNone/>
            </a:pPr>
            <a:r>
              <a:rPr lang="pl-PL" dirty="0" smtClean="0"/>
              <a:t>2) przy prowadzeniu których występują działania </a:t>
            </a:r>
            <a:r>
              <a:rPr lang="pl-PL" b="1" dirty="0" smtClean="0"/>
              <a:t>substancji chemicznych lub czynników biologicznych</a:t>
            </a:r>
            <a:r>
              <a:rPr lang="pl-PL" dirty="0" smtClean="0"/>
              <a:t> zagrażających bezpieczeństwu i zdrowiu ludzi;</a:t>
            </a:r>
          </a:p>
          <a:p>
            <a:pPr>
              <a:buNone/>
            </a:pPr>
            <a:r>
              <a:rPr lang="pl-PL" dirty="0" smtClean="0"/>
              <a:t>3) stwarzających zagrożenie </a:t>
            </a:r>
            <a:r>
              <a:rPr lang="pl-PL" b="1" dirty="0" smtClean="0"/>
              <a:t>promieniowaniem jonizującym</a:t>
            </a:r>
            <a:r>
              <a:rPr lang="pl-PL" dirty="0" smtClean="0"/>
              <a:t>;</a:t>
            </a:r>
          </a:p>
          <a:p>
            <a:pPr>
              <a:buNone/>
            </a:pPr>
            <a:r>
              <a:rPr lang="pl-PL" dirty="0" smtClean="0"/>
              <a:t>4) prowadzonych </a:t>
            </a:r>
            <a:r>
              <a:rPr lang="pl-PL" b="1" dirty="0" smtClean="0"/>
              <a:t>w pobliżu linii wysokiego napięcia lub czynnych linii komunikacyjnych;</a:t>
            </a:r>
          </a:p>
          <a:p>
            <a:pPr>
              <a:buNone/>
            </a:pPr>
            <a:r>
              <a:rPr lang="pl-PL" dirty="0" smtClean="0"/>
              <a:t>5) stwarzających </a:t>
            </a:r>
            <a:r>
              <a:rPr lang="pl-PL" b="1" dirty="0" smtClean="0"/>
              <a:t>ryzyko utonięcia pracowników</a:t>
            </a:r>
            <a:r>
              <a:rPr lang="pl-PL" dirty="0" smtClean="0"/>
              <a:t>;</a:t>
            </a:r>
          </a:p>
          <a:p>
            <a:pPr>
              <a:buNone/>
            </a:pPr>
            <a:r>
              <a:rPr lang="pl-PL" dirty="0" smtClean="0"/>
              <a:t>6) prowadzonych </a:t>
            </a:r>
            <a:r>
              <a:rPr lang="pl-PL" b="1" dirty="0" smtClean="0"/>
              <a:t>w studniach, pod ziemią i w tunelach</a:t>
            </a:r>
            <a:r>
              <a:rPr lang="pl-PL" dirty="0" smtClean="0"/>
              <a:t>;</a:t>
            </a:r>
          </a:p>
          <a:p>
            <a:pPr>
              <a:buNone/>
            </a:pPr>
            <a:r>
              <a:rPr lang="pl-PL" dirty="0" smtClean="0"/>
              <a:t>7) wykonywanych </a:t>
            </a:r>
            <a:r>
              <a:rPr lang="pl-PL" b="1" dirty="0" smtClean="0"/>
              <a:t>przez kierujących pojazdami zasilanymi z linii napowietrznych</a:t>
            </a:r>
            <a:r>
              <a:rPr lang="pl-PL" dirty="0" smtClean="0"/>
              <a:t>;</a:t>
            </a:r>
          </a:p>
          <a:p>
            <a:pPr>
              <a:buNone/>
            </a:pPr>
            <a:r>
              <a:rPr lang="pl-PL" dirty="0" smtClean="0"/>
              <a:t>8) wykonywanych w kesonach, z atmosferą wytwarzaną ze sprężonego powietrza;</a:t>
            </a:r>
          </a:p>
          <a:p>
            <a:pPr>
              <a:buNone/>
            </a:pPr>
            <a:r>
              <a:rPr lang="pl-PL" dirty="0" smtClean="0"/>
              <a:t>9) </a:t>
            </a:r>
            <a:r>
              <a:rPr lang="pl-PL" b="1" dirty="0" smtClean="0"/>
              <a:t>wymagających użycia materiałów wybuchowych</a:t>
            </a:r>
            <a:r>
              <a:rPr lang="pl-PL" dirty="0" smtClean="0"/>
              <a:t>;</a:t>
            </a:r>
          </a:p>
          <a:p>
            <a:pPr>
              <a:buNone/>
            </a:pPr>
            <a:r>
              <a:rPr lang="pl-PL" dirty="0" smtClean="0"/>
              <a:t>10) prowadzonych przy montażu i demontażu </a:t>
            </a:r>
            <a:r>
              <a:rPr lang="pl-PL" b="1" dirty="0" smtClean="0"/>
              <a:t>ciężkich elementów prefabrykowanych</a:t>
            </a:r>
            <a:r>
              <a:rPr lang="pl-PL" dirty="0" smtClean="0"/>
              <a:t>. (art. 21a ust. 2 </a:t>
            </a:r>
            <a:r>
              <a:rPr lang="pl-PL" dirty="0" err="1" smtClean="0"/>
              <a:t>p.b</a:t>
            </a:r>
            <a:r>
              <a:rPr lang="pl-PL" dirty="0" smtClean="0"/>
              <a:t>.). </a:t>
            </a:r>
          </a:p>
          <a:p>
            <a:pPr>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smtClean="0"/>
              <a:t>Plan bezpieczeństwa i ochrony zdrowia </a:t>
            </a:r>
          </a:p>
          <a:p>
            <a:pPr>
              <a:buNone/>
            </a:pPr>
            <a:r>
              <a:rPr lang="pl-PL" dirty="0" smtClean="0"/>
              <a:t>Wymagania dotyczące bezpieczeństwa i ochrony zdrowia przy wykonywaniu robót budowlanych określają </a:t>
            </a:r>
            <a:r>
              <a:rPr lang="pl-PL" b="1" dirty="0" smtClean="0"/>
              <a:t>odrębne przepisy w zakresie bezpieczeństwa i higieny pracy.</a:t>
            </a:r>
          </a:p>
          <a:p>
            <a:pPr>
              <a:buNone/>
            </a:pPr>
            <a:r>
              <a:rPr lang="pl-PL" dirty="0" smtClean="0"/>
              <a:t>Minister właściwy do spraw budownictwa, lokalnego planowania i zagospodarowania przestrzennego oraz mieszkalnictwa określi, w </a:t>
            </a:r>
            <a:r>
              <a:rPr lang="pl-PL" b="1" dirty="0" smtClean="0"/>
              <a:t>drodze rozporządzenia:</a:t>
            </a:r>
          </a:p>
          <a:p>
            <a:pPr>
              <a:buNone/>
            </a:pPr>
            <a:r>
              <a:rPr lang="pl-PL" dirty="0" smtClean="0"/>
              <a:t>1) szczegółowy zakres i formę:</a:t>
            </a:r>
          </a:p>
          <a:p>
            <a:pPr>
              <a:buNone/>
            </a:pPr>
            <a:r>
              <a:rPr lang="pl-PL" dirty="0" smtClean="0"/>
              <a:t>   a) informacji dotyczącej bezpieczeństwa i ochrony zdrowia,</a:t>
            </a:r>
          </a:p>
          <a:p>
            <a:pPr>
              <a:buNone/>
            </a:pPr>
            <a:r>
              <a:rPr lang="pl-PL" dirty="0" smtClean="0"/>
              <a:t>   b) planu bezpieczeństwa i ochrony zdrowia</a:t>
            </a:r>
          </a:p>
          <a:p>
            <a:pPr>
              <a:buNone/>
            </a:pPr>
            <a:r>
              <a:rPr lang="pl-PL" dirty="0" smtClean="0"/>
              <a:t>- mając na uwadze specyfikę projektowanego obiektu budowlanego;</a:t>
            </a:r>
          </a:p>
          <a:p>
            <a:pPr>
              <a:buNone/>
            </a:pPr>
            <a:r>
              <a:rPr lang="pl-PL" dirty="0" smtClean="0"/>
              <a:t>2) szczegółowy zakres rodzajów robót budowlanych, o których mowa w art. 21a ust. 2 </a:t>
            </a:r>
            <a:r>
              <a:rPr lang="pl-PL" dirty="0" err="1" smtClean="0"/>
              <a:t>p.b</a:t>
            </a:r>
            <a:r>
              <a:rPr lang="pl-PL" dirty="0" smtClean="0"/>
              <a:t>., mając na uwadze stopień zagrożeń, jakie stwarzają poszczególne ich rodzaje. (art. 21a ust. 3-4 </a:t>
            </a:r>
            <a:r>
              <a:rPr lang="pl-PL" dirty="0" err="1" smtClean="0"/>
              <a:t>p.b</a:t>
            </a:r>
            <a:r>
              <a:rPr lang="pl-PL" dirty="0" smtClean="0"/>
              <a:t>.). </a:t>
            </a:r>
          </a:p>
          <a:p>
            <a:pPr>
              <a:buNone/>
            </a:pP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lnSpcReduction="10000"/>
          </a:bodyPr>
          <a:lstStyle/>
          <a:p>
            <a:pPr algn="ctr">
              <a:buNone/>
            </a:pPr>
            <a:r>
              <a:rPr lang="pl-PL" b="1" dirty="0" smtClean="0"/>
              <a:t>Rozpoczęcie budowy</a:t>
            </a:r>
          </a:p>
          <a:p>
            <a:pPr>
              <a:buNone/>
            </a:pPr>
            <a:r>
              <a:rPr lang="pl-PL" dirty="0" smtClean="0"/>
              <a:t>Rozpoczęcie budowy następuje z chwilą podjęcia prac przygotowawczych na terenie budowy (art. 41 ust. 1 </a:t>
            </a:r>
            <a:r>
              <a:rPr lang="pl-PL" dirty="0" err="1" smtClean="0"/>
              <a:t>p.b</a:t>
            </a:r>
            <a:r>
              <a:rPr lang="pl-PL" dirty="0" smtClean="0"/>
              <a:t>.). </a:t>
            </a:r>
          </a:p>
          <a:p>
            <a:pPr>
              <a:buNone/>
            </a:pPr>
            <a:r>
              <a:rPr lang="pl-PL" b="1" dirty="0" smtClean="0"/>
              <a:t>terenie budowy </a:t>
            </a:r>
            <a:r>
              <a:rPr lang="pl-PL" dirty="0" smtClean="0"/>
              <a:t>- należy przez to rozumieć przestrzeń, w której prowadzone są roboty budowlane wraz z przestrzenią zajmowaną przez urządzenia zaplecza budowy (art. 3 pkt. 10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Prace przygotowawcze</a:t>
            </a:r>
          </a:p>
          <a:p>
            <a:pPr>
              <a:buNone/>
            </a:pPr>
            <a:r>
              <a:rPr lang="pl-PL" dirty="0" smtClean="0"/>
              <a:t>Pracami przygotowawczymi są:</a:t>
            </a:r>
          </a:p>
          <a:p>
            <a:pPr>
              <a:buNone/>
            </a:pPr>
            <a:r>
              <a:rPr lang="pl-PL" dirty="0" smtClean="0"/>
              <a:t>1) wytyczenie geodezyjne obiektów w terenie;</a:t>
            </a:r>
          </a:p>
          <a:p>
            <a:pPr>
              <a:buNone/>
            </a:pPr>
            <a:r>
              <a:rPr lang="pl-PL" dirty="0" smtClean="0"/>
              <a:t>2) wykonanie niwelacji terenu;</a:t>
            </a:r>
          </a:p>
          <a:p>
            <a:pPr>
              <a:buNone/>
            </a:pPr>
            <a:r>
              <a:rPr lang="pl-PL" dirty="0" smtClean="0"/>
              <a:t>3) zagospodarowanie terenu budowy wraz z budową tymczasowych obiektów;</a:t>
            </a:r>
          </a:p>
          <a:p>
            <a:pPr>
              <a:buNone/>
            </a:pPr>
            <a:r>
              <a:rPr lang="pl-PL" dirty="0" smtClean="0"/>
              <a:t>4) wykonanie przyłączy do sieci infrastruktury technicznej na potrzeby budowy. (art. 41 ust. 2 </a:t>
            </a:r>
            <a:r>
              <a:rPr lang="pl-PL" dirty="0" err="1" smtClean="0"/>
              <a:t>p.b</a:t>
            </a:r>
            <a:r>
              <a:rPr lang="pl-PL" dirty="0" smtClean="0"/>
              <a:t>.). </a:t>
            </a:r>
          </a:p>
          <a:p>
            <a:pPr>
              <a:buNone/>
            </a:pPr>
            <a:r>
              <a:rPr lang="pl-PL" dirty="0" smtClean="0"/>
              <a:t>Prace przygotowawcze mogą być wykonywane tylko na terenie objętym pozwoleniem na budowę lub zgłoszeniem. (art. 41 ust. 3 </a:t>
            </a:r>
            <a:r>
              <a:rPr lang="pl-PL" dirty="0" err="1" smtClean="0"/>
              <a:t>p.b</a:t>
            </a:r>
            <a:r>
              <a:rPr lang="pl-PL" dirty="0" smtClean="0"/>
              <a:t>.). </a:t>
            </a:r>
          </a:p>
          <a:p>
            <a:pPr>
              <a:buNone/>
            </a:pP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smtClean="0"/>
              <a:t>Obowiązek informacyjny: </a:t>
            </a:r>
          </a:p>
          <a:p>
            <a:pPr>
              <a:buNone/>
            </a:pPr>
            <a:r>
              <a:rPr lang="pl-PL" dirty="0" smtClean="0"/>
              <a:t>Inwestor jest obowiązany zawiadomić o zamierzonym terminie rozpoczęcia robót </a:t>
            </a:r>
            <a:r>
              <a:rPr lang="pl-PL" i="1" dirty="0" smtClean="0"/>
              <a:t>budowlanych</a:t>
            </a:r>
            <a:r>
              <a:rPr lang="pl-PL" dirty="0" smtClean="0"/>
              <a:t>, </a:t>
            </a:r>
          </a:p>
          <a:p>
            <a:pPr>
              <a:buFontTx/>
              <a:buChar char="-"/>
            </a:pPr>
            <a:r>
              <a:rPr lang="pl-PL" dirty="0" smtClean="0"/>
              <a:t>dla których wymagane jest pozwolenie na budowę oraz </a:t>
            </a:r>
          </a:p>
          <a:p>
            <a:pPr>
              <a:buFontTx/>
              <a:buChar char="-"/>
            </a:pPr>
            <a:r>
              <a:rPr lang="pl-PL" dirty="0" smtClean="0"/>
              <a:t>niektórych robót budowlanych, dla których wymagane jest zgłoszenie budowy, o której mowa w art. 29 ust. 1 </a:t>
            </a:r>
            <a:r>
              <a:rPr lang="pl-PL" dirty="0" err="1" smtClean="0"/>
              <a:t>pkt</a:t>
            </a:r>
            <a:r>
              <a:rPr lang="pl-PL" dirty="0" smtClean="0"/>
              <a:t> 1a, 2b i 19a, lub zgłoszenie przebudowy, o której mowa w art. 29 ust. 2 </a:t>
            </a:r>
            <a:r>
              <a:rPr lang="pl-PL" dirty="0" err="1" smtClean="0"/>
              <a:t>pkt</a:t>
            </a:r>
            <a:r>
              <a:rPr lang="pl-PL" dirty="0" smtClean="0"/>
              <a:t> 1b, </a:t>
            </a:r>
          </a:p>
          <a:p>
            <a:pPr>
              <a:buNone/>
            </a:pPr>
            <a:r>
              <a:rPr lang="pl-PL" dirty="0" smtClean="0"/>
              <a:t>właściwy organ nadzoru </a:t>
            </a:r>
            <a:r>
              <a:rPr lang="pl-PL" dirty="0" err="1" smtClean="0"/>
              <a:t>budwolanego</a:t>
            </a:r>
            <a:r>
              <a:rPr lang="pl-PL" dirty="0" smtClean="0"/>
              <a:t> oraz projektanta sprawującego nadzór nad zgodnością realizacji budowy z projektem (art. 41 ust. 4 </a:t>
            </a:r>
            <a:r>
              <a:rPr lang="pl-PL" dirty="0" err="1" smtClean="0"/>
              <a:t>p.b</a:t>
            </a:r>
            <a:r>
              <a:rPr lang="pl-PL" dirty="0" smtClean="0"/>
              <a:t>.</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Obowiązek ustanowienia pozostałych uczestników procesu budowlanego </a:t>
            </a:r>
          </a:p>
          <a:p>
            <a:pPr>
              <a:buNone/>
            </a:pPr>
            <a:r>
              <a:rPr lang="pl-PL" dirty="0" smtClean="0"/>
              <a:t>Inwestor jest obowiązany zapewnić:</a:t>
            </a:r>
          </a:p>
          <a:p>
            <a:pPr>
              <a:buFontTx/>
              <a:buChar char="-"/>
            </a:pPr>
            <a:r>
              <a:rPr lang="pl-PL" dirty="0" smtClean="0"/>
              <a:t>objęcie kierownictwa budowy (rozbiórki) lub określonych robót budowlanych oraz </a:t>
            </a:r>
          </a:p>
          <a:p>
            <a:pPr>
              <a:buFontTx/>
              <a:buChar char="-"/>
            </a:pPr>
            <a:r>
              <a:rPr lang="pl-PL" dirty="0" smtClean="0"/>
              <a:t>nadzór nad robotami przez osobę posiadającą uprawnienia budowlane w odpowiedniej specjalności (art. 42 ust. 1 </a:t>
            </a:r>
            <a:r>
              <a:rPr lang="pl-PL" dirty="0" err="1" smtClean="0"/>
              <a:t>p.b</a:t>
            </a:r>
            <a:r>
              <a:rPr lang="pl-PL" dirty="0" smtClean="0"/>
              <a:t>.). </a:t>
            </a:r>
          </a:p>
          <a:p>
            <a:pPr>
              <a:buNone/>
            </a:pPr>
            <a:endParaRPr lang="pl-PL"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a:bodyPr>
          <a:lstStyle/>
          <a:p>
            <a:pPr algn="ctr">
              <a:buNone/>
            </a:pPr>
            <a:r>
              <a:rPr lang="pl-PL" b="1" dirty="0" smtClean="0"/>
              <a:t>Obowiązki kierownika budowy</a:t>
            </a:r>
          </a:p>
          <a:p>
            <a:pPr>
              <a:buNone/>
            </a:pPr>
            <a:r>
              <a:rPr lang="pl-PL" dirty="0" smtClean="0"/>
              <a:t>- umieścić na budowie lub rozbiórce, w widocznym miejscu, tablicę informacyjną oraz ogłoszenie zawierające dane dotyczące bezpieczeństwa pracy i ochrony zdrowia; nie dotyczy to budowy obiektów służących obronności i bezpieczeństwu państwa oraz obiektów liniowych;</a:t>
            </a:r>
          </a:p>
          <a:p>
            <a:pPr>
              <a:buNone/>
            </a:pPr>
            <a:r>
              <a:rPr lang="pl-PL" dirty="0" smtClean="0"/>
              <a:t>- odpowiednio zabezpieczyć teren budowy (rozbiórki). (art. 42 ust. 2 </a:t>
            </a:r>
            <a:r>
              <a:rPr lang="pl-PL" dirty="0" err="1" smtClean="0"/>
              <a:t>p.b</a:t>
            </a:r>
            <a:r>
              <a:rPr lang="pl-PL" dirty="0" smtClean="0"/>
              <a:t>.). </a:t>
            </a:r>
          </a:p>
          <a:p>
            <a:pPr>
              <a:buNone/>
            </a:pPr>
            <a:endParaRPr lang="pl-PL"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85000" lnSpcReduction="10000"/>
          </a:bodyPr>
          <a:lstStyle/>
          <a:p>
            <a:pPr>
              <a:buNone/>
            </a:pPr>
            <a:r>
              <a:rPr lang="pl-PL" dirty="0" smtClean="0"/>
              <a:t>Proces budowy oznacza realizację zamierzenia budowlanego</a:t>
            </a:r>
          </a:p>
          <a:p>
            <a:pPr>
              <a:buNone/>
            </a:pPr>
            <a:r>
              <a:rPr lang="pl-PL" dirty="0" smtClean="0"/>
              <a:t>Budowa jest rodzajem robót budowlanych</a:t>
            </a:r>
          </a:p>
          <a:p>
            <a:pPr algn="ctr">
              <a:buNone/>
            </a:pPr>
            <a:r>
              <a:rPr lang="pl-PL" b="1" dirty="0" smtClean="0"/>
              <a:t>Definicje legalne </a:t>
            </a:r>
          </a:p>
          <a:p>
            <a:pPr>
              <a:buNone/>
            </a:pPr>
            <a:r>
              <a:rPr lang="pl-PL" b="1" dirty="0" smtClean="0"/>
              <a:t>Roboty budowlane </a:t>
            </a:r>
            <a:r>
              <a:rPr lang="pl-PL" dirty="0" smtClean="0"/>
              <a:t>to budowa, a także prace polegające na przebudowie, montażu, remoncie lub rozbiórce obiektu budowlanego (art. 3 pkt. 7 </a:t>
            </a:r>
            <a:r>
              <a:rPr lang="pl-PL" dirty="0" err="1" smtClean="0"/>
              <a:t>p.b</a:t>
            </a:r>
            <a:r>
              <a:rPr lang="pl-PL" dirty="0" smtClean="0"/>
              <a:t>.). </a:t>
            </a:r>
          </a:p>
          <a:p>
            <a:pPr>
              <a:buNone/>
            </a:pPr>
            <a:r>
              <a:rPr lang="pl-PL" b="1" dirty="0" smtClean="0"/>
              <a:t>Budowa</a:t>
            </a:r>
            <a:r>
              <a:rPr lang="pl-PL" dirty="0" smtClean="0"/>
              <a:t> - należy przez to rozumieć wykonywanie obiektu budowlanego w określonym miejscu, a także odbudowę, rozbudowę, nadbudowę obiektu budowlanego (art. 3 pkt. 6 </a:t>
            </a:r>
            <a:r>
              <a:rPr lang="pl-PL" dirty="0" err="1" smtClean="0"/>
              <a:t>p.b</a:t>
            </a:r>
            <a:r>
              <a:rPr lang="pl-PL" dirty="0" smtClean="0"/>
              <a:t>.). </a:t>
            </a:r>
          </a:p>
          <a:p>
            <a:pPr>
              <a:buNone/>
            </a:pPr>
            <a:endParaRPr lang="pl-PL" dirty="0" smtClean="0"/>
          </a:p>
          <a:p>
            <a:pPr>
              <a:buNone/>
            </a:pPr>
            <a:endParaRPr lang="pl-PL" dirty="0" smtClean="0"/>
          </a:p>
          <a:p>
            <a:pPr>
              <a:buNone/>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Obowiązki kierownika budowy</a:t>
            </a:r>
          </a:p>
          <a:p>
            <a:pPr>
              <a:buNone/>
            </a:pPr>
            <a:r>
              <a:rPr lang="pl-PL" dirty="0" smtClean="0"/>
              <a:t>- prowadzić dziennik budowy (art. 42 ust. 2 pkt. 1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buNone/>
            </a:pPr>
            <a:r>
              <a:rPr lang="pl-PL" dirty="0" smtClean="0"/>
              <a:t>Dokumentacja budowy i ogłoszenie zawierające dane dotyczy:</a:t>
            </a:r>
          </a:p>
          <a:p>
            <a:pPr>
              <a:buFontTx/>
              <a:buChar char="-"/>
            </a:pPr>
            <a:r>
              <a:rPr lang="pl-PL" dirty="0" smtClean="0"/>
              <a:t>obiektów, dla których wymagane jest pozwolenie na budowę; </a:t>
            </a:r>
          </a:p>
          <a:p>
            <a:pPr>
              <a:buFontTx/>
              <a:buChar char="-"/>
            </a:pPr>
            <a:r>
              <a:rPr lang="pl-PL" dirty="0" smtClean="0"/>
              <a:t>Niektórych obiektów, dla których wykonania niezbędne jest zgłoszenie budowy (art. 42 ust. 3 </a:t>
            </a:r>
            <a:r>
              <a:rPr lang="pl-PL" dirty="0" err="1" smtClean="0"/>
              <a:t>p.b</a:t>
            </a:r>
            <a:r>
              <a:rPr lang="pl-PL"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a:xfrm>
            <a:off x="457200" y="1600200"/>
            <a:ext cx="8229600" cy="5069160"/>
          </a:xfrm>
        </p:spPr>
        <p:txBody>
          <a:bodyPr>
            <a:normAutofit/>
          </a:bodyPr>
          <a:lstStyle/>
          <a:p>
            <a:pPr algn="ctr">
              <a:buNone/>
            </a:pPr>
            <a:r>
              <a:rPr lang="pl-PL" b="1" dirty="0" smtClean="0"/>
              <a:t>Dokumentacja budowy</a:t>
            </a:r>
          </a:p>
          <a:p>
            <a:pPr>
              <a:buNone/>
            </a:pPr>
            <a:r>
              <a:rPr lang="pl-PL" dirty="0" smtClean="0"/>
              <a:t>Dokumentacja budowy - należy przez to rozumieć pozwolenie na budowę wraz z załączonym projektem budowlanym, dziennik budowy, protokoły odbiorów częściowych i końcowych, w miarę potrzeby, rysunki i opisy służące realizacji obiektu, operaty geodezyjne i książkę obmiarów, a w przypadku realizacji obiektów metodą montażu - także dziennik montażu (art. 3 pkt. 13 </a:t>
            </a:r>
            <a:r>
              <a:rPr lang="pl-PL" dirty="0" err="1" smtClean="0"/>
              <a:t>p.b</a:t>
            </a:r>
            <a:r>
              <a:rPr lang="pl-PL" dirty="0" smtClean="0"/>
              <a:t>.). </a:t>
            </a:r>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Dokumentacja budowy</a:t>
            </a:r>
          </a:p>
          <a:p>
            <a:pPr>
              <a:buNone/>
            </a:pPr>
            <a:r>
              <a:rPr lang="pl-PL" b="1" dirty="0" smtClean="0"/>
              <a:t>Dziennik budowy </a:t>
            </a:r>
            <a:r>
              <a:rPr lang="pl-PL" dirty="0" smtClean="0"/>
              <a:t>stanowi urzędowy dokument przebiegu robót budowlanych oraz zdarzeń i okoliczności zachodzących w toku wykonywania robót i jest wydawany odpłatnie przez organ (art. 45 ust. 1 </a:t>
            </a:r>
            <a:r>
              <a:rPr lang="pl-PL" dirty="0" err="1" smtClean="0"/>
              <a:t>p.b</a:t>
            </a:r>
            <a:r>
              <a:rPr lang="pl-PL" dirty="0" smtClean="0"/>
              <a:t>.). </a:t>
            </a:r>
          </a:p>
          <a:p>
            <a:pPr>
              <a:buNone/>
            </a:pP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a:xfrm>
            <a:off x="457200" y="1484784"/>
            <a:ext cx="8229600" cy="5184576"/>
          </a:xfrm>
        </p:spPr>
        <p:txBody>
          <a:bodyPr>
            <a:normAutofit fontScale="77500" lnSpcReduction="20000"/>
          </a:bodyPr>
          <a:lstStyle/>
          <a:p>
            <a:pPr algn="ctr">
              <a:buNone/>
            </a:pPr>
            <a:r>
              <a:rPr lang="pl-PL" b="1" dirty="0" smtClean="0"/>
              <a:t>Dokumentacja budowy</a:t>
            </a:r>
          </a:p>
          <a:p>
            <a:pPr>
              <a:buFontTx/>
              <a:buChar char="-"/>
            </a:pPr>
            <a:r>
              <a:rPr lang="pl-PL" b="1" dirty="0" smtClean="0"/>
              <a:t>Przed rozpoczęciem robót </a:t>
            </a:r>
            <a:r>
              <a:rPr lang="pl-PL" b="1" i="1" dirty="0" smtClean="0"/>
              <a:t>budowlanych</a:t>
            </a:r>
            <a:r>
              <a:rPr lang="pl-PL" b="1" dirty="0" smtClean="0"/>
              <a:t> należy dokonać w dzienniku budowy wpisu osób</a:t>
            </a:r>
            <a:r>
              <a:rPr lang="pl-PL" dirty="0" smtClean="0"/>
              <a:t>, którym zostało powierzone kierownictwo, nadzór i kontrola techniczna robót </a:t>
            </a:r>
            <a:r>
              <a:rPr lang="pl-PL" i="1" dirty="0" smtClean="0"/>
              <a:t>budowlanych</a:t>
            </a:r>
            <a:r>
              <a:rPr lang="pl-PL" dirty="0" smtClean="0"/>
              <a:t>. Osoby te są obowiązane potwierdzić podpisem przyjęcie powierzonych im funkcji. (art. 45 ust. 2 </a:t>
            </a:r>
            <a:r>
              <a:rPr lang="pl-PL" dirty="0" err="1" smtClean="0"/>
              <a:t>p.b</a:t>
            </a:r>
            <a:r>
              <a:rPr lang="pl-PL" dirty="0" smtClean="0"/>
              <a:t>.); </a:t>
            </a:r>
          </a:p>
          <a:p>
            <a:pPr>
              <a:buNone/>
            </a:pPr>
            <a:r>
              <a:rPr lang="pl-PL" dirty="0" smtClean="0"/>
              <a:t>- </a:t>
            </a:r>
            <a:r>
              <a:rPr lang="pl-PL" b="1" dirty="0" smtClean="0"/>
              <a:t>W przypadku zmiany:</a:t>
            </a:r>
          </a:p>
          <a:p>
            <a:pPr>
              <a:buNone/>
            </a:pPr>
            <a:r>
              <a:rPr lang="pl-PL" dirty="0" smtClean="0"/>
              <a:t>  1) kierownika budowy lub kierownika robót,</a:t>
            </a:r>
          </a:p>
          <a:p>
            <a:pPr>
              <a:buNone/>
            </a:pPr>
            <a:r>
              <a:rPr lang="pl-PL" dirty="0" smtClean="0"/>
              <a:t>  2) inspektora nadzoru inwestorskiego,</a:t>
            </a:r>
          </a:p>
          <a:p>
            <a:pPr>
              <a:buNone/>
            </a:pPr>
            <a:r>
              <a:rPr lang="pl-PL" dirty="0" smtClean="0"/>
              <a:t>  3) projektanta sprawującego nadzór autorski</a:t>
            </a:r>
          </a:p>
          <a:p>
            <a:pPr>
              <a:buNone/>
            </a:pPr>
            <a:r>
              <a:rPr lang="pl-PL" dirty="0" smtClean="0"/>
              <a:t>   - inwestor dołącza do dokumentacji budowy oświadczenia o przejęciu obowiązków przez osoby wymienione w </a:t>
            </a:r>
            <a:r>
              <a:rPr lang="pl-PL" dirty="0" err="1" smtClean="0"/>
              <a:t>pkt</a:t>
            </a:r>
            <a:r>
              <a:rPr lang="pl-PL" dirty="0" smtClean="0"/>
              <a:t> 1-3. (art. 44 </a:t>
            </a:r>
            <a:r>
              <a:rPr lang="pl-PL" dirty="0" err="1" smtClean="0"/>
              <a:t>p.b</a:t>
            </a:r>
            <a:r>
              <a:rPr lang="pl-PL" dirty="0" smtClean="0"/>
              <a:t>.). </a:t>
            </a:r>
          </a:p>
          <a:p>
            <a:pPr>
              <a:buFontTx/>
              <a:buChar char="-"/>
            </a:pPr>
            <a:endParaRPr lang="pl-PL" dirty="0" smtClean="0"/>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lnSpcReduction="10000"/>
          </a:bodyPr>
          <a:lstStyle/>
          <a:p>
            <a:pPr algn="ctr">
              <a:buNone/>
            </a:pPr>
            <a:r>
              <a:rPr lang="pl-PL" b="1" dirty="0" smtClean="0"/>
              <a:t>Dokumentacja budowy</a:t>
            </a:r>
          </a:p>
          <a:p>
            <a:pPr>
              <a:buNone/>
            </a:pPr>
            <a:r>
              <a:rPr lang="pl-PL" dirty="0" smtClean="0"/>
              <a:t>Kierownik budowy (rozbiórki), a jeżeli jego ustanowienie nie jest wymagane - inwestor, jest obowiązany przez okres wykonywania robót budowlanych przechowywać: </a:t>
            </a:r>
          </a:p>
          <a:p>
            <a:pPr>
              <a:buFontTx/>
              <a:buChar char="-"/>
            </a:pPr>
            <a:r>
              <a:rPr lang="pl-PL" b="1" dirty="0" smtClean="0"/>
              <a:t>dokumenty stanowiące podstawę ich wykonania</a:t>
            </a:r>
            <a:r>
              <a:rPr lang="pl-PL" dirty="0" smtClean="0"/>
              <a:t>, </a:t>
            </a:r>
          </a:p>
          <a:p>
            <a:pPr>
              <a:buFontTx/>
              <a:buChar char="-"/>
            </a:pPr>
            <a:r>
              <a:rPr lang="pl-PL" dirty="0" smtClean="0"/>
              <a:t>a także </a:t>
            </a:r>
            <a:r>
              <a:rPr lang="pl-PL" b="1" dirty="0" smtClean="0"/>
              <a:t>oświadczenie dotyczące wyrobów budowlanych</a:t>
            </a:r>
            <a:r>
              <a:rPr lang="pl-PL" dirty="0" smtClean="0"/>
              <a:t> jednostkowo zastosowanych w obiekcie (art. 46 </a:t>
            </a:r>
            <a:r>
              <a:rPr lang="pl-PL" dirty="0" err="1" smtClean="0"/>
              <a:t>p.b</a:t>
            </a:r>
            <a:r>
              <a:rPr lang="pl-PL" dirty="0" smtClean="0"/>
              <a:t>.). </a:t>
            </a:r>
          </a:p>
          <a:p>
            <a:pPr>
              <a:buNone/>
            </a:pP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lnSpcReduction="10000"/>
          </a:bodyPr>
          <a:lstStyle/>
          <a:p>
            <a:pPr algn="ctr">
              <a:buNone/>
            </a:pPr>
            <a:r>
              <a:rPr lang="pl-PL" b="1" dirty="0" smtClean="0"/>
              <a:t>Dokumentacja budowy</a:t>
            </a:r>
          </a:p>
          <a:p>
            <a:pPr>
              <a:buNone/>
            </a:pPr>
            <a:r>
              <a:rPr lang="pl-PL" dirty="0" smtClean="0"/>
              <a:t>Inwestor, oddając do użytkowania obiekt budowlany, przekazuje właścicielowi lub zarządcy obiektu dokumentację budowy i dokumentację powykonawczą. </a:t>
            </a:r>
          </a:p>
          <a:p>
            <a:pPr>
              <a:buNone/>
            </a:pPr>
            <a:r>
              <a:rPr lang="pl-PL" dirty="0" smtClean="0"/>
              <a:t>- Przekazaniu podlegają również inne dokumenty i decyzje dotyczące obiektu, a także, w razie potrzeby, instrukcje obsługi i eksploatacji: obiektu, instalacji i urządzeń związanych z tym obiektem. (art. 60 </a:t>
            </a:r>
            <a:r>
              <a:rPr lang="pl-PL" dirty="0" err="1" smtClean="0"/>
              <a:t>p.b</a:t>
            </a:r>
            <a:r>
              <a:rPr lang="pl-PL" dirty="0" smtClean="0"/>
              <a:t>.). </a:t>
            </a:r>
          </a:p>
          <a:p>
            <a:pPr>
              <a:buNone/>
            </a:pP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Wejście na teren sąsiedniej nieruchomości</a:t>
            </a:r>
          </a:p>
          <a:p>
            <a:pPr>
              <a:buNone/>
            </a:pPr>
            <a:r>
              <a:rPr lang="pl-PL" dirty="0" smtClean="0"/>
              <a:t>Jeżeli do wykonania prac przygotowawczych lub robót </a:t>
            </a:r>
            <a:r>
              <a:rPr lang="pl-PL" i="1" dirty="0" smtClean="0"/>
              <a:t>budowlanych</a:t>
            </a:r>
            <a:r>
              <a:rPr lang="pl-PL" dirty="0" smtClean="0"/>
              <a:t> </a:t>
            </a:r>
          </a:p>
          <a:p>
            <a:pPr>
              <a:buFontTx/>
              <a:buChar char="-"/>
            </a:pPr>
            <a:r>
              <a:rPr lang="pl-PL" dirty="0" smtClean="0"/>
              <a:t>jest niezbędne wejście do sąsiedniego budynku, lokalu lub na teren sąsiedniej nieruchomości, </a:t>
            </a:r>
          </a:p>
          <a:p>
            <a:pPr marL="514350" indent="-514350">
              <a:buAutoNum type="arabicPeriod"/>
            </a:pPr>
            <a:r>
              <a:rPr lang="pl-PL" dirty="0" smtClean="0"/>
              <a:t>inwestor jest obowiązany przed rozpoczęciem robót </a:t>
            </a:r>
            <a:r>
              <a:rPr lang="pl-PL" b="1" dirty="0" smtClean="0"/>
              <a:t>uzyskać zgodę </a:t>
            </a:r>
            <a:r>
              <a:rPr lang="pl-PL" dirty="0" smtClean="0"/>
              <a:t>właściciela sąsiedniej nieruchomości, budynku lub lokalu (najemcy) na wejście oraz </a:t>
            </a:r>
          </a:p>
          <a:p>
            <a:pPr marL="514350" indent="-514350">
              <a:buAutoNum type="arabicPeriod"/>
            </a:pPr>
            <a:r>
              <a:rPr lang="pl-PL" dirty="0" smtClean="0"/>
              <a:t>uzgodnić z nim przewidywany sposób, zakres i terminy korzystania z tych obiektów, a także </a:t>
            </a:r>
          </a:p>
          <a:p>
            <a:pPr marL="514350" indent="-514350">
              <a:buAutoNum type="arabicPeriod"/>
            </a:pPr>
            <a:r>
              <a:rPr lang="pl-PL" dirty="0" smtClean="0"/>
              <a:t>ewentualną rekompensatę z tego tytułu. (art. 47 ust. 1 </a:t>
            </a:r>
            <a:r>
              <a:rPr lang="pl-PL" dirty="0" err="1" smtClean="0"/>
              <a:t>p.b</a:t>
            </a:r>
            <a:r>
              <a:rPr lang="pl-PL" dirty="0" smtClean="0"/>
              <a:t>.). </a:t>
            </a:r>
          </a:p>
          <a:p>
            <a:pPr>
              <a:buNone/>
            </a:pP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a:xfrm>
            <a:off x="457200" y="1600200"/>
            <a:ext cx="8229600" cy="4997152"/>
          </a:xfrm>
        </p:spPr>
        <p:txBody>
          <a:bodyPr>
            <a:normAutofit fontScale="92500" lnSpcReduction="20000"/>
          </a:bodyPr>
          <a:lstStyle/>
          <a:p>
            <a:pPr algn="ctr">
              <a:buNone/>
            </a:pPr>
            <a:r>
              <a:rPr lang="pl-PL" b="1" dirty="0" smtClean="0"/>
              <a:t>Wejście na teren sąsiedniej nieruchomości</a:t>
            </a:r>
          </a:p>
          <a:p>
            <a:pPr>
              <a:buNone/>
            </a:pPr>
            <a:r>
              <a:rPr lang="pl-PL" dirty="0" smtClean="0"/>
              <a:t>W razie nieuzgodnienia warunków właściwy OAAB - na wniosek inwestora - w terminie 14 dni od dnia złożenia wniosku,</a:t>
            </a:r>
          </a:p>
          <a:p>
            <a:pPr>
              <a:buFontTx/>
              <a:buChar char="-"/>
            </a:pPr>
            <a:r>
              <a:rPr lang="pl-PL" dirty="0" smtClean="0"/>
              <a:t>rozstrzyga, w drodze decyzji, o niezbędności wejścia do sąsiedniego budynku, lokalu lub na teren sąsiedniej nieruchomości. </a:t>
            </a:r>
          </a:p>
          <a:p>
            <a:pPr>
              <a:buNone/>
            </a:pPr>
            <a:r>
              <a:rPr lang="pl-PL" dirty="0" smtClean="0"/>
              <a:t>W przypadku uznania zasadności wniosku inwestora, właściwy OAAB określa jednocześnie granice niezbędnej potrzeby oraz warunki korzystania z sąsiedniego budynku, lokalu lub nieruchomości (art. 47 ust. 2 </a:t>
            </a:r>
            <a:r>
              <a:rPr lang="pl-PL" dirty="0" err="1" smtClean="0"/>
              <a:t>p.b</a:t>
            </a:r>
            <a:r>
              <a:rPr lang="pl-PL" dirty="0" smtClean="0"/>
              <a:t>.). </a:t>
            </a:r>
          </a:p>
          <a:p>
            <a:pPr>
              <a:buNone/>
            </a:pP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a:bodyPr>
          <a:lstStyle/>
          <a:p>
            <a:pPr algn="ctr">
              <a:buNone/>
            </a:pPr>
            <a:r>
              <a:rPr lang="pl-PL" b="1" dirty="0" smtClean="0"/>
              <a:t>Wejście na teren sąsiedniej nieruchomości</a:t>
            </a:r>
          </a:p>
          <a:p>
            <a:pPr>
              <a:buNone/>
            </a:pPr>
            <a:r>
              <a:rPr lang="pl-PL" dirty="0" smtClean="0"/>
              <a:t>Inwestor, po zakończeniu robót jest obowiązany naprawić szkody powstałe w wyniku korzystania z sąsiedniej nieruchomości, budynku lub lokalu - na zasadach określonych w KC  (art. 47 ust. 3 </a:t>
            </a:r>
            <a:r>
              <a:rPr lang="pl-PL" dirty="0" err="1" smtClean="0"/>
              <a:t>p.b</a:t>
            </a:r>
            <a:r>
              <a:rPr lang="pl-PL" dirty="0" smtClean="0"/>
              <a:t>.). </a:t>
            </a:r>
          </a:p>
          <a:p>
            <a:pPr>
              <a:buNone/>
            </a:pP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a:xfrm>
            <a:off x="323528" y="1600200"/>
            <a:ext cx="8568952" cy="4997152"/>
          </a:xfrm>
        </p:spPr>
        <p:txBody>
          <a:bodyPr>
            <a:normAutofit fontScale="85000" lnSpcReduction="10000"/>
          </a:bodyPr>
          <a:lstStyle/>
          <a:p>
            <a:pPr>
              <a:buNone/>
            </a:pPr>
            <a:r>
              <a:rPr lang="pl-PL" dirty="0" smtClean="0"/>
              <a:t>Dopuszczalny czas robót budowlanych</a:t>
            </a:r>
          </a:p>
          <a:p>
            <a:pPr>
              <a:buFontTx/>
              <a:buChar char="-"/>
            </a:pPr>
            <a:r>
              <a:rPr lang="pl-PL" dirty="0" smtClean="0"/>
              <a:t>Jest ograniczony przez Pozwolenie na budowę / Zgłoszenie budowy</a:t>
            </a:r>
          </a:p>
          <a:p>
            <a:pPr>
              <a:buNone/>
            </a:pPr>
            <a:r>
              <a:rPr lang="pl-PL" dirty="0" smtClean="0"/>
              <a:t>W przypadku nierozpoczęcia wykonywania robót budowlanych przed upływem 3 lat od określonego w </a:t>
            </a:r>
            <a:r>
              <a:rPr lang="pl-PL" b="1" dirty="0" smtClean="0"/>
              <a:t>zgłoszeniu</a:t>
            </a:r>
            <a:r>
              <a:rPr lang="pl-PL" dirty="0" smtClean="0"/>
              <a:t> terminu ich rozpoczęcia, rozpoczęcie tych robót może nastąpić po dokonaniu ponownego zgłoszenia (art. 30 ust. 3b </a:t>
            </a:r>
            <a:r>
              <a:rPr lang="pl-PL" dirty="0" err="1" smtClean="0"/>
              <a:t>p.b</a:t>
            </a:r>
            <a:r>
              <a:rPr lang="pl-PL" dirty="0" smtClean="0"/>
              <a:t>.); </a:t>
            </a:r>
          </a:p>
          <a:p>
            <a:pPr>
              <a:buNone/>
            </a:pPr>
            <a:r>
              <a:rPr lang="pl-PL" b="1" dirty="0" smtClean="0"/>
              <a:t>Decyzja o pozwoleniu na budowę </a:t>
            </a:r>
            <a:r>
              <a:rPr lang="pl-PL" dirty="0" smtClean="0"/>
              <a:t>wygasa, jeżeli budowa nie została rozpoczęta przed upływem 3 lat od dnia, w którym decyzja ta stała się ostateczna lub budowa została przerwana na czas dłuższy niż 3 lata (art. 37 ust. 1 </a:t>
            </a:r>
            <a:r>
              <a:rPr lang="pl-PL" dirty="0" err="1" smtClean="0"/>
              <a:t>p.b</a:t>
            </a:r>
            <a:r>
              <a:rPr lang="pl-PL" dirty="0" smtClean="0"/>
              <a:t>.).</a:t>
            </a:r>
          </a:p>
          <a:p>
            <a:pPr>
              <a:buNone/>
            </a:pPr>
            <a:endParaRPr lang="pl-PL" dirty="0" smtClean="0"/>
          </a:p>
          <a:p>
            <a:pPr>
              <a:buNone/>
            </a:pP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a:bodyPr>
          <a:lstStyle/>
          <a:p>
            <a:pPr algn="ctr">
              <a:buNone/>
            </a:pPr>
            <a:r>
              <a:rPr lang="pl-PL" b="1" dirty="0" smtClean="0"/>
              <a:t>Kontrola budowy</a:t>
            </a:r>
          </a:p>
          <a:p>
            <a:pPr>
              <a:buNone/>
            </a:pPr>
            <a:r>
              <a:rPr lang="pl-PL" dirty="0" smtClean="0"/>
              <a:t>Organy nadzoru budowlanego lub osoby działające z ich upoważnienia mają prawo wstępu:</a:t>
            </a:r>
          </a:p>
          <a:p>
            <a:pPr>
              <a:buNone/>
            </a:pPr>
            <a:r>
              <a:rPr lang="pl-PL" dirty="0" smtClean="0"/>
              <a:t>1) do obiektu budowlanego;</a:t>
            </a:r>
          </a:p>
          <a:p>
            <a:pPr>
              <a:buNone/>
            </a:pPr>
            <a:r>
              <a:rPr lang="pl-PL" dirty="0" smtClean="0"/>
              <a:t>2) na teren: budowy, zakładu pracy (art. 81a ust. 1 </a:t>
            </a:r>
            <a:r>
              <a:rPr lang="pl-PL" dirty="0" err="1" smtClean="0"/>
              <a:t>p.b</a:t>
            </a:r>
            <a:r>
              <a:rPr lang="pl-PL" dirty="0" smtClean="0"/>
              <a:t>.). </a:t>
            </a:r>
          </a:p>
          <a:p>
            <a:pPr>
              <a:buNone/>
            </a:pP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smtClean="0"/>
              <a:t>Kontrola budowy</a:t>
            </a:r>
          </a:p>
          <a:p>
            <a:pPr>
              <a:buNone/>
            </a:pPr>
            <a:r>
              <a:rPr lang="pl-PL" dirty="0" smtClean="0"/>
              <a:t>Czynności kontrolne, związane z wykonywaniem uprawnień organów nadzoru </a:t>
            </a:r>
            <a:r>
              <a:rPr lang="pl-PL" i="1" dirty="0" smtClean="0"/>
              <a:t>budowlanego</a:t>
            </a:r>
            <a:r>
              <a:rPr lang="pl-PL" dirty="0" smtClean="0"/>
              <a:t>, </a:t>
            </a:r>
          </a:p>
          <a:p>
            <a:pPr>
              <a:buNone/>
            </a:pPr>
            <a:r>
              <a:rPr lang="pl-PL" dirty="0" smtClean="0"/>
              <a:t>- </a:t>
            </a:r>
            <a:r>
              <a:rPr lang="pl-PL" b="1" dirty="0" smtClean="0"/>
              <a:t>przeprowadza się w obecności </a:t>
            </a:r>
            <a:r>
              <a:rPr lang="pl-PL" dirty="0" smtClean="0"/>
              <a:t>inwestora, kierownika budowy lub robót, kierownika zakładu pracy lub wyznaczonego pracownika, bądź osób przez nich upoważnionych albo w obecności właściciela lub zarządcy obiektu, a w lokalu mieszkalnym - w obecności pełnoletniego domownika i przedstawiciela administracji lub zarządcy budynku. (art. 81a ust. 2 </a:t>
            </a:r>
            <a:r>
              <a:rPr lang="pl-PL" dirty="0" err="1" smtClean="0"/>
              <a:t>p.b</a:t>
            </a:r>
            <a:r>
              <a:rPr lang="pl-PL" dirty="0" smtClean="0"/>
              <a:t>.). </a:t>
            </a:r>
          </a:p>
          <a:p>
            <a:pPr>
              <a:buNone/>
            </a:pP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smtClean="0"/>
              <a:t>Kontrola budowy</a:t>
            </a:r>
          </a:p>
          <a:p>
            <a:pPr>
              <a:buNone/>
            </a:pPr>
            <a:r>
              <a:rPr lang="pl-PL" dirty="0" smtClean="0"/>
              <a:t>Organy administracji architektoniczno-budowlanej i nadzoru budowlanego przy wykonywaniu zadań określonych przepisami prawa budowlanego </a:t>
            </a:r>
            <a:r>
              <a:rPr lang="pl-PL" b="1" dirty="0" smtClean="0"/>
              <a:t>mogą żądać od uczestników procesu budowlanego</a:t>
            </a:r>
            <a:r>
              <a:rPr lang="pl-PL" dirty="0" smtClean="0"/>
              <a:t>, właściciela lub zarządcy obiektu budowlanego, </a:t>
            </a:r>
            <a:r>
              <a:rPr lang="pl-PL" b="1" dirty="0" smtClean="0"/>
              <a:t>informacji lub udostępnienia dokumentów:</a:t>
            </a:r>
          </a:p>
          <a:p>
            <a:pPr>
              <a:buNone/>
            </a:pPr>
            <a:r>
              <a:rPr lang="pl-PL" dirty="0" smtClean="0"/>
              <a:t>1) </a:t>
            </a:r>
            <a:r>
              <a:rPr lang="pl-PL" b="1" dirty="0" smtClean="0"/>
              <a:t>związanych z prowadzeniem robót</a:t>
            </a:r>
            <a:r>
              <a:rPr lang="pl-PL" dirty="0" smtClean="0"/>
              <a:t>, przekazywaniem obiektu budowlanego do użytkowania, utrzymaniem i użytkowaniem obiektu budowlanego;</a:t>
            </a:r>
          </a:p>
          <a:p>
            <a:pPr>
              <a:buNone/>
            </a:pPr>
            <a:r>
              <a:rPr lang="pl-PL" dirty="0" smtClean="0"/>
              <a:t>2) </a:t>
            </a:r>
            <a:r>
              <a:rPr lang="pl-PL" b="1" dirty="0" smtClean="0"/>
              <a:t>świadczących o dopuszczeniu wyrobu budowlanego do obrotu albo jednostkowego zastosowania w obiekcie budowlanym</a:t>
            </a:r>
            <a:r>
              <a:rPr lang="pl-PL" dirty="0" smtClean="0"/>
              <a:t>. (art. 81c ust. 1 </a:t>
            </a:r>
            <a:r>
              <a:rPr lang="pl-PL" dirty="0" err="1" smtClean="0"/>
              <a:t>p.b</a:t>
            </a:r>
            <a:r>
              <a:rPr lang="pl-PL" dirty="0" smtClean="0"/>
              <a:t>.). </a:t>
            </a:r>
          </a:p>
          <a:p>
            <a:pPr>
              <a:buNone/>
            </a:pP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smtClean="0"/>
              <a:t>Kontrola budowy</a:t>
            </a:r>
          </a:p>
          <a:p>
            <a:pPr>
              <a:buNone/>
            </a:pPr>
            <a:r>
              <a:rPr lang="pl-PL" dirty="0" smtClean="0"/>
              <a:t>Organy administracji architektoniczno-budowlanej i nadzoru budowlanego, w razie powstania </a:t>
            </a:r>
            <a:r>
              <a:rPr lang="pl-PL" b="1" dirty="0" smtClean="0"/>
              <a:t>uzasadnionych wątpliwości co do jakości wyrobów budowlanych lub robót budowlanych</a:t>
            </a:r>
            <a:r>
              <a:rPr lang="pl-PL" dirty="0" smtClean="0"/>
              <a:t>, a także stanu technicznego obiektu budowlanego, mogą nałożyć, w drodze postanowienia, na osoby, o których mowa w ust. 1, </a:t>
            </a:r>
            <a:r>
              <a:rPr lang="pl-PL" b="1" dirty="0" smtClean="0"/>
              <a:t>obowiązek dostarczenia w określonym terminie odpowiednich ocen technicznych lub ekspertyz. Koszty ocen i ekspertyz ponosi osoba zobowiązana do ich dostarczenia.</a:t>
            </a:r>
            <a:r>
              <a:rPr lang="pl-PL" dirty="0" smtClean="0"/>
              <a:t> (art. 81c ust. 2 </a:t>
            </a:r>
            <a:r>
              <a:rPr lang="pl-PL" dirty="0" err="1" smtClean="0"/>
              <a:t>p.b</a:t>
            </a:r>
            <a:r>
              <a:rPr lang="pl-PL" dirty="0" smtClean="0"/>
              <a:t>.). </a:t>
            </a:r>
          </a:p>
          <a:p>
            <a:pPr>
              <a:buNone/>
            </a:pP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smtClean="0"/>
              <a:t>Kontrola budowy</a:t>
            </a:r>
          </a:p>
          <a:p>
            <a:pPr>
              <a:buNone/>
            </a:pPr>
            <a:r>
              <a:rPr lang="pl-PL" b="1" dirty="0" smtClean="0"/>
              <a:t>W razie niedostarczenia w wyznaczonym terminie żądanych ocen lub ekspertyz albo w razie dostarczenia ocen lub ekspertyz, które niedostatecznie wyjaśniają sprawę </a:t>
            </a:r>
            <a:r>
              <a:rPr lang="pl-PL" dirty="0" smtClean="0"/>
              <a:t>będącą ich przedmiotem, organ administracji architektoniczno-budowlanej lub nadzoru budowlanego może zlecić wykonanie tych ocen lub ekspertyz albo wykonanie dodatkowych ocen lub ekspertyz </a:t>
            </a:r>
            <a:r>
              <a:rPr lang="pl-PL" b="1" dirty="0" smtClean="0"/>
              <a:t>na koszt osoby zobowiązanej do ich dostarczenia</a:t>
            </a:r>
            <a:r>
              <a:rPr lang="pl-PL" dirty="0" smtClean="0"/>
              <a:t>. (art. 81c ust. 4 </a:t>
            </a:r>
            <a:r>
              <a:rPr lang="pl-PL" dirty="0" err="1" smtClean="0"/>
              <a:t>p.b</a:t>
            </a:r>
            <a:r>
              <a:rPr lang="pl-PL" dirty="0" smtClean="0"/>
              <a:t>.). </a:t>
            </a:r>
          </a:p>
          <a:p>
            <a:pPr>
              <a:buNone/>
            </a:pP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a:bodyPr>
          <a:lstStyle/>
          <a:p>
            <a:pPr algn="ctr">
              <a:buNone/>
            </a:pPr>
            <a:r>
              <a:rPr lang="pl-PL" b="1" dirty="0" smtClean="0"/>
              <a:t>Kontrola budowy</a:t>
            </a:r>
          </a:p>
          <a:p>
            <a:pPr>
              <a:buFontTx/>
              <a:buChar char="-"/>
            </a:pPr>
            <a:r>
              <a:rPr lang="pl-PL" dirty="0" smtClean="0"/>
              <a:t>Nadzór autorski</a:t>
            </a:r>
          </a:p>
          <a:p>
            <a:pPr>
              <a:buFontTx/>
              <a:buChar char="-"/>
            </a:pPr>
            <a:r>
              <a:rPr lang="pl-PL" dirty="0" smtClean="0"/>
              <a:t>Nadzór inwestorski </a:t>
            </a: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smtClean="0"/>
              <a:t>Kontrola budowy</a:t>
            </a:r>
          </a:p>
          <a:p>
            <a:pPr>
              <a:buNone/>
            </a:pPr>
            <a:r>
              <a:rPr lang="pl-PL" b="1" dirty="0" smtClean="0"/>
              <a:t>Nadzór autorski: </a:t>
            </a:r>
          </a:p>
          <a:p>
            <a:pPr>
              <a:buNone/>
            </a:pPr>
            <a:r>
              <a:rPr lang="pl-PL" dirty="0" smtClean="0"/>
              <a:t>Projektant, w trakcie realizacji budowy, ma prawo:</a:t>
            </a:r>
          </a:p>
          <a:p>
            <a:pPr>
              <a:buNone/>
            </a:pPr>
            <a:r>
              <a:rPr lang="pl-PL" dirty="0" smtClean="0"/>
              <a:t>1) wstępu na teren budowy i dokonywania zapisów w dzienniku budowy dotyczących jej realizacji;</a:t>
            </a:r>
          </a:p>
          <a:p>
            <a:pPr>
              <a:buNone/>
            </a:pPr>
            <a:r>
              <a:rPr lang="pl-PL" dirty="0" smtClean="0"/>
              <a:t>2) żądania wpisem do dziennika budowy wstrzymania robót budowlanych w razie:</a:t>
            </a:r>
          </a:p>
          <a:p>
            <a:pPr>
              <a:buNone/>
            </a:pPr>
            <a:r>
              <a:rPr lang="pl-PL" dirty="0" smtClean="0"/>
              <a:t>   a) stwierdzenia możliwości powstania zagrożenia,</a:t>
            </a:r>
          </a:p>
          <a:p>
            <a:pPr>
              <a:buNone/>
            </a:pPr>
            <a:r>
              <a:rPr lang="pl-PL" dirty="0" smtClean="0"/>
              <a:t>   b) wykonywania ich niezgodnie z projektem. (art. 21 </a:t>
            </a:r>
            <a:r>
              <a:rPr lang="pl-PL" dirty="0" err="1" smtClean="0"/>
              <a:t>p.b</a:t>
            </a:r>
            <a:r>
              <a:rPr lang="pl-PL" dirty="0" smtClean="0"/>
              <a:t>.). </a:t>
            </a:r>
          </a:p>
          <a:p>
            <a:pPr>
              <a:buNone/>
            </a:pP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62500" lnSpcReduction="20000"/>
          </a:bodyPr>
          <a:lstStyle/>
          <a:p>
            <a:pPr algn="ctr">
              <a:buNone/>
            </a:pPr>
            <a:r>
              <a:rPr lang="pl-PL" b="1" dirty="0" smtClean="0"/>
              <a:t>Kontrola budowy</a:t>
            </a:r>
          </a:p>
          <a:p>
            <a:pPr>
              <a:buNone/>
            </a:pPr>
            <a:r>
              <a:rPr lang="pl-PL" b="1" dirty="0" smtClean="0"/>
              <a:t>Nadzór inwestorski: </a:t>
            </a:r>
          </a:p>
          <a:p>
            <a:pPr>
              <a:buNone/>
            </a:pPr>
            <a:r>
              <a:rPr lang="pl-PL" dirty="0" smtClean="0"/>
              <a:t>Inspektor nadzoru inwestorskiego ma prawo:</a:t>
            </a:r>
          </a:p>
          <a:p>
            <a:pPr>
              <a:buNone/>
            </a:pPr>
            <a:r>
              <a:rPr lang="pl-PL" dirty="0" smtClean="0"/>
              <a:t>1) wydawać kierownikowi budowy lub kierownikowi robót </a:t>
            </a:r>
            <a:r>
              <a:rPr lang="pl-PL" b="1" dirty="0" smtClean="0"/>
              <a:t>polecenia, potwierdzone wpisem do dziennika budowy</a:t>
            </a:r>
            <a:r>
              <a:rPr lang="pl-PL" dirty="0" smtClean="0"/>
              <a:t>, dotyczące: </a:t>
            </a:r>
            <a:r>
              <a:rPr lang="pl-PL" u="sng" dirty="0" smtClean="0"/>
              <a:t>usunięcia nieprawidłowości lub zagrożeń, wykonania prób lub badań, także wymagających odkrycia robót lub elementów zakrytych, oraz przedstawienia ekspertyz dotyczących prowadzonych robót budowlanych i dowodów dopuszczenia do stosowania w budownictwie wyrobów budowlanych oraz urządzeń technicznych;</a:t>
            </a:r>
          </a:p>
          <a:p>
            <a:pPr>
              <a:buNone/>
            </a:pPr>
            <a:r>
              <a:rPr lang="pl-PL" dirty="0" smtClean="0"/>
              <a:t>2) </a:t>
            </a:r>
            <a:r>
              <a:rPr lang="pl-PL" b="1" dirty="0" smtClean="0"/>
              <a:t>żądać od kierownika budowy lub kierownika robót dokonania poprawek bądź ponownego wykonania wadliwie wykonanych robót</a:t>
            </a:r>
            <a:r>
              <a:rPr lang="pl-PL" dirty="0" smtClean="0"/>
              <a:t>, a także wstrzymania dalszych robót budowlanych w przypadku, gdyby ich kontynuacja mogła wywołać zagrożenie bądź spowodować niedopuszczalną niezgodność z projektem lub pozwoleniem na budowę. (art. 26 </a:t>
            </a:r>
            <a:r>
              <a:rPr lang="pl-PL" dirty="0" err="1" smtClean="0"/>
              <a:t>p.b</a:t>
            </a:r>
            <a:r>
              <a:rPr lang="pl-PL" dirty="0" smtClean="0"/>
              <a:t>.). </a:t>
            </a:r>
          </a:p>
          <a:p>
            <a:pPr>
              <a:buNone/>
            </a:pP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 – kazusy </a:t>
            </a:r>
            <a:endParaRPr lang="pl-PL" b="1" dirty="0"/>
          </a:p>
        </p:txBody>
      </p:sp>
      <p:sp>
        <p:nvSpPr>
          <p:cNvPr id="3" name="Symbol zastępczy zawartości 2"/>
          <p:cNvSpPr>
            <a:spLocks noGrp="1"/>
          </p:cNvSpPr>
          <p:nvPr>
            <p:ph idx="1"/>
          </p:nvPr>
        </p:nvSpPr>
        <p:spPr>
          <a:xfrm>
            <a:off x="0" y="908720"/>
            <a:ext cx="9144000" cy="5949280"/>
          </a:xfrm>
        </p:spPr>
        <p:txBody>
          <a:bodyPr>
            <a:normAutofit fontScale="62500" lnSpcReduction="20000"/>
          </a:bodyPr>
          <a:lstStyle/>
          <a:p>
            <a:pPr>
              <a:buNone/>
            </a:pPr>
            <a:r>
              <a:rPr lang="pl-PL" b="1" dirty="0" smtClean="0"/>
              <a:t>Kazus 1 </a:t>
            </a:r>
          </a:p>
          <a:p>
            <a:pPr>
              <a:buNone/>
            </a:pPr>
            <a:r>
              <a:rPr lang="pl-PL" dirty="0" smtClean="0"/>
              <a:t>Mirosław Słodkowski rozpoczął wykonywanie obiektu budowlanego bez wymaganego pozwolenia na budowę. Mirosław Słodkowski stwierdził, że wykonanie tego obiektu będzie tańsze, jeżeli poszerzy teren budowy o działkę sąsiednią należącą do Heleny </a:t>
            </a:r>
            <a:r>
              <a:rPr lang="pl-PL" dirty="0" err="1" smtClean="0"/>
              <a:t>Uwertowskiej</a:t>
            </a:r>
            <a:r>
              <a:rPr lang="pl-PL" dirty="0" smtClean="0"/>
              <a:t>. W tym celu złożył wniosek o wydanie decyzji o niezbędności wejścia do sąsiedniej nieruchomości. Do wniosku załączył także oświadczenie, że uzyskał zgodę od Heleny </a:t>
            </a:r>
            <a:r>
              <a:rPr lang="pl-PL" dirty="0" err="1" smtClean="0"/>
              <a:t>Uwertowskiej</a:t>
            </a:r>
            <a:r>
              <a:rPr lang="pl-PL" dirty="0" smtClean="0"/>
              <a:t>. Zgodnie z treścią oświadczenia Heleny </a:t>
            </a:r>
            <a:r>
              <a:rPr lang="pl-PL" dirty="0" err="1" smtClean="0"/>
              <a:t>Uwertowskiej</a:t>
            </a:r>
            <a:r>
              <a:rPr lang="pl-PL" dirty="0" smtClean="0"/>
              <a:t>, Mirosław Słodkowski może korzystać z jej nieruchomości na zasadach określonych w decyzji o niezbędności wejścia do sąsiedniej nieruchomości. Starosta (organ administracji architektoniczno-budowlanej) wydał tą decyzję, wskazując że Mirosław Słodkowski może korzystać z całej sąsiedniej nieruchomości przez miesiąc kwiecień w godzinach 12.00- 19.00, z wyjątkiem Wielkiego Piątku oraz Niedzieli Palmowej, poprzez ustanowienie na tym terenie sprzętu tymczasowo wykorzystywanego w trakcie robót budowlanych. Helena </a:t>
            </a:r>
            <a:r>
              <a:rPr lang="pl-PL" dirty="0" err="1" smtClean="0"/>
              <a:t>Uwertowska</a:t>
            </a:r>
            <a:r>
              <a:rPr lang="pl-PL" dirty="0" smtClean="0"/>
              <a:t> odwołała się od tej decyzji, do wojewoda. Wojewoda zawiesił postępowanie administracyjne, do czasu wydania wyroku przez sąd powszechny określający wysokość odszkodowania za korzystanie z tej nieruchomości, na rzecz Heleny </a:t>
            </a:r>
            <a:r>
              <a:rPr lang="pl-PL" dirty="0" err="1" smtClean="0"/>
              <a:t>Uwertowskiej</a:t>
            </a:r>
            <a:r>
              <a:rPr lang="pl-PL" dirty="0" smtClean="0"/>
              <a:t>. </a:t>
            </a:r>
          </a:p>
          <a:p>
            <a:pPr>
              <a:buNone/>
            </a:pPr>
            <a:endParaRPr lang="pl-PL" dirty="0" smtClean="0"/>
          </a:p>
          <a:p>
            <a:pPr>
              <a:buNone/>
            </a:pPr>
            <a:r>
              <a:rPr lang="pl-PL" dirty="0" smtClean="0"/>
              <a:t>Oceń działania starosty oraz wojewody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 – kazusy </a:t>
            </a:r>
            <a:endParaRPr lang="pl-PL" b="1" dirty="0"/>
          </a:p>
        </p:txBody>
      </p:sp>
      <p:sp>
        <p:nvSpPr>
          <p:cNvPr id="3" name="Symbol zastępczy zawartości 2"/>
          <p:cNvSpPr>
            <a:spLocks noGrp="1"/>
          </p:cNvSpPr>
          <p:nvPr>
            <p:ph idx="1"/>
          </p:nvPr>
        </p:nvSpPr>
        <p:spPr>
          <a:xfrm>
            <a:off x="0" y="980728"/>
            <a:ext cx="9144000" cy="5877272"/>
          </a:xfrm>
        </p:spPr>
        <p:txBody>
          <a:bodyPr>
            <a:normAutofit fontScale="77500" lnSpcReduction="20000"/>
          </a:bodyPr>
          <a:lstStyle/>
          <a:p>
            <a:pPr>
              <a:buNone/>
            </a:pPr>
            <a:r>
              <a:rPr lang="pl-PL" b="1" dirty="0" smtClean="0"/>
              <a:t>Kazus 2 </a:t>
            </a:r>
          </a:p>
          <a:p>
            <a:pPr>
              <a:buNone/>
            </a:pPr>
            <a:r>
              <a:rPr lang="pl-PL" dirty="0" smtClean="0"/>
              <a:t>Jan Nowak uzyskał decyzję o pozwoleniu na budowę, jednak ze względu na swoje problemy finansowe zdecydował się sprzedać nieruchomość, na której był wykonywany obiekt budowlany, Janowi Kowalskiemu. Nieruchomość została sprzedana w dniu 10 czerwca 2010 r. Następnie Jan Nowak zmarł w dniu 12 czerwca 2010 r. na zawał serca. Jan Kowalski postanowił kontynuować wykonywanie obiektu budowlanego, którego dotyczyła decyzja o pozwoleniu na budowę.  Jan Kowalski mieszkał jednak zagranicą i nie mógł zająć się wykonywaniem obiektu budowlanego samodzielnie. Dlatego wydzierżawił, w dniu 1 sierpnia 2010 r., nieruchomość swojej siostrze Barbarze Kowalskiej, a w umowie dzierżawy zapisał, że dopuszcza wybudowanie tego obiektu. Barbara Kowalska złożyła do starosty wniosek o przeniesienie decyzji o pozwolenie na budowę na siebie. Starosta odmówił twierdząc, że decyzję może przenieść jedynie na Jana Kowalskiego. </a:t>
            </a:r>
          </a:p>
          <a:p>
            <a:pPr>
              <a:buNone/>
            </a:pPr>
            <a:r>
              <a:rPr lang="pl-PL" dirty="0" smtClean="0"/>
              <a:t> </a:t>
            </a:r>
          </a:p>
          <a:p>
            <a:pPr>
              <a:buNone/>
            </a:pPr>
            <a:r>
              <a:rPr lang="pl-PL" dirty="0" smtClean="0"/>
              <a:t>Oceń prawidłowość działania starosty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buNone/>
            </a:pPr>
            <a:r>
              <a:rPr lang="pl-PL" dirty="0" smtClean="0"/>
              <a:t>Organizacja procesu budowlanego jest ograniczona: </a:t>
            </a:r>
          </a:p>
          <a:p>
            <a:pPr marL="514350" indent="-514350">
              <a:buAutoNum type="arabicPeriod"/>
            </a:pPr>
            <a:r>
              <a:rPr lang="pl-PL" dirty="0" smtClean="0"/>
              <a:t>Przepisami prawa; </a:t>
            </a:r>
          </a:p>
          <a:p>
            <a:pPr marL="514350" indent="-514350">
              <a:buAutoNum type="arabicPeriod"/>
            </a:pPr>
            <a:r>
              <a:rPr lang="pl-PL" dirty="0" smtClean="0"/>
              <a:t>Aktami administracyjnymi; </a:t>
            </a:r>
          </a:p>
          <a:p>
            <a:pPr marL="514350" indent="-514350">
              <a:buNone/>
            </a:pPr>
            <a:r>
              <a:rPr lang="pl-PL" dirty="0" smtClean="0"/>
              <a:t>W pozostałej części, inwestor posiada swobodę w organizacji procesu budowlanego. </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 – kazusy </a:t>
            </a:r>
            <a:endParaRPr lang="pl-PL" b="1" dirty="0"/>
          </a:p>
        </p:txBody>
      </p:sp>
      <p:sp>
        <p:nvSpPr>
          <p:cNvPr id="3" name="Symbol zastępczy zawartości 2"/>
          <p:cNvSpPr>
            <a:spLocks noGrp="1"/>
          </p:cNvSpPr>
          <p:nvPr>
            <p:ph idx="1"/>
          </p:nvPr>
        </p:nvSpPr>
        <p:spPr>
          <a:xfrm>
            <a:off x="251520" y="1268760"/>
            <a:ext cx="8712968" cy="5589240"/>
          </a:xfrm>
        </p:spPr>
        <p:txBody>
          <a:bodyPr>
            <a:normAutofit fontScale="77500" lnSpcReduction="20000"/>
          </a:bodyPr>
          <a:lstStyle/>
          <a:p>
            <a:pPr>
              <a:buNone/>
            </a:pPr>
            <a:r>
              <a:rPr lang="pl-PL" b="1" dirty="0" smtClean="0"/>
              <a:t>Kazus 3</a:t>
            </a:r>
          </a:p>
          <a:p>
            <a:pPr>
              <a:buNone/>
            </a:pPr>
            <a:r>
              <a:rPr lang="pl-PL" b="1" dirty="0" smtClean="0"/>
              <a:t> </a:t>
            </a:r>
            <a:r>
              <a:rPr lang="pl-PL" dirty="0" smtClean="0"/>
              <a:t>Jan Nowak złożył wniosek o wydanie decyzji o pozwoleniu na budowę. Do wniosku załączył projekt budowlany, zgodnie z którym dach obiektu budowlanego miał mieć wielkość 10 m na 30 m. Po rozpoczęciu robót budowlanych na podstawie ostatecznej decyzji o pozwoleniu na budowę, miały mieście ulewne deszcze. Jan Nowak zdał sobie sprawę, że dach będzie za mały. Dlatego poprosił kierownika budowy, aby pomimo zapisów projektu budowlanego dach miał rzeczywiście wielkość 12 m na 33 m. Powiatowy Inspektor Nadzoru Budowlanego (organ nadzoru budowlanego) po przeprowadzonej kontroli wydał decyzję, zgodnie z którą Jan Nowak powinien przeprowadzić kolejne roboty budowlane mające na celu doprowadzenie wielkości dachu do przewidzianej w projekcie. </a:t>
            </a:r>
          </a:p>
          <a:p>
            <a:pPr>
              <a:buNone/>
            </a:pPr>
            <a:endParaRPr lang="pl-PL" dirty="0" smtClean="0"/>
          </a:p>
          <a:p>
            <a:pPr>
              <a:buNone/>
            </a:pPr>
            <a:r>
              <a:rPr lang="pl-PL" dirty="0" smtClean="0"/>
              <a:t>Oceń prawidłowość działania Powiatowego Inspektora Nadzoru Budowlanego </a:t>
            </a:r>
          </a:p>
          <a:p>
            <a:pPr>
              <a:buNone/>
            </a:pPr>
            <a:endParaRPr lang="pl-PL" b="1"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b="1" dirty="0"/>
          </a:p>
        </p:txBody>
      </p:sp>
      <p:sp>
        <p:nvSpPr>
          <p:cNvPr id="3" name="Symbol zastępczy zawartości 2"/>
          <p:cNvSpPr>
            <a:spLocks noGrp="1"/>
          </p:cNvSpPr>
          <p:nvPr>
            <p:ph idx="1"/>
          </p:nvPr>
        </p:nvSpPr>
        <p:spPr>
          <a:xfrm>
            <a:off x="251520" y="1268760"/>
            <a:ext cx="8712968" cy="5589240"/>
          </a:xfrm>
        </p:spPr>
        <p:txBody>
          <a:bodyPr>
            <a:normAutofit/>
          </a:bodyPr>
          <a:lstStyle/>
          <a:p>
            <a:pPr>
              <a:buNone/>
            </a:pPr>
            <a:endParaRPr lang="pl-PL" b="1" dirty="0" smtClean="0"/>
          </a:p>
          <a:p>
            <a:pPr>
              <a:buNone/>
            </a:pPr>
            <a:endParaRPr lang="pl-PL" b="1" dirty="0" smtClean="0"/>
          </a:p>
          <a:p>
            <a:pPr algn="ctr">
              <a:buNone/>
            </a:pPr>
            <a:r>
              <a:rPr lang="pl-PL" sz="6000" b="1" dirty="0" smtClean="0"/>
              <a:t>Dziękuję za uwagę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buNone/>
            </a:pPr>
            <a:r>
              <a:rPr lang="pl-PL" dirty="0" smtClean="0"/>
              <a:t>Ograniczenia dotyczące procesu budowy mają na celu: </a:t>
            </a:r>
          </a:p>
          <a:p>
            <a:pPr>
              <a:buNone/>
            </a:pPr>
            <a:r>
              <a:rPr lang="pl-PL" dirty="0" smtClean="0"/>
              <a:t>- Zapewnienie ochrony wartości:</a:t>
            </a:r>
          </a:p>
          <a:p>
            <a:pPr marL="514350" indent="-514350">
              <a:buAutoNum type="arabicPeriod"/>
            </a:pPr>
            <a:r>
              <a:rPr lang="pl-PL" dirty="0" smtClean="0"/>
              <a:t>W toku wykonywania robót budowlanych; </a:t>
            </a:r>
          </a:p>
          <a:p>
            <a:pPr marL="514350" indent="-514350">
              <a:buAutoNum type="arabicPeriod"/>
            </a:pPr>
            <a:r>
              <a:rPr lang="pl-PL" dirty="0" smtClean="0"/>
              <a:t> Przez wykonane zamierzenie budowlane. </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smtClean="0"/>
              <a:t>Organizacja procesu budowy</a:t>
            </a:r>
          </a:p>
          <a:p>
            <a:pPr>
              <a:buNone/>
            </a:pPr>
            <a:r>
              <a:rPr lang="pl-PL" dirty="0" smtClean="0"/>
              <a:t>Do obowiązków inwestora należy </a:t>
            </a:r>
            <a:r>
              <a:rPr lang="pl-PL" b="1" dirty="0" smtClean="0"/>
              <a:t>zorganizowanie procesu budowy,</a:t>
            </a:r>
            <a:r>
              <a:rPr lang="pl-PL" dirty="0" smtClean="0"/>
              <a:t> z uwzględnieniem zawartych w przepisach zasad bezpieczeństwa i ochrony zdrowia, a w szczególności zapewnienie:</a:t>
            </a:r>
          </a:p>
          <a:p>
            <a:pPr>
              <a:buNone/>
            </a:pPr>
            <a:r>
              <a:rPr lang="pl-PL" dirty="0" smtClean="0"/>
              <a:t>- objęcia kierownictwa budowy przez kierownika budowy,</a:t>
            </a:r>
          </a:p>
          <a:p>
            <a:pPr>
              <a:buNone/>
            </a:pPr>
            <a:r>
              <a:rPr lang="pl-PL" dirty="0" smtClean="0"/>
              <a:t>- opracowania planu bezpieczeństwa i ochrony zdrowia,</a:t>
            </a:r>
          </a:p>
          <a:p>
            <a:pPr>
              <a:buNone/>
            </a:pPr>
            <a:r>
              <a:rPr lang="pl-PL" dirty="0" smtClean="0"/>
              <a:t>- wykonania i odbioru robót budowlanych,</a:t>
            </a:r>
          </a:p>
          <a:p>
            <a:pPr>
              <a:buNone/>
            </a:pPr>
            <a:r>
              <a:rPr lang="pl-PL" dirty="0" smtClean="0"/>
              <a:t>- w przypadkach uzasadnionych wysokim stopniem skomplikowania robót budowlanych lub warunkami gruntowymi, nadzoru nad wykonywaniem robót budowlanych - przez osoby o odpowiednich kwalifikacjach zawodowych. (art. 18 ust. 1 </a:t>
            </a:r>
            <a:r>
              <a:rPr lang="pl-PL" dirty="0" err="1" smtClean="0"/>
              <a:t>p.b</a:t>
            </a:r>
            <a:r>
              <a:rPr lang="pl-PL" dirty="0" smtClean="0"/>
              <a:t>.). </a:t>
            </a:r>
          </a:p>
          <a:p>
            <a:pPr>
              <a:buNone/>
            </a:pP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normAutofit lnSpcReduction="10000"/>
          </a:bodyPr>
          <a:lstStyle/>
          <a:p>
            <a:pPr algn="ctr">
              <a:buNone/>
            </a:pPr>
            <a:r>
              <a:rPr lang="pl-PL" b="1" dirty="0" smtClean="0"/>
              <a:t>Organizacja procesu budowy</a:t>
            </a:r>
          </a:p>
          <a:p>
            <a:pPr>
              <a:buNone/>
            </a:pPr>
            <a:r>
              <a:rPr lang="pl-PL" dirty="0" smtClean="0"/>
              <a:t>- protokolarne </a:t>
            </a:r>
            <a:r>
              <a:rPr lang="pl-PL" b="1" dirty="0" smtClean="0"/>
              <a:t>przejęcie</a:t>
            </a:r>
            <a:r>
              <a:rPr lang="pl-PL" dirty="0" smtClean="0"/>
              <a:t> od inwestora i odpowiednie </a:t>
            </a:r>
            <a:r>
              <a:rPr lang="pl-PL" b="1" dirty="0" smtClean="0"/>
              <a:t>zabezpieczenie terenu budowy </a:t>
            </a:r>
            <a:r>
              <a:rPr lang="pl-PL" dirty="0" smtClean="0"/>
              <a:t>wraz ze znajdującymi się na nim obiektami budowlanymi, urządzeniami technicznymi i stałymi punktami osnowy geodezyjnej oraz podlegającymi ochronie elementami środowiska przyrodniczego i kulturowego (art. 22 pkt. 1 </a:t>
            </a:r>
            <a:r>
              <a:rPr lang="pl-PL" dirty="0" err="1" smtClean="0"/>
              <a:t>p.b</a:t>
            </a:r>
            <a:r>
              <a:rPr lang="pl-PL" dirty="0" smtClean="0"/>
              <a:t>.). </a:t>
            </a:r>
          </a:p>
          <a:p>
            <a:pPr>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Organizacja procesu budowy</a:t>
            </a:r>
          </a:p>
          <a:p>
            <a:pPr>
              <a:buNone/>
            </a:pPr>
            <a:r>
              <a:rPr lang="pl-PL" dirty="0" smtClean="0"/>
              <a:t>- </a:t>
            </a:r>
            <a:r>
              <a:rPr lang="pl-PL" b="1" dirty="0" smtClean="0"/>
              <a:t>koordynowanie działań </a:t>
            </a:r>
            <a:r>
              <a:rPr lang="pl-PL" dirty="0" smtClean="0"/>
              <a:t>zapewniających przestrzeganie podczas wykonywania robót budowlanych </a:t>
            </a:r>
            <a:r>
              <a:rPr lang="pl-PL" b="1" dirty="0" smtClean="0"/>
              <a:t>zasad bezpieczeństwa i ochrony zdrowia</a:t>
            </a:r>
            <a:r>
              <a:rPr lang="pl-PL" dirty="0" smtClean="0"/>
              <a:t> zawartych w przepisach oraz w planie bezpieczeństwa i ochrony zdrowia; (art. 22 pkt. 3b </a:t>
            </a:r>
            <a:r>
              <a:rPr lang="pl-PL" dirty="0" err="1" smtClean="0"/>
              <a:t>p.b</a:t>
            </a:r>
            <a:r>
              <a:rPr lang="pl-PL" dirty="0" smtClean="0"/>
              <a:t>.). </a:t>
            </a:r>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Organizacja procesu budowy</a:t>
            </a:r>
          </a:p>
          <a:p>
            <a:pPr>
              <a:buNone/>
            </a:pPr>
            <a:r>
              <a:rPr lang="pl-PL" dirty="0" smtClean="0"/>
              <a:t>- wstrzymanie robót budowlanych w przypadku stwierdzenia możliwości powstania zagrożenia oraz bezzwłoczne zawiadomienie o tym właściwego organu (art. 22 pkt. 4 </a:t>
            </a:r>
            <a:r>
              <a:rPr lang="pl-PL" dirty="0" err="1" smtClean="0"/>
              <a:t>p.b</a:t>
            </a:r>
            <a:r>
              <a:rPr lang="pl-PL" dirty="0" smtClean="0"/>
              <a:t>.). </a:t>
            </a:r>
          </a:p>
          <a:p>
            <a:pPr>
              <a:buNone/>
            </a:pP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2790</Words>
  <Application>Microsoft Office PowerPoint</Application>
  <PresentationFormat>Pokaz na ekranie (4:3)</PresentationFormat>
  <Paragraphs>203</Paragraphs>
  <Slides>41</Slides>
  <Notes>0</Notes>
  <HiddenSlides>0</HiddenSlides>
  <MMClips>0</MMClips>
  <ScaleCrop>false</ScaleCrop>
  <HeadingPairs>
    <vt:vector size="4" baseType="variant">
      <vt:variant>
        <vt:lpstr>Motyw</vt:lpstr>
      </vt:variant>
      <vt:variant>
        <vt:i4>1</vt:i4>
      </vt:variant>
      <vt:variant>
        <vt:lpstr>Tytuły slajdów</vt:lpstr>
      </vt:variant>
      <vt:variant>
        <vt:i4>41</vt:i4>
      </vt:variant>
    </vt:vector>
  </HeadingPairs>
  <TitlesOfParts>
    <vt:vector size="42" baseType="lpstr">
      <vt:lpstr>Motyw pakietu Office</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vt:lpstr>
      <vt:lpstr>PROCES BUDOWY – kazusy </vt:lpstr>
      <vt:lpstr>PROCES BUDOWY – kazusy </vt:lpstr>
      <vt:lpstr>PROCES BUDOWY – kazusy </vt:lpstr>
      <vt:lpstr>Slajd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BUDOWY</dc:title>
  <dc:creator>Maciek</dc:creator>
  <cp:lastModifiedBy>Maciek</cp:lastModifiedBy>
  <cp:revision>11</cp:revision>
  <dcterms:created xsi:type="dcterms:W3CDTF">2015-11-23T15:34:52Z</dcterms:created>
  <dcterms:modified xsi:type="dcterms:W3CDTF">2016-04-20T19:09:33Z</dcterms:modified>
</cp:coreProperties>
</file>