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72" r:id="rId6"/>
    <p:sldId id="271" r:id="rId7"/>
    <p:sldId id="268" r:id="rId8"/>
    <p:sldId id="273" r:id="rId9"/>
    <p:sldId id="274" r:id="rId10"/>
    <p:sldId id="267" r:id="rId11"/>
    <p:sldId id="266" r:id="rId12"/>
    <p:sldId id="265" r:id="rId13"/>
    <p:sldId id="283" r:id="rId14"/>
    <p:sldId id="282" r:id="rId15"/>
    <p:sldId id="281" r:id="rId16"/>
    <p:sldId id="280" r:id="rId17"/>
    <p:sldId id="279" r:id="rId18"/>
    <p:sldId id="278" r:id="rId19"/>
    <p:sldId id="277" r:id="rId20"/>
    <p:sldId id="276" r:id="rId21"/>
    <p:sldId id="289" r:id="rId22"/>
    <p:sldId id="288" r:id="rId23"/>
    <p:sldId id="287" r:id="rId24"/>
    <p:sldId id="286" r:id="rId25"/>
    <p:sldId id="285" r:id="rId26"/>
    <p:sldId id="284" r:id="rId27"/>
    <p:sldId id="263" r:id="rId28"/>
    <p:sldId id="295" r:id="rId29"/>
    <p:sldId id="300" r:id="rId30"/>
    <p:sldId id="299" r:id="rId31"/>
    <p:sldId id="298" r:id="rId32"/>
    <p:sldId id="297" r:id="rId33"/>
    <p:sldId id="304" r:id="rId34"/>
    <p:sldId id="303" r:id="rId35"/>
    <p:sldId id="302" r:id="rId36"/>
    <p:sldId id="309" r:id="rId37"/>
    <p:sldId id="308" r:id="rId38"/>
    <p:sldId id="307" r:id="rId39"/>
    <p:sldId id="306" r:id="rId40"/>
    <p:sldId id="305" r:id="rId41"/>
    <p:sldId id="313" r:id="rId42"/>
    <p:sldId id="312" r:id="rId43"/>
    <p:sldId id="311" r:id="rId44"/>
    <p:sldId id="310" r:id="rId45"/>
    <p:sldId id="314" r:id="rId4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D20AD6-D621-4C88-AE0E-E0BE936BAC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F8DFE58-AB44-4479-BE04-7FB7DBB83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F3B0B00-869F-4702-8F45-CCA8944D1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69C7-070F-4998-A92E-EB12CEC4E5FB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F596425-3BBE-4C46-B60B-8ED1E3E05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0E313C-F274-4E97-8E5F-E8CB9A93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323-2502-4F49-8246-CEB68EA32E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646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AAA1C8-2CD9-459E-87C5-95A818757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8A47B28-8F7A-4D94-91CA-6CED1846A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96DB767-E0A2-4646-858C-2759EA3BE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69C7-070F-4998-A92E-EB12CEC4E5FB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64D00FE-98F2-4C0B-A046-03A541BAF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FE36BD-D7EE-41A7-9A6F-5038F0C7E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323-2502-4F49-8246-CEB68EA32E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42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3049C95-106C-4811-A750-942CAD7B3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DAB73DA-52C0-4BCD-9EEE-D501BA79B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8A1321-E1CB-4E61-8938-B64B4420B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69C7-070F-4998-A92E-EB12CEC4E5FB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7FF737-4318-4E00-8EB5-B2F56281A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CE71DE3-AD86-4CE7-936C-2701CDCAF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323-2502-4F49-8246-CEB68EA32E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323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D2E05F-DC34-45E5-8A29-D06F6FD50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C74885-C1F9-4751-BC63-7AF6898DF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7EDE96C-BC36-46F1-BBC7-61CFFC9D4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69C7-070F-4998-A92E-EB12CEC4E5FB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47ABDD1-9042-48A9-BB21-FAF236EA2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16F276-9DE4-48B5-81DC-67EF1998B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323-2502-4F49-8246-CEB68EA32E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111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250951-18BB-43EF-A2BB-1D55F30DF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A3B4507-0234-4550-95C8-B673C7994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7892E9-DF14-4191-8A6E-799C13E11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69C7-070F-4998-A92E-EB12CEC4E5FB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84E95B7-CC9A-4AAA-94D1-CFD7A215F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5F4F1A-1B5E-454F-B995-80B439827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323-2502-4F49-8246-CEB68EA32E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062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E099ED-7B05-462F-AE9D-CB4042286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5C7D14-0190-47B4-97EE-282BB959E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D9787E2-F686-4BF0-8E65-F3C13C3CB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A90EC59-D777-4072-B776-9002C886A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69C7-070F-4998-A92E-EB12CEC4E5FB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63389EF-B96A-46AC-8E15-89568369B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E9B005A-D321-45FB-AB0C-02F0963E4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323-2502-4F49-8246-CEB68EA32E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68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CD40E6-BE08-4567-BD61-5A84D11F2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5007B0-5D81-4D2C-A2A4-320B8B6D3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B74B522-8483-4342-8353-78DA940A5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5569156-4EA9-443B-9408-425DE2D5BF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CB54CAA-5D2F-4703-A298-5F3DC006C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BE1E6BE-6E2C-459E-AB9F-CA276963D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69C7-070F-4998-A92E-EB12CEC4E5FB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479EA6C-D4AB-4F21-A1AF-6C7FD1A75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3985B4F-7AAB-4234-8740-189721831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323-2502-4F49-8246-CEB68EA32E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169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0ED155-A213-4673-B0BC-74D77FD4D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BB70C5B-2673-41CE-B4E9-37B08CBD4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69C7-070F-4998-A92E-EB12CEC4E5FB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31404B7-A786-481C-A5B6-8169D507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A625DF8-1E1E-404E-A195-34CC136A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323-2502-4F49-8246-CEB68EA32E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502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15A3D45-DA79-4B78-958E-B00199C50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69C7-070F-4998-A92E-EB12CEC4E5FB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F35902D-EB24-4833-872D-4DE3E214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5183456-A035-4BB2-A0B6-3F91BFD17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323-2502-4F49-8246-CEB68EA32E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1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7B42E6-2CE5-4996-B20A-F6813F54A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7C92B6-5420-4EA4-B7CA-1012293F0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7AD051D-502C-40B0-A700-8F2A86F58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25D2998-6E74-48B7-8D10-03CAE733E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69C7-070F-4998-A92E-EB12CEC4E5FB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0D45ED8-1C6E-4889-8E03-7CD84A38D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5F83F78-C310-4A99-84EA-F8F1E7662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323-2502-4F49-8246-CEB68EA32E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160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93ADDD-027F-4BD3-9A4E-B99B95D1F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F50C3AA-C406-4342-A027-E2994E460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E3A1E85-1E3A-4ABF-BA19-67A0DF55B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3CE444A-F3F2-4D7C-A264-1D5DDD981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69C7-070F-4998-A92E-EB12CEC4E5FB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40A3693-DD4C-46E0-A2C6-5E88441BC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7685E47-F3A1-4661-B54A-459841B3D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1323-2502-4F49-8246-CEB68EA32E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48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F33D005-0293-4620-9CA2-166F8C1F3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31033D4-E771-452F-B4D8-922C5962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BBEBBFC-7CAB-4D0E-98D2-A1E9E01FFC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E69C7-070F-4998-A92E-EB12CEC4E5FB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DF093DB-394B-410F-B068-4644F14A11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882E284-E0FE-4283-ACEE-B505AA050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E1323-2502-4F49-8246-CEB68EA32E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41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BC5DB3-D926-4989-9B61-47A62EB858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WARUNKI KONTRAKTOWE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40DC39D-35F6-430E-A655-34C5663E08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973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PRAWO DO ZMIAN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Niezwłocznie po otrzymaniu Powiadomienia, Inżynier odpowie dając Wykonawcy Powiadomienie, w którym anuluje, potwierdzi lub zmieni swoje polecenie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Wykonawca nie wprowadzi żadnych zmian/modyfikacji Robót Stałych zanim i jeżeli Inżynier nie poleci Zmiany na podstawie </a:t>
            </a:r>
            <a:r>
              <a:rPr lang="pl-PL" dirty="0" err="1"/>
              <a:t>Subklauzuli</a:t>
            </a:r>
            <a:r>
              <a:rPr lang="pl-PL" dirty="0"/>
              <a:t> 13.3.1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2660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ZMIANA W DRODZE POLECENIA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Inżynier może polecić Zmianę dając Wykonawcy Powiadomienie (opisującą Zmianę oraz jej koszty) </a:t>
            </a:r>
          </a:p>
          <a:p>
            <a:pPr marL="0" indent="0">
              <a:buNone/>
            </a:pPr>
            <a:r>
              <a:rPr lang="pl-PL" dirty="0"/>
              <a:t>Wykonawca przystąpi do wykonania Zmiany oraz, w terminie 28 dni) od daty otrzymania Polecenia Inżyniera, przedłoży Inżynierowi informacje zawierające: </a:t>
            </a:r>
          </a:p>
          <a:p>
            <a:pPr marL="0" indent="0">
              <a:buNone/>
            </a:pPr>
            <a:r>
              <a:rPr lang="pl-PL" dirty="0"/>
              <a:t>- opis już wykonanych lub przewidzianych do wykonania robót, których Zmiana dotyczy; </a:t>
            </a:r>
          </a:p>
          <a:p>
            <a:pPr marL="0" indent="0">
              <a:buNone/>
            </a:pPr>
            <a:r>
              <a:rPr lang="pl-PL" dirty="0"/>
              <a:t>- harmonogram ich wykonania ; </a:t>
            </a:r>
          </a:p>
          <a:p>
            <a:pPr marL="0" indent="0">
              <a:buNone/>
            </a:pPr>
            <a:r>
              <a:rPr lang="pl-PL" dirty="0"/>
              <a:t>- propozycję korekty ceny kontraktowej.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5379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ROZPOCZĘCIE, OPÓŹNIENIE I ZAWIESZENIE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Inżynier da Wykonawcy Powiadomienie podające Datę Rozpoczęcia, nie wcześniej niż 14 dni przed Datą Rozpoczęcia. Jeżeli nie podano inaczej w Warunkach Szczególnych, Data Rozpoczęcia przypadnie w terminie 42 dni od otrzymania Listu Akceptującego przez Wykonawcę. </a:t>
            </a:r>
          </a:p>
          <a:p>
            <a:pPr marL="0" indent="0">
              <a:buNone/>
            </a:pPr>
            <a:r>
              <a:rPr lang="pl-PL" dirty="0"/>
              <a:t>Wykonawca rozpocznie realizację Robót w Dacie Rozpoczęcia lub tak szybko, jak jest to racjonalnie możliwe po Dacie Rozpoczęcia i następnie będzie prowadził Roboty w należytym tempie i bez opóźnienia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8956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ROZPOCZĘCIE, OPÓŹNIENIE I ZAWIESZENIE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terminie 28 dni od daty otrzymania Powiadomienia na podstawie </a:t>
            </a:r>
            <a:r>
              <a:rPr lang="pl-PL" dirty="0" err="1"/>
              <a:t>Subklauzuli</a:t>
            </a:r>
            <a:r>
              <a:rPr lang="pl-PL" dirty="0"/>
              <a:t> 8.1, Wykonawca przedłoży Inżynierowi wstępny harmonogram realizacji Robót. </a:t>
            </a:r>
          </a:p>
          <a:p>
            <a:pPr marL="0" indent="0">
              <a:buNone/>
            </a:pPr>
            <a:r>
              <a:rPr lang="pl-PL" dirty="0"/>
              <a:t>Harmonogram ten będzie sporządzony przy użyciu oprogramowania podanego w </a:t>
            </a:r>
            <a:r>
              <a:rPr lang="pl-PL" dirty="0" err="1"/>
              <a:t>Secyfikacji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Wykonawca będzie przedkładał również rewizje harmonogramu dokładnie odzwierciedlające rzeczywisty postęp Robót, kiedy harmonogram stanie się niespójny z faktycznym postępem lub będzie niezgodny z zobowiązaniami Wykonawcy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7038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ROZPOCZĘCIE, OPÓŹNIENIE I ZAWIESZENIE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Inżynier dokona Przeglądu harmonogramu wstępnego oraz każdej rewizji harmonogramu przedłożonej przez Wykonawcę oraz może dać Wykonawcy oraz może dać Wykonawcy Powiadomienie podać zakres zgodności harmonogramu z Kontraktem. </a:t>
            </a:r>
          </a:p>
          <a:p>
            <a:pPr marL="0" indent="0">
              <a:buNone/>
            </a:pPr>
            <a:r>
              <a:rPr lang="pl-PL" dirty="0"/>
              <a:t>Jeżeli Inżynier nie da tego powiadomienia, domniemywa się, że nie sprzeciwił się harmonogramowi.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1054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ROZPOCZĘCIE, OPÓŹNIENIE I ZAWIESZENIE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Wykonawca będzie uprawniony, z zastrzeżeniem </a:t>
            </a:r>
            <a:r>
              <a:rPr lang="pl-PL" dirty="0" err="1"/>
              <a:t>Subklauzuli</a:t>
            </a:r>
            <a:r>
              <a:rPr lang="pl-PL" dirty="0"/>
              <a:t> 20.2 do Przedłużenia Czasu, jeżeli w takim zakresie, w jakim ukończenie do celów </a:t>
            </a:r>
            <a:r>
              <a:rPr lang="pl-PL" dirty="0" err="1"/>
              <a:t>Subklazuli</a:t>
            </a:r>
            <a:r>
              <a:rPr lang="pl-PL" dirty="0"/>
              <a:t> 10.1., jest opóźnienie z któregokolwiek m. in. z następujących powodów: </a:t>
            </a:r>
          </a:p>
          <a:p>
            <a:pPr marL="0" indent="0">
              <a:buNone/>
            </a:pPr>
            <a:r>
              <a:rPr lang="pl-PL" dirty="0"/>
              <a:t>- wyjątkowo niesprzyjających warunków klimatycznych; </a:t>
            </a:r>
          </a:p>
          <a:p>
            <a:pPr marL="0" indent="0">
              <a:buNone/>
            </a:pPr>
            <a:r>
              <a:rPr lang="pl-PL" dirty="0"/>
              <a:t>- nieprzewidywalnych braków dostępności personelu lub Dóbr; </a:t>
            </a:r>
          </a:p>
          <a:p>
            <a:pPr marL="0" indent="0">
              <a:buNone/>
            </a:pPr>
            <a:r>
              <a:rPr lang="pl-PL" dirty="0"/>
              <a:t>- opóźnienie jest spowodowanego przez Zamawiającego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0094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ROZPOCZĘCIE, OPÓŹNIENIE I ZAWIESZENIE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Jeżeli: </a:t>
            </a:r>
          </a:p>
          <a:p>
            <a:pPr marL="0" indent="0">
              <a:buNone/>
            </a:pPr>
            <a:r>
              <a:rPr lang="pl-PL" dirty="0"/>
              <a:t>- postęp prac jest zbyt wolny, aby ukończenie Robót mogło nastąpić w danym Czasie; </a:t>
            </a:r>
          </a:p>
          <a:p>
            <a:pPr marL="0" indent="0">
              <a:buNone/>
            </a:pPr>
            <a:r>
              <a:rPr lang="pl-PL" dirty="0"/>
              <a:t>- postęp pracy jest opóźniony w stosunku do Harmonogramu </a:t>
            </a:r>
          </a:p>
          <a:p>
            <a:pPr marL="0" indent="0">
              <a:buNone/>
            </a:pPr>
            <a:r>
              <a:rPr lang="pl-PL" dirty="0"/>
              <a:t>Inżynier może polecić Wykonawcy przedłożenie na podstawie </a:t>
            </a:r>
            <a:r>
              <a:rPr lang="pl-PL" dirty="0" err="1"/>
              <a:t>Subklauzuli</a:t>
            </a:r>
            <a:r>
              <a:rPr lang="pl-PL" dirty="0"/>
              <a:t> 8.3., rewizji harmonogramu opisującej uaktualnione metody, w celu przyspieszenia postępu i ukończenia Robót. </a:t>
            </a:r>
          </a:p>
          <a:p>
            <a:pPr marL="0" indent="0">
              <a:buNone/>
            </a:pPr>
            <a:r>
              <a:rPr lang="pl-PL" dirty="0"/>
              <a:t>Jeżeli Inżynier nie da Wykonawcy Powiadomienia stanowiącego inaczej, Wykonawca przyjmie swoją aktualizację dotyczą czasu i liczby Personelu.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0693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ROZPOCZĘCIE, OPÓŹNIENIE I ZAWIESZENIE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Jeżeli Wykonawca nie wypełni postanowień Kontraktu dot. czasu wykonania Robót, Zamawiający z zastrzeżeniem postanowień </a:t>
            </a:r>
            <a:r>
              <a:rPr lang="pl-PL" dirty="0" err="1"/>
              <a:t>Subkaluzli</a:t>
            </a:r>
            <a:r>
              <a:rPr lang="pl-PL" dirty="0"/>
              <a:t> 20.2 będzie posiadał roszczenie o zapłatę Kary Umownej za opóźnienie z tytułu tego uchybienia. </a:t>
            </a:r>
          </a:p>
          <a:p>
            <a:pPr marL="0" indent="0">
              <a:buNone/>
            </a:pPr>
            <a:r>
              <a:rPr lang="pl-PL" dirty="0"/>
              <a:t>Powyższe Kary Umowne będą jedyną formą odszkodowania za </a:t>
            </a:r>
            <a:r>
              <a:rPr lang="pl-PL" dirty="0" err="1"/>
              <a:t>niedotrzymianie</a:t>
            </a:r>
            <a:r>
              <a:rPr lang="pl-PL" dirty="0"/>
              <a:t> postanowień Kontraktu dot. czasu wykonania Robót.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7508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ROZPOCZĘCIE, OPÓŹNIENIE I ZAWIESZENIE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Inżynier może wydać Polecenie zawieszenie wykonywania Robót . Polecenie obejmuje datę i przyczynę zawieszenia. </a:t>
            </a:r>
          </a:p>
          <a:p>
            <a:pPr marL="0" indent="0">
              <a:buNone/>
            </a:pPr>
            <a:r>
              <a:rPr lang="pl-PL" dirty="0"/>
              <a:t>W czasie zawieszenia Wykonawca ma obowiązek ochrony i zabezpieczał Roboty.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7982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ROZPOCZĘCIE, OPÓŹNIENIE I ZAWIESZENIE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Jeżeli Wykonawca dozna opóźnienia lub poniesie Koszty wykonując polecenie Inżyniera </a:t>
            </a:r>
            <a:r>
              <a:rPr lang="pl-PL" dirty="0" err="1"/>
              <a:t>dot</a:t>
            </a:r>
            <a:r>
              <a:rPr lang="pl-PL" dirty="0"/>
              <a:t> zawieszenia Robót. </a:t>
            </a:r>
          </a:p>
          <a:p>
            <a:pPr marL="0" indent="0">
              <a:buNone/>
            </a:pPr>
            <a:r>
              <a:rPr lang="pl-PL" dirty="0"/>
              <a:t>Wykonawca jest uprawniony do żądania zapłaty (Koszty plus zysk)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006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PIERSZEŃSTWO DOKUMENTÓW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Dokumenty tworzące Kontrakt mają być traktowane jako wzajemnie wyjaśniające się. </a:t>
            </a:r>
          </a:p>
          <a:p>
            <a:pPr marL="0" indent="0">
              <a:buNone/>
            </a:pPr>
            <a:r>
              <a:rPr lang="pl-PL" dirty="0"/>
              <a:t>W przypadku niejednoznaczności, przyjmuje się pierwszeństwo dokumentów: </a:t>
            </a:r>
          </a:p>
          <a:p>
            <a:pPr marL="0" indent="0">
              <a:buNone/>
            </a:pPr>
            <a:r>
              <a:rPr lang="pl-PL" dirty="0"/>
              <a:t>- Akt Umowy </a:t>
            </a:r>
          </a:p>
          <a:p>
            <a:pPr marL="0" indent="0">
              <a:buNone/>
            </a:pPr>
            <a:r>
              <a:rPr lang="pl-PL" dirty="0"/>
              <a:t>- List Akceptujący </a:t>
            </a:r>
          </a:p>
          <a:p>
            <a:pPr marL="0" indent="0">
              <a:buNone/>
            </a:pPr>
            <a:r>
              <a:rPr lang="pl-PL" dirty="0"/>
              <a:t>- Oferta </a:t>
            </a:r>
          </a:p>
          <a:p>
            <a:pPr marL="0" indent="0">
              <a:buNone/>
            </a:pPr>
            <a:r>
              <a:rPr lang="pl-PL" dirty="0"/>
              <a:t>- Warunki Szczegółowe </a:t>
            </a:r>
          </a:p>
          <a:p>
            <a:pPr marL="0" indent="0">
              <a:buNone/>
            </a:pPr>
            <a:r>
              <a:rPr lang="pl-PL" dirty="0"/>
              <a:t>- Warunki Ogólne</a:t>
            </a:r>
          </a:p>
          <a:p>
            <a:pPr marL="0" indent="0">
              <a:buNone/>
            </a:pPr>
            <a:r>
              <a:rPr lang="pl-PL" dirty="0"/>
              <a:t>- Specyfikacja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2203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ROZPOCZĘCIE, OPÓŹNIENIE I ZAWIESZENIE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Wykonawca wznowi Roboty tak szybko, jak jest to praktycznie możliwe po otrzymaniu od Inżyniera Powiadomienia wzywającego do przystąpienia do zawieszonej pracy. </a:t>
            </a:r>
          </a:p>
        </p:txBody>
      </p:sp>
    </p:spTree>
    <p:extLst>
      <p:ext uri="{BB962C8B-B14F-4D97-AF65-F5344CB8AC3E}">
        <p14:creationId xmlns:p14="http://schemas.microsoft.com/office/powerpoint/2010/main" val="1429721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PŁATNOŚCI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Inżynier wyda Świadectwo Płatności dla Zaliczki na kwotę zaliczki, w terminie 14 dni po tym jak: </a:t>
            </a:r>
          </a:p>
          <a:p>
            <a:pPr marL="0" indent="0">
              <a:buNone/>
            </a:pPr>
            <a:r>
              <a:rPr lang="pl-PL" dirty="0"/>
              <a:t>- Zamawiający otrzyma Gwarancję Należytego Wykonania oraz Gwarancję Zwrotu Zaliczki </a:t>
            </a:r>
          </a:p>
          <a:p>
            <a:pPr marL="0" indent="0">
              <a:buNone/>
            </a:pPr>
            <a:r>
              <a:rPr lang="pl-PL" dirty="0"/>
              <a:t>- Inżynier otrzymał kopię wniosku Wykonawcy o wypłatę zaliczki.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4633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PŁATNOŚCI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 zakończeniu każdego okresu płatności podanego w Danych Kontraktowych, Wykonawca przedłoży Inżynierowi Rozliczenie. Każde Rozliczenie będzie: </a:t>
            </a:r>
          </a:p>
          <a:p>
            <a:pPr marL="0" indent="0">
              <a:buNone/>
            </a:pPr>
            <a:r>
              <a:rPr lang="pl-PL" dirty="0"/>
              <a:t>- w formie zaakceptowanej przez Inżyniera; </a:t>
            </a:r>
          </a:p>
          <a:p>
            <a:pPr marL="0" indent="0">
              <a:buNone/>
            </a:pPr>
            <a:r>
              <a:rPr lang="pl-PL" dirty="0"/>
              <a:t>- wykazywało szczegółowo kwoty, do których otrzymania Wykonawca uważa się za uprawnionego.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8616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PŁATNOŚCI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Żadna kwota nie zostanie poświadczona ani zapłacona Wykonawcy do czasu: </a:t>
            </a:r>
          </a:p>
          <a:p>
            <a:pPr marL="0" indent="0">
              <a:buNone/>
            </a:pPr>
            <a:r>
              <a:rPr lang="pl-PL" dirty="0"/>
              <a:t>- otrzymania przez Zamawiającego Zabezpieczenia Należytego Wykonania; </a:t>
            </a:r>
          </a:p>
          <a:p>
            <a:pPr marL="0" indent="0">
              <a:buNone/>
            </a:pPr>
            <a:r>
              <a:rPr lang="pl-PL" dirty="0"/>
              <a:t>- aż Wykonawca wyznaczy Przedstawiciela Wykonawcy.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9382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PŁATNOŚCI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Inżynier w terminie 28 dni od daty otrzymania każdego Rozliczenia i dokumentów uzasadniających, wystawi Zamawiającemu Pośrednie Świadczenie Płatności z kopią do Wykonawcy: </a:t>
            </a:r>
          </a:p>
          <a:p>
            <a:pPr marL="0" indent="0">
              <a:buNone/>
            </a:pPr>
            <a:r>
              <a:rPr lang="pl-PL" dirty="0"/>
              <a:t>- wskazujące kwotę, którą Inżynier sprawiedliwie określa jako należną; </a:t>
            </a:r>
          </a:p>
          <a:p>
            <a:pPr marL="0" indent="0">
              <a:buNone/>
            </a:pPr>
            <a:r>
              <a:rPr lang="pl-PL" dirty="0"/>
              <a:t>- zawierającą wszelkie dodatki lub potrącenia, które stały się należne, </a:t>
            </a:r>
          </a:p>
          <a:p>
            <a:pPr marL="0" indent="0">
              <a:buNone/>
            </a:pPr>
            <a:r>
              <a:rPr lang="pl-PL" dirty="0"/>
              <a:t>wraz ze szczegółowymi informacjami uzasadniającymi.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838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PŁATNOŚCI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terminie 84 dni po Dacie Ukończenia dla Robót Wykonawca przedłoży Inżynierowi Rozliczenie po ukończeniu wraz z dokumentami uzasadniającymi, przedstawiające: </a:t>
            </a:r>
          </a:p>
          <a:p>
            <a:pPr marL="0" indent="0">
              <a:buNone/>
            </a:pPr>
            <a:r>
              <a:rPr lang="pl-PL" dirty="0"/>
              <a:t>- wartość całej pracy; </a:t>
            </a:r>
          </a:p>
          <a:p>
            <a:pPr marL="0" indent="0">
              <a:buNone/>
            </a:pPr>
            <a:r>
              <a:rPr lang="pl-PL" dirty="0"/>
              <a:t>- wszelkie dalsze sumy; </a:t>
            </a:r>
          </a:p>
          <a:p>
            <a:pPr marL="0" indent="0">
              <a:buNone/>
            </a:pPr>
            <a:r>
              <a:rPr lang="pl-PL" dirty="0"/>
              <a:t>Inżynier następnie wydaje Przejściowe Świadectwo Płatności. </a:t>
            </a:r>
          </a:p>
        </p:txBody>
      </p:sp>
    </p:spTree>
    <p:extLst>
      <p:ext uri="{BB962C8B-B14F-4D97-AF65-F5344CB8AC3E}">
        <p14:creationId xmlns:p14="http://schemas.microsoft.com/office/powerpoint/2010/main" val="1912126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PŁATNOŚCI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W terminie 56 dni po wydaniu Świadectwa Wykonania, Wykonawca przedłoży Inżynierowi projekt Ostatecznego Rozliczenia.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terminie 28 dni po otrzymaniu Rozliczenia Ostatecznego, Inżynier wystawi Zamawiającemu Ostateczne Świadectwo Płatności, które będzie podawać: </a:t>
            </a:r>
          </a:p>
          <a:p>
            <a:pPr marL="0" indent="0">
              <a:buNone/>
            </a:pPr>
            <a:r>
              <a:rPr lang="pl-PL" dirty="0"/>
              <a:t>- kwotę, którą Inżynier uważa za sprawiedliwą i ostateczną należną wraz z dodatkami lub obniżeniami; </a:t>
            </a:r>
          </a:p>
          <a:p>
            <a:pPr marL="0" indent="0">
              <a:buNone/>
            </a:pPr>
            <a:r>
              <a:rPr lang="pl-PL" dirty="0"/>
              <a:t>- saldo należne Wykonawcy od Zamawiającego lub należne Zamawiającemu od Wykonawcy.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4233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ROSZCZENIA </a:t>
            </a:r>
            <a:br>
              <a:rPr lang="pl-PL" b="1" dirty="0"/>
            </a:br>
            <a:r>
              <a:rPr lang="pl-PL" b="1" dirty="0"/>
              <a:t>ZAMAWIAJĄCEGO I WYKONAWCZY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Roszczenie Zamawiającego może powstać jeżeli Zamawiający uważa, że jest uprawniony do dodatkowej płatności ze strony Wykonawcy lub Obniżenia Ceny Kontraktowej lub do przedłużenia Okresu Zgłaszania Wad.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Roszczenie Wykonawcy może powstać jeżeli Wykonawca uważa, że jest uprawniony do dodatkowej płatności ze strony Zabawiającego lub do Przedłużenia Czasu na Ukończenie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Jeżeli jedna ze Stron uważa, że przysługuje jej inne uprawnienie lub żądanie wobec drugiej Strony. </a:t>
            </a:r>
          </a:p>
        </p:txBody>
      </p:sp>
    </p:spTree>
    <p:extLst>
      <p:ext uri="{BB962C8B-B14F-4D97-AF65-F5344CB8AC3E}">
        <p14:creationId xmlns:p14="http://schemas.microsoft.com/office/powerpoint/2010/main" val="27267278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ROSZCZENIA </a:t>
            </a:r>
            <a:br>
              <a:rPr lang="pl-PL" b="1" dirty="0"/>
            </a:br>
            <a:r>
              <a:rPr lang="pl-PL" b="1" dirty="0"/>
              <a:t>ZAMAWIAJĄCEGO I WYKONAWCZY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Procedura rozpatrzenia roszczenia: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Strona występuje z Roszczeniem da Inżynierowi Powiadomienie opisując zdarzenie lub okoliczności stanowiące podstawę Roszczeniem, nie później niż w terminie 28 dni po tym, jak Strona, która występuje z Roszczeniem dowiedziała się o zdarzeniu lub tych okolicznościach. </a:t>
            </a:r>
          </a:p>
          <a:p>
            <a:pPr marL="0" indent="0">
              <a:buNone/>
            </a:pPr>
            <a:r>
              <a:rPr lang="pl-PL" dirty="0"/>
              <a:t>Jeżeli Strona w tym terminie 28 dni nie złoży Powiadomienia o Roszczeniu, nie będzie uprawniona do jakiejkolwiek dodatkowej płatności, a druga Strona zostanie zwolniona z wszelkiej odpowiedzialności w zw. ze zdarzeniem lub okolicznością.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45438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ROSZCZENIA </a:t>
            </a:r>
            <a:br>
              <a:rPr lang="pl-PL" b="1" dirty="0"/>
            </a:br>
            <a:r>
              <a:rPr lang="pl-PL" b="1" dirty="0"/>
              <a:t>ZAMAWIAJĄCEGO I WYKONAWCZY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/>
              <a:t>Procedura rozpatrzenia roszczenia: </a:t>
            </a:r>
          </a:p>
          <a:p>
            <a:pPr marL="0" indent="0">
              <a:buNone/>
            </a:pPr>
            <a:r>
              <a:rPr lang="pl-PL" dirty="0"/>
              <a:t>Jeżeli Inżynier uważa, że Strona występująca z Roszczeniem nie dochowa terminu 28 dni na złożenie Powiadomienia, Inżynier w terminie 14 dni od otrzymania Powiadomienia o Roszczeniu, da odpowiednie Powiadomienie Stronie występującej z Roszczeniem.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Jeżeli Inżynier nie da takiego Powiadomienia w terminie 14 dni, Powiadomienie o Roszczeniu będzie uważane za złożone w terminie. Jeżeli druga Strona sprzeciwia się uznaniu Powiadomienia o Roszczeniu za złożone w terminie, złoży Powiadomienie do Inżyniera z uzasadnieniem tego sprzeciwu. Następnie Inżynier rozpatrzy ten Sprzeciw w drodze uzgodnienia lub określenia Roszczenia działając na podstawie </a:t>
            </a:r>
            <a:r>
              <a:rPr lang="pl-PL" dirty="0" err="1"/>
              <a:t>Subklauzuli</a:t>
            </a:r>
            <a:r>
              <a:rPr lang="pl-PL" dirty="0"/>
              <a:t> 20.2.5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464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CESJA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Żadna ze Stron nie dokona cesji Kontraktu, ani żadnej korzyści z Kontraktu lub udziału w zysku z Kontraktu. Jednakże każda ze Stron: </a:t>
            </a:r>
          </a:p>
          <a:p>
            <a:pPr marL="0" indent="0">
              <a:buNone/>
            </a:pPr>
            <a:r>
              <a:rPr lang="pl-PL" dirty="0"/>
              <a:t>- może dokonać cesji Kontraktu po uzyskaniu zgody drugiej Strony; </a:t>
            </a:r>
          </a:p>
          <a:p>
            <a:pPr marL="0" indent="0">
              <a:buNone/>
            </a:pPr>
            <a:r>
              <a:rPr lang="pl-PL" dirty="0"/>
              <a:t>- może jako zabezpieczenie na rzecz banku dokonać cesji jakichkolwiek swoich wierzytelności już wymagalnych lub wymagalnych w przyszłości na podstawie Kontraktu, bez uprzedniej zgody drugiej Strony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85020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ROSZCZENIA </a:t>
            </a:r>
            <a:br>
              <a:rPr lang="pl-PL" b="1" dirty="0"/>
            </a:br>
            <a:r>
              <a:rPr lang="pl-PL" b="1" dirty="0"/>
              <a:t>ZAMAWIAJĄCEGO I WYKONAWCZY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Procedura rozpatrzenia roszczenia: </a:t>
            </a:r>
          </a:p>
          <a:p>
            <a:pPr marL="0" indent="0">
              <a:buNone/>
            </a:pPr>
            <a:r>
              <a:rPr lang="pl-PL" dirty="0"/>
              <a:t>Strona występująca z roszczeniem będzie gromadzić bieżące dane niezbędne do udowodnienia Roszczenia. </a:t>
            </a:r>
          </a:p>
          <a:p>
            <a:pPr marL="0" indent="0">
              <a:buNone/>
            </a:pPr>
            <a:r>
              <a:rPr lang="pl-PL" dirty="0"/>
              <a:t>Nie przesądzając o odpowiedzialności Zamawiającego, Inżynier może monitorować bieżące dane zgromadzone przez Stronę.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4107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ROSZCZENIA </a:t>
            </a:r>
            <a:br>
              <a:rPr lang="pl-PL" b="1" dirty="0"/>
            </a:br>
            <a:r>
              <a:rPr lang="pl-PL" b="1" dirty="0"/>
              <a:t>ZAMAWIAJĄCEGO I WYKONAWCZY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Procedura rozpatrzenia roszczenia: </a:t>
            </a:r>
          </a:p>
          <a:p>
            <a:pPr marL="0" indent="0">
              <a:buNone/>
            </a:pPr>
            <a:r>
              <a:rPr lang="pl-PL" dirty="0"/>
              <a:t>Strona występującą z Roszczeniem przedłoży Inżynierowi pełne szczegółowe Roszczenie. </a:t>
            </a:r>
          </a:p>
          <a:p>
            <a:pPr marL="0" indent="0">
              <a:buNone/>
            </a:pPr>
            <a:r>
              <a:rPr lang="pl-PL" dirty="0"/>
              <a:t>Pełne szczegółowe Roszczenie oznacza pismo: </a:t>
            </a:r>
          </a:p>
          <a:p>
            <a:pPr marL="0" indent="0">
              <a:buNone/>
            </a:pPr>
            <a:r>
              <a:rPr lang="pl-PL" dirty="0"/>
              <a:t>- szczegółowy opis zdarzenia lub okoliczności; </a:t>
            </a:r>
          </a:p>
          <a:p>
            <a:pPr marL="0" indent="0">
              <a:buNone/>
            </a:pPr>
            <a:r>
              <a:rPr lang="pl-PL" dirty="0"/>
              <a:t>- opis podstawy kontraktowej lub podstawy prawnej; </a:t>
            </a:r>
          </a:p>
          <a:p>
            <a:pPr marL="0" indent="0">
              <a:buNone/>
            </a:pPr>
            <a:r>
              <a:rPr lang="pl-PL" dirty="0"/>
              <a:t>- wszelkie bieżące dane; </a:t>
            </a:r>
          </a:p>
          <a:p>
            <a:pPr marL="0" indent="0">
              <a:buNone/>
            </a:pPr>
            <a:r>
              <a:rPr lang="pl-PL" dirty="0"/>
              <a:t>- szczegółowe informacje uzasadniające wysokość dochodzenia dodatkowej płatności.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34199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ROSZCZENIA </a:t>
            </a:r>
            <a:br>
              <a:rPr lang="pl-PL" b="1" dirty="0"/>
            </a:br>
            <a:r>
              <a:rPr lang="pl-PL" b="1" dirty="0"/>
              <a:t>ZAMAWIAJĄCEGO I WYKONAWCZY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Procedura rozpatrzenia roszczenia: </a:t>
            </a:r>
          </a:p>
          <a:p>
            <a:pPr marL="0" indent="0">
              <a:buNone/>
            </a:pPr>
            <a:r>
              <a:rPr lang="pl-PL" dirty="0"/>
              <a:t>Pełne szczegółowe Roszczenie powinno zostać złożone w terminie 84 dni po tym jak Strona występująca z Roszczeniem dowie się o zdarzeniu / okoliczności </a:t>
            </a:r>
          </a:p>
          <a:p>
            <a:pPr marL="0" indent="0">
              <a:buNone/>
            </a:pPr>
            <a:r>
              <a:rPr lang="pl-PL" dirty="0"/>
              <a:t>Strona występująca z Roszczeniem przedłoży Inżynierowi pełne szczegółowe Roszczenie.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141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ROSZCZENIA </a:t>
            </a:r>
            <a:br>
              <a:rPr lang="pl-PL" b="1" dirty="0"/>
            </a:br>
            <a:r>
              <a:rPr lang="pl-PL" b="1" dirty="0"/>
              <a:t>ZAMAWIAJĄCEGO I WYKONAWCZY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Procedura rozpatrzenia roszczenia: </a:t>
            </a:r>
          </a:p>
          <a:p>
            <a:pPr marL="0" indent="0">
              <a:buNone/>
            </a:pPr>
            <a:r>
              <a:rPr lang="pl-PL" dirty="0"/>
              <a:t>Po otrzymaniu odpowiednio pełnego szczegółowego Roszczenia, w celu uzgodnienia lub określenia, Inżynier będzie zmierzał do: </a:t>
            </a:r>
          </a:p>
          <a:p>
            <a:pPr marL="0" indent="0">
              <a:buNone/>
            </a:pPr>
            <a:r>
              <a:rPr lang="pl-PL" dirty="0"/>
              <a:t>- uzgodnienia  lub określenia ewentualnej dodatkowej Płatności / obniżenia Ceny </a:t>
            </a:r>
            <a:r>
              <a:rPr lang="pl-PL" dirty="0" err="1"/>
              <a:t>Kontrakowej</a:t>
            </a:r>
            <a:r>
              <a:rPr lang="pl-PL" dirty="0"/>
              <a:t>; </a:t>
            </a:r>
          </a:p>
          <a:p>
            <a:pPr marL="0" indent="0">
              <a:buNone/>
            </a:pPr>
            <a:r>
              <a:rPr lang="pl-PL" dirty="0"/>
              <a:t>- uzgodnienia lub określania ewentualnego przedłużenia Czasu na Ukończenie.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05533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ROSZCZENIA </a:t>
            </a:r>
            <a:br>
              <a:rPr lang="pl-PL" b="1" dirty="0"/>
            </a:br>
            <a:r>
              <a:rPr lang="pl-PL" b="1" dirty="0"/>
              <a:t>ZAMAWIAJĄCEGO I WYKONAWCZY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Procedura rozpatrzenia roszczenia: </a:t>
            </a:r>
          </a:p>
          <a:p>
            <a:pPr marL="0" indent="0">
              <a:buNone/>
            </a:pPr>
            <a:r>
              <a:rPr lang="pl-PL" dirty="0"/>
              <a:t>W uzgodnieniu lub określeniu Inżynier przedstawi stanowisko czy Powiadomienie o Roszczeniu powinno być uznawane za skuteczne. </a:t>
            </a:r>
          </a:p>
        </p:txBody>
      </p:sp>
    </p:spTree>
    <p:extLst>
      <p:ext uri="{BB962C8B-B14F-4D97-AF65-F5344CB8AC3E}">
        <p14:creationId xmlns:p14="http://schemas.microsoft.com/office/powerpoint/2010/main" val="39513600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ROSZCZENIA </a:t>
            </a:r>
            <a:br>
              <a:rPr lang="pl-PL" b="1" dirty="0"/>
            </a:br>
            <a:r>
              <a:rPr lang="pl-PL" b="1" dirty="0"/>
              <a:t>ZAMAWIAJĄCEGO I WYKONAWCZY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Procedura rozpatrzenia roszczenia: </a:t>
            </a:r>
          </a:p>
          <a:p>
            <a:pPr marL="0" indent="0">
              <a:buNone/>
            </a:pPr>
            <a:r>
              <a:rPr lang="pl-PL" dirty="0"/>
              <a:t>Po otrzymaniu Powiadomienia o Roszczeniu i zanim w sprawie Roszczenia dojdzie do uzgodnienia lub określenia, w każdym Świadectwie Płatności Inżynier ujmie takie kwoty każdego Roszczenia, które zostały w sposób racjonalny wskazane jako należne Stronie występującej z Roszczeniem na podstawie odpowiedniego postanowienia Kontraktu. </a:t>
            </a:r>
          </a:p>
        </p:txBody>
      </p:sp>
    </p:spTree>
    <p:extLst>
      <p:ext uri="{BB962C8B-B14F-4D97-AF65-F5344CB8AC3E}">
        <p14:creationId xmlns:p14="http://schemas.microsoft.com/office/powerpoint/2010/main" val="12827914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ROZIĄZYWANIE SPORÓW PRZEZ INŻYNIERA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Podczas wykonywania obowiązków, określonych w </a:t>
            </a:r>
            <a:r>
              <a:rPr lang="pl-PL" dirty="0" err="1"/>
              <a:t>Subklauzuli</a:t>
            </a:r>
            <a:r>
              <a:rPr lang="pl-PL" dirty="0"/>
              <a:t> 3.7,  Inżynier działa zachowując neutralność wobec Stron i nie uznaje się go za działającego dla Zamawiającego. </a:t>
            </a:r>
          </a:p>
          <a:p>
            <a:pPr marL="0" indent="0">
              <a:buNone/>
            </a:pPr>
            <a:r>
              <a:rPr lang="pl-PL" dirty="0"/>
              <a:t>Inżynier prowadzi konsultacje z każdą ze Stron, w tym będzie zachęcał Strony do dyskusji. </a:t>
            </a:r>
          </a:p>
          <a:p>
            <a:pPr marL="0" indent="0">
              <a:buNone/>
            </a:pPr>
            <a:r>
              <a:rPr lang="pl-PL" dirty="0"/>
              <a:t>Jeżeli uzgodnienie zostanie osiągnięte, Inżynier da Powiadomienie Stronom o uzgodnieniu, które to uzgodnienie zostanie podpisane przez obie Strony.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65303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ROZIĄZYWANIE SPORÓW PRZEZ INŻYNIERA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Jeżeli Strony Kontaktu: </a:t>
            </a:r>
          </a:p>
          <a:p>
            <a:pPr marL="0" indent="0">
              <a:buNone/>
            </a:pPr>
            <a:r>
              <a:rPr lang="pl-PL" dirty="0"/>
              <a:t>- nie osiągną uzgodnienia; </a:t>
            </a:r>
          </a:p>
          <a:p>
            <a:pPr marL="0" indent="0">
              <a:buNone/>
            </a:pPr>
            <a:r>
              <a:rPr lang="pl-PL" dirty="0"/>
              <a:t>- poinformują Inżyniera, że uzgodnienie nie jest możliwe w określonym terminie; </a:t>
            </a:r>
          </a:p>
          <a:p>
            <a:pPr marL="0" indent="0">
              <a:buNone/>
            </a:pPr>
            <a:r>
              <a:rPr lang="pl-PL" dirty="0"/>
              <a:t>Inżynier dokona sprawiedliwego określenia danej sprawy lub roszczenia, zgodnie z Kontraktem, z należytym uwzględnieniem wszystkich istotnych okoliczności. </a:t>
            </a:r>
          </a:p>
          <a:p>
            <a:pPr marL="0" indent="0">
              <a:buNone/>
            </a:pPr>
            <a:r>
              <a:rPr lang="pl-PL" dirty="0"/>
              <a:t>Inżynier da Stronom Powiadomienie o swoim określeniu. Powiadomienie powinno zawierać opis określenia oraz jego uzasadnienie.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12949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ROZIĄZYWANIE SPORÓW PRZEZ INŻYNIERA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Inżynier da Powiadomienie o uzgodnieniu, jeżeli uzgodnienie zostanie osiągnięte w terminie 42 dni. </a:t>
            </a:r>
          </a:p>
          <a:p>
            <a:pPr marL="0" indent="0">
              <a:buNone/>
            </a:pPr>
            <a:r>
              <a:rPr lang="pl-PL" dirty="0"/>
              <a:t>Inżynier da Powiadomienie o swoim określeniu w terminie 42 dni od daty odpowiadającej obowiązkowi działania Inżyniera dot. udzielenia określenia.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67346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ROZIĄZYWANIE SPORÓW PRZEZ INŻYNIERA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Każde uzgodnienie lub określenie będzie wiążące dla Stron o ile nie zostanie skorygowane lub w przypadku rozpatrzenia sporu w innej procedurze. </a:t>
            </a:r>
          </a:p>
        </p:txBody>
      </p:sp>
    </p:spTree>
    <p:extLst>
      <p:ext uri="{BB962C8B-B14F-4D97-AF65-F5344CB8AC3E}">
        <p14:creationId xmlns:p14="http://schemas.microsoft.com/office/powerpoint/2010/main" val="3602131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INŻYNIER KONTRAKTU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Zamawiający wyznaczy Inżyniera, który będzie wykonywał obowiązki określone w Kontrakcie.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Jeżeli Zamawiający ma zamiar zastąpić Inżyniera inną osobą, Zamawiający nie wcześniej niż na 42 dni przed planowaną datą zastąpienia, da Wykonawcy Powiadomienie o nowym Inżyniera.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93376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ROZIĄZYWANIE SPORÓW PRZEZ INŻYNIERA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Jeżeli którakolwiek ze Stron jest niezadowolona z określenia Inżyniera: </a:t>
            </a:r>
          </a:p>
          <a:p>
            <a:pPr marL="0" indent="0">
              <a:buNone/>
            </a:pPr>
            <a:r>
              <a:rPr lang="pl-PL" dirty="0"/>
              <a:t>- niezadowolona Strona może przekazać Powiadomieniu o Niezadowoleniu drugiej Stronie, z kopią do Inżyniera; </a:t>
            </a:r>
          </a:p>
          <a:p>
            <a:pPr marL="0" indent="0">
              <a:buNone/>
            </a:pPr>
            <a:r>
              <a:rPr lang="pl-PL" dirty="0"/>
              <a:t>- Powiadomienie o Niezadowoleniu będzie dane w terminie 28 dni od daty otrzymania Powiadomienia Inżyniera o jego określeniu. </a:t>
            </a:r>
          </a:p>
          <a:p>
            <a:pPr marL="0" indent="0">
              <a:buNone/>
            </a:pPr>
            <a:r>
              <a:rPr lang="pl-PL" dirty="0"/>
              <a:t>- następnie każda ze Stron może wnieść sprawę do Komisji Unikania Sporów i Rozjemstwa. </a:t>
            </a:r>
          </a:p>
          <a:p>
            <a:pPr marL="0" indent="0">
              <a:buNone/>
            </a:pPr>
            <a:r>
              <a:rPr lang="pl-PL" dirty="0"/>
              <a:t>Jeżeli żadna ze stron nie da Powiadomienia o Niezadowoleniu w terminie 28 dni, określenie Inżyniera uważa się za zaakceptowane przez Strony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52806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SPÓR I ARBITRAŻ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Spory będą rozstrzygane przez Komisję Unikania Sporów i Rozjemstwa, w terminie 28 dni, liczonym od dnia otrzymania przez Wykonawcę Listu Akceptującego.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Strony mogą wystąpić do Komisji Unikania Sporów i Rozjemstwa o pomoc / dyskusję, i wyjaśnienie różnicy zdań, w zakresie pomocnym podczas wykonywania Kontraktu.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56575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SPÓR I ARBITRAŻ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Wniesienie Sporu pod rozstrzygnięcie Komisji powinno: </a:t>
            </a:r>
          </a:p>
          <a:p>
            <a:pPr marL="0" indent="0">
              <a:buNone/>
            </a:pPr>
            <a:r>
              <a:rPr lang="pl-PL" dirty="0"/>
              <a:t>- nastąpić w terminie 42 dni od daty otrzymania lub dania Powiadomienia o Niezadowoleniu; </a:t>
            </a:r>
          </a:p>
          <a:p>
            <a:pPr marL="0" indent="0">
              <a:buNone/>
            </a:pPr>
            <a:r>
              <a:rPr lang="pl-PL" dirty="0"/>
              <a:t>- opisać szczegółowo sprawę. </a:t>
            </a:r>
          </a:p>
          <a:p>
            <a:pPr marL="0" indent="0">
              <a:buNone/>
            </a:pPr>
            <a:r>
              <a:rPr lang="pl-PL" dirty="0"/>
              <a:t>Wniesienie Sporu do Komisji skutkuje przerwaniem jakichkolwiek terminów przedawnienia lub wstrzymania biegu terminów zawitych, chyba że prawo tego nie dopuszcza.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96465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SPÓR I ARBITRAŻ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Obydwie Strony niezwłocznie udostępniają Komisji wszelkie potrzebne informacje i odpowiednie pomieszczenia potrzebne do rozstrzygnięcia Sporu. </a:t>
            </a:r>
          </a:p>
          <a:p>
            <a:pPr marL="0" indent="0">
              <a:buNone/>
            </a:pPr>
            <a:r>
              <a:rPr lang="pl-PL" dirty="0"/>
              <a:t>Poza sytuacją odstąpienia od Kontraktu lub porzuceniem Robót, Strony nadal mają obowiązek wykonywać swoje obowiązki związane z Kontraktem.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60810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SPÓR I ARBITRAŻ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Komisja opracuje i wyda swoją decyzję w terminie 84 dni od dnia wniesienia Sporu.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Od decyzji Komisji, każda ze Stron może wnieść sprawę do Sądu Arbitrażowego.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30570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09CA6B-981C-425C-8C6C-5B2CD550E5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DZIĘKUJĘ ZA UWAGĘ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54E50DC-992B-4E8D-A41C-9068F6C154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5035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INŻYNIER KONTRAKTU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Inżynier nie jest uprawniony do: </a:t>
            </a:r>
          </a:p>
          <a:p>
            <a:pPr marL="0" indent="0">
              <a:buNone/>
            </a:pPr>
            <a:r>
              <a:rPr lang="pl-PL" dirty="0"/>
              <a:t>-  zmiany Kontraktu; </a:t>
            </a:r>
          </a:p>
          <a:p>
            <a:pPr marL="0" indent="0">
              <a:buNone/>
            </a:pPr>
            <a:r>
              <a:rPr lang="pl-PL" dirty="0"/>
              <a:t>- zwolnienia którejkolwiek ze Stron z jej obowiązku, zobowiązania, odpowiedzialności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Inżynier może korzystać z upoważnień przypisanych mu w Kontrakcie., które są konieczne do realizacji Kontraktu. </a:t>
            </a:r>
          </a:p>
          <a:p>
            <a:pPr marL="0" indent="0">
              <a:buNone/>
            </a:pPr>
            <a:r>
              <a:rPr lang="pl-PL" dirty="0" err="1"/>
              <a:t>Domniemuje</a:t>
            </a:r>
            <a:r>
              <a:rPr lang="pl-PL" dirty="0"/>
              <a:t> się, że Inżynier działa za zgodą Zamawiającego.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9247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INŻYNIER KONTRAKTU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Inżynier może wydawać Wykonawcy Polecania, które są potrzebne do realizacji Robót. </a:t>
            </a:r>
          </a:p>
          <a:p>
            <a:pPr marL="0" indent="0">
              <a:buNone/>
            </a:pPr>
            <a:r>
              <a:rPr lang="pl-PL" dirty="0"/>
              <a:t>Wykonawca odbiera Polecenia jedynie od Inżyniera. </a:t>
            </a:r>
          </a:p>
          <a:p>
            <a:pPr marL="0" indent="0">
              <a:buNone/>
            </a:pPr>
            <a:r>
              <a:rPr lang="pl-PL" dirty="0"/>
              <a:t>Wykonawca niezwłocznie przed rozpoczęciem pracy związanej z Poleceniem, przekaże Inżynierowi Powiadomienie z uzasadnieniem. </a:t>
            </a:r>
          </a:p>
          <a:p>
            <a:pPr marL="0" indent="0">
              <a:buNone/>
            </a:pPr>
            <a:r>
              <a:rPr lang="pl-PL" dirty="0"/>
              <a:t>Jeżeli Inżynier nie odpowie w terminie 7 dni od daty otrzymania Powiadomienia, wydając Powiadomienie potwierdzające / cofające / zmieniające Polecenie, domniemywa się, że Inżynier odwołał Polecenie. </a:t>
            </a:r>
          </a:p>
          <a:p>
            <a:pPr marL="0" indent="0">
              <a:buNone/>
            </a:pPr>
            <a:r>
              <a:rPr lang="pl-PL" dirty="0"/>
              <a:t>W przeciwnym wypadku Wykonawca będzie postępował zgodnie z treścią Polecenia.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7467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OBMIARY I WYCENA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Kiedykolwiek Inżynier będzie wymagał zmierzenia jakiejkolwiek części Robót na Placu Budowy, da Wykonawcy Powiadomienie z 7 dniowym wyprzedzeniem. </a:t>
            </a:r>
          </a:p>
          <a:p>
            <a:pPr marL="0" indent="0">
              <a:buNone/>
            </a:pPr>
            <a:r>
              <a:rPr lang="pl-PL" dirty="0"/>
              <a:t>Jeżeli Wykonawca nie stawi się w terminie i miejscu wskazanym w Powiadomieniu Inżyniera, domniemywa się, że Wykonawca zaakceptował wyniki pomiarów wykonanych przez Inżyniera.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0287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OBMIARY I WYCENA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Metoda obmiaru będzie taka, jaką wskazano w Danych Kontraktowych lub jeżeli nie wskazano, zgodna z Przedmiarem lub innym mającym zastosowaniem Wykazem.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Inżynier wyceni każdy element prac stosując uzgodnione lub określone pomiary zgodnie z </a:t>
            </a:r>
            <a:r>
              <a:rPr lang="pl-PL" dirty="0" err="1"/>
              <a:t>Subklauzulą</a:t>
            </a:r>
            <a:r>
              <a:rPr lang="pl-PL" dirty="0"/>
              <a:t> 12.1 oraz 12.2. </a:t>
            </a:r>
          </a:p>
          <a:p>
            <a:pPr marL="0" indent="0">
              <a:buNone/>
            </a:pPr>
            <a:r>
              <a:rPr lang="pl-PL" dirty="0"/>
              <a:t>Jeżeli jakikolwiek element prac jest wskazany w Przedmiarze lub w Wykazie, ale nie określono dla niego stawki lub ceny, będzie się uważało, że mieście się w innych stawkach lub cenach w Przedmiarze lub w innych Wykazie.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3513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29D66-B2CA-4D60-9D87-3EF5EFA1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PRAWO DO ZMIAN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24BBB1-E8D2-463E-B7F8-56A83B24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Wykonawca jest związany każdą zmiana poleconą na podstawie </a:t>
            </a:r>
            <a:r>
              <a:rPr lang="pl-PL" dirty="0" err="1"/>
              <a:t>Subklauzuli</a:t>
            </a:r>
            <a:r>
              <a:rPr lang="pl-PL" dirty="0"/>
              <a:t> 13.3.1. </a:t>
            </a:r>
          </a:p>
          <a:p>
            <a:pPr marL="0" indent="0">
              <a:buNone/>
            </a:pPr>
            <a:r>
              <a:rPr lang="pl-PL" dirty="0"/>
              <a:t>Wykonawca może niezwłocznie przekazać Inżynierowi Powiadomienie, w którym wskaże, że: </a:t>
            </a:r>
          </a:p>
          <a:p>
            <a:pPr marL="0" indent="0">
              <a:buNone/>
            </a:pPr>
            <a:r>
              <a:rPr lang="pl-PL" dirty="0"/>
              <a:t>- zmienione roboty są nieprzewidywalne względem robót opisanych w Specyfikacji; </a:t>
            </a:r>
          </a:p>
          <a:p>
            <a:pPr marL="0" indent="0">
              <a:buNone/>
            </a:pPr>
            <a:r>
              <a:rPr lang="pl-PL" dirty="0"/>
              <a:t>- wykonawca nie może z łatwością otrzymać Dóbr wymaganych do Zmiany; </a:t>
            </a:r>
          </a:p>
          <a:p>
            <a:pPr marL="0" indent="0">
              <a:buNone/>
            </a:pPr>
            <a:r>
              <a:rPr lang="pl-PL" dirty="0"/>
              <a:t>- Zmiana wpłynie niekorzystnie dla postanowień dot. BHP oraz dot. ochrony środowiska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44962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2301</Words>
  <Application>Microsoft Office PowerPoint</Application>
  <PresentationFormat>Panoramiczny</PresentationFormat>
  <Paragraphs>200</Paragraphs>
  <Slides>45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Motyw pakietu Office</vt:lpstr>
      <vt:lpstr>WARUNKI KONTRAKTOWE </vt:lpstr>
      <vt:lpstr>PIERSZEŃSTWO DOKUMENTÓW </vt:lpstr>
      <vt:lpstr>CESJA </vt:lpstr>
      <vt:lpstr>INŻYNIER KONTRAKTU </vt:lpstr>
      <vt:lpstr>INŻYNIER KONTRAKTU </vt:lpstr>
      <vt:lpstr>INŻYNIER KONTRAKTU </vt:lpstr>
      <vt:lpstr>OBMIARY I WYCENA </vt:lpstr>
      <vt:lpstr>OBMIARY I WYCENA </vt:lpstr>
      <vt:lpstr>PRAWO DO ZMIAN</vt:lpstr>
      <vt:lpstr>PRAWO DO ZMIAN</vt:lpstr>
      <vt:lpstr>ZMIANA W DRODZE POLECENIA </vt:lpstr>
      <vt:lpstr>ROZPOCZĘCIE, OPÓŹNIENIE I ZAWIESZENIE </vt:lpstr>
      <vt:lpstr>ROZPOCZĘCIE, OPÓŹNIENIE I ZAWIESZENIE </vt:lpstr>
      <vt:lpstr>ROZPOCZĘCIE, OPÓŹNIENIE I ZAWIESZENIE </vt:lpstr>
      <vt:lpstr>ROZPOCZĘCIE, OPÓŹNIENIE I ZAWIESZENIE </vt:lpstr>
      <vt:lpstr>ROZPOCZĘCIE, OPÓŹNIENIE I ZAWIESZENIE </vt:lpstr>
      <vt:lpstr>ROZPOCZĘCIE, OPÓŹNIENIE I ZAWIESZENIE </vt:lpstr>
      <vt:lpstr>ROZPOCZĘCIE, OPÓŹNIENIE I ZAWIESZENIE </vt:lpstr>
      <vt:lpstr>ROZPOCZĘCIE, OPÓŹNIENIE I ZAWIESZENIE </vt:lpstr>
      <vt:lpstr>ROZPOCZĘCIE, OPÓŹNIENIE I ZAWIESZENIE </vt:lpstr>
      <vt:lpstr>PŁATNOŚCI </vt:lpstr>
      <vt:lpstr>PŁATNOŚCI </vt:lpstr>
      <vt:lpstr>PŁATNOŚCI </vt:lpstr>
      <vt:lpstr>PŁATNOŚCI </vt:lpstr>
      <vt:lpstr>PŁATNOŚCI </vt:lpstr>
      <vt:lpstr>PŁATNOŚCI </vt:lpstr>
      <vt:lpstr>ROSZCZENIA  ZAMAWIAJĄCEGO I WYKONAWCZY </vt:lpstr>
      <vt:lpstr>ROSZCZENIA  ZAMAWIAJĄCEGO I WYKONAWCZY </vt:lpstr>
      <vt:lpstr>ROSZCZENIA  ZAMAWIAJĄCEGO I WYKONAWCZY </vt:lpstr>
      <vt:lpstr>ROSZCZENIA  ZAMAWIAJĄCEGO I WYKONAWCZY </vt:lpstr>
      <vt:lpstr>ROSZCZENIA  ZAMAWIAJĄCEGO I WYKONAWCZY </vt:lpstr>
      <vt:lpstr>ROSZCZENIA  ZAMAWIAJĄCEGO I WYKONAWCZY </vt:lpstr>
      <vt:lpstr>ROSZCZENIA  ZAMAWIAJĄCEGO I WYKONAWCZY </vt:lpstr>
      <vt:lpstr>ROSZCZENIA  ZAMAWIAJĄCEGO I WYKONAWCZY </vt:lpstr>
      <vt:lpstr>ROSZCZENIA  ZAMAWIAJĄCEGO I WYKONAWCZY </vt:lpstr>
      <vt:lpstr>ROZIĄZYWANIE SPORÓW PRZEZ INŻYNIERA </vt:lpstr>
      <vt:lpstr>ROZIĄZYWANIE SPORÓW PRZEZ INŻYNIERA </vt:lpstr>
      <vt:lpstr>ROZIĄZYWANIE SPORÓW PRZEZ INŻYNIERA </vt:lpstr>
      <vt:lpstr>ROZIĄZYWANIE SPORÓW PRZEZ INŻYNIERA </vt:lpstr>
      <vt:lpstr>ROZIĄZYWANIE SPORÓW PRZEZ INŻYNIERA </vt:lpstr>
      <vt:lpstr>SPÓR I ARBITRAŻ </vt:lpstr>
      <vt:lpstr>SPÓR I ARBITRAŻ </vt:lpstr>
      <vt:lpstr>SPÓR I ARBITRAŻ </vt:lpstr>
      <vt:lpstr>SPÓR I ARBITRAŻ 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Warunki Kontraktowe </dc:title>
  <dc:creator>Maciej Błażewski</dc:creator>
  <cp:lastModifiedBy>Maciej Błażewski</cp:lastModifiedBy>
  <cp:revision>2</cp:revision>
  <dcterms:created xsi:type="dcterms:W3CDTF">2022-12-14T22:50:36Z</dcterms:created>
  <dcterms:modified xsi:type="dcterms:W3CDTF">2022-12-14T23:06:01Z</dcterms:modified>
</cp:coreProperties>
</file>