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302" r:id="rId5"/>
    <p:sldId id="301" r:id="rId6"/>
    <p:sldId id="300" r:id="rId7"/>
    <p:sldId id="299" r:id="rId8"/>
    <p:sldId id="298" r:id="rId9"/>
    <p:sldId id="306" r:id="rId10"/>
    <p:sldId id="305" r:id="rId11"/>
    <p:sldId id="304" r:id="rId12"/>
    <p:sldId id="257" r:id="rId13"/>
    <p:sldId id="266" r:id="rId14"/>
    <p:sldId id="273" r:id="rId15"/>
    <p:sldId id="272" r:id="rId16"/>
    <p:sldId id="271" r:id="rId17"/>
    <p:sldId id="270" r:id="rId18"/>
    <p:sldId id="269" r:id="rId19"/>
    <p:sldId id="268" r:id="rId20"/>
    <p:sldId id="267" r:id="rId21"/>
    <p:sldId id="275" r:id="rId22"/>
    <p:sldId id="278" r:id="rId23"/>
    <p:sldId id="279" r:id="rId24"/>
    <p:sldId id="277" r:id="rId25"/>
    <p:sldId id="280" r:id="rId26"/>
    <p:sldId id="265" r:id="rId27"/>
    <p:sldId id="264" r:id="rId28"/>
    <p:sldId id="263" r:id="rId29"/>
    <p:sldId id="262" r:id="rId30"/>
    <p:sldId id="261" r:id="rId31"/>
    <p:sldId id="282" r:id="rId32"/>
    <p:sldId id="281" r:id="rId33"/>
    <p:sldId id="260" r:id="rId34"/>
    <p:sldId id="288" r:id="rId35"/>
    <p:sldId id="287" r:id="rId36"/>
    <p:sldId id="286" r:id="rId37"/>
    <p:sldId id="285" r:id="rId38"/>
    <p:sldId id="284" r:id="rId39"/>
    <p:sldId id="283" r:id="rId40"/>
    <p:sldId id="293" r:id="rId41"/>
    <p:sldId id="292" r:id="rId42"/>
    <p:sldId id="291" r:id="rId43"/>
    <p:sldId id="258" r:id="rId44"/>
    <p:sldId id="307" r:id="rId45"/>
    <p:sldId id="308" r:id="rId46"/>
    <p:sldId id="309" r:id="rId4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smtClean="0"/>
              <a:t>Proces utrzymania </a:t>
            </a:r>
            <a:br>
              <a:rPr lang="pl-PL" b="1" dirty="0" smtClean="0"/>
            </a:br>
            <a:r>
              <a:rPr lang="pl-PL" b="1" dirty="0" smtClean="0"/>
              <a:t>obiektu budowlanego </a:t>
            </a:r>
            <a:endParaRPr lang="pl-PL" b="1" dirty="0"/>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925144"/>
          </a:xfrm>
        </p:spPr>
        <p:txBody>
          <a:bodyPr>
            <a:normAutofit fontScale="92500" lnSpcReduction="10000"/>
          </a:bodyPr>
          <a:lstStyle/>
          <a:p>
            <a:pPr>
              <a:buNone/>
            </a:pPr>
            <a:r>
              <a:rPr lang="pl-PL" b="1" dirty="0" smtClean="0"/>
              <a:t>Rozpoczęcie użytkowania </a:t>
            </a:r>
          </a:p>
          <a:p>
            <a:pPr>
              <a:buNone/>
            </a:pPr>
            <a:r>
              <a:rPr lang="pl-PL" dirty="0" smtClean="0"/>
              <a:t>Stroną w postępowaniu w sprawie pozwolenia na użytkowanie jest wyłącznie inwestor.</a:t>
            </a:r>
          </a:p>
          <a:p>
            <a:pPr>
              <a:buNone/>
            </a:pPr>
            <a:r>
              <a:rPr lang="pl-PL" dirty="0" smtClean="0"/>
              <a:t>(art. 59 ust. 7 </a:t>
            </a:r>
            <a:r>
              <a:rPr lang="pl-PL" dirty="0" err="1" smtClean="0"/>
              <a:t>p.b</a:t>
            </a:r>
            <a:r>
              <a:rPr lang="pl-PL" dirty="0" smtClean="0"/>
              <a:t>.). </a:t>
            </a:r>
          </a:p>
          <a:p>
            <a:pPr>
              <a:buNone/>
            </a:pPr>
            <a:r>
              <a:rPr lang="pl-PL" dirty="0" smtClean="0"/>
              <a:t>Właściwy organ, z zastrzeżeniem ust. 2 i 3, odmawia wydania pozwolenia na użytkowanie obiektu budowlanego w przypadku niespełnienia wymagań określonych w ust. 1 i w art. 57 ust. 1-4. Przepisy art. 51 stosuje się odpowiednio. </a:t>
            </a:r>
          </a:p>
          <a:p>
            <a:pPr>
              <a:buNone/>
            </a:pPr>
            <a:r>
              <a:rPr lang="pl-PL" dirty="0" smtClean="0"/>
              <a:t>(art. 59 ust. 5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0" y="1484784"/>
            <a:ext cx="9144000" cy="5373216"/>
          </a:xfrm>
        </p:spPr>
        <p:txBody>
          <a:bodyPr>
            <a:normAutofit fontScale="62500" lnSpcReduction="20000"/>
          </a:bodyPr>
          <a:lstStyle/>
          <a:p>
            <a:pPr>
              <a:buNone/>
            </a:pPr>
            <a:r>
              <a:rPr lang="pl-PL" b="1" dirty="0" smtClean="0"/>
              <a:t>Rozpoczęcie użytkowania </a:t>
            </a:r>
          </a:p>
          <a:p>
            <a:pPr>
              <a:buNone/>
            </a:pPr>
            <a:r>
              <a:rPr lang="pl-PL" dirty="0" smtClean="0"/>
              <a:t>Właściwy organ przeprowadza, na wezwanie inwestora, obowiązkową kontrolę budowy w celu stwierdzenia prowadzenia </a:t>
            </a:r>
            <a:r>
              <a:rPr lang="pl-PL" b="1" dirty="0" smtClean="0"/>
              <a:t>jej zgodnie z ustaleniami i warunkami określonymi w pozwoleniu na budowę.</a:t>
            </a:r>
          </a:p>
          <a:p>
            <a:pPr>
              <a:buNone/>
            </a:pPr>
            <a:endParaRPr lang="pl-PL" b="1" dirty="0" smtClean="0"/>
          </a:p>
          <a:p>
            <a:pPr>
              <a:buNone/>
            </a:pPr>
            <a:r>
              <a:rPr lang="pl-PL" b="1" dirty="0" smtClean="0"/>
              <a:t>Kontrola, o której mowa w ust. 1, obejmuje sprawdzenie:</a:t>
            </a:r>
          </a:p>
          <a:p>
            <a:pPr>
              <a:buNone/>
            </a:pPr>
            <a:r>
              <a:rPr lang="pl-PL" dirty="0" smtClean="0"/>
              <a:t>1) zgodności obiektu budowlanego z projektem zagospodarowania działki lub terenu;</a:t>
            </a:r>
          </a:p>
          <a:p>
            <a:pPr>
              <a:buNone/>
            </a:pPr>
            <a:r>
              <a:rPr lang="pl-PL" dirty="0" smtClean="0"/>
              <a:t>2) zgodności obiektu budowlanego z projektem architektoniczno-budowlanym, w zakresie:</a:t>
            </a:r>
          </a:p>
          <a:p>
            <a:pPr>
              <a:buNone/>
            </a:pPr>
            <a:r>
              <a:rPr lang="pl-PL" dirty="0" smtClean="0"/>
              <a:t>3) wyrobów budowlanych szczególnie istotnych dla bezpieczeństwa konstrukcji i bezpieczeństwa pożarowego;</a:t>
            </a:r>
          </a:p>
          <a:p>
            <a:pPr>
              <a:buNone/>
            </a:pPr>
            <a:r>
              <a:rPr lang="pl-PL" dirty="0" smtClean="0"/>
              <a:t>4) w przypadku nałożenia w pozwoleniu na budowę obowiązku rozbiórki istniejących obiektów budowlanych nieprzewidzianych do dalszego użytkowania lub tymczasowych obiektów budowlanych - wykonania tego obowiązku, jeżeli upłynął termin rozbiórki określony w pozwoleniu;</a:t>
            </a:r>
          </a:p>
          <a:p>
            <a:pPr>
              <a:buNone/>
            </a:pPr>
            <a:r>
              <a:rPr lang="pl-PL" dirty="0" smtClean="0"/>
              <a:t>5) uporządkowania terenu budowy.</a:t>
            </a:r>
          </a:p>
          <a:p>
            <a:pPr>
              <a:buNone/>
            </a:pPr>
            <a:r>
              <a:rPr lang="pl-PL" dirty="0" smtClean="0"/>
              <a:t>(art. 59 a ust. 1-2 </a:t>
            </a:r>
            <a:r>
              <a:rPr lang="pl-PL" dirty="0" err="1" smtClean="0"/>
              <a:t>p.b</a:t>
            </a:r>
            <a:r>
              <a:rPr lang="pl-PL" dirty="0" smtClean="0"/>
              <a:t>.). </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853136"/>
          </a:xfrm>
        </p:spPr>
        <p:txBody>
          <a:bodyPr>
            <a:normAutofit fontScale="77500" lnSpcReduction="20000"/>
          </a:bodyPr>
          <a:lstStyle/>
          <a:p>
            <a:pPr>
              <a:buNone/>
            </a:pPr>
            <a:r>
              <a:rPr lang="pl-PL" dirty="0" smtClean="0"/>
              <a:t>Właściciel lub zarządca obiektu </a:t>
            </a:r>
            <a:r>
              <a:rPr lang="pl-PL" i="1" dirty="0" smtClean="0"/>
              <a:t>budowlanego</a:t>
            </a:r>
            <a:r>
              <a:rPr lang="pl-PL" dirty="0" smtClean="0"/>
              <a:t> jest obowiązany:</a:t>
            </a:r>
          </a:p>
          <a:p>
            <a:pPr>
              <a:buNone/>
            </a:pPr>
            <a:r>
              <a:rPr lang="pl-PL" dirty="0" smtClean="0"/>
              <a:t>1) </a:t>
            </a:r>
            <a:r>
              <a:rPr lang="pl-PL" b="1" dirty="0" smtClean="0"/>
              <a:t>utrzymywać i użytkować obiekt zgodnie z zasadami</a:t>
            </a:r>
            <a:r>
              <a:rPr lang="pl-PL" dirty="0" smtClean="0"/>
              <a:t>, o których mowa w art. 5 ust. 2;</a:t>
            </a:r>
          </a:p>
          <a:p>
            <a:pPr>
              <a:buNone/>
            </a:pPr>
            <a:r>
              <a:rPr lang="pl-PL" dirty="0" smtClean="0"/>
              <a:t>(art. 61 pkt. 1 </a:t>
            </a:r>
            <a:r>
              <a:rPr lang="pl-PL" dirty="0" err="1" smtClean="0"/>
              <a:t>p.b</a:t>
            </a:r>
            <a:r>
              <a:rPr lang="pl-PL" dirty="0" smtClean="0"/>
              <a:t>.). </a:t>
            </a:r>
          </a:p>
          <a:p>
            <a:pPr>
              <a:buNone/>
            </a:pPr>
            <a:endParaRPr lang="pl-PL" dirty="0" smtClean="0"/>
          </a:p>
          <a:p>
            <a:pPr>
              <a:buNone/>
            </a:pPr>
            <a:r>
              <a:rPr lang="pl-PL" dirty="0" smtClean="0"/>
              <a:t>Obiekt </a:t>
            </a:r>
            <a:r>
              <a:rPr lang="pl-PL" i="1" dirty="0" smtClean="0"/>
              <a:t>budowlany</a:t>
            </a:r>
            <a:r>
              <a:rPr lang="pl-PL" dirty="0" smtClean="0"/>
              <a:t> należy </a:t>
            </a:r>
          </a:p>
          <a:p>
            <a:pPr>
              <a:buNone/>
            </a:pPr>
            <a:r>
              <a:rPr lang="pl-PL" dirty="0" smtClean="0"/>
              <a:t>- </a:t>
            </a:r>
            <a:r>
              <a:rPr lang="pl-PL" b="1" dirty="0" smtClean="0"/>
              <a:t>użytkować w sposób zgodny z: jego przeznaczeniem i wymaganiami ochrony środ</a:t>
            </a:r>
            <a:r>
              <a:rPr lang="pl-PL" dirty="0" smtClean="0"/>
              <a:t>owiska oraz </a:t>
            </a:r>
          </a:p>
          <a:p>
            <a:pPr>
              <a:buFontTx/>
              <a:buChar char="-"/>
            </a:pPr>
            <a:r>
              <a:rPr lang="pl-PL" b="1" dirty="0" smtClean="0"/>
              <a:t>utrzymywać w należytym stanie technicznym i estetycznym, nie dopuszczając do nadmiernego pogorszenia jego właściwości użytkowych i sprawności technicznej </a:t>
            </a:r>
            <a:r>
              <a:rPr lang="pl-PL" dirty="0" smtClean="0"/>
              <a:t>(art. 5 ust. 2 </a:t>
            </a:r>
            <a:r>
              <a:rPr lang="pl-PL" dirty="0" err="1" smtClean="0"/>
              <a:t>p.b</a:t>
            </a:r>
            <a:r>
              <a:rPr lang="pl-PL" dirty="0" smtClean="0"/>
              <a:t>.). </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77500" lnSpcReduction="20000"/>
          </a:bodyPr>
          <a:lstStyle/>
          <a:p>
            <a:pPr>
              <a:buNone/>
            </a:pPr>
            <a:r>
              <a:rPr lang="pl-PL" dirty="0" smtClean="0"/>
              <a:t>Właściciel lub zarządca obiektu budowlanego jest obowiązany:</a:t>
            </a:r>
          </a:p>
          <a:p>
            <a:pPr>
              <a:buNone/>
            </a:pPr>
            <a:r>
              <a:rPr lang="pl-PL" dirty="0" smtClean="0"/>
              <a:t>2) </a:t>
            </a:r>
            <a:r>
              <a:rPr lang="pl-PL" b="1" dirty="0" smtClean="0"/>
              <a:t>zapewnić, dochowując należytej staranności, bezpieczne użytkowanie obiektu w razie wystąpienia czynników zewnętrznych </a:t>
            </a:r>
            <a:r>
              <a:rPr lang="pl-PL" b="1" dirty="0" err="1" smtClean="0"/>
              <a:t>odziaływujących</a:t>
            </a:r>
            <a:r>
              <a:rPr lang="pl-PL" b="1" dirty="0" smtClean="0"/>
              <a:t> na obiekt, związanych z działaniem człowieka lub sił natury</a:t>
            </a:r>
            <a:r>
              <a:rPr lang="pl-PL" dirty="0" smtClean="0"/>
              <a:t>, takich jak: wyładowania atmosferyczne, wstrząsy sejsmiczne, silne wiatry, intensywne opady atmosferyczne, osuwiska ziemi, zjawiska lodowe na rzekach i morzu oraz jeziorach i zbiornikach wodnych, pożary lub powodzie, w wyniku których następuje uszkodzenie obiektu budowlanego lub bezpośrednie zagrożenie takim uszkodzeniem, mogące spowodować zagrożenie życia lub zdrowia ludzi, bezpieczeństwa mienia lub środowiska.</a:t>
            </a:r>
          </a:p>
          <a:p>
            <a:pPr>
              <a:buNone/>
            </a:pPr>
            <a:r>
              <a:rPr lang="pl-PL" dirty="0" smtClean="0"/>
              <a:t>(art. 61 pkt. 2 </a:t>
            </a:r>
            <a:r>
              <a:rPr lang="pl-PL" dirty="0" err="1" smtClean="0"/>
              <a:t>p.b</a:t>
            </a:r>
            <a:r>
              <a:rPr lang="pl-PL" dirty="0" smtClean="0"/>
              <a:t>.). </a:t>
            </a:r>
          </a:p>
          <a:p>
            <a:pPr>
              <a:buNone/>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b="1" dirty="0" smtClean="0"/>
              <a:t>Okresowa kontrola: </a:t>
            </a:r>
          </a:p>
          <a:p>
            <a:pPr>
              <a:buNone/>
            </a:pPr>
            <a:r>
              <a:rPr lang="pl-PL" dirty="0" smtClean="0"/>
              <a:t>co najmniej raz w roku, </a:t>
            </a:r>
            <a:r>
              <a:rPr lang="pl-PL" b="1" dirty="0" smtClean="0"/>
              <a:t>polegającej na sprawdzeniu stanu technicznego:</a:t>
            </a:r>
          </a:p>
          <a:p>
            <a:pPr>
              <a:buNone/>
            </a:pPr>
            <a:r>
              <a:rPr lang="pl-PL" dirty="0" smtClean="0"/>
              <a:t>a) elementów budynku, budowli i instalacji narażonych na szkodliwe wpływy atmosferyczne i niszczące działania czynników występujących podczas użytkowania obiektu,</a:t>
            </a:r>
          </a:p>
          <a:p>
            <a:pPr>
              <a:buNone/>
            </a:pPr>
            <a:r>
              <a:rPr lang="pl-PL" dirty="0" smtClean="0"/>
              <a:t>b) instalacji i urządzeń służących ochronie środowiska,</a:t>
            </a:r>
          </a:p>
          <a:p>
            <a:pPr>
              <a:buNone/>
            </a:pPr>
            <a:r>
              <a:rPr lang="pl-PL" dirty="0" smtClean="0"/>
              <a:t>c) instalacji gazowych oraz przewodów kominowych (dymowych, spalinowych i wentylacyjnych);</a:t>
            </a:r>
          </a:p>
          <a:p>
            <a:pPr>
              <a:buNone/>
            </a:pPr>
            <a:r>
              <a:rPr lang="pl-PL" dirty="0" smtClean="0"/>
              <a:t>(art. 62 ust. 1 pkt. 1 </a:t>
            </a:r>
            <a:r>
              <a:rPr lang="pl-PL" dirty="0" err="1" smtClean="0"/>
              <a:t>p.b</a:t>
            </a:r>
            <a:r>
              <a:rPr lang="pl-PL" dirty="0" smtClean="0"/>
              <a:t>.). </a:t>
            </a:r>
          </a:p>
          <a:p>
            <a:pPr>
              <a:buNone/>
            </a:pP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85000" lnSpcReduction="10000"/>
          </a:bodyPr>
          <a:lstStyle/>
          <a:p>
            <a:pPr>
              <a:buNone/>
            </a:pPr>
            <a:r>
              <a:rPr lang="pl-PL" b="1" dirty="0" smtClean="0"/>
              <a:t>Okresowa kontrola: </a:t>
            </a:r>
          </a:p>
          <a:p>
            <a:pPr>
              <a:buNone/>
            </a:pPr>
            <a:r>
              <a:rPr lang="pl-PL" dirty="0" smtClean="0"/>
              <a:t>okresowej, co najmniej raz na 5 lat, </a:t>
            </a:r>
            <a:r>
              <a:rPr lang="pl-PL" b="1" dirty="0" smtClean="0"/>
              <a:t>polegającej na sprawdzeniu stanu technicznego i przydatności do użytkowania obiektu budowlanego, estetyki obiektu budowlanego oraz jego otoczenia</a:t>
            </a:r>
            <a:r>
              <a:rPr lang="pl-PL" dirty="0" smtClean="0"/>
              <a:t>; kontrolą tą powinno być objęte również badanie instalacji elektrycznej i piorunochronnej w zakresie stanu sprawności połączeń, osprzętu, zabezpieczeń i środków ochrony od porażeń, oporności izolacji przewodów oraz uziemień instalacji i aparatów; </a:t>
            </a:r>
          </a:p>
          <a:p>
            <a:pPr>
              <a:buNone/>
            </a:pPr>
            <a:r>
              <a:rPr lang="pl-PL" dirty="0" smtClean="0"/>
              <a:t>(art. 62 ust. 1 pkt. 2 </a:t>
            </a:r>
            <a:r>
              <a:rPr lang="pl-PL" dirty="0" err="1" smtClean="0"/>
              <a:t>p.b</a:t>
            </a:r>
            <a:r>
              <a:rPr lang="pl-PL" dirty="0" smtClean="0"/>
              <a:t>.). </a:t>
            </a:r>
          </a:p>
          <a:p>
            <a:pPr>
              <a:buNone/>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b="1" dirty="0" smtClean="0"/>
              <a:t>Okresowa kontrola: </a:t>
            </a:r>
          </a:p>
          <a:p>
            <a:pPr>
              <a:buNone/>
            </a:pPr>
            <a:r>
              <a:rPr lang="pl-PL" dirty="0" smtClean="0"/>
              <a:t>bezpiecznego użytkowania obiektu każdorazowo w przypadku wystąpienia okoliczności - </a:t>
            </a:r>
            <a:r>
              <a:rPr lang="pl-PL" b="1" dirty="0" smtClean="0"/>
              <a:t>w razie wystąpienia czynników zewnętrznych </a:t>
            </a:r>
            <a:r>
              <a:rPr lang="pl-PL" b="1" dirty="0" err="1" smtClean="0"/>
              <a:t>odziaływujących</a:t>
            </a:r>
            <a:r>
              <a:rPr lang="pl-PL" b="1" dirty="0" smtClean="0"/>
              <a:t> na obiekt, związanych z działaniem człowieka lub sił natury </a:t>
            </a:r>
          </a:p>
          <a:p>
            <a:pPr>
              <a:buNone/>
            </a:pPr>
            <a:r>
              <a:rPr lang="pl-PL" dirty="0" smtClean="0"/>
              <a:t>(art. 62 ust. 1 pkt. 4 </a:t>
            </a:r>
            <a:r>
              <a:rPr lang="pl-PL" dirty="0" err="1" smtClean="0"/>
              <a:t>p.b</a:t>
            </a:r>
            <a:r>
              <a:rPr lang="pl-PL" dirty="0" smtClean="0"/>
              <a:t>.). </a:t>
            </a:r>
          </a:p>
          <a:p>
            <a:pPr>
              <a:buNone/>
            </a:pP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lnSpcReduction="10000"/>
          </a:bodyPr>
          <a:lstStyle/>
          <a:p>
            <a:pPr>
              <a:buNone/>
            </a:pPr>
            <a:r>
              <a:rPr lang="pl-PL" b="1" dirty="0" smtClean="0"/>
              <a:t>Okresowa kontrola: </a:t>
            </a:r>
          </a:p>
          <a:p>
            <a:pPr>
              <a:buNone/>
            </a:pPr>
            <a:r>
              <a:rPr lang="pl-PL" dirty="0" smtClean="0"/>
              <a:t>w przypadku zgłoszenia przez osoby zamieszkujące lokal mieszkalny znajdujący się w obiekcie budowlanym o dokonaniu nieuzasadnionych względami technicznymi lub użytkowymi ingerencji lub naruszeń, powodujących, że nie są spełnione warunki prawidłowego użytkowania (art. 62 ust. 1 pkt. 4a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b="1" dirty="0" smtClean="0"/>
              <a:t>Okresowa kontrola: </a:t>
            </a:r>
          </a:p>
          <a:p>
            <a:pPr>
              <a:buNone/>
            </a:pPr>
            <a:r>
              <a:rPr lang="pl-PL" dirty="0" smtClean="0"/>
              <a:t>Właściwy organ - w razie stwierdzenia nieodpowiedniego stanu technicznego obiektu </a:t>
            </a:r>
            <a:r>
              <a:rPr lang="pl-PL" i="1" dirty="0" smtClean="0"/>
              <a:t>budowlanego</a:t>
            </a:r>
            <a:r>
              <a:rPr lang="pl-PL" dirty="0" smtClean="0"/>
              <a:t> lub jego części, mogącego spowodować </a:t>
            </a:r>
            <a:r>
              <a:rPr lang="pl-PL" b="1" dirty="0" smtClean="0"/>
              <a:t>zagrożenie: życia lub zdrowia ludzi, bezpieczeństwa mienia bądź środowiska - nakazuje przeprowadzenie okresowej kontroli</a:t>
            </a:r>
            <a:r>
              <a:rPr lang="pl-PL" dirty="0" smtClean="0"/>
              <a:t>, a także może żądać </a:t>
            </a:r>
            <a:r>
              <a:rPr lang="pl-PL" b="1" dirty="0" smtClean="0"/>
              <a:t>przedstawienia ekspertyzy stanu technicznego obiektu lub jego części</a:t>
            </a:r>
            <a:r>
              <a:rPr lang="pl-PL" dirty="0" smtClean="0"/>
              <a:t>. (art. 62 ust. 3 </a:t>
            </a:r>
            <a:r>
              <a:rPr lang="pl-PL" dirty="0" err="1" smtClean="0"/>
              <a:t>p.b</a:t>
            </a:r>
            <a:r>
              <a:rPr lang="pl-PL" dirty="0" smtClean="0"/>
              <a:t>.). </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b="1" dirty="0" smtClean="0"/>
              <a:t>Okresowa kontrola: </a:t>
            </a:r>
          </a:p>
          <a:p>
            <a:pPr>
              <a:buNone/>
            </a:pPr>
            <a:r>
              <a:rPr lang="pl-PL" dirty="0" smtClean="0"/>
              <a:t>Kontrole okresowe przeprowadzają osoby posiadające uprawnienia budowlane w odpowiedniej specjalności.</a:t>
            </a:r>
          </a:p>
          <a:p>
            <a:pPr>
              <a:buNone/>
            </a:pPr>
            <a:r>
              <a:rPr lang="pl-PL" dirty="0" smtClean="0"/>
              <a:t>(art. 62 ust. 4 </a:t>
            </a:r>
            <a:r>
              <a:rPr lang="pl-PL" dirty="0" err="1" smtClean="0"/>
              <a:t>p.b</a:t>
            </a:r>
            <a:r>
              <a:rPr lang="pl-PL" dirty="0" smtClean="0"/>
              <a:t>.).</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b="1" dirty="0" smtClean="0"/>
              <a:t>Rozpoczęcie użytkowania </a:t>
            </a:r>
          </a:p>
          <a:p>
            <a:pPr>
              <a:buNone/>
            </a:pPr>
            <a:r>
              <a:rPr lang="pl-PL" dirty="0" smtClean="0"/>
              <a:t>Reglamentacja użytkowania obiektu budowlanego: </a:t>
            </a:r>
          </a:p>
          <a:p>
            <a:pPr>
              <a:buFontTx/>
              <a:buChar char="-"/>
            </a:pPr>
            <a:r>
              <a:rPr lang="pl-PL" dirty="0" smtClean="0"/>
              <a:t>Zawiadomienie o zakończeniu budowy;</a:t>
            </a:r>
          </a:p>
          <a:p>
            <a:pPr>
              <a:buFontTx/>
              <a:buChar char="-"/>
            </a:pPr>
            <a:r>
              <a:rPr lang="pl-PL" dirty="0" smtClean="0"/>
              <a:t>Pozwolenie na użytkowanie. </a:t>
            </a:r>
          </a:p>
          <a:p>
            <a:pPr>
              <a:buNone/>
            </a:pP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92500" lnSpcReduction="20000"/>
          </a:bodyPr>
          <a:lstStyle/>
          <a:p>
            <a:pPr>
              <a:buNone/>
            </a:pPr>
            <a:r>
              <a:rPr lang="pl-PL" b="1" dirty="0" smtClean="0"/>
              <a:t>Obowiązek przechowywania dokumentacji</a:t>
            </a:r>
          </a:p>
          <a:p>
            <a:pPr>
              <a:buNone/>
            </a:pPr>
            <a:r>
              <a:rPr lang="pl-PL" dirty="0" smtClean="0"/>
              <a:t>Inwestor, oddając do użytkowania obiekt budowlany, przekazuje właścicielowi lub zarządcy obiektu dokumentację budowy i dokumentację powykonawczą. </a:t>
            </a:r>
          </a:p>
          <a:p>
            <a:pPr>
              <a:buFontTx/>
              <a:buChar char="-"/>
            </a:pPr>
            <a:r>
              <a:rPr lang="pl-PL" dirty="0" smtClean="0"/>
              <a:t>Przekazaniu podlegają również inne dokumenty i decyzje dotyczące obiektu, a także, w razie potrzeby, instrukcje obsługi i eksploatacji: obiektu, instalacji i urządzeń związanych z tym obiektem.</a:t>
            </a:r>
          </a:p>
          <a:p>
            <a:pPr>
              <a:buNone/>
            </a:pPr>
            <a:r>
              <a:rPr lang="pl-PL" dirty="0" smtClean="0"/>
              <a:t>(art. 60 </a:t>
            </a:r>
            <a:r>
              <a:rPr lang="pl-PL" dirty="0" err="1" smtClean="0"/>
              <a:t>p.b</a:t>
            </a:r>
            <a:r>
              <a:rPr lang="pl-PL" dirty="0" smtClean="0"/>
              <a:t>.). </a:t>
            </a:r>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lnSpcReduction="10000"/>
          </a:bodyPr>
          <a:lstStyle/>
          <a:p>
            <a:pPr>
              <a:buNone/>
            </a:pPr>
            <a:r>
              <a:rPr lang="pl-PL" b="1" dirty="0" smtClean="0"/>
              <a:t>Obowiązek przechowywania dokumentacji</a:t>
            </a:r>
          </a:p>
          <a:p>
            <a:pPr>
              <a:buNone/>
            </a:pPr>
            <a:r>
              <a:rPr lang="pl-PL" dirty="0" smtClean="0"/>
              <a:t>Właściciel lub zarządca obiektu budowlanego jest obowiązany przechowywać przez okres istnienia obiektu dokumenty, o których mowa w art. 60, oraz opracowania projektowe i dokumenty techniczne robót budowlanych wykonywanych w obiekcie w toku jego użytkowania.</a:t>
            </a:r>
          </a:p>
          <a:p>
            <a:pPr>
              <a:buNone/>
            </a:pPr>
            <a:r>
              <a:rPr lang="pl-PL" dirty="0" smtClean="0"/>
              <a:t>(art. 63 ust. 1 </a:t>
            </a:r>
            <a:r>
              <a:rPr lang="pl-PL" dirty="0" err="1" smtClean="0"/>
              <a:t>p.b</a:t>
            </a:r>
            <a:r>
              <a:rPr lang="pl-PL" dirty="0" smtClean="0"/>
              <a:t>.). </a:t>
            </a:r>
          </a:p>
          <a:p>
            <a:pPr>
              <a:buNone/>
            </a:pP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b="1" dirty="0" smtClean="0"/>
              <a:t>Obowiązek przechowywania dokumentacji</a:t>
            </a:r>
          </a:p>
          <a:p>
            <a:pPr>
              <a:buNone/>
            </a:pPr>
            <a:r>
              <a:rPr lang="pl-PL" u="sng" dirty="0" smtClean="0"/>
              <a:t>Książka obiektu budowlanego</a:t>
            </a:r>
          </a:p>
          <a:p>
            <a:pPr>
              <a:buNone/>
            </a:pPr>
            <a:r>
              <a:rPr lang="pl-PL" b="1" dirty="0" smtClean="0"/>
              <a:t>Właściciel lub zarządca jest obowiązany prowadzić dla każdego budynku oraz obiektu budowlanego niebędącego budynkiem</a:t>
            </a:r>
            <a:r>
              <a:rPr lang="pl-PL" dirty="0" smtClean="0"/>
              <a:t>, którego projekt jest objęty obowiązkiem sprawdzenia, o którym mowa w art. 20 ust. 2, książkę obiektu budowlanego, </a:t>
            </a:r>
            <a:r>
              <a:rPr lang="pl-PL" b="1" dirty="0" smtClean="0"/>
              <a:t>stanowiącą dokument przeznaczony do zapisów dotyczących przeprowadzanych badań i kontroli stanu technicznego, remontów i przebudowy, w okresie użytkowania obiektu budowlanego.</a:t>
            </a:r>
          </a:p>
          <a:p>
            <a:pPr>
              <a:buNone/>
            </a:pPr>
            <a:r>
              <a:rPr lang="pl-PL" dirty="0" smtClean="0"/>
              <a:t>(art. 64 ust. 1 </a:t>
            </a:r>
            <a:r>
              <a:rPr lang="pl-PL" dirty="0" err="1" smtClean="0"/>
              <a:t>p.b</a:t>
            </a:r>
            <a:r>
              <a:rPr lang="pl-PL" dirty="0" smtClean="0"/>
              <a:t>.). </a:t>
            </a:r>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412776"/>
            <a:ext cx="8229600" cy="5112568"/>
          </a:xfrm>
        </p:spPr>
        <p:txBody>
          <a:bodyPr>
            <a:normAutofit fontScale="77500" lnSpcReduction="20000"/>
          </a:bodyPr>
          <a:lstStyle/>
          <a:p>
            <a:pPr>
              <a:buNone/>
            </a:pPr>
            <a:r>
              <a:rPr lang="pl-PL" b="1" dirty="0" smtClean="0"/>
              <a:t>Obowiązek przechowywania dokumentacji</a:t>
            </a:r>
          </a:p>
          <a:p>
            <a:pPr>
              <a:buNone/>
            </a:pPr>
            <a:r>
              <a:rPr lang="pl-PL" u="sng" dirty="0" smtClean="0"/>
              <a:t>Książka obiektu budowlanego</a:t>
            </a:r>
          </a:p>
          <a:p>
            <a:pPr>
              <a:buNone/>
            </a:pPr>
            <a:r>
              <a:rPr lang="pl-PL" b="1" dirty="0" smtClean="0"/>
              <a:t>Obowiązek prowadzenia książki obiektu budowlanego</a:t>
            </a:r>
            <a:r>
              <a:rPr lang="pl-PL" dirty="0" smtClean="0"/>
              <a:t>, o którym mowa w ust. 1, </a:t>
            </a:r>
            <a:r>
              <a:rPr lang="pl-PL" b="1" dirty="0" smtClean="0"/>
              <a:t>nie obejmuje właścicieli i zarządców:</a:t>
            </a:r>
          </a:p>
          <a:p>
            <a:pPr>
              <a:buNone/>
            </a:pPr>
            <a:r>
              <a:rPr lang="pl-PL" dirty="0" smtClean="0"/>
              <a:t>1) budynków mieszkalnych jednorodzinnych;</a:t>
            </a:r>
          </a:p>
          <a:p>
            <a:pPr>
              <a:buNone/>
            </a:pPr>
            <a:r>
              <a:rPr lang="pl-PL" dirty="0" smtClean="0"/>
              <a:t>2) obiektów budowlanych:</a:t>
            </a:r>
          </a:p>
          <a:p>
            <a:pPr>
              <a:buNone/>
            </a:pPr>
            <a:r>
              <a:rPr lang="pl-PL" dirty="0" smtClean="0"/>
              <a:t>a) budownictwa zagrodowego i letniskowego,</a:t>
            </a:r>
          </a:p>
          <a:p>
            <a:pPr>
              <a:buNone/>
            </a:pPr>
            <a:r>
              <a:rPr lang="pl-PL" dirty="0" smtClean="0"/>
              <a:t>b) wymienionych w art. 29 ust. 1 (gdzie nie trzeba pozwolenia na budowę)</a:t>
            </a:r>
          </a:p>
          <a:p>
            <a:pPr>
              <a:buNone/>
            </a:pPr>
            <a:r>
              <a:rPr lang="pl-PL" dirty="0" smtClean="0"/>
              <a:t>3) dróg lub obiektów mostowych, jeżeli prowadzą książkę drogi lub książkę obiektu mostowego na podstawie przepisów o drogach publicznych.</a:t>
            </a:r>
          </a:p>
          <a:p>
            <a:pPr>
              <a:buNone/>
            </a:pPr>
            <a:r>
              <a:rPr lang="pl-PL" dirty="0" smtClean="0"/>
              <a:t>(art. 64 ust. 2 </a:t>
            </a:r>
            <a:r>
              <a:rPr lang="pl-PL" dirty="0" err="1" smtClean="0"/>
              <a:t>p.b</a:t>
            </a:r>
            <a:r>
              <a:rPr lang="pl-PL" dirty="0" smtClean="0"/>
              <a:t>.). </a:t>
            </a:r>
          </a:p>
          <a:p>
            <a:pPr>
              <a:buNone/>
            </a:pP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b="1" dirty="0" smtClean="0"/>
              <a:t>Obowiązek przechowywania dokumentacji</a:t>
            </a:r>
          </a:p>
          <a:p>
            <a:pPr>
              <a:buNone/>
            </a:pPr>
            <a:r>
              <a:rPr lang="pl-PL" u="sng" dirty="0" smtClean="0"/>
              <a:t>Książka obiektu budowlanego</a:t>
            </a:r>
          </a:p>
          <a:p>
            <a:pPr>
              <a:buNone/>
            </a:pPr>
            <a:r>
              <a:rPr lang="pl-PL" dirty="0" smtClean="0"/>
              <a:t>Minister właściwy do spraw budownictwa, lokalnego planowania i zagospodarowania przestrzennego oraz mieszkalnictwa określi, w drodze rozporządzenia, wzór książki obiektu budowlanego i sposób jej prowadzenia.</a:t>
            </a:r>
          </a:p>
          <a:p>
            <a:pPr>
              <a:buNone/>
            </a:pPr>
            <a:r>
              <a:rPr lang="pl-PL" dirty="0" smtClean="0"/>
              <a:t>(art. 64 ust. 4 </a:t>
            </a:r>
            <a:r>
              <a:rPr lang="pl-PL" dirty="0" err="1" smtClean="0"/>
              <a:t>p.b</a:t>
            </a:r>
            <a:r>
              <a:rPr lang="pl-PL" dirty="0" smtClean="0"/>
              <a:t>.). </a:t>
            </a:r>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85000" lnSpcReduction="10000"/>
          </a:bodyPr>
          <a:lstStyle/>
          <a:p>
            <a:pPr>
              <a:buNone/>
            </a:pPr>
            <a:r>
              <a:rPr lang="pl-PL" b="1" dirty="0" smtClean="0"/>
              <a:t>Obowiązek przechowywania dokumentacji</a:t>
            </a:r>
          </a:p>
          <a:p>
            <a:pPr>
              <a:buNone/>
            </a:pPr>
            <a:r>
              <a:rPr lang="pl-PL" u="sng" dirty="0" smtClean="0"/>
              <a:t>Książka obiektu budowlanego</a:t>
            </a:r>
          </a:p>
          <a:p>
            <a:pPr>
              <a:buNone/>
            </a:pPr>
            <a:r>
              <a:rPr lang="pl-PL" dirty="0" smtClean="0"/>
              <a:t>Właściciel lub zarządca obiektu budowlanego jest obowiązany udostępniać dokumenty, o których mowa w art. 64 ust. 3, przedstawicielom właściwego organu oraz innych jednostek organizacyjnych i organów upoważnionych do kontroli utrzymania obiektów budowlanych we właściwym stanie technicznym oraz do kontroli przestrzegania przepisów obowiązujących w budownictwie.</a:t>
            </a:r>
          </a:p>
          <a:p>
            <a:pPr>
              <a:buNone/>
            </a:pPr>
            <a:r>
              <a:rPr lang="pl-PL" dirty="0" smtClean="0"/>
              <a:t>(art. 65 </a:t>
            </a:r>
            <a:r>
              <a:rPr lang="pl-PL" dirty="0" err="1" smtClean="0"/>
              <a:t>p.b</a:t>
            </a:r>
            <a:r>
              <a:rPr lang="pl-PL" dirty="0" smtClean="0"/>
              <a:t>.). </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dirty="0" smtClean="0"/>
              <a:t>3 stopnie naprawy nieprawidłowości </a:t>
            </a:r>
          </a:p>
          <a:p>
            <a:pPr>
              <a:buFontTx/>
              <a:buChar char="-"/>
            </a:pPr>
            <a:r>
              <a:rPr lang="pl-PL" dirty="0" smtClean="0"/>
              <a:t>W zależności od stopnia nieprawidłowości </a:t>
            </a:r>
          </a:p>
          <a:p>
            <a:pPr marL="514350" indent="-514350">
              <a:buAutoNum type="arabicPeriod"/>
            </a:pPr>
            <a:r>
              <a:rPr lang="pl-PL" dirty="0" smtClean="0"/>
              <a:t>Usunięcie nieprawidłowości; </a:t>
            </a:r>
          </a:p>
          <a:p>
            <a:pPr marL="514350" indent="-514350">
              <a:buAutoNum type="arabicPeriod"/>
            </a:pPr>
            <a:r>
              <a:rPr lang="pl-PL" dirty="0" smtClean="0"/>
              <a:t>Zakaz użytkowania</a:t>
            </a:r>
          </a:p>
          <a:p>
            <a:pPr marL="514350" indent="-514350">
              <a:buAutoNum type="arabicPeriod"/>
            </a:pPr>
            <a:r>
              <a:rPr lang="pl-PL" dirty="0" smtClean="0"/>
              <a:t>Nakaz rozbiórki</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52736"/>
          </a:xfrm>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0" y="836712"/>
            <a:ext cx="9144000" cy="6021288"/>
          </a:xfrm>
        </p:spPr>
        <p:txBody>
          <a:bodyPr>
            <a:normAutofit fontScale="77500" lnSpcReduction="20000"/>
          </a:bodyPr>
          <a:lstStyle/>
          <a:p>
            <a:pPr>
              <a:buNone/>
            </a:pPr>
            <a:r>
              <a:rPr lang="pl-PL" b="1" dirty="0" smtClean="0"/>
              <a:t>I stopień: </a:t>
            </a:r>
          </a:p>
          <a:p>
            <a:pPr>
              <a:buNone/>
            </a:pPr>
            <a:r>
              <a:rPr lang="pl-PL" dirty="0" smtClean="0"/>
              <a:t>Właściciel, zarządca lub użytkownik obiektu budowlanego, </a:t>
            </a:r>
            <a:r>
              <a:rPr lang="pl-PL" b="1" dirty="0" smtClean="0"/>
              <a:t>na których spoczywają obowiązki w zakresie napraw, określone w przepisach odrębnych bądź umowach, są obowiązani w czasie lub bezpośrednio po przeprowadzonej kontroli</a:t>
            </a:r>
            <a:r>
              <a:rPr lang="pl-PL" dirty="0" smtClean="0"/>
              <a:t>, o której mowa w art. 62 ust. 1 </a:t>
            </a:r>
            <a:r>
              <a:rPr lang="pl-PL" dirty="0" err="1" smtClean="0"/>
              <a:t>pkt</a:t>
            </a:r>
            <a:r>
              <a:rPr lang="pl-PL" dirty="0" smtClean="0"/>
              <a:t> 1-4a, </a:t>
            </a:r>
            <a:r>
              <a:rPr lang="pl-PL" b="1" dirty="0" smtClean="0"/>
              <a:t>usunąć stwierdzone uszkodzenia oraz uzupełnić braki, które mogłyby spowodować zagrożenie </a:t>
            </a:r>
            <a:r>
              <a:rPr lang="pl-PL" dirty="0" smtClean="0"/>
              <a:t>życia lub zdrowia ludzi, bezpieczeństwa mienia bądź środowiska, a w szczególności katastrofę budowlaną, pożar, wybuch, porażenie prądem elektrycznym albo zatrucie gazem.</a:t>
            </a:r>
          </a:p>
          <a:p>
            <a:pPr>
              <a:buNone/>
            </a:pPr>
            <a:r>
              <a:rPr lang="pl-PL" dirty="0" smtClean="0"/>
              <a:t>Obowiązek, o którym mowa w ust. 1, powinien być potwierdzony w protokole z kontroli obiektu budowlanego. Osoba dokonująca kontroli jest obowiązana bezzwłocznie przesłać kopię tego protokołu do właściwego organu. Właściwy organ, po otrzymaniu kopii protokołu, przeprowadza bezzwłocznie kontrolę obiektu budowlanego w celu potwierdzenia usunięcia stwierdzonych uszkodzeń oraz uzupełnienia braków, o których mowa w ust. 1.</a:t>
            </a:r>
          </a:p>
          <a:p>
            <a:pPr>
              <a:buNone/>
            </a:pPr>
            <a:r>
              <a:rPr lang="pl-PL" dirty="0" smtClean="0"/>
              <a:t>(art. 70 ust. 1-2 </a:t>
            </a:r>
            <a:r>
              <a:rPr lang="pl-PL" dirty="0" err="1" smtClean="0"/>
              <a:t>p.b</a:t>
            </a:r>
            <a:r>
              <a:rPr lang="pl-PL" dirty="0" smtClean="0"/>
              <a:t>.). </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b="1" dirty="0" smtClean="0"/>
              <a:t>I stopień: </a:t>
            </a:r>
          </a:p>
          <a:p>
            <a:pPr>
              <a:buNone/>
            </a:pPr>
            <a:r>
              <a:rPr lang="pl-PL" dirty="0" smtClean="0"/>
              <a:t>W przypadku stwierdzenia, że obiekt budowlany:</a:t>
            </a:r>
          </a:p>
          <a:p>
            <a:pPr>
              <a:buNone/>
            </a:pPr>
            <a:r>
              <a:rPr lang="pl-PL" dirty="0" smtClean="0"/>
              <a:t>1) może zagrażać życiu lub zdrowiu ludzi, bezpieczeństwu mienia bądź środowiska albo</a:t>
            </a:r>
          </a:p>
          <a:p>
            <a:pPr>
              <a:buNone/>
            </a:pPr>
            <a:r>
              <a:rPr lang="pl-PL" dirty="0" smtClean="0"/>
              <a:t>2) jest użytkowany w sposób zagrażający życiu lub zdrowiu ludzi, bezpieczeństwu mienia lub środowisku, albo</a:t>
            </a:r>
          </a:p>
          <a:p>
            <a:pPr>
              <a:buNone/>
            </a:pPr>
            <a:r>
              <a:rPr lang="pl-PL" dirty="0" smtClean="0"/>
              <a:t>3) jest w nieodpowiednim stanie technicznym, albo</a:t>
            </a:r>
          </a:p>
          <a:p>
            <a:pPr>
              <a:buNone/>
            </a:pPr>
            <a:r>
              <a:rPr lang="pl-PL" dirty="0" smtClean="0"/>
              <a:t>4) powoduje swym wyglądem oszpecenie otoczenia</a:t>
            </a:r>
          </a:p>
          <a:p>
            <a:pPr>
              <a:buFontTx/>
              <a:buChar char="-"/>
            </a:pPr>
            <a:r>
              <a:rPr lang="pl-PL" b="1" dirty="0" smtClean="0"/>
              <a:t>właściwy organ nakazuje, w drodze decyzji, usunięcie stwierdzonych nieprawidłowości, określając termin wykonania tego obowiązku.</a:t>
            </a:r>
          </a:p>
          <a:p>
            <a:pPr>
              <a:buNone/>
            </a:pPr>
            <a:r>
              <a:rPr lang="pl-PL" dirty="0" smtClean="0"/>
              <a:t>(art. 66 ust. 1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925144"/>
          </a:xfrm>
        </p:spPr>
        <p:txBody>
          <a:bodyPr>
            <a:normAutofit fontScale="85000" lnSpcReduction="10000"/>
          </a:bodyPr>
          <a:lstStyle/>
          <a:p>
            <a:pPr>
              <a:buNone/>
            </a:pPr>
            <a:r>
              <a:rPr lang="pl-PL" b="1" dirty="0" smtClean="0"/>
              <a:t>I stopień </a:t>
            </a:r>
          </a:p>
          <a:p>
            <a:pPr>
              <a:buNone/>
            </a:pPr>
            <a:r>
              <a:rPr lang="pl-PL" b="1" dirty="0" smtClean="0"/>
              <a:t>W przypadku stwierdzenia nieuzasadnionych względami technicznymi lub użytkowymi ingerencji lub naruszenia wymagań dotyczących obiektu budowlanego</a:t>
            </a:r>
            <a:r>
              <a:rPr lang="pl-PL" dirty="0" smtClean="0"/>
              <a:t>, których charakter uniemożliwia lub znacznie utrudnia użytkowanie go do celów mieszkalnych, </a:t>
            </a:r>
            <a:r>
              <a:rPr lang="pl-PL" b="1" dirty="0" smtClean="0"/>
              <a:t>organ nadzoru budowlanego nakazuje, w drodze decyzji, usunięcie skutków ingerencji lub naruszeń lub przywrócenie stanu poprzedniego</a:t>
            </a:r>
            <a:r>
              <a:rPr lang="pl-PL" dirty="0" smtClean="0"/>
              <a:t>. </a:t>
            </a:r>
          </a:p>
          <a:p>
            <a:pPr>
              <a:buNone/>
            </a:pPr>
            <a:r>
              <a:rPr lang="pl-PL" dirty="0" smtClean="0"/>
              <a:t>Decyzja podlega natychmiastowemu wykonaniu i może być ogłoszona ustnie.</a:t>
            </a:r>
          </a:p>
          <a:p>
            <a:pPr>
              <a:buNone/>
            </a:pPr>
            <a:r>
              <a:rPr lang="pl-PL" dirty="0" smtClean="0"/>
              <a:t>(art. 66 ust. 1a </a:t>
            </a:r>
            <a:r>
              <a:rPr lang="pl-PL" dirty="0" err="1" smtClean="0"/>
              <a:t>p.b</a:t>
            </a:r>
            <a:r>
              <a:rPr lang="pl-PL" dirty="0" smtClean="0"/>
              <a:t>.). </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85000" lnSpcReduction="20000"/>
          </a:bodyPr>
          <a:lstStyle/>
          <a:p>
            <a:pPr>
              <a:buNone/>
            </a:pPr>
            <a:r>
              <a:rPr lang="pl-PL" b="1" dirty="0" smtClean="0"/>
              <a:t>Rozpoczęcie użytkowania </a:t>
            </a:r>
          </a:p>
          <a:p>
            <a:pPr algn="ctr">
              <a:buNone/>
            </a:pPr>
            <a:r>
              <a:rPr lang="pl-PL" u="sng" dirty="0" smtClean="0"/>
              <a:t>Zawiadomienie o zakończeniu budowy </a:t>
            </a:r>
          </a:p>
          <a:p>
            <a:pPr>
              <a:buNone/>
            </a:pPr>
            <a:r>
              <a:rPr lang="pl-PL" dirty="0" smtClean="0"/>
              <a:t>Do użytkowania obiektu </a:t>
            </a:r>
            <a:r>
              <a:rPr lang="pl-PL" i="1" dirty="0" smtClean="0"/>
              <a:t>budowlanego</a:t>
            </a:r>
            <a:r>
              <a:rPr lang="pl-PL" dirty="0" smtClean="0"/>
              <a:t>, na budowę którego wymagane jest </a:t>
            </a:r>
          </a:p>
          <a:p>
            <a:pPr>
              <a:buFontTx/>
              <a:buChar char="-"/>
            </a:pPr>
            <a:r>
              <a:rPr lang="pl-PL" dirty="0" smtClean="0"/>
              <a:t>pozwolenie na budowę albo </a:t>
            </a:r>
          </a:p>
          <a:p>
            <a:pPr>
              <a:buFontTx/>
              <a:buChar char="-"/>
            </a:pPr>
            <a:r>
              <a:rPr lang="pl-PL" dirty="0" smtClean="0"/>
              <a:t>zgłoszenie budowy, o której mowa w art. 29 ust. 1 </a:t>
            </a:r>
            <a:r>
              <a:rPr lang="pl-PL" dirty="0" err="1" smtClean="0"/>
              <a:t>pkt</a:t>
            </a:r>
            <a:r>
              <a:rPr lang="pl-PL" dirty="0" smtClean="0"/>
              <a:t> 1a i 19a, </a:t>
            </a:r>
          </a:p>
          <a:p>
            <a:pPr>
              <a:buNone/>
            </a:pPr>
            <a:r>
              <a:rPr lang="pl-PL" b="1" dirty="0" smtClean="0"/>
              <a:t>można przystąpić, z zastrzeżeniem art. 55 i art. 57, </a:t>
            </a:r>
            <a:r>
              <a:rPr lang="pl-PL" dirty="0" smtClean="0"/>
              <a:t>po zawiadomieniu właściwego organu o zakończeniu budowy, jeżeli organ ten, w terminie 14 dni od dnia doręczenia zawiadomienia, nie zgłosi sprzeciwu w drodze decyzji.</a:t>
            </a:r>
          </a:p>
          <a:p>
            <a:pPr>
              <a:buNone/>
            </a:pPr>
            <a:r>
              <a:rPr lang="pl-PL" dirty="0" smtClean="0"/>
              <a:t>(art. 54 </a:t>
            </a:r>
            <a:r>
              <a:rPr lang="pl-PL" dirty="0" err="1" smtClean="0"/>
              <a:t>p.b</a:t>
            </a:r>
            <a:r>
              <a:rPr lang="pl-PL" dirty="0" smtClean="0"/>
              <a:t>.). </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179512" y="1412776"/>
            <a:ext cx="8712968" cy="5445224"/>
          </a:xfrm>
        </p:spPr>
        <p:txBody>
          <a:bodyPr>
            <a:normAutofit fontScale="77500" lnSpcReduction="20000"/>
          </a:bodyPr>
          <a:lstStyle/>
          <a:p>
            <a:pPr>
              <a:buNone/>
            </a:pPr>
            <a:r>
              <a:rPr lang="pl-PL" b="1" dirty="0" smtClean="0"/>
              <a:t>II stopień </a:t>
            </a:r>
          </a:p>
          <a:p>
            <a:pPr>
              <a:buNone/>
            </a:pPr>
            <a:r>
              <a:rPr lang="pl-PL" dirty="0" smtClean="0"/>
              <a:t>W sytuacjach, gdy obiekt budowlany:</a:t>
            </a:r>
          </a:p>
          <a:p>
            <a:pPr>
              <a:buNone/>
            </a:pPr>
            <a:r>
              <a:rPr lang="pl-PL" dirty="0" smtClean="0"/>
              <a:t>1) może zagrażać życiu lub zdrowiu ludzi, bezpieczeństwu mienia bądź środowiska albo</a:t>
            </a:r>
          </a:p>
          <a:p>
            <a:pPr>
              <a:buNone/>
            </a:pPr>
            <a:r>
              <a:rPr lang="pl-PL" dirty="0" smtClean="0"/>
              <a:t>2) jest użytkowany w sposób zagrażający życiu lub zdrowiu ludzi, bezpieczeństwu mienia lub środowisku, albo</a:t>
            </a:r>
          </a:p>
          <a:p>
            <a:pPr>
              <a:buNone/>
            </a:pPr>
            <a:r>
              <a:rPr lang="pl-PL" dirty="0" smtClean="0"/>
              <a:t>3) jest w nieodpowiednim stanie technicznym, albo</a:t>
            </a:r>
          </a:p>
          <a:p>
            <a:pPr>
              <a:buNone/>
            </a:pPr>
            <a:endParaRPr lang="pl-PL" dirty="0" smtClean="0"/>
          </a:p>
          <a:p>
            <a:pPr>
              <a:buNone/>
            </a:pPr>
            <a:r>
              <a:rPr lang="pl-PL" dirty="0" smtClean="0"/>
              <a:t>właściwy organ może zakazać użytkowania obiektu </a:t>
            </a:r>
            <a:r>
              <a:rPr lang="pl-PL" i="1" dirty="0" smtClean="0"/>
              <a:t>budowlanego</a:t>
            </a:r>
            <a:r>
              <a:rPr lang="pl-PL" dirty="0" smtClean="0"/>
              <a:t> lub jego części do czasu usunięcia stwierdzonych nieprawidłowości.</a:t>
            </a:r>
          </a:p>
          <a:p>
            <a:pPr>
              <a:buNone/>
            </a:pPr>
            <a:r>
              <a:rPr lang="pl-PL" dirty="0" smtClean="0"/>
              <a:t>Decyzja o zakazie użytkowania obiektu, jeżeli występują okoliczności, o których mowa w ust. 1 </a:t>
            </a:r>
            <a:r>
              <a:rPr lang="pl-PL" dirty="0" err="1" smtClean="0"/>
              <a:t>pkt</a:t>
            </a:r>
            <a:r>
              <a:rPr lang="pl-PL" dirty="0" smtClean="0"/>
              <a:t> 1 i 2, podlega natychmiastowemu wykonaniu i może być ogłoszona ustnie.</a:t>
            </a:r>
          </a:p>
          <a:p>
            <a:pPr>
              <a:buNone/>
            </a:pPr>
            <a:r>
              <a:rPr lang="pl-PL" dirty="0" smtClean="0"/>
              <a:t>(art. 66 ust. 2 </a:t>
            </a:r>
            <a:r>
              <a:rPr lang="pl-PL" dirty="0" err="1" smtClean="0"/>
              <a:t>p.b</a:t>
            </a:r>
            <a:r>
              <a:rPr lang="pl-PL" dirty="0" smtClean="0"/>
              <a:t>.). </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179512" y="1412776"/>
            <a:ext cx="8784976" cy="5445224"/>
          </a:xfrm>
        </p:spPr>
        <p:txBody>
          <a:bodyPr>
            <a:normAutofit fontScale="70000" lnSpcReduction="20000"/>
          </a:bodyPr>
          <a:lstStyle/>
          <a:p>
            <a:pPr>
              <a:buNone/>
            </a:pPr>
            <a:r>
              <a:rPr lang="pl-PL" b="1" dirty="0" smtClean="0"/>
              <a:t>II stopień </a:t>
            </a:r>
          </a:p>
          <a:p>
            <a:pPr>
              <a:buNone/>
            </a:pPr>
            <a:r>
              <a:rPr lang="pl-PL" dirty="0" smtClean="0"/>
              <a:t>W razie stwierdzenia potrzeby opróżnienia w całości lub w części budynku przeznaczonego na pobyt ludzi, bezpośrednio grożącego zawaleniem, właściwy organ jest obowiązany:</a:t>
            </a:r>
          </a:p>
          <a:p>
            <a:pPr>
              <a:buNone/>
            </a:pPr>
            <a:r>
              <a:rPr lang="pl-PL" dirty="0" smtClean="0"/>
              <a:t>1) nakazać, w drodze decyzji, na podstawie protokołu oględzin, właścicielowi lub zarządcy obiektu budowlanego opróżnienie bądź wyłączenie w określonym terminie całości lub części budynku z użytkowania;</a:t>
            </a:r>
          </a:p>
          <a:p>
            <a:pPr>
              <a:buNone/>
            </a:pPr>
            <a:r>
              <a:rPr lang="pl-PL" dirty="0" smtClean="0"/>
              <a:t>2) przesłać decyzję, o której mowa w </a:t>
            </a:r>
            <a:r>
              <a:rPr lang="pl-PL" dirty="0" err="1" smtClean="0"/>
              <a:t>pkt</a:t>
            </a:r>
            <a:r>
              <a:rPr lang="pl-PL" dirty="0" smtClean="0"/>
              <a:t> 1, obowiązanemu do zapewnienia lokali zamiennych na podstawie odrębnych przepisów;</a:t>
            </a:r>
          </a:p>
          <a:p>
            <a:pPr>
              <a:buNone/>
            </a:pPr>
            <a:r>
              <a:rPr lang="pl-PL" dirty="0" smtClean="0"/>
              <a:t>3) zarządzić:</a:t>
            </a:r>
          </a:p>
          <a:p>
            <a:pPr>
              <a:buNone/>
            </a:pPr>
            <a:r>
              <a:rPr lang="pl-PL" dirty="0" smtClean="0"/>
              <a:t>   a) umieszczenie na budynku zawiadomienia o stanie zagrożenia bezpieczeństwa ludzi lub mienia oraz o zakazie jego użytkowania,</a:t>
            </a:r>
          </a:p>
          <a:p>
            <a:pPr>
              <a:buNone/>
            </a:pPr>
            <a:r>
              <a:rPr lang="pl-PL" dirty="0" smtClean="0"/>
              <a:t>   b) wykonanie doraźnych zabezpieczeń i usunięcie zagrożenia bezpieczeństwa ludzi lub mienia, z określeniem, technicznie uzasadnionych, terminów ich wykonania.</a:t>
            </a:r>
          </a:p>
          <a:p>
            <a:pPr>
              <a:buNone/>
            </a:pPr>
            <a:r>
              <a:rPr lang="pl-PL" dirty="0" smtClean="0"/>
              <a:t>(art. 68 </a:t>
            </a:r>
            <a:r>
              <a:rPr lang="pl-PL" dirty="0" err="1" smtClean="0"/>
              <a:t>p.b</a:t>
            </a:r>
            <a:r>
              <a:rPr lang="pl-PL" dirty="0" smtClean="0"/>
              <a:t>.). </a:t>
            </a:r>
          </a:p>
          <a:p>
            <a:pPr>
              <a:buNone/>
            </a:pP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323528" y="1600200"/>
            <a:ext cx="8568952" cy="5069160"/>
          </a:xfrm>
        </p:spPr>
        <p:txBody>
          <a:bodyPr>
            <a:normAutofit fontScale="85000" lnSpcReduction="20000"/>
          </a:bodyPr>
          <a:lstStyle/>
          <a:p>
            <a:pPr>
              <a:buNone/>
            </a:pPr>
            <a:r>
              <a:rPr lang="pl-PL" b="1" dirty="0" smtClean="0"/>
              <a:t>II stopień </a:t>
            </a:r>
          </a:p>
          <a:p>
            <a:pPr>
              <a:buNone/>
            </a:pPr>
            <a:r>
              <a:rPr lang="pl-PL" dirty="0" smtClean="0"/>
              <a:t>Środki zabezpieczające</a:t>
            </a:r>
          </a:p>
          <a:p>
            <a:pPr>
              <a:buNone/>
            </a:pPr>
            <a:r>
              <a:rPr lang="pl-PL" dirty="0" smtClean="0"/>
              <a:t>1. W razie konieczności niezwłocznego podjęcia działań mających na celu usunięcie niebezpieczeństwa dla ludzi lub mienia, lub ingerencji lub naruszeń, o których mowa w art. 66 ust. 1a, właściwy organ zapewni, na koszt właściciela lub zarządcy obiektu budowlanego, zastosowanie niezbędnych środków zabezpieczających.</a:t>
            </a:r>
          </a:p>
          <a:p>
            <a:pPr>
              <a:buNone/>
            </a:pPr>
            <a:r>
              <a:rPr lang="pl-PL" dirty="0" smtClean="0"/>
              <a:t>2. Do zastosowania, na koszt właściciela lub zarządcy, środków przewidzianych w ust. 1 są upoważnione również organy Policji i Państwowej Straży Pożarnej. O podjętych działaniach organy te powinny niezwłocznie zawiadomić właściwy organ.</a:t>
            </a:r>
          </a:p>
          <a:p>
            <a:pPr>
              <a:buNone/>
            </a:pPr>
            <a:r>
              <a:rPr lang="pl-PL" dirty="0" smtClean="0"/>
              <a:t>(art. 69 </a:t>
            </a:r>
            <a:r>
              <a:rPr lang="pl-PL" dirty="0" err="1" smtClean="0"/>
              <a:t>p.b</a:t>
            </a:r>
            <a:r>
              <a:rPr lang="pl-PL" dirty="0" smtClean="0"/>
              <a:t>.). </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781128"/>
          </a:xfrm>
        </p:spPr>
        <p:txBody>
          <a:bodyPr>
            <a:normAutofit fontScale="92500" lnSpcReduction="20000"/>
          </a:bodyPr>
          <a:lstStyle/>
          <a:p>
            <a:pPr>
              <a:buNone/>
            </a:pPr>
            <a:r>
              <a:rPr lang="pl-PL" b="1" dirty="0" smtClean="0"/>
              <a:t>III stopień</a:t>
            </a:r>
          </a:p>
          <a:p>
            <a:pPr>
              <a:buNone/>
            </a:pPr>
            <a:r>
              <a:rPr lang="pl-PL" dirty="0" smtClean="0"/>
              <a:t>Jeżeli </a:t>
            </a:r>
          </a:p>
          <a:p>
            <a:pPr>
              <a:buFontTx/>
              <a:buChar char="-"/>
            </a:pPr>
            <a:r>
              <a:rPr lang="pl-PL" dirty="0" smtClean="0"/>
              <a:t>nieużytkowany lub niewykończony obiekt budowlany </a:t>
            </a:r>
          </a:p>
          <a:p>
            <a:pPr>
              <a:buFontTx/>
              <a:buChar char="-"/>
            </a:pPr>
            <a:r>
              <a:rPr lang="pl-PL" dirty="0" smtClean="0"/>
              <a:t>nie nadaje się do remontu, odbudowy lub wykończenia, </a:t>
            </a:r>
          </a:p>
          <a:p>
            <a:pPr>
              <a:buNone/>
            </a:pPr>
            <a:r>
              <a:rPr lang="pl-PL" dirty="0" smtClean="0"/>
              <a:t>właściwy organ wydaje decyzję nakazującą właścicielowi lub zarządcy rozbiórkę tego obiektu i uporządkowanie terenu oraz określającą terminy przystąpienia do tych robót i ich zakończenia.</a:t>
            </a:r>
          </a:p>
          <a:p>
            <a:pPr>
              <a:buNone/>
            </a:pPr>
            <a:r>
              <a:rPr lang="pl-PL" dirty="0" smtClean="0"/>
              <a:t>(art. 67 ust. 1 </a:t>
            </a:r>
            <a:r>
              <a:rPr lang="pl-PL" dirty="0" err="1" smtClean="0"/>
              <a:t>p.b</a:t>
            </a:r>
            <a:r>
              <a:rPr lang="pl-PL" dirty="0" smtClean="0"/>
              <a:t>.). </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5069160"/>
          </a:xfrm>
        </p:spPr>
        <p:txBody>
          <a:bodyPr>
            <a:normAutofit fontScale="85000" lnSpcReduction="20000"/>
          </a:bodyPr>
          <a:lstStyle/>
          <a:p>
            <a:pPr>
              <a:buNone/>
            </a:pPr>
            <a:r>
              <a:rPr lang="pl-PL" b="1" dirty="0" smtClean="0"/>
              <a:t>III stopień</a:t>
            </a:r>
          </a:p>
          <a:p>
            <a:pPr>
              <a:buNone/>
            </a:pPr>
            <a:r>
              <a:rPr lang="pl-PL" dirty="0" smtClean="0"/>
              <a:t>Przepisu poprzedniego nie stosuje się do obiektów </a:t>
            </a:r>
            <a:r>
              <a:rPr lang="pl-PL" i="1" dirty="0" smtClean="0"/>
              <a:t>budowlanych</a:t>
            </a:r>
            <a:r>
              <a:rPr lang="pl-PL" dirty="0" smtClean="0"/>
              <a:t> wpisanych do rejestru zabytków.</a:t>
            </a:r>
          </a:p>
          <a:p>
            <a:pPr>
              <a:buNone/>
            </a:pPr>
            <a:r>
              <a:rPr lang="pl-PL" dirty="0" smtClean="0"/>
              <a:t>W stosunku do obiektów </a:t>
            </a:r>
            <a:r>
              <a:rPr lang="pl-PL" i="1" dirty="0" smtClean="0"/>
              <a:t>budowlanych</a:t>
            </a:r>
            <a:r>
              <a:rPr lang="pl-PL" dirty="0" smtClean="0"/>
              <a:t> niewpisanych do rejestru zabytków, a objętych ochroną konserwatorską na podstawie miejscowego planu zagospodarowania przestrzennego, decyzję, o której mowa w ust. 1, właściwy organ wydaje po uzgodnieniu z wojewódzkim konserwatorem zabytków.</a:t>
            </a:r>
          </a:p>
          <a:p>
            <a:pPr>
              <a:buNone/>
            </a:pPr>
            <a:r>
              <a:rPr lang="pl-PL" dirty="0" smtClean="0"/>
              <a:t>Wojewódzki konserwator zabytków jest obowiązany zająć stanowisko w terminie 30 dni. Niezajęcie stanowiska w tym terminie uznaje się za uzgodnienie.</a:t>
            </a:r>
          </a:p>
          <a:p>
            <a:pPr>
              <a:buNone/>
            </a:pPr>
            <a:r>
              <a:rPr lang="pl-PL" dirty="0" smtClean="0"/>
              <a:t>(art. 67 ust. 2-4 </a:t>
            </a:r>
            <a:r>
              <a:rPr lang="pl-PL" dirty="0" err="1" smtClean="0"/>
              <a:t>p.b</a:t>
            </a:r>
            <a:r>
              <a:rPr lang="pl-PL" dirty="0" smtClean="0"/>
              <a:t>.). </a:t>
            </a:r>
          </a:p>
          <a:p>
            <a:pPr>
              <a:buNone/>
            </a:pP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92500" lnSpcReduction="20000"/>
          </a:bodyPr>
          <a:lstStyle/>
          <a:p>
            <a:pPr>
              <a:buNone/>
            </a:pPr>
            <a:r>
              <a:rPr lang="pl-PL" dirty="0" smtClean="0"/>
              <a:t>Zmiana sposobu użytkowania obiektu budowlanego: </a:t>
            </a:r>
          </a:p>
          <a:p>
            <a:pPr>
              <a:buNone/>
            </a:pPr>
            <a:r>
              <a:rPr lang="pl-PL" dirty="0" smtClean="0"/>
              <a:t>Przez zmianę sposobu użytkowania obiektu budowlanego lub jego części rozumie się w szczególności:</a:t>
            </a:r>
          </a:p>
          <a:p>
            <a:pPr>
              <a:buFontTx/>
              <a:buChar char="-"/>
            </a:pPr>
            <a:r>
              <a:rPr lang="pl-PL" dirty="0" smtClean="0"/>
              <a:t>podjęcie bądź zaniechanie </a:t>
            </a:r>
          </a:p>
          <a:p>
            <a:pPr>
              <a:buFontTx/>
              <a:buChar char="-"/>
            </a:pPr>
            <a:r>
              <a:rPr lang="pl-PL" dirty="0" smtClean="0"/>
              <a:t>w obiekcie budowlanym lub jego części </a:t>
            </a:r>
          </a:p>
          <a:p>
            <a:pPr>
              <a:buFontTx/>
              <a:buChar char="-"/>
            </a:pPr>
            <a:r>
              <a:rPr lang="pl-PL" dirty="0" smtClean="0"/>
              <a:t>działalności zmieniającej warunki: bezpieczeństwa pożarowego, powodziowego, pracy, zdrowotne, higieniczno-sanitarne, ochrony środowiska bądź wielkość lub układ obciążeń.</a:t>
            </a:r>
          </a:p>
          <a:p>
            <a:pPr>
              <a:buNone/>
            </a:pPr>
            <a:r>
              <a:rPr lang="pl-PL" dirty="0" smtClean="0"/>
              <a:t>(art. 70 ust. 1 pkt. 2 </a:t>
            </a:r>
            <a:r>
              <a:rPr lang="pl-PL" dirty="0" err="1" smtClean="0"/>
              <a:t>p.b</a:t>
            </a:r>
            <a:r>
              <a:rPr lang="pl-PL" dirty="0" smtClean="0"/>
              <a:t>.). </a:t>
            </a:r>
          </a:p>
          <a:p>
            <a:pPr>
              <a:buNone/>
            </a:pP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dirty="0" smtClean="0"/>
              <a:t>Zmiana sposobu użytkowania obiektu budowlanego lub jego części wymaga </a:t>
            </a:r>
            <a:r>
              <a:rPr lang="pl-PL" b="1" dirty="0" smtClean="0"/>
              <a:t>zgłoszenia</a:t>
            </a:r>
            <a:r>
              <a:rPr lang="pl-PL" dirty="0" smtClean="0"/>
              <a:t> właściwemu organowi. </a:t>
            </a:r>
          </a:p>
          <a:p>
            <a:pPr>
              <a:buNone/>
            </a:pPr>
            <a:r>
              <a:rPr lang="pl-PL" dirty="0" smtClean="0"/>
              <a:t>W zgłoszeniu należy określić dotychczasowy i zamierzony sposób użytkowania obiektu budowlanego lub jego części.</a:t>
            </a:r>
          </a:p>
          <a:p>
            <a:pPr>
              <a:buNone/>
            </a:pPr>
            <a:r>
              <a:rPr lang="pl-PL" dirty="0" smtClean="0"/>
              <a:t>(art.71 ust. 2 </a:t>
            </a:r>
            <a:r>
              <a:rPr lang="pl-PL" dirty="0" err="1" smtClean="0"/>
              <a:t>zd</a:t>
            </a:r>
            <a:r>
              <a:rPr lang="pl-PL" dirty="0" smtClean="0"/>
              <a:t>. 1-2 </a:t>
            </a:r>
            <a:r>
              <a:rPr lang="pl-PL" dirty="0" err="1" smtClean="0"/>
              <a:t>p.b</a:t>
            </a:r>
            <a:r>
              <a:rPr lang="pl-PL" dirty="0" smtClean="0"/>
              <a:t>.). </a:t>
            </a: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179512" y="1412776"/>
            <a:ext cx="8784976" cy="5445224"/>
          </a:xfrm>
        </p:spPr>
        <p:txBody>
          <a:bodyPr>
            <a:normAutofit fontScale="62500" lnSpcReduction="20000"/>
          </a:bodyPr>
          <a:lstStyle/>
          <a:p>
            <a:pPr>
              <a:buNone/>
            </a:pPr>
            <a:r>
              <a:rPr lang="pl-PL" b="1" dirty="0" smtClean="0"/>
              <a:t>Do zgłoszenia należy dołączyć:</a:t>
            </a:r>
          </a:p>
          <a:p>
            <a:pPr>
              <a:buNone/>
            </a:pPr>
            <a:r>
              <a:rPr lang="pl-PL" dirty="0" smtClean="0"/>
              <a:t>1) </a:t>
            </a:r>
            <a:r>
              <a:rPr lang="pl-PL" b="1" dirty="0" smtClean="0"/>
              <a:t>opis i rysunek określający usytuowanie obiektu budowlanego </a:t>
            </a:r>
            <a:r>
              <a:rPr lang="pl-PL" dirty="0" smtClean="0"/>
              <a:t>w stosunku do granic nieruchomości i innych obiektów budowlanych istniejących lub budowanych na tej i sąsiednich nieruchomościach, z oznaczeniem części obiektu budowlanego, w której zamierza się dokonać zmiany sposobu użytkowania;</a:t>
            </a:r>
          </a:p>
          <a:p>
            <a:pPr>
              <a:buNone/>
            </a:pPr>
            <a:r>
              <a:rPr lang="pl-PL" dirty="0" smtClean="0"/>
              <a:t>2) </a:t>
            </a:r>
            <a:r>
              <a:rPr lang="pl-PL" b="1" dirty="0" smtClean="0"/>
              <a:t>zwięzły opis techniczny</a:t>
            </a:r>
            <a:r>
              <a:rPr lang="pl-PL" dirty="0" smtClean="0"/>
              <a:t>, określający rodzaj i charakterystykę obiektu budowlanego oraz jego konstrukcję, wraz z danymi techniczno-użytkowymi, w tym wielkościami i rozkładem obciążeń, a w razie potrzeby, również danymi technologicznymi;</a:t>
            </a:r>
          </a:p>
          <a:p>
            <a:pPr>
              <a:buNone/>
            </a:pPr>
            <a:r>
              <a:rPr lang="pl-PL" dirty="0" smtClean="0"/>
              <a:t>3) </a:t>
            </a:r>
            <a:r>
              <a:rPr lang="pl-PL" b="1" dirty="0" smtClean="0"/>
              <a:t>oświadczenie, o którym mowa w art. 32 ust. 4 </a:t>
            </a:r>
            <a:r>
              <a:rPr lang="pl-PL" b="1" dirty="0" err="1" smtClean="0"/>
              <a:t>pkt</a:t>
            </a:r>
            <a:r>
              <a:rPr lang="pl-PL" b="1" dirty="0" smtClean="0"/>
              <a:t> 2;</a:t>
            </a:r>
          </a:p>
          <a:p>
            <a:pPr>
              <a:buNone/>
            </a:pPr>
            <a:r>
              <a:rPr lang="pl-PL" dirty="0" smtClean="0"/>
              <a:t>4) </a:t>
            </a:r>
            <a:r>
              <a:rPr lang="pl-PL" b="1" dirty="0" smtClean="0"/>
              <a:t>zaświadczenie </a:t>
            </a:r>
            <a:r>
              <a:rPr lang="pl-PL" dirty="0" smtClean="0"/>
              <a:t>wójta, burmistrza albo prezydenta miasta o zgodności zamierzonego sposobu użytkowania obiektu budowlanego z ustaleniami obowiązującego </a:t>
            </a:r>
            <a:r>
              <a:rPr lang="pl-PL" b="1" dirty="0" smtClean="0"/>
              <a:t>miejscowego planu zagospodarowania przestrzennego albo decyzję o warunkach zabudowy i zagospodarowania terenu, w przypadku braku obowiązującego miejscowego planu zagospodarowania przestrzennego;</a:t>
            </a:r>
          </a:p>
          <a:p>
            <a:pPr>
              <a:buNone/>
            </a:pPr>
            <a:r>
              <a:rPr lang="pl-PL" dirty="0" smtClean="0"/>
              <a:t>5) </a:t>
            </a:r>
            <a:r>
              <a:rPr lang="pl-PL" b="1" dirty="0" smtClean="0"/>
              <a:t>ekspertyzę techniczną, wykonaną przez osobę posiadającą uprawnienia budowlane bez ograniczeń w odpowiedniej specjalności;</a:t>
            </a:r>
          </a:p>
          <a:p>
            <a:pPr>
              <a:buNone/>
            </a:pPr>
            <a:r>
              <a:rPr lang="pl-PL" dirty="0" smtClean="0"/>
              <a:t>6) </a:t>
            </a:r>
            <a:r>
              <a:rPr lang="pl-PL" b="1" dirty="0" smtClean="0"/>
              <a:t>w zależności od potrzeb - pozwolenia, uzgodnienia lub opinie wymagane odrębnymi przepisami.</a:t>
            </a:r>
          </a:p>
          <a:p>
            <a:pPr>
              <a:buNone/>
            </a:pPr>
            <a:r>
              <a:rPr lang="pl-PL" dirty="0" smtClean="0"/>
              <a:t>(art. 71 ust. 2 </a:t>
            </a:r>
            <a:r>
              <a:rPr lang="pl-PL" dirty="0" err="1" smtClean="0"/>
              <a:t>zd</a:t>
            </a:r>
            <a:r>
              <a:rPr lang="pl-PL" dirty="0" smtClean="0"/>
              <a:t>. 3 </a:t>
            </a:r>
            <a:r>
              <a:rPr lang="pl-PL" dirty="0" err="1" smtClean="0"/>
              <a:t>p.b</a:t>
            </a:r>
            <a:r>
              <a:rPr lang="pl-PL" dirty="0" smtClean="0"/>
              <a:t>.).</a:t>
            </a:r>
          </a:p>
          <a:p>
            <a:pPr>
              <a:buNone/>
            </a:pP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lnSpcReduction="10000"/>
          </a:bodyPr>
          <a:lstStyle/>
          <a:p>
            <a:pPr>
              <a:buNone/>
            </a:pPr>
            <a:r>
              <a:rPr lang="pl-PL" b="1" dirty="0" smtClean="0"/>
              <a:t>Zgłoszenie zamiany sposobu użytkowania:</a:t>
            </a:r>
          </a:p>
          <a:p>
            <a:pPr>
              <a:buNone/>
            </a:pPr>
            <a:r>
              <a:rPr lang="pl-PL" dirty="0" smtClean="0"/>
              <a:t>W razie konieczności uzupełnienia zgłoszenia właściwy organ </a:t>
            </a:r>
            <a:r>
              <a:rPr lang="pl-PL" b="1" dirty="0" smtClean="0"/>
              <a:t>nakłada na zgłaszającego, w drodze postanowienia, obowiązek uzupełnienia, w określonym terminie, brakujących dokumentów</a:t>
            </a:r>
            <a:r>
              <a:rPr lang="pl-PL" dirty="0" smtClean="0"/>
              <a:t>, a w przypadku ich nieuzupełnienia,</a:t>
            </a:r>
            <a:r>
              <a:rPr lang="pl-PL" b="1" dirty="0" smtClean="0"/>
              <a:t> wnosi sprzeciw w drodze decyzji.</a:t>
            </a:r>
          </a:p>
          <a:p>
            <a:pPr>
              <a:buNone/>
            </a:pPr>
            <a:r>
              <a:rPr lang="pl-PL" dirty="0" smtClean="0"/>
              <a:t>(art. 71 ust. 3 </a:t>
            </a:r>
            <a:r>
              <a:rPr lang="pl-PL" dirty="0" err="1" smtClean="0"/>
              <a:t>p.b</a:t>
            </a:r>
            <a:r>
              <a:rPr lang="pl-PL" dirty="0" smtClean="0"/>
              <a:t>.). </a:t>
            </a:r>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b="1" dirty="0" smtClean="0"/>
              <a:t>Zgłoszenie zamiany sposobu użytkowania:</a:t>
            </a:r>
          </a:p>
          <a:p>
            <a:pPr>
              <a:buNone/>
            </a:pPr>
            <a:r>
              <a:rPr lang="pl-PL" dirty="0" smtClean="0"/>
              <a:t>Zgłoszenia należy dokonać przed dokonaniem zmiany sposobu użytkowania obiektu budowlanego lub jego części. </a:t>
            </a:r>
          </a:p>
          <a:p>
            <a:pPr>
              <a:buNone/>
            </a:pPr>
            <a:r>
              <a:rPr lang="pl-PL" dirty="0" smtClean="0"/>
              <a:t>Zmiana sposobu użytkowania może nastąpić, jeżeli w terminie 30 dni, od dnia doręczenia zgłoszenia, właściwy organ, nie wniesie sprzeciwu w drodze decyzji i nie później niż po upływie 2 lat od doręczenia zgłoszenia. </a:t>
            </a:r>
          </a:p>
          <a:p>
            <a:pPr>
              <a:buNone/>
            </a:pPr>
            <a:r>
              <a:rPr lang="pl-PL" dirty="0" smtClean="0"/>
              <a:t>(art. 71 ust. 4 </a:t>
            </a:r>
            <a:r>
              <a:rPr lang="pl-PL" dirty="0" err="1" smtClean="0"/>
              <a:t>p.b</a:t>
            </a:r>
            <a:r>
              <a:rPr lang="pl-PL" dirty="0" smtClean="0"/>
              <a:t>.). </a:t>
            </a:r>
          </a:p>
          <a:p>
            <a:pPr>
              <a:buNone/>
            </a:pP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b="1" dirty="0" smtClean="0"/>
              <a:t>Rozpoczęcie użytkowania </a:t>
            </a:r>
          </a:p>
          <a:p>
            <a:pPr algn="ctr">
              <a:buNone/>
            </a:pPr>
            <a:r>
              <a:rPr lang="pl-PL" u="sng" dirty="0" smtClean="0"/>
              <a:t>Zawiadomienie o zakończeniu budowy </a:t>
            </a:r>
          </a:p>
          <a:p>
            <a:pPr>
              <a:buNone/>
            </a:pPr>
            <a:r>
              <a:rPr lang="pl-PL" dirty="0" smtClean="0"/>
              <a:t>Przed przystąpieniem do użytkowania obiektu budowlanego należy </a:t>
            </a:r>
            <a:r>
              <a:rPr lang="pl-PL" b="1" dirty="0" smtClean="0"/>
              <a:t>uzyskać decyzję o pozwoleniu na użytkowanie</a:t>
            </a:r>
            <a:r>
              <a:rPr lang="pl-PL" dirty="0" smtClean="0"/>
              <a:t>, jeżeli:</a:t>
            </a:r>
          </a:p>
          <a:p>
            <a:pPr>
              <a:buNone/>
            </a:pPr>
            <a:r>
              <a:rPr lang="pl-PL" dirty="0" smtClean="0"/>
              <a:t>1. na budowę obiektu budowlanego jest wymagane pozwolenie na budowę i jest on zaliczony do określonej kategorii; </a:t>
            </a:r>
          </a:p>
          <a:p>
            <a:pPr>
              <a:buNone/>
            </a:pPr>
            <a:r>
              <a:rPr lang="pl-PL" dirty="0" smtClean="0"/>
              <a:t>2. zachodzą okoliczności, o których mowa w art. 49 ust. 5 albo art. 51 ust. 4;</a:t>
            </a:r>
          </a:p>
          <a:p>
            <a:pPr>
              <a:buNone/>
            </a:pPr>
            <a:r>
              <a:rPr lang="pl-PL" dirty="0" smtClean="0"/>
              <a:t>3. przystąpienie do użytkowania obiektu budowlanego ma nastąpić przed wykonaniem wszystkich robót budowlanych. (art. 55 ust. 1 </a:t>
            </a:r>
            <a:r>
              <a:rPr lang="pl-PL" dirty="0" err="1" smtClean="0"/>
              <a:t>p.b</a:t>
            </a:r>
            <a:r>
              <a:rPr lang="pl-PL" dirty="0" smtClean="0"/>
              <a:t>.). </a:t>
            </a:r>
          </a:p>
          <a:p>
            <a:pPr marL="514350" indent="-514350">
              <a:buAutoNum type="arabicParenR"/>
            </a:pPr>
            <a:endParaRPr lang="pl-PL" dirty="0" smtClean="0"/>
          </a:p>
          <a:p>
            <a:pPr marL="514350" indent="-514350">
              <a:buAutoNum type="arabicParenR"/>
            </a:pPr>
            <a:endParaRPr lang="pl-PL" dirty="0" smtClean="0"/>
          </a:p>
          <a:p>
            <a:pPr>
              <a:buNone/>
            </a:pP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b="1" dirty="0" smtClean="0"/>
              <a:t>Zgłoszenie zamiany sposobu użytkowania:</a:t>
            </a:r>
          </a:p>
          <a:p>
            <a:pPr>
              <a:buNone/>
            </a:pPr>
            <a:r>
              <a:rPr lang="pl-PL" dirty="0" smtClean="0"/>
              <a:t>Dokonanie zgłoszenia, o którym mowa w ust. 2, po zmianie sposobu użytkowania obiektu budowlanego lub jego części nie wywołuje skutków prawnych.</a:t>
            </a:r>
          </a:p>
          <a:p>
            <a:pPr>
              <a:buNone/>
            </a:pPr>
            <a:r>
              <a:rPr lang="pl-PL" dirty="0" smtClean="0"/>
              <a:t>(art. 71 ust. 7 </a:t>
            </a:r>
            <a:r>
              <a:rPr lang="pl-PL" dirty="0" err="1" smtClean="0"/>
              <a:t>p.b</a:t>
            </a:r>
            <a:r>
              <a:rPr lang="pl-PL" dirty="0" smtClean="0"/>
              <a:t>.). </a:t>
            </a:r>
          </a:p>
          <a:p>
            <a:pPr>
              <a:buNone/>
            </a:pPr>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251520" y="1412776"/>
            <a:ext cx="8712968" cy="5445224"/>
          </a:xfrm>
        </p:spPr>
        <p:txBody>
          <a:bodyPr>
            <a:normAutofit fontScale="70000" lnSpcReduction="20000"/>
          </a:bodyPr>
          <a:lstStyle/>
          <a:p>
            <a:pPr>
              <a:buNone/>
            </a:pPr>
            <a:r>
              <a:rPr lang="pl-PL" b="1" dirty="0" smtClean="0"/>
              <a:t>Zgłoszenie zamiany sposobu użytkowania:</a:t>
            </a:r>
          </a:p>
          <a:p>
            <a:pPr>
              <a:buNone/>
            </a:pPr>
            <a:r>
              <a:rPr lang="pl-PL" dirty="0" smtClean="0"/>
              <a:t>Właściwy organ wnosi sprzeciw, jeżeli zamierzona zmiana sposobu użytkowania obiektu budowlanego lub jego części:</a:t>
            </a:r>
          </a:p>
          <a:p>
            <a:pPr>
              <a:buNone/>
            </a:pPr>
            <a:r>
              <a:rPr lang="pl-PL" dirty="0" smtClean="0"/>
              <a:t>1) </a:t>
            </a:r>
            <a:r>
              <a:rPr lang="pl-PL" b="1" dirty="0" smtClean="0"/>
              <a:t>wymaga wykonania robót budowlanych, objętych obowiązkiem uzyskania pozwolenia na budowę;</a:t>
            </a:r>
          </a:p>
          <a:p>
            <a:pPr>
              <a:buNone/>
            </a:pPr>
            <a:r>
              <a:rPr lang="pl-PL" dirty="0" smtClean="0"/>
              <a:t>2) </a:t>
            </a:r>
            <a:r>
              <a:rPr lang="pl-PL" b="1" dirty="0" smtClean="0"/>
              <a:t>narusza ustalenia obowiązującego miejscowego planu zagospodarowania przestrzennego i innych aktów prawa miejscowego albo decyzji o warunkach budowy i zagospodarowania terenu, w przypadku braku obowiązującego miejscowego planu zagospodarowania przestrzennego;</a:t>
            </a:r>
          </a:p>
          <a:p>
            <a:pPr>
              <a:buNone/>
            </a:pPr>
            <a:r>
              <a:rPr lang="pl-PL" dirty="0" smtClean="0"/>
              <a:t>3) </a:t>
            </a:r>
            <a:r>
              <a:rPr lang="pl-PL" b="1" dirty="0" smtClean="0"/>
              <a:t>może spowodować niedopuszczalne:</a:t>
            </a:r>
          </a:p>
          <a:p>
            <a:pPr>
              <a:buNone/>
            </a:pPr>
            <a:r>
              <a:rPr lang="pl-PL" dirty="0" smtClean="0"/>
              <a:t>   a) zagrożenia bezpieczeństwa ludzi lub mienia,</a:t>
            </a:r>
          </a:p>
          <a:p>
            <a:pPr>
              <a:buNone/>
            </a:pPr>
            <a:r>
              <a:rPr lang="pl-PL" dirty="0" smtClean="0"/>
              <a:t>   b) pogorszenie stanu środowiska lub stanu zachowania zabytków,</a:t>
            </a:r>
          </a:p>
          <a:p>
            <a:pPr>
              <a:buNone/>
            </a:pPr>
            <a:r>
              <a:rPr lang="pl-PL" dirty="0" smtClean="0"/>
              <a:t>   c) pogorszenie warunków zdrowotno-sanitarnych,</a:t>
            </a:r>
          </a:p>
          <a:p>
            <a:pPr>
              <a:buNone/>
            </a:pPr>
            <a:r>
              <a:rPr lang="pl-PL" dirty="0" smtClean="0"/>
              <a:t>   d) wprowadzenie, utrwalenie bądź zwiększenie ograniczeń lub uciążliwości dla terenów sąsiednich.</a:t>
            </a:r>
          </a:p>
          <a:p>
            <a:pPr>
              <a:buNone/>
            </a:pPr>
            <a:r>
              <a:rPr lang="pl-PL" dirty="0" smtClean="0"/>
              <a:t>(art. 71 ust. 5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925144"/>
          </a:xfrm>
        </p:spPr>
        <p:txBody>
          <a:bodyPr>
            <a:normAutofit fontScale="92500" lnSpcReduction="20000"/>
          </a:bodyPr>
          <a:lstStyle/>
          <a:p>
            <a:pPr>
              <a:buNone/>
            </a:pPr>
            <a:r>
              <a:rPr lang="pl-PL" b="1" dirty="0" smtClean="0"/>
              <a:t>Zgłoszenie zamiany sposobu użytkowania:</a:t>
            </a:r>
          </a:p>
          <a:p>
            <a:pPr>
              <a:buNone/>
            </a:pPr>
            <a:r>
              <a:rPr lang="pl-PL" dirty="0" smtClean="0"/>
              <a:t>Jeżeli zamierzona zmiana sposobu użytkowania obiektu budowlanego lub jego części wymaga wykonania robót budowlanych:</a:t>
            </a:r>
          </a:p>
          <a:p>
            <a:pPr>
              <a:buNone/>
            </a:pPr>
            <a:r>
              <a:rPr lang="pl-PL" dirty="0" smtClean="0"/>
              <a:t>1) objętych obowiązkiem uzyskania pozwolenia na budowę - rozstrzygnięcie w sprawie zmiany sposobu użytkowania następuje w decyzji o pozwoleniu na budowę;</a:t>
            </a:r>
          </a:p>
          <a:p>
            <a:pPr>
              <a:buNone/>
            </a:pPr>
            <a:r>
              <a:rPr lang="pl-PL" dirty="0" smtClean="0"/>
              <a:t>2) objętych obowiązkiem zgłoszenia - do zgłoszenia, o którym mowa w ust. 2, stosuje się odpowiednio przepisy art. 30 ust. 2-4. </a:t>
            </a:r>
          </a:p>
          <a:p>
            <a:pPr>
              <a:buNone/>
            </a:pPr>
            <a:r>
              <a:rPr lang="pl-PL" dirty="0" smtClean="0"/>
              <a:t>(art. 71 ust. 6 </a:t>
            </a:r>
            <a:r>
              <a:rPr lang="pl-PL" dirty="0" err="1" smtClean="0"/>
              <a:t>p.b</a:t>
            </a:r>
            <a:r>
              <a:rPr lang="pl-PL" dirty="0" smtClean="0"/>
              <a:t>.). </a:t>
            </a:r>
          </a:p>
          <a:p>
            <a:pPr>
              <a:buNone/>
            </a:pPr>
            <a:endParaRPr lang="pl-PL" dirty="0" smtClean="0"/>
          </a:p>
          <a:p>
            <a:pPr>
              <a:buNone/>
            </a:pPr>
            <a:endParaRPr lang="pl-PL" dirty="0" smtClean="0"/>
          </a:p>
          <a:p>
            <a:pPr>
              <a:buNone/>
            </a:pPr>
            <a:endParaRPr lang="pl-PL" dirty="0" smtClean="0"/>
          </a:p>
          <a:p>
            <a:pPr>
              <a:buNone/>
            </a:pPr>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62500" lnSpcReduction="20000"/>
          </a:bodyPr>
          <a:lstStyle/>
          <a:p>
            <a:pPr>
              <a:buNone/>
            </a:pPr>
            <a:r>
              <a:rPr lang="pl-PL" b="1" dirty="0" smtClean="0"/>
              <a:t>Kazus 1.3</a:t>
            </a:r>
          </a:p>
          <a:p>
            <a:pPr>
              <a:buNone/>
            </a:pPr>
            <a:r>
              <a:rPr lang="pl-PL" dirty="0" smtClean="0"/>
              <a:t>Organ nadzoru budowlanego wszczął postępowanie w przedmiocie usunięcia stwierdzonych nieprawidłowości w użytkowaniu. Organ ten wskazała, że umieszczenie na ścianie reklamy zasłaniającej całą ścianę od strony ulicy powoduje oszpecenie tego obiektu. Obiekt ten był budynkiem wybudowanym w stylu secesji. Organ nadzoru budowlanego stwierdził, że nieprawidłowo użytkowany obiekt budowlany jest własnością Jana Kowalskiego oraz Dominiki Nowackiej. Organ nadzoru budowlanego nie określił miejsca zamieszkania Dominiki Nowackiej, a jedynie określił miejsce zamieszkania Jana Kowalskiego. Organ nadzoru budowlanego nałożył jedynie na Jana Kowalskiego obowiązek usunięcia reklamy. Jednocześnie organ zakazał użytkowania obiektu, do czasu usunięcia reklamy. Jan Kowalski nie usunął tej reklamy i dalej użytkował ten obiekt budowlany. </a:t>
            </a:r>
          </a:p>
          <a:p>
            <a:pPr>
              <a:buNone/>
            </a:pPr>
            <a:endParaRPr lang="pl-PL" dirty="0" smtClean="0"/>
          </a:p>
          <a:p>
            <a:pPr>
              <a:buNone/>
            </a:pPr>
            <a:r>
              <a:rPr lang="pl-PL" dirty="0" smtClean="0"/>
              <a:t>Oceń działanie Jana Kowalskiego oraz organu nadzoru budowlanego </a:t>
            </a:r>
          </a:p>
          <a:p>
            <a:pPr>
              <a:buNone/>
            </a:pP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62500" lnSpcReduction="20000"/>
          </a:bodyPr>
          <a:lstStyle/>
          <a:p>
            <a:pPr>
              <a:buNone/>
            </a:pPr>
            <a:r>
              <a:rPr lang="pl-PL" b="1" dirty="0" smtClean="0"/>
              <a:t>Kazus 2.3</a:t>
            </a:r>
          </a:p>
          <a:p>
            <a:pPr>
              <a:buNone/>
            </a:pPr>
            <a:r>
              <a:rPr lang="pl-PL" dirty="0" smtClean="0"/>
              <a:t>Jan Malinowski jest właścicielem wykończonego obiektu budowlanego. Jan Malinowski oddziedziczył ten obiekt budowlany po swoim ojcu Kazimierzu Malinowskim. Kazimierz Malinowski nie zdążył przed śmiercią wystąpić z wnioskiem o wszczęciem postępowania w sprawie pozwolenia na użytkowanie. Jednocześnie do obiektu budowlanego włamali się i zamieszkali w nim bezdomni narkomani, którzy podłączyli nielegalnie prąd i ogrzewali obiekt budowlany. Organ nadzoru budowlanego stwierdził, że obiekt jest nieprawidłowo użytkowany. Organ nadzoru budowlanego wszczął postępowanie w sprawie rozbiórki nieużytkowanego obiektu. Organ uznał bezdomnych za zarządców tego obiektu budowlanego. Organ uznał bezdomnych za strony tego postępowania. Organ uznał, że obiekt budowlany nie nadaje się do wykończenia, ponieważ jest wykończony. Organ nadzoru budowlanego wydał zatem decyzję nakazującą rozbiórkę tego obiektu. </a:t>
            </a:r>
          </a:p>
          <a:p>
            <a:endParaRPr lang="pl-PL" dirty="0" smtClean="0"/>
          </a:p>
          <a:p>
            <a:pPr>
              <a:buNone/>
            </a:pPr>
            <a:r>
              <a:rPr lang="pl-PL" dirty="0" smtClean="0"/>
              <a:t>Oceń działania organu nadzoru budowlanego. </a:t>
            </a:r>
          </a:p>
          <a:p>
            <a:pPr>
              <a:buNone/>
            </a:pP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b="1" dirty="0" smtClean="0"/>
              <a:t>Kazus 3.3</a:t>
            </a:r>
          </a:p>
          <a:p>
            <a:pPr>
              <a:buNone/>
            </a:pPr>
            <a:r>
              <a:rPr lang="pl-PL" dirty="0" smtClean="0"/>
              <a:t>Władysław Nowicki jest właścicielem obiektu budowlanego użytkowanego jako </a:t>
            </a:r>
            <a:r>
              <a:rPr lang="pl-PL" dirty="0" err="1" smtClean="0"/>
              <a:t>loft</a:t>
            </a:r>
            <a:r>
              <a:rPr lang="pl-PL" dirty="0" smtClean="0"/>
              <a:t>, w którym mieszkał. Władysław Nowicki postanowił zmienić obiekt budowlany na warsztat samochodowy. Następnie Władysław Nowicki zgłosił zmianę sposobu użytkowania obiektu budowlanego. Sąsiad uznał, że taka zmiana może spowodować uciążliwość wpływającą negatywnie na jego nieruchomość. Następnie sąsiad wniósł o wszczęcie postępowanie w sprawie wniesienia sprzeciwu przez organ nadzoru budowlanego. Organ nie podjął żadnych działań. </a:t>
            </a:r>
          </a:p>
          <a:p>
            <a:endParaRPr lang="pl-PL" dirty="0" smtClean="0"/>
          </a:p>
          <a:p>
            <a:pPr>
              <a:buNone/>
            </a:pPr>
            <a:r>
              <a:rPr lang="pl-PL" dirty="0" smtClean="0"/>
              <a:t>Oceń prawidłowość zmiany sposobu użytkowania obiektu budowlanego oraz oceń działania organu nadzoru budowlanego. </a:t>
            </a:r>
          </a:p>
          <a:p>
            <a:pPr>
              <a:buNone/>
            </a:pPr>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endParaRPr lang="pl-PL" dirty="0"/>
          </a:p>
        </p:txBody>
      </p:sp>
      <p:sp>
        <p:nvSpPr>
          <p:cNvPr id="3" name="Symbol zastępczy zawartości 2"/>
          <p:cNvSpPr>
            <a:spLocks noGrp="1"/>
          </p:cNvSpPr>
          <p:nvPr>
            <p:ph idx="1"/>
          </p:nvPr>
        </p:nvSpPr>
        <p:spPr/>
        <p:txBody>
          <a:bodyPr>
            <a:normAutofit/>
          </a:bodyPr>
          <a:lstStyle/>
          <a:p>
            <a:pPr algn="ctr">
              <a:buNone/>
            </a:pPr>
            <a:endParaRPr lang="pl-PL" b="1" dirty="0" smtClean="0"/>
          </a:p>
          <a:p>
            <a:pPr algn="ctr">
              <a:buNone/>
            </a:pPr>
            <a:endParaRPr lang="pl-PL" b="1" dirty="0" smtClean="0"/>
          </a:p>
          <a:p>
            <a:pPr algn="ctr">
              <a:buNone/>
            </a:pPr>
            <a:r>
              <a:rPr lang="pl-PL" sz="5400" b="1" dirty="0" smtClean="0"/>
              <a:t>Dziękuję za uwagę</a:t>
            </a:r>
            <a:endParaRPr lang="pl-PL" sz="5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lstStyle/>
          <a:p>
            <a:pPr>
              <a:buNone/>
            </a:pPr>
            <a:r>
              <a:rPr lang="pl-PL" b="1" dirty="0" smtClean="0"/>
              <a:t>Rozpoczęcie użytkowania </a:t>
            </a:r>
          </a:p>
          <a:p>
            <a:pPr>
              <a:buNone/>
            </a:pPr>
            <a:r>
              <a:rPr lang="pl-PL" dirty="0" smtClean="0"/>
              <a:t>Inwestor zamiast dokonania zawiadomienia o zakończeniu budowy może wystąpić z wnioskiem o wydanie decyzji o pozwoleniu na użytkowanie.</a:t>
            </a:r>
          </a:p>
          <a:p>
            <a:pPr>
              <a:buNone/>
            </a:pPr>
            <a:r>
              <a:rPr lang="pl-PL" dirty="0" smtClean="0"/>
              <a:t>(art. 55 ust. 2 </a:t>
            </a:r>
            <a:r>
              <a:rPr lang="pl-PL" dirty="0" err="1" smtClean="0"/>
              <a:t>p.b</a:t>
            </a:r>
            <a:r>
              <a:rPr lang="pl-PL" dirty="0" smtClean="0"/>
              <a:t>.).</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b="1" dirty="0" smtClean="0"/>
              <a:t>Rozpoczęcie użytkowania </a:t>
            </a:r>
          </a:p>
          <a:p>
            <a:pPr>
              <a:buNone/>
            </a:pPr>
            <a:r>
              <a:rPr lang="pl-PL" dirty="0" smtClean="0"/>
              <a:t>Inwestor, w stosunku do którego nałożono obowiązek </a:t>
            </a:r>
            <a:r>
              <a:rPr lang="pl-PL" b="1" dirty="0" smtClean="0"/>
              <a:t>uzyskania pozwolenia na użytkowanie </a:t>
            </a:r>
            <a:r>
              <a:rPr lang="pl-PL" dirty="0" smtClean="0"/>
              <a:t>obiektu budowlanego, jest obowiązany zawiadomić, zgodnie z właściwością wynikającą z szczególnych, </a:t>
            </a:r>
          </a:p>
          <a:p>
            <a:pPr>
              <a:buNone/>
            </a:pPr>
            <a:r>
              <a:rPr lang="pl-PL" dirty="0" smtClean="0"/>
              <a:t>1. Państwowej Inspekcji Sanitarnej,</a:t>
            </a:r>
          </a:p>
          <a:p>
            <a:pPr>
              <a:buNone/>
            </a:pPr>
            <a:r>
              <a:rPr lang="pl-PL" dirty="0" smtClean="0"/>
              <a:t>2. Państwowej Straży Pożarnej</a:t>
            </a:r>
          </a:p>
          <a:p>
            <a:pPr>
              <a:buFontTx/>
              <a:buChar char="-"/>
            </a:pPr>
            <a:r>
              <a:rPr lang="pl-PL" dirty="0" smtClean="0"/>
              <a:t>o zakończeniu budowy obiektu budowlanego i zamiarze przystąpienia do jego użytkowania. Organy zajmują stanowisko w sprawie zgodności wykonania obiektu budowlanego z projektem budowlanym.</a:t>
            </a:r>
          </a:p>
          <a:p>
            <a:pPr>
              <a:buNone/>
            </a:pPr>
            <a:r>
              <a:rPr lang="pl-PL" dirty="0" smtClean="0"/>
              <a:t>(art. 56 ust. 1 </a:t>
            </a:r>
            <a:r>
              <a:rPr lang="pl-PL" dirty="0" err="1" smtClean="0"/>
              <a:t>p.b</a:t>
            </a:r>
            <a:r>
              <a:rPr lang="pl-PL" dirty="0" smtClean="0"/>
              <a:t>.). </a:t>
            </a:r>
          </a:p>
          <a:p>
            <a:pPr>
              <a:buNone/>
            </a:pP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457200" y="1600200"/>
            <a:ext cx="8229600" cy="4853136"/>
          </a:xfrm>
        </p:spPr>
        <p:txBody>
          <a:bodyPr>
            <a:normAutofit fontScale="92500" lnSpcReduction="20000"/>
          </a:bodyPr>
          <a:lstStyle/>
          <a:p>
            <a:pPr>
              <a:buNone/>
            </a:pPr>
            <a:r>
              <a:rPr lang="pl-PL" b="1" dirty="0" smtClean="0"/>
              <a:t>Rozpoczęcie użytkowania </a:t>
            </a:r>
          </a:p>
          <a:p>
            <a:pPr>
              <a:buNone/>
            </a:pPr>
            <a:r>
              <a:rPr lang="pl-PL" dirty="0" smtClean="0"/>
              <a:t>Przepisy ust. 1 stosuje się również w przypadku, gdy projekt budowlany obiektu budowlanego nieobjętego obowiązkiem uzyskania pozwolenia na użytkowanie wymagał uzgodnienia pod względem ochrony przeciwpożarowej lub wymagań higienicznych i zdrowotnych.</a:t>
            </a:r>
          </a:p>
          <a:p>
            <a:pPr>
              <a:buNone/>
            </a:pPr>
            <a:r>
              <a:rPr lang="pl-PL" dirty="0" smtClean="0"/>
              <a:t>Niezajęcie stanowiska przez organy, wymienione w ust. 1, </a:t>
            </a:r>
            <a:r>
              <a:rPr lang="pl-PL" b="1" dirty="0" smtClean="0"/>
              <a:t>w terminie 14 dni od dnia otrzymania zawiadomienia, traktuje się jak niezgłoszenie sprzeciwu lub uwag</a:t>
            </a:r>
            <a:r>
              <a:rPr lang="pl-PL" dirty="0" smtClean="0"/>
              <a:t>. </a:t>
            </a:r>
          </a:p>
          <a:p>
            <a:pPr>
              <a:buNone/>
            </a:pPr>
            <a:r>
              <a:rPr lang="pl-PL" dirty="0" smtClean="0"/>
              <a:t>(art. 56 ust. 1a-2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a:xfrm>
            <a:off x="179512" y="1196752"/>
            <a:ext cx="8964488" cy="5472608"/>
          </a:xfrm>
        </p:spPr>
        <p:txBody>
          <a:bodyPr>
            <a:normAutofit fontScale="55000" lnSpcReduction="20000"/>
          </a:bodyPr>
          <a:lstStyle/>
          <a:p>
            <a:pPr>
              <a:buNone/>
            </a:pPr>
            <a:r>
              <a:rPr lang="pl-PL" b="1" dirty="0" smtClean="0"/>
              <a:t>Rozpoczęcie użytkowania </a:t>
            </a:r>
          </a:p>
          <a:p>
            <a:pPr>
              <a:buNone/>
            </a:pPr>
            <a:r>
              <a:rPr lang="pl-PL" dirty="0" smtClean="0"/>
              <a:t>Do </a:t>
            </a:r>
            <a:r>
              <a:rPr lang="pl-PL" b="1" dirty="0" smtClean="0"/>
              <a:t>zawiadomienia o zakończeniu budow</a:t>
            </a:r>
            <a:r>
              <a:rPr lang="pl-PL" dirty="0" smtClean="0"/>
              <a:t>y obiektu </a:t>
            </a:r>
            <a:r>
              <a:rPr lang="pl-PL" i="1" dirty="0" smtClean="0"/>
              <a:t>budowlanego</a:t>
            </a:r>
            <a:r>
              <a:rPr lang="pl-PL" dirty="0" smtClean="0"/>
              <a:t> lub </a:t>
            </a:r>
            <a:r>
              <a:rPr lang="pl-PL" b="1" dirty="0" smtClean="0"/>
              <a:t>wniosku o udzielenie pozwolenia na użytkowanie</a:t>
            </a:r>
            <a:r>
              <a:rPr lang="pl-PL" dirty="0" smtClean="0"/>
              <a:t> inwestor jest obowiązany dołączyć:</a:t>
            </a:r>
          </a:p>
          <a:p>
            <a:pPr>
              <a:buNone/>
            </a:pPr>
            <a:r>
              <a:rPr lang="pl-PL" dirty="0" smtClean="0"/>
              <a:t>1) </a:t>
            </a:r>
            <a:r>
              <a:rPr lang="pl-PL" b="1" dirty="0" smtClean="0"/>
              <a:t>oryginał dziennika budowy;</a:t>
            </a:r>
          </a:p>
          <a:p>
            <a:pPr>
              <a:buNone/>
            </a:pPr>
            <a:r>
              <a:rPr lang="pl-PL" dirty="0" smtClean="0"/>
              <a:t>2) </a:t>
            </a:r>
            <a:r>
              <a:rPr lang="pl-PL" b="1" dirty="0" smtClean="0"/>
              <a:t>oświadczenie kierownika budowy:</a:t>
            </a:r>
          </a:p>
          <a:p>
            <a:pPr>
              <a:buNone/>
            </a:pPr>
            <a:r>
              <a:rPr lang="pl-PL" dirty="0" smtClean="0"/>
              <a:t>     a) o zgodności wykonania obiektu </a:t>
            </a:r>
            <a:r>
              <a:rPr lang="pl-PL" i="1" dirty="0" smtClean="0"/>
              <a:t>budowlanego</a:t>
            </a:r>
            <a:r>
              <a:rPr lang="pl-PL" dirty="0" smtClean="0"/>
              <a:t> z projektem </a:t>
            </a:r>
            <a:r>
              <a:rPr lang="pl-PL" i="1" dirty="0" smtClean="0"/>
              <a:t>budowlanym</a:t>
            </a:r>
            <a:r>
              <a:rPr lang="pl-PL" dirty="0" smtClean="0"/>
              <a:t> lub warunkami pozwolenia na budowę oraz przepisami.</a:t>
            </a:r>
          </a:p>
          <a:p>
            <a:pPr>
              <a:buNone/>
            </a:pPr>
            <a:r>
              <a:rPr lang="pl-PL" dirty="0" smtClean="0"/>
              <a:t>     b) o doprowadzeniu do należytego stanu i porządku terenu budowy, a także - w razie korzystania - drogi, ulicy, sąsiedniej nieruchomości, budynku lub lokalu;</a:t>
            </a:r>
          </a:p>
          <a:p>
            <a:pPr>
              <a:buNone/>
            </a:pPr>
            <a:r>
              <a:rPr lang="pl-PL" dirty="0" smtClean="0"/>
              <a:t>3) </a:t>
            </a:r>
            <a:r>
              <a:rPr lang="pl-PL" b="1" dirty="0" smtClean="0"/>
              <a:t>oświadczenie o właściwym zagospodarowaniu terenów przyległych</a:t>
            </a:r>
            <a:r>
              <a:rPr lang="pl-PL" dirty="0" smtClean="0"/>
              <a:t>, jeżeli eksploatacja wybudowanego obiektu jest uzależniona od ich odpowiedniego zagospodarowania;</a:t>
            </a:r>
          </a:p>
          <a:p>
            <a:pPr>
              <a:buNone/>
            </a:pPr>
            <a:r>
              <a:rPr lang="pl-PL" dirty="0" smtClean="0"/>
              <a:t>4) </a:t>
            </a:r>
            <a:r>
              <a:rPr lang="pl-PL" b="1" dirty="0" smtClean="0"/>
              <a:t>protokoły badań i sprawdzeń;</a:t>
            </a:r>
          </a:p>
          <a:p>
            <a:pPr>
              <a:buNone/>
            </a:pPr>
            <a:r>
              <a:rPr lang="pl-PL" dirty="0" smtClean="0"/>
              <a:t>5) </a:t>
            </a:r>
            <a:r>
              <a:rPr lang="pl-PL" b="1" dirty="0" smtClean="0"/>
              <a:t>dokumentację geodezyjną</a:t>
            </a:r>
            <a:r>
              <a:rPr lang="pl-PL" dirty="0" smtClean="0"/>
              <a:t>, zawierającą wyniki geodezyjnej inwentaryzacji powykonawczej oraz informację o zgodności usytuowania obiektu </a:t>
            </a:r>
            <a:r>
              <a:rPr lang="pl-PL" i="1" dirty="0" smtClean="0"/>
              <a:t>budowlanego</a:t>
            </a:r>
            <a:r>
              <a:rPr lang="pl-PL" dirty="0" smtClean="0"/>
              <a:t> z projektem zagospodarowania działki lub terenu lub odstępstwach od tego projektu, sporządzoną przez osobę wykonującą samodzielne funkcje w dziedzinie geodezji i kartografii oraz posiadającą odpowiednie uprawnienia zawodowe;</a:t>
            </a:r>
          </a:p>
          <a:p>
            <a:pPr>
              <a:buNone/>
            </a:pPr>
            <a:r>
              <a:rPr lang="pl-PL" dirty="0" smtClean="0"/>
              <a:t>6) </a:t>
            </a:r>
            <a:r>
              <a:rPr lang="pl-PL" b="1" dirty="0" smtClean="0"/>
              <a:t>potwierdzenie, zgodnie z odrębnymi przepisami, odbioru wykonanych przyłączy</a:t>
            </a:r>
            <a:r>
              <a:rPr lang="pl-PL" dirty="0" smtClean="0"/>
              <a:t>;</a:t>
            </a:r>
          </a:p>
          <a:p>
            <a:pPr>
              <a:buNone/>
            </a:pPr>
            <a:r>
              <a:rPr lang="pl-PL" dirty="0" smtClean="0"/>
              <a:t>7a) zaświadczenie wójta, burmistrza albo prezydenta miasta, potwierdzające spełnienie warunków, o których mowa w art. 37i ust. 8 ustawy z dnia 27 marca 2003 r. o planowaniu i zagospodarowaniu przestrzennym (Dz. U. z 2015 r. poz. 199, z </a:t>
            </a:r>
            <a:r>
              <a:rPr lang="pl-PL" dirty="0" err="1" smtClean="0"/>
              <a:t>późn</a:t>
            </a:r>
            <a:r>
              <a:rPr lang="pl-PL" dirty="0" smtClean="0"/>
              <a:t>. zm.), o ile jest wymagane; (art. 57 ust. 1 </a:t>
            </a:r>
            <a:r>
              <a:rPr lang="pl-PL" dirty="0" err="1" smtClean="0"/>
              <a:t>p.b</a:t>
            </a:r>
            <a:r>
              <a:rPr lang="pl-PL" dirty="0" smtClean="0"/>
              <a:t>.). </a:t>
            </a:r>
          </a:p>
          <a:p>
            <a:pPr>
              <a:buNone/>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Proces utrzymania </a:t>
            </a:r>
            <a:br>
              <a:rPr lang="pl-PL" b="1" dirty="0" smtClean="0"/>
            </a:br>
            <a:r>
              <a:rPr lang="pl-PL" b="1" dirty="0" smtClean="0"/>
              <a:t>obiektu budowlanego </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b="1" dirty="0" smtClean="0"/>
              <a:t>Rozpoczęcie użytkowania </a:t>
            </a:r>
          </a:p>
          <a:p>
            <a:pPr>
              <a:buNone/>
            </a:pPr>
            <a:r>
              <a:rPr lang="pl-PL" u="sng" dirty="0" smtClean="0"/>
              <a:t>Pozwolenie na użytkowanie</a:t>
            </a:r>
          </a:p>
          <a:p>
            <a:pPr>
              <a:buNone/>
            </a:pPr>
            <a:r>
              <a:rPr lang="pl-PL" dirty="0" smtClean="0"/>
              <a:t>Właściwy organ wydaje decyzję w sprawie pozwolenia na użytkowanie obiektu budowlanego </a:t>
            </a:r>
            <a:r>
              <a:rPr lang="pl-PL" b="1" dirty="0" smtClean="0"/>
              <a:t>po przeprowadzeniu obowiązkowej kontroli, o której mowa w art. 59a.</a:t>
            </a:r>
          </a:p>
          <a:p>
            <a:pPr>
              <a:buNone/>
            </a:pPr>
            <a:r>
              <a:rPr lang="pl-PL" dirty="0" smtClean="0"/>
              <a:t>Właściwy organ może w pozwoleniu na użytkowanie obiektu budowlanego </a:t>
            </a:r>
            <a:r>
              <a:rPr lang="pl-PL" b="1" dirty="0" smtClean="0"/>
              <a:t>określić warunki użytkowania tego o</a:t>
            </a:r>
            <a:r>
              <a:rPr lang="pl-PL" dirty="0" smtClean="0"/>
              <a:t>biektu albo uzależnić jego użytkowanie od wykonania, w oznaczonym terminie, </a:t>
            </a:r>
            <a:r>
              <a:rPr lang="pl-PL" b="1" dirty="0" smtClean="0"/>
              <a:t>określonych robót budowlanych.</a:t>
            </a:r>
          </a:p>
          <a:p>
            <a:pPr>
              <a:buNone/>
            </a:pPr>
            <a:r>
              <a:rPr lang="pl-PL" dirty="0" smtClean="0"/>
              <a:t>Jeżeli właściwy organ stwierdzi, że obiekt budowlany spełnia warunki, określone w ust. 1, </a:t>
            </a:r>
            <a:r>
              <a:rPr lang="pl-PL" b="1" dirty="0" smtClean="0"/>
              <a:t>pomimo niewykonania części robót wykończeniowych lub innych robót budowlanych związanych z obiektem, w wydanym pozwoleniu na użytkowanie może określić termin wykonania tych robót.</a:t>
            </a:r>
          </a:p>
          <a:p>
            <a:pPr>
              <a:buNone/>
            </a:pPr>
            <a:r>
              <a:rPr lang="pl-PL" dirty="0" smtClean="0"/>
              <a:t>(art. 59 ust. 1-3 </a:t>
            </a:r>
            <a:r>
              <a:rPr lang="pl-PL" dirty="0" err="1" smtClean="0"/>
              <a:t>p.b</a:t>
            </a:r>
            <a:r>
              <a:rPr lang="pl-PL" dirty="0" smtClean="0"/>
              <a:t>.). </a:t>
            </a:r>
          </a:p>
          <a:p>
            <a:pPr>
              <a:buNone/>
            </a:pP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3703</Words>
  <Application>Microsoft Office PowerPoint</Application>
  <PresentationFormat>Pokaz na ekranie (4:3)</PresentationFormat>
  <Paragraphs>278</Paragraphs>
  <Slides>46</Slides>
  <Notes>0</Notes>
  <HiddenSlides>0</HiddenSlides>
  <MMClips>0</MMClips>
  <ScaleCrop>false</ScaleCrop>
  <HeadingPairs>
    <vt:vector size="4" baseType="variant">
      <vt:variant>
        <vt:lpstr>Motyw</vt:lpstr>
      </vt:variant>
      <vt:variant>
        <vt:i4>1</vt:i4>
      </vt:variant>
      <vt:variant>
        <vt:lpstr>Tytuły slajdów</vt:lpstr>
      </vt:variant>
      <vt:variant>
        <vt:i4>46</vt:i4>
      </vt:variant>
    </vt:vector>
  </HeadingPairs>
  <TitlesOfParts>
    <vt:vector size="47" baseType="lpstr">
      <vt:lpstr>Motyw pakietu Office</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Slajd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utrzymania  obiektu budowlanego</dc:title>
  <dc:creator>Maciek</dc:creator>
  <cp:lastModifiedBy>Maciek</cp:lastModifiedBy>
  <cp:revision>8</cp:revision>
  <dcterms:created xsi:type="dcterms:W3CDTF">2016-01-15T20:20:15Z</dcterms:created>
  <dcterms:modified xsi:type="dcterms:W3CDTF">2016-04-20T19:08:08Z</dcterms:modified>
</cp:coreProperties>
</file>