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3" r:id="rId3"/>
    <p:sldId id="257" r:id="rId4"/>
    <p:sldId id="276" r:id="rId5"/>
    <p:sldId id="305" r:id="rId6"/>
    <p:sldId id="281" r:id="rId7"/>
    <p:sldId id="280" r:id="rId8"/>
    <p:sldId id="304" r:id="rId9"/>
    <p:sldId id="303" r:id="rId10"/>
    <p:sldId id="302" r:id="rId11"/>
    <p:sldId id="277" r:id="rId12"/>
    <p:sldId id="290" r:id="rId13"/>
    <p:sldId id="289" r:id="rId14"/>
    <p:sldId id="288" r:id="rId15"/>
    <p:sldId id="287" r:id="rId16"/>
    <p:sldId id="295" r:id="rId17"/>
    <p:sldId id="299" r:id="rId18"/>
    <p:sldId id="298" r:id="rId19"/>
    <p:sldId id="293" r:id="rId20"/>
    <p:sldId id="285" r:id="rId21"/>
    <p:sldId id="312" r:id="rId22"/>
    <p:sldId id="311" r:id="rId23"/>
    <p:sldId id="310" r:id="rId24"/>
    <p:sldId id="309" r:id="rId25"/>
    <p:sldId id="308" r:id="rId26"/>
    <p:sldId id="258" r:id="rId27"/>
    <p:sldId id="314" r:id="rId2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2016-04-20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2016-04-20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5400" b="1" dirty="0" smtClean="0"/>
              <a:t>ROZBIÓRKA FAKULTATYWNA </a:t>
            </a:r>
            <a:endParaRPr lang="pl-PL" sz="54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ROZBIÓRKA FAKULTATYWNA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Pozwolenie na rozbiórkę</a:t>
            </a:r>
          </a:p>
          <a:p>
            <a:pPr>
              <a:buNone/>
            </a:pPr>
            <a:r>
              <a:rPr lang="pl-PL" b="1" dirty="0" smtClean="0"/>
              <a:t>Wojewódzki konserwator zabytków </a:t>
            </a:r>
            <a:r>
              <a:rPr lang="pl-PL" dirty="0" smtClean="0"/>
              <a:t>jest obowiązany zająć stanowisko w sprawie wniosku o pozwolenie na budowę lub rozbiórkę obiektów budowlanych, o których mowa w slajdzie wcześniejszym, w terminie 30 dni od dnia jego doręczenia. </a:t>
            </a:r>
          </a:p>
          <a:p>
            <a:pPr>
              <a:buNone/>
            </a:pPr>
            <a:r>
              <a:rPr lang="pl-PL" dirty="0" smtClean="0"/>
              <a:t>Niezajęcie stanowiska w tym terminie uznaje się jako brak zastrzeżeń do przedstawionych we wniosku rozwiązań projektowych. (art. 39 ust. 4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ROZBIÓRKA FAKULTATYWNA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Zgłoszenie rozbiórki</a:t>
            </a:r>
          </a:p>
          <a:p>
            <a:pPr>
              <a:buNone/>
            </a:pPr>
            <a:r>
              <a:rPr lang="pl-PL" dirty="0" smtClean="0"/>
              <a:t>- </a:t>
            </a:r>
            <a:r>
              <a:rPr lang="pl-PL" b="1" dirty="0" smtClean="0"/>
              <a:t>Katalog zamknięty </a:t>
            </a:r>
            <a:r>
              <a:rPr lang="pl-PL" dirty="0" smtClean="0"/>
              <a:t>rozbiórek, które wymagają zgłoszenia</a:t>
            </a:r>
          </a:p>
          <a:p>
            <a:pPr>
              <a:buNone/>
            </a:pPr>
            <a:r>
              <a:rPr lang="pl-PL" dirty="0" smtClean="0"/>
              <a:t>Rozbiórka - budynków i budowli - niewpisanych do rejestru zabytków oraz nieobjętych ochroną konserwatorską - o wysokości poniżej 8 m, jeżeli ich odległość od granicy działki jest nie mniejsza niż połowa wysokości (art. 31 ust. 1 pkt. 1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ROZBIÓRKA FAKULTATYWNA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b="1" dirty="0" smtClean="0"/>
              <a:t>Zgłoszenie rozbiórki</a:t>
            </a:r>
          </a:p>
          <a:p>
            <a:pPr>
              <a:buNone/>
            </a:pPr>
            <a:r>
              <a:rPr lang="pl-PL" dirty="0" smtClean="0"/>
              <a:t>Zgłoszenie wymaga określenia rodzaju, zakresu i sposobu wykonywania tych robót (art. 31 ust. 2 </a:t>
            </a:r>
            <a:r>
              <a:rPr lang="pl-PL" dirty="0" err="1" smtClean="0"/>
              <a:t>zd</a:t>
            </a:r>
            <a:r>
              <a:rPr lang="pl-PL" dirty="0" smtClean="0"/>
              <a:t>. 1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Zgłoszenia należy dokonać przed terminem zamierzonego rozpoczęcia rozbiórki. </a:t>
            </a:r>
          </a:p>
          <a:p>
            <a:pPr>
              <a:buFontTx/>
              <a:buChar char="-"/>
            </a:pPr>
            <a:r>
              <a:rPr lang="pl-PL" dirty="0" smtClean="0"/>
              <a:t>Właściwy organ, w terminie 30 dni od dnia doręczenia zgłoszenia, może, w drodze decyzji, wnieść sprzeciw. </a:t>
            </a:r>
          </a:p>
          <a:p>
            <a:pPr>
              <a:buFontTx/>
              <a:buChar char="-"/>
            </a:pPr>
            <a:r>
              <a:rPr lang="pl-PL" dirty="0" smtClean="0"/>
              <a:t>Do wykonywania rozbiórki można przystąpić, jeżeli organ nie wniósł sprzeciwu w tym terminie (art. 31 ust. 2 </a:t>
            </a:r>
            <a:r>
              <a:rPr lang="pl-PL" dirty="0" err="1" smtClean="0"/>
              <a:t>zd</a:t>
            </a:r>
            <a:r>
              <a:rPr lang="pl-PL" dirty="0" smtClean="0"/>
              <a:t>. 2 w zw. z art. 30 ust. 5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ROZBIÓRKA FAKULTATYWNA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Zgłoszenie rozbiórki</a:t>
            </a:r>
          </a:p>
          <a:p>
            <a:pPr>
              <a:buNone/>
            </a:pPr>
            <a:r>
              <a:rPr lang="pl-PL" dirty="0" smtClean="0"/>
              <a:t>Elektroniczny wzór dokumentu. </a:t>
            </a:r>
          </a:p>
          <a:p>
            <a:pPr>
              <a:buNone/>
            </a:pPr>
            <a:r>
              <a:rPr lang="pl-PL" dirty="0" smtClean="0"/>
              <a:t>Minister właściwy do spraw budownictwa, lokalnego planowania i zagospodarowania przestrzennego oraz mieszkalnictwa </a:t>
            </a:r>
            <a:r>
              <a:rPr lang="pl-PL" b="1" dirty="0" smtClean="0"/>
              <a:t>określi wzór zgłoszenia</a:t>
            </a:r>
            <a:r>
              <a:rPr lang="pl-PL" dirty="0" smtClean="0"/>
              <a:t> </a:t>
            </a:r>
            <a:r>
              <a:rPr lang="pl-PL" b="1" dirty="0" smtClean="0"/>
              <a:t>rozbiórki w formie dokumentu elektronicznego </a:t>
            </a:r>
            <a:r>
              <a:rPr lang="pl-PL" dirty="0" smtClean="0"/>
              <a:t>w rozumieniu ustawy z dnia 17 lutego 2005 r. o informatyzacji działalności podmiotów realizujących zadania publiczne (art. 31 ust. 2a </a:t>
            </a:r>
            <a:r>
              <a:rPr lang="pl-PL" dirty="0" err="1" smtClean="0"/>
              <a:t>p.b</a:t>
            </a:r>
            <a:r>
              <a:rPr lang="pl-PL" dirty="0" smtClean="0"/>
              <a:t>.)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ROZBIÓRKA FAKULTATYWNA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b="1" dirty="0" smtClean="0"/>
              <a:t>Zgłoszenie rozbiórki</a:t>
            </a:r>
          </a:p>
          <a:p>
            <a:pPr>
              <a:buNone/>
            </a:pPr>
            <a:r>
              <a:rPr lang="pl-PL" dirty="0" smtClean="0"/>
              <a:t>Właściwy organ </a:t>
            </a:r>
            <a:r>
              <a:rPr lang="pl-PL" b="1" dirty="0" smtClean="0"/>
              <a:t>może nałożyć obowiązek uzyskania pozwolenia na rozbiórkę obiektów</a:t>
            </a:r>
            <a:r>
              <a:rPr lang="pl-PL" dirty="0" smtClean="0"/>
              <a:t>, na których likwidację potrzebne było zgłoszenie rozbiórki, jeżeli rozbiórka tych obiektów:</a:t>
            </a:r>
          </a:p>
          <a:p>
            <a:pPr>
              <a:buNone/>
            </a:pPr>
            <a:r>
              <a:rPr lang="pl-PL" dirty="0" smtClean="0"/>
              <a:t>1) może wpłynąć na pogorszenie stosunków wodnych, warunków sanitarnych oraz stanu środowiska lub</a:t>
            </a:r>
          </a:p>
          <a:p>
            <a:pPr>
              <a:buNone/>
            </a:pPr>
            <a:r>
              <a:rPr lang="pl-PL" dirty="0" smtClean="0"/>
              <a:t>2) wymaga zachowania warunków, od których spełnienia może być uzależnione prowadzenie robót związanych z rozbiórką.</a:t>
            </a:r>
          </a:p>
          <a:p>
            <a:pPr>
              <a:buNone/>
            </a:pPr>
            <a:r>
              <a:rPr lang="pl-PL" dirty="0" smtClean="0"/>
              <a:t>(art. 31 ust. 3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ROZBIÓRKA FAKULTATYWNA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Brak reglamentacji rozbiórki: </a:t>
            </a:r>
          </a:p>
          <a:p>
            <a:pPr marL="514350" indent="-514350">
              <a:buAutoNum type="arabicPeriod"/>
            </a:pPr>
            <a:r>
              <a:rPr lang="pl-PL" dirty="0" smtClean="0"/>
              <a:t>Określone rodzaje rozbiórek; </a:t>
            </a:r>
          </a:p>
          <a:p>
            <a:pPr marL="514350" indent="-514350">
              <a:buAutoNum type="arabicPeriod"/>
            </a:pPr>
            <a:r>
              <a:rPr lang="pl-PL" dirty="0" smtClean="0"/>
              <a:t>Rozbiórki w stanie wyższej konieczności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ROZBIÓRKA FAKULTATYWNA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Brak reglamentacji rozbiórki: </a:t>
            </a:r>
          </a:p>
          <a:p>
            <a:pPr>
              <a:buNone/>
            </a:pPr>
            <a:r>
              <a:rPr lang="pl-PL" dirty="0" smtClean="0"/>
              <a:t>Ad. 1 - Określony rodzaj rozbiórki: </a:t>
            </a:r>
          </a:p>
          <a:p>
            <a:pPr>
              <a:buNone/>
            </a:pPr>
            <a:r>
              <a:rPr lang="pl-PL" dirty="0" smtClean="0"/>
              <a:t>Nie ma reglamentacji rozbiórki obiektów i urządzeń budowlanych, na budowę których nie jest wymagane pozwolenie na budowę, jeżeli nie podlegają ochronie jako zabytki.</a:t>
            </a:r>
          </a:p>
          <a:p>
            <a:pPr>
              <a:buNone/>
            </a:pPr>
            <a:r>
              <a:rPr lang="pl-PL" dirty="0" smtClean="0"/>
              <a:t>(art. 31 ust. 1 pkt. 2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ROZBIÓRKA FAKULTATYWNA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Brak reglamentacji rozbiórki: </a:t>
            </a:r>
          </a:p>
          <a:p>
            <a:pPr>
              <a:buNone/>
            </a:pPr>
            <a:r>
              <a:rPr lang="pl-PL" dirty="0" smtClean="0"/>
              <a:t>Ad. 2 - Stan wyższej konieczności </a:t>
            </a:r>
          </a:p>
          <a:p>
            <a:pPr>
              <a:buNone/>
            </a:pPr>
            <a:r>
              <a:rPr lang="pl-PL" dirty="0" smtClean="0"/>
              <a:t>Roboty zabezpieczające i rozbiórkowe można rozpocząć przed uzyskaniem pozwolenia na rozbiórkę lub przed ich zgłoszeniem, </a:t>
            </a:r>
          </a:p>
          <a:p>
            <a:pPr>
              <a:buFontTx/>
              <a:buChar char="-"/>
            </a:pPr>
            <a:r>
              <a:rPr lang="pl-PL" dirty="0" smtClean="0"/>
              <a:t>jeżeli mają one na celu usunięcie bezpośredniego zagrożenia bezpieczeństwa ludzi lub mienia. </a:t>
            </a:r>
          </a:p>
          <a:p>
            <a:pPr>
              <a:buNone/>
            </a:pPr>
            <a:r>
              <a:rPr lang="pl-PL" dirty="0" smtClean="0"/>
              <a:t>(art. 31 ust. 5 </a:t>
            </a:r>
            <a:r>
              <a:rPr lang="pl-PL" dirty="0" err="1" smtClean="0"/>
              <a:t>zd</a:t>
            </a:r>
            <a:r>
              <a:rPr lang="pl-PL" dirty="0" smtClean="0"/>
              <a:t>. 1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ROZBIÓRKA FAKULTATYWNA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Brak reglamentacji rozbiórki: </a:t>
            </a:r>
          </a:p>
          <a:p>
            <a:pPr>
              <a:buNone/>
            </a:pPr>
            <a:r>
              <a:rPr lang="pl-PL" dirty="0" smtClean="0"/>
              <a:t>Ad. 2 - Stan wyższej konieczności </a:t>
            </a:r>
          </a:p>
          <a:p>
            <a:pPr>
              <a:buNone/>
            </a:pPr>
            <a:r>
              <a:rPr lang="pl-PL" dirty="0" smtClean="0"/>
              <a:t>Rozpoczęcie takich robót nie zwalnia od obowiązku bezzwłocznego uzyskania pozwolenia na rozbiórkę lub zgłoszenia o zamierzonej rozbiórce obiektu budowlanego. (art. 31 ust. 5 </a:t>
            </a:r>
            <a:r>
              <a:rPr lang="pl-PL" dirty="0" err="1" smtClean="0"/>
              <a:t>zd</a:t>
            </a:r>
            <a:r>
              <a:rPr lang="pl-PL" dirty="0" smtClean="0"/>
              <a:t>. 2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ROZBIÓRKA FAKULTATYWNA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Rozbiórka na podstawie Pozwolenia na budowę: </a:t>
            </a:r>
          </a:p>
          <a:p>
            <a:pPr>
              <a:buNone/>
            </a:pPr>
            <a:r>
              <a:rPr lang="pl-PL" dirty="0" smtClean="0"/>
              <a:t>W decyzji o pozwoleniu na budowę właściwy organ, w razie potrzeby określa terminy rozbiórki:</a:t>
            </a:r>
          </a:p>
          <a:p>
            <a:pPr>
              <a:buNone/>
            </a:pPr>
            <a:r>
              <a:rPr lang="pl-PL" dirty="0" smtClean="0"/>
              <a:t>a) istniejących obiektów budowlanych nieprzewidzianych do dalszego użytkowania,</a:t>
            </a:r>
          </a:p>
          <a:p>
            <a:pPr>
              <a:buNone/>
            </a:pPr>
            <a:r>
              <a:rPr lang="pl-PL" dirty="0" smtClean="0"/>
              <a:t>b) tymczasowych obiektów budowlanych;</a:t>
            </a:r>
          </a:p>
          <a:p>
            <a:pPr>
              <a:buNone/>
            </a:pPr>
            <a:r>
              <a:rPr lang="pl-PL" dirty="0" smtClean="0"/>
              <a:t>(art. 36 ust. 1 pkt. 3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ROZBIÓRKA FAKULTATYWNA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Pojęcie rozbiórki: </a:t>
            </a:r>
          </a:p>
          <a:p>
            <a:pPr>
              <a:buFontTx/>
              <a:buChar char="-"/>
            </a:pPr>
            <a:r>
              <a:rPr lang="pl-PL" dirty="0" smtClean="0"/>
              <a:t>Jeden z etapów procesu rozbiórki (art. 1 </a:t>
            </a:r>
            <a:r>
              <a:rPr lang="pl-PL" dirty="0" err="1" smtClean="0"/>
              <a:t>p.b</a:t>
            </a:r>
            <a:r>
              <a:rPr lang="pl-PL" dirty="0" smtClean="0"/>
              <a:t>.); </a:t>
            </a:r>
          </a:p>
          <a:p>
            <a:pPr>
              <a:buFontTx/>
              <a:buChar char="-"/>
            </a:pPr>
            <a:r>
              <a:rPr lang="pl-PL" dirty="0" smtClean="0"/>
              <a:t>Rodzaj robót budowlanych (art. 3pkt. 7 </a:t>
            </a:r>
            <a:r>
              <a:rPr lang="pl-PL" dirty="0" err="1" smtClean="0"/>
              <a:t>p.b</a:t>
            </a:r>
            <a:r>
              <a:rPr lang="pl-PL" dirty="0" smtClean="0"/>
              <a:t>.).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ROZBIÓRKA FAKULTATYWNA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Organizacja procesu rozbiórki: </a:t>
            </a:r>
          </a:p>
          <a:p>
            <a:pPr>
              <a:buNone/>
            </a:pPr>
            <a:r>
              <a:rPr lang="pl-PL" dirty="0" smtClean="0"/>
              <a:t>Inwestor jest obowiązany zapewnić: </a:t>
            </a:r>
          </a:p>
          <a:p>
            <a:pPr>
              <a:buNone/>
            </a:pPr>
            <a:r>
              <a:rPr lang="pl-PL" dirty="0" smtClean="0"/>
              <a:t>- objęcie kierownictwa rozbiórki lub określonych robót budowlanych oraz; </a:t>
            </a:r>
          </a:p>
          <a:p>
            <a:pPr>
              <a:buNone/>
            </a:pPr>
            <a:r>
              <a:rPr lang="pl-PL" dirty="0" smtClean="0"/>
              <a:t> nadzór nad robotami przez osobę posiadającą uprawnienia budowlane w odpowiedniej specjalności.</a:t>
            </a:r>
          </a:p>
          <a:p>
            <a:pPr>
              <a:buNone/>
            </a:pPr>
            <a:r>
              <a:rPr lang="pl-PL" dirty="0" smtClean="0"/>
              <a:t>(art. 42 ust. 1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ROZBIÓRKA FAKULTATYWNA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Organizacja procesu rozbiórki: </a:t>
            </a:r>
          </a:p>
          <a:p>
            <a:pPr>
              <a:buNone/>
            </a:pPr>
            <a:r>
              <a:rPr lang="pl-PL" dirty="0" smtClean="0"/>
              <a:t>Kierownik rozbiórki jest obowiązany:</a:t>
            </a:r>
          </a:p>
          <a:p>
            <a:pPr>
              <a:buNone/>
            </a:pPr>
            <a:r>
              <a:rPr lang="pl-PL" dirty="0" smtClean="0"/>
              <a:t>1) prowadzić dziennik rozbiórki;</a:t>
            </a:r>
          </a:p>
          <a:p>
            <a:pPr>
              <a:buNone/>
            </a:pPr>
            <a:r>
              <a:rPr lang="pl-PL" dirty="0" smtClean="0"/>
              <a:t>2) umieścić na rozbiórce, w widocznym miejscu, tablicę informacyjną oraz ogłoszenie zawierające dane dotyczące bezpieczeństwa pracy i ochrony zdrowia; nie dotyczy to budowy obiektów służących obronności i bezpieczeństwu państwa oraz obiektów liniowych;</a:t>
            </a:r>
          </a:p>
          <a:p>
            <a:pPr>
              <a:buNone/>
            </a:pPr>
            <a:r>
              <a:rPr lang="pl-PL" dirty="0" smtClean="0"/>
              <a:t>3) odpowiednio zabezpieczyć teren rozbiórki.</a:t>
            </a:r>
          </a:p>
          <a:p>
            <a:pPr>
              <a:buNone/>
            </a:pPr>
            <a:r>
              <a:rPr lang="pl-PL" dirty="0" smtClean="0"/>
              <a:t>(art. 42 ust. 2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ROZBIÓRKA FAKULTATYWNA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Organizacja procesu rozbiórki: </a:t>
            </a:r>
          </a:p>
          <a:p>
            <a:pPr>
              <a:buNone/>
            </a:pPr>
            <a:r>
              <a:rPr lang="pl-PL" dirty="0" smtClean="0"/>
              <a:t>Przepisów dotyczących organizacji procesu </a:t>
            </a:r>
            <a:r>
              <a:rPr lang="pl-PL" dirty="0" err="1" smtClean="0"/>
              <a:t>rozbióki</a:t>
            </a:r>
            <a:r>
              <a:rPr lang="pl-PL" dirty="0" smtClean="0"/>
              <a:t> nie stosuje się do rozbiórki obiektów, dla których nie jest wymagane pozwolenie na budowę, z wyjątkiem budowy, o której mowa w art. 29 ust. 1 </a:t>
            </a:r>
            <a:r>
              <a:rPr lang="pl-PL" dirty="0" err="1" smtClean="0"/>
              <a:t>pkt</a:t>
            </a:r>
            <a:r>
              <a:rPr lang="pl-PL" dirty="0" smtClean="0"/>
              <a:t> 1a, 2b, 19 i 19a. </a:t>
            </a:r>
          </a:p>
          <a:p>
            <a:pPr>
              <a:buNone/>
            </a:pPr>
            <a:r>
              <a:rPr lang="pl-PL" dirty="0" smtClean="0"/>
              <a:t>Właściwy organ może wyłączyć, w drodze decyzji, stosowanie tych przepisów również w stosunku do innych obiektów, jeżeli jest to uzasadnione nieznacznym stopniem skomplikowania robót budowlanych lub innymi ważnymi względami.</a:t>
            </a:r>
          </a:p>
          <a:p>
            <a:pPr>
              <a:buNone/>
            </a:pPr>
            <a:r>
              <a:rPr lang="pl-PL" dirty="0" smtClean="0"/>
              <a:t>(art. 42 ust. 3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ROZBIÓRKA FAKULTATYWNA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Organizacja procesu rozbiórki: </a:t>
            </a:r>
          </a:p>
          <a:p>
            <a:pPr>
              <a:buNone/>
            </a:pPr>
            <a:r>
              <a:rPr lang="pl-PL" b="1" dirty="0" smtClean="0"/>
              <a:t>Wymienione obiekty budowlane to: </a:t>
            </a:r>
          </a:p>
          <a:p>
            <a:pPr>
              <a:buNone/>
            </a:pPr>
            <a:r>
              <a:rPr lang="pl-PL" dirty="0" smtClean="0"/>
              <a:t>- wolno stojących budynków mieszkalnych jednorodzinnych, których obszar oddziaływania mieści się w całości na działce lub działkach, na których zostały zaprojektowane (art. 29 ust. 1 pkt. 1a </a:t>
            </a:r>
            <a:r>
              <a:rPr lang="pl-PL" dirty="0" err="1" smtClean="0"/>
              <a:t>p.b</a:t>
            </a:r>
            <a:r>
              <a:rPr lang="pl-PL" dirty="0" smtClean="0"/>
              <a:t>.); </a:t>
            </a:r>
          </a:p>
          <a:p>
            <a:pPr>
              <a:buNone/>
            </a:pPr>
            <a:r>
              <a:rPr lang="pl-PL" dirty="0" smtClean="0"/>
              <a:t>- wolno stojących parterowych budynków stacji transformatorowych i kontenerowych stacji transformatorowych o powierzchni zabudowy do 35 m</a:t>
            </a:r>
            <a:r>
              <a:rPr lang="pl-PL" baseline="30000" dirty="0" smtClean="0"/>
              <a:t>2</a:t>
            </a:r>
            <a:r>
              <a:rPr lang="pl-PL" dirty="0" smtClean="0"/>
              <a:t> (art. 29 ust. 1 pkt. 2b </a:t>
            </a:r>
            <a:r>
              <a:rPr lang="pl-PL" dirty="0" err="1" smtClean="0"/>
              <a:t>p.b</a:t>
            </a:r>
            <a:r>
              <a:rPr lang="pl-PL" dirty="0" smtClean="0"/>
              <a:t>.); </a:t>
            </a:r>
          </a:p>
          <a:p>
            <a:pPr>
              <a:buFontTx/>
              <a:buChar char="-"/>
            </a:pPr>
            <a:r>
              <a:rPr lang="pl-PL" dirty="0" smtClean="0"/>
              <a:t>sieci: a) elektroenergetycznych obejmujących napięcie znamionowe nie wyższe niż 1 </a:t>
            </a:r>
            <a:r>
              <a:rPr lang="pl-PL" dirty="0" err="1" smtClean="0"/>
              <a:t>kV</a:t>
            </a:r>
            <a:r>
              <a:rPr lang="pl-PL" dirty="0" smtClean="0"/>
              <a:t>, b) wodociągowych, c) kanalizacyjnych, d) cieplnych, e) telekomunikacyjnych (art. 29 ust. 1 pkt. 19a </a:t>
            </a:r>
            <a:r>
              <a:rPr lang="pl-PL" dirty="0" err="1" smtClean="0"/>
              <a:t>p.b</a:t>
            </a:r>
            <a:r>
              <a:rPr lang="pl-PL" dirty="0" smtClean="0"/>
              <a:t>.).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ROZBIÓRKA FAKULTATYWNA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 smtClean="0"/>
              <a:t>Organizacja procesu rozbiórki: </a:t>
            </a:r>
          </a:p>
          <a:p>
            <a:pPr>
              <a:buNone/>
            </a:pPr>
            <a:r>
              <a:rPr lang="pl-PL" b="1" dirty="0" smtClean="0"/>
              <a:t>Dziennik rozbiórki: </a:t>
            </a:r>
          </a:p>
          <a:p>
            <a:pPr>
              <a:buNone/>
            </a:pPr>
            <a:r>
              <a:rPr lang="pl-PL" dirty="0" smtClean="0"/>
              <a:t>Dziennik rozbiórki stanowi urzędowy dokument przebiegu robót budowlanych oraz zdarzeń i okoliczności zachodzących w toku wykonywania robót i jest wydawany odpłatnie przez właściwy organ.</a:t>
            </a:r>
          </a:p>
          <a:p>
            <a:pPr>
              <a:buNone/>
            </a:pPr>
            <a:r>
              <a:rPr lang="pl-PL" dirty="0" smtClean="0"/>
              <a:t>Przed rozpoczęciem robót budowlanych należy dokonać w dzienniku budowy wpisu osób, którym zostało powierzone kierownictwo, nadzór i kontrola techniczna robót budowlanych. Osoby te są obowiązane potwierdzić podpisem przyjęcie powierzonych im funkcji.</a:t>
            </a:r>
          </a:p>
          <a:p>
            <a:pPr>
              <a:buNone/>
            </a:pPr>
            <a:r>
              <a:rPr lang="pl-PL" dirty="0" smtClean="0"/>
              <a:t>(art. 45 ust. 1-2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ROZBIÓRKA FAKULTATYWNA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Organizacja procesu rozbiórki: </a:t>
            </a:r>
          </a:p>
          <a:p>
            <a:pPr>
              <a:buNone/>
            </a:pPr>
            <a:r>
              <a:rPr lang="pl-PL" dirty="0" smtClean="0"/>
              <a:t>Kierownik rozbiórki, a jeżeli jego ustanowienie nie jest wymagane - inwestor, jest obowiązany: </a:t>
            </a:r>
          </a:p>
          <a:p>
            <a:pPr marL="514350" indent="-514350">
              <a:buAutoNum type="arabicPeriod"/>
            </a:pPr>
            <a:r>
              <a:rPr lang="pl-PL" dirty="0" smtClean="0"/>
              <a:t>przez okres wykonywania robót </a:t>
            </a:r>
            <a:r>
              <a:rPr lang="pl-PL" i="1" dirty="0" smtClean="0"/>
              <a:t>budowlanych</a:t>
            </a:r>
            <a:r>
              <a:rPr lang="pl-PL" dirty="0" smtClean="0"/>
              <a:t> przechowywać dokumenty stanowiące podstawę ich wykonania oraz </a:t>
            </a:r>
          </a:p>
          <a:p>
            <a:pPr marL="514350" indent="-514350">
              <a:buAutoNum type="arabicPeriod"/>
            </a:pPr>
            <a:r>
              <a:rPr lang="pl-PL" dirty="0" smtClean="0"/>
              <a:t>udostępniać te dokumenty przedstawicielom uprawnionych organów.</a:t>
            </a:r>
          </a:p>
          <a:p>
            <a:pPr marL="514350" indent="-514350">
              <a:buNone/>
            </a:pPr>
            <a:r>
              <a:rPr lang="pl-PL" dirty="0" smtClean="0"/>
              <a:t>(art. 46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ROZBIÓRKA FAKULTATYWNA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sz="1200" b="1" dirty="0" smtClean="0"/>
          </a:p>
          <a:p>
            <a:pPr algn="ctr">
              <a:buNone/>
            </a:pPr>
            <a:r>
              <a:rPr lang="pl-PL" sz="6000" b="1" dirty="0" smtClean="0"/>
              <a:t>Dziękuję za uwagę</a:t>
            </a:r>
            <a:endParaRPr lang="pl-PL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ROZBIÓRKA FAKULTATYWNA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Rozpoczęcie rozbiórki fakultatywnej: </a:t>
            </a:r>
          </a:p>
          <a:p>
            <a:pPr>
              <a:buNone/>
            </a:pPr>
            <a:r>
              <a:rPr lang="pl-PL" dirty="0" smtClean="0"/>
              <a:t>- Reglamentacja rozpoczęcia tej rozbiórki, poprzez:</a:t>
            </a:r>
          </a:p>
          <a:p>
            <a:pPr marL="514350" indent="-514350">
              <a:buAutoNum type="arabicPeriod"/>
            </a:pPr>
            <a:r>
              <a:rPr lang="pl-PL" dirty="0" smtClean="0"/>
              <a:t>Pozwolenie na rozbiórkę; </a:t>
            </a:r>
          </a:p>
          <a:p>
            <a:pPr marL="514350" indent="-514350">
              <a:buAutoNum type="arabicPeriod"/>
            </a:pPr>
            <a:r>
              <a:rPr lang="pl-PL" dirty="0" smtClean="0"/>
              <a:t>Zgłoszenie rozbiórki </a:t>
            </a:r>
          </a:p>
          <a:p>
            <a:pPr marL="514350" indent="-514350">
              <a:buAutoNum type="arabicPeriod"/>
            </a:pPr>
            <a:r>
              <a:rPr lang="pl-PL" dirty="0" smtClean="0"/>
              <a:t>Brak reglamentacji rozbiórki fakultatywnej 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ROZBIÓRKA FAKULTATYWNA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Pozwolenie na rozbiórkę</a:t>
            </a:r>
          </a:p>
          <a:p>
            <a:pPr>
              <a:buFontTx/>
              <a:buChar char="-"/>
            </a:pPr>
            <a:r>
              <a:rPr lang="pl-PL" dirty="0" smtClean="0"/>
              <a:t>Zasadą jest wykonywanie rozbiórki na podstawie Pozwolenia na rozbiórkę </a:t>
            </a:r>
          </a:p>
          <a:p>
            <a:pPr>
              <a:buNone/>
            </a:pPr>
            <a:r>
              <a:rPr lang="pl-PL" dirty="0" smtClean="0"/>
              <a:t>(art. 31 ust. 1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ROZBIÓRKA FAKULTATYWNA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 smtClean="0"/>
              <a:t>Pozwolenie na rozbiórkę</a:t>
            </a:r>
          </a:p>
          <a:p>
            <a:pPr>
              <a:buNone/>
            </a:pPr>
            <a:r>
              <a:rPr lang="pl-PL" dirty="0" smtClean="0"/>
              <a:t>Do wniosku o pozwolenie na rozbiórkę należy dołączyć:</a:t>
            </a:r>
          </a:p>
          <a:p>
            <a:pPr>
              <a:buNone/>
            </a:pPr>
            <a:r>
              <a:rPr lang="pl-PL" dirty="0" smtClean="0"/>
              <a:t>1) zgodę właściciela obiektu;</a:t>
            </a:r>
          </a:p>
          <a:p>
            <a:pPr>
              <a:buNone/>
            </a:pPr>
            <a:r>
              <a:rPr lang="pl-PL" dirty="0" smtClean="0"/>
              <a:t>2) szkic usytuowania obiektu budowlanego;</a:t>
            </a:r>
          </a:p>
          <a:p>
            <a:pPr>
              <a:buNone/>
            </a:pPr>
            <a:r>
              <a:rPr lang="pl-PL" dirty="0" smtClean="0"/>
              <a:t>3) opis zakresu i sposobu prowadzenia robót rozbiórkowych;</a:t>
            </a:r>
          </a:p>
          <a:p>
            <a:pPr>
              <a:buNone/>
            </a:pPr>
            <a:r>
              <a:rPr lang="pl-PL" dirty="0" smtClean="0"/>
              <a:t>4) opis sposobu zapewnienia bezpieczeństwa ludzi i mienia;</a:t>
            </a:r>
          </a:p>
          <a:p>
            <a:pPr>
              <a:buNone/>
            </a:pPr>
            <a:r>
              <a:rPr lang="pl-PL" dirty="0" smtClean="0"/>
              <a:t>5) pozwolenia, uzgodnienia lub opinie innych organów, a także inne dokumenty, wymagane przepisami szczególnymi; nie dotyczy to uzgodnienia i opinii uzyskiwanych w ramach oceny oddziaływania przedsięwzięcia na środowisko albo oceny oddziaływania przedsięwzięcia na obszar Natura 2000;</a:t>
            </a:r>
          </a:p>
          <a:p>
            <a:pPr>
              <a:buNone/>
            </a:pPr>
            <a:r>
              <a:rPr lang="pl-PL" dirty="0" smtClean="0"/>
              <a:t>6) w zależności od potrzeb, projekt rozbiórki obiektu.</a:t>
            </a:r>
          </a:p>
          <a:p>
            <a:pPr>
              <a:buNone/>
            </a:pPr>
            <a:r>
              <a:rPr lang="pl-PL" dirty="0" smtClean="0"/>
              <a:t>(art. 33 ust. 4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ROZBIÓRKA FAKULTATYWNA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Pozwolenie na rozbiórkę</a:t>
            </a:r>
          </a:p>
          <a:p>
            <a:pPr>
              <a:buNone/>
            </a:pPr>
            <a:r>
              <a:rPr lang="pl-PL" dirty="0" smtClean="0"/>
              <a:t>Pozwolenie na rozbiórkę obiektu budowlanego może być wydane po uprzednim:</a:t>
            </a:r>
          </a:p>
          <a:p>
            <a:pPr>
              <a:buNone/>
            </a:pPr>
            <a:r>
              <a:rPr lang="pl-PL" dirty="0" smtClean="0"/>
              <a:t>1) przeprowadzeniu oceny oddziaływania przedsięwzięcia na środowisko albo oceny oddziaływania przedsięwzięcia na obszar Natura 2000, jeżeli jest ona wymagana przepisami ustawy z dnia 3 października 2008 r. o udostępnianiu informacji o środowisku i jego ochronie, udziale społeczeństwa w ochronie środowiska oraz o ocenach oddziaływania na środowisko;</a:t>
            </a:r>
          </a:p>
          <a:p>
            <a:pPr>
              <a:buNone/>
            </a:pPr>
            <a:r>
              <a:rPr lang="pl-PL" dirty="0" smtClean="0"/>
              <a:t>2) uzyskaniu przez inwestora, wymaganych przepisami szczególnymi, pozwoleń, uzgodnień lub opinii innych organów. </a:t>
            </a:r>
          </a:p>
          <a:p>
            <a:pPr>
              <a:buNone/>
            </a:pPr>
            <a:r>
              <a:rPr lang="pl-PL" dirty="0" smtClean="0"/>
              <a:t>(art. 32 ust. 1 pkt. 1-2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ROZBIÓRKA FAKULTATYWNA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Pozwolenie na rozbiórkę</a:t>
            </a:r>
          </a:p>
          <a:p>
            <a:pPr>
              <a:buNone/>
            </a:pPr>
            <a:r>
              <a:rPr lang="pl-PL" dirty="0" smtClean="0"/>
              <a:t>- Uzgodnienie, wyrażenie zgody lub opinii powinny nastąpić w terminie 14 dni od dnia przedstawienia proponowanych rozwiązań. Niezajęcie przez organ stanowiska w tym terminie uznaje się jako brak zastrzeżeń do przedstawionych rozwiązań.</a:t>
            </a:r>
          </a:p>
          <a:p>
            <a:pPr>
              <a:buNone/>
            </a:pPr>
            <a:r>
              <a:rPr lang="pl-PL" dirty="0" smtClean="0"/>
              <a:t>Przepis powyższy nie dotyczy przypadków, w których stanowisko powinno być wyrażone w drodze decyzji, oraz uzgodnienia i opiniowania przeprowadzanego w ramach oceny oddziaływania przedsięwzięcia na środowisko albo oceny oddziaływania przedsięwzięcia na obszar Natura 2000.</a:t>
            </a:r>
          </a:p>
          <a:p>
            <a:pPr>
              <a:buNone/>
            </a:pPr>
            <a:r>
              <a:rPr lang="pl-PL" dirty="0" smtClean="0"/>
              <a:t>(art. 32 ust. 2-3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ROZBIÓRKA FAKULTATYWNA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Pozwolenie na rozbiórkę</a:t>
            </a:r>
          </a:p>
          <a:p>
            <a:pPr>
              <a:buNone/>
            </a:pPr>
            <a:r>
              <a:rPr lang="pl-PL" dirty="0" smtClean="0"/>
              <a:t>Pozwolenie na rozbiórkę obiektu budowlanego wpisanego do rejestru zabytków może być wydane po </a:t>
            </a:r>
            <a:r>
              <a:rPr lang="pl-PL" b="1" dirty="0" smtClean="0"/>
              <a:t>uzyskaniu decyzji Generalnego Konserwatora Zabytków </a:t>
            </a:r>
            <a:r>
              <a:rPr lang="pl-PL" dirty="0" smtClean="0"/>
              <a:t>działającego w imieniu ministra właściwego do spraw kultury i ochrony dziedzictwa narodowego </a:t>
            </a:r>
            <a:r>
              <a:rPr lang="pl-PL" b="1" dirty="0" smtClean="0"/>
              <a:t>o skreśleniu tego obiektu z rejestru zabytków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(art. 39 ust. 2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ROZBIÓRKA FAKULTATYWNA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Pozwolenie na rozbiórkę</a:t>
            </a:r>
          </a:p>
          <a:p>
            <a:pPr>
              <a:buNone/>
            </a:pPr>
            <a:r>
              <a:rPr lang="pl-PL" dirty="0" smtClean="0"/>
              <a:t>W stosunku do obiektów budowlanych oraz </a:t>
            </a:r>
            <a:r>
              <a:rPr lang="pl-PL" b="1" dirty="0" smtClean="0"/>
              <a:t>obszarów niewpisanych do rejestru zabytków, a ujętych w gminnej ewidencji zabytków</a:t>
            </a:r>
            <a:r>
              <a:rPr lang="pl-PL" dirty="0" smtClean="0"/>
              <a:t>, pozwolenie na budowę lub rozbiórkę obiektu budowlanego wydaje właściwy organ w </a:t>
            </a:r>
            <a:r>
              <a:rPr lang="pl-PL" b="1" dirty="0" smtClean="0"/>
              <a:t>uzgodnieniu z wojewódzkim konserwatorem zabytków.</a:t>
            </a:r>
          </a:p>
          <a:p>
            <a:pPr>
              <a:buNone/>
            </a:pPr>
            <a:r>
              <a:rPr lang="pl-PL" dirty="0" smtClean="0"/>
              <a:t>(art. 39 ust. 3 </a:t>
            </a:r>
            <a:r>
              <a:rPr lang="pl-PL" dirty="0" err="1" smtClean="0"/>
              <a:t>p.b</a:t>
            </a:r>
            <a:r>
              <a:rPr lang="pl-PL" dirty="0" smtClean="0"/>
              <a:t>.). 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1481</Words>
  <Application>Microsoft Office PowerPoint</Application>
  <PresentationFormat>Pokaz na ekranie (4:3)</PresentationFormat>
  <Paragraphs>138</Paragraphs>
  <Slides>27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Motyw pakietu Office</vt:lpstr>
      <vt:lpstr>ROZBIÓRKA FAKULTATYWNA </vt:lpstr>
      <vt:lpstr>ROZBIÓRKA FAKULTATYWNA </vt:lpstr>
      <vt:lpstr>ROZBIÓRKA FAKULTATYWNA </vt:lpstr>
      <vt:lpstr>ROZBIÓRKA FAKULTATYWNA </vt:lpstr>
      <vt:lpstr>ROZBIÓRKA FAKULTATYWNA </vt:lpstr>
      <vt:lpstr>ROZBIÓRKA FAKULTATYWNA </vt:lpstr>
      <vt:lpstr>ROZBIÓRKA FAKULTATYWNA </vt:lpstr>
      <vt:lpstr>ROZBIÓRKA FAKULTATYWNA </vt:lpstr>
      <vt:lpstr>ROZBIÓRKA FAKULTATYWNA </vt:lpstr>
      <vt:lpstr>ROZBIÓRKA FAKULTATYWNA </vt:lpstr>
      <vt:lpstr>ROZBIÓRKA FAKULTATYWNA </vt:lpstr>
      <vt:lpstr>ROZBIÓRKA FAKULTATYWNA </vt:lpstr>
      <vt:lpstr>ROZBIÓRKA FAKULTATYWNA </vt:lpstr>
      <vt:lpstr>ROZBIÓRKA FAKULTATYWNA </vt:lpstr>
      <vt:lpstr>ROZBIÓRKA FAKULTATYWNA </vt:lpstr>
      <vt:lpstr>ROZBIÓRKA FAKULTATYWNA </vt:lpstr>
      <vt:lpstr>ROZBIÓRKA FAKULTATYWNA </vt:lpstr>
      <vt:lpstr>ROZBIÓRKA FAKULTATYWNA </vt:lpstr>
      <vt:lpstr>ROZBIÓRKA FAKULTATYWNA </vt:lpstr>
      <vt:lpstr>ROZBIÓRKA FAKULTATYWNA </vt:lpstr>
      <vt:lpstr>ROZBIÓRKA FAKULTATYWNA </vt:lpstr>
      <vt:lpstr>ROZBIÓRKA FAKULTATYWNA </vt:lpstr>
      <vt:lpstr>ROZBIÓRKA FAKULTATYWNA </vt:lpstr>
      <vt:lpstr>ROZBIÓRKA FAKULTATYWNA </vt:lpstr>
      <vt:lpstr>ROZBIÓRKA FAKULTATYWNA </vt:lpstr>
      <vt:lpstr>ROZBIÓRKA FAKULTATYWNA </vt:lpstr>
      <vt:lpstr>Slajd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ROZBIÓRKA FAKULTATYWNA</dc:title>
  <dc:creator>Maciek</dc:creator>
  <cp:lastModifiedBy>Maciek</cp:lastModifiedBy>
  <cp:revision>5</cp:revision>
  <dcterms:created xsi:type="dcterms:W3CDTF">2016-01-15T19:17:41Z</dcterms:created>
  <dcterms:modified xsi:type="dcterms:W3CDTF">2016-04-20T19:08:39Z</dcterms:modified>
</cp:coreProperties>
</file>