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4" r:id="rId4"/>
    <p:sldId id="283" r:id="rId5"/>
    <p:sldId id="285" r:id="rId6"/>
    <p:sldId id="281" r:id="rId7"/>
    <p:sldId id="286" r:id="rId8"/>
    <p:sldId id="280" r:id="rId9"/>
    <p:sldId id="279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76" r:id="rId20"/>
    <p:sldId id="275" r:id="rId21"/>
    <p:sldId id="271" r:id="rId22"/>
    <p:sldId id="288" r:id="rId23"/>
    <p:sldId id="290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Proces projektowania</a:t>
            </a:r>
            <a:br>
              <a:rPr lang="pl-PL" b="1" dirty="0" smtClean="0"/>
            </a:br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Przepisy techniczno-budowlane mają na celu zapewnienie: </a:t>
            </a:r>
          </a:p>
          <a:p>
            <a:pPr>
              <a:buNone/>
            </a:pPr>
            <a:r>
              <a:rPr lang="pl-PL" b="1" dirty="0" smtClean="0"/>
              <a:t>1. spełnienia wymagań podstawowych dotyczących:</a:t>
            </a:r>
          </a:p>
          <a:p>
            <a:pPr>
              <a:buNone/>
            </a:pPr>
            <a:r>
              <a:rPr lang="pl-PL" dirty="0" smtClean="0"/>
              <a:t>  a) bezpieczeństwa konstrukcji,</a:t>
            </a:r>
          </a:p>
          <a:p>
            <a:pPr>
              <a:buNone/>
            </a:pPr>
            <a:r>
              <a:rPr lang="pl-PL" dirty="0" smtClean="0"/>
              <a:t>  b) bezpieczeństwa pożarowego,</a:t>
            </a:r>
          </a:p>
          <a:p>
            <a:pPr>
              <a:buNone/>
            </a:pPr>
            <a:r>
              <a:rPr lang="pl-PL" dirty="0" smtClean="0"/>
              <a:t>  c) bezpieczeństwa użytkowania,</a:t>
            </a:r>
          </a:p>
          <a:p>
            <a:pPr>
              <a:buNone/>
            </a:pPr>
            <a:r>
              <a:rPr lang="pl-PL" dirty="0" smtClean="0"/>
              <a:t>  d)odpowiednich warunków higienicznych i zdrowotnych oraz ochrony środowiska,</a:t>
            </a:r>
          </a:p>
          <a:p>
            <a:pPr>
              <a:buNone/>
            </a:pPr>
            <a:r>
              <a:rPr lang="pl-PL" dirty="0" smtClean="0"/>
              <a:t>  e) ochrony przed hałasem i drganiami,</a:t>
            </a:r>
          </a:p>
          <a:p>
            <a:pPr>
              <a:buNone/>
            </a:pPr>
            <a:r>
              <a:rPr lang="pl-PL" dirty="0" smtClean="0"/>
              <a:t>  f) odpowiedniej charakterystyki energetycznej budynku oraz racjonalizacji użytkowania energii; (art. 5 ust. 1 pkt. 1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2. warunki użytkowe zgodne z przeznaczeniem obiektu, w szczególności w zakresie:</a:t>
            </a:r>
          </a:p>
          <a:p>
            <a:pPr>
              <a:buNone/>
            </a:pPr>
            <a:r>
              <a:rPr lang="pl-PL" dirty="0" smtClean="0"/>
              <a:t>  a) zaopatrzenia w wodę i energię elektryczną oraz, odpowiednio do potrzeb, w energię cieplną i paliwa, przy założeniu efektywnego wykorzystania tych czynników,</a:t>
            </a:r>
          </a:p>
          <a:p>
            <a:pPr>
              <a:buNone/>
            </a:pPr>
            <a:r>
              <a:rPr lang="pl-PL" dirty="0" smtClean="0"/>
              <a:t>  b) usuwania ścieków, wody opadowej i odpadów;</a:t>
            </a:r>
          </a:p>
          <a:p>
            <a:pPr>
              <a:buNone/>
            </a:pPr>
            <a:r>
              <a:rPr lang="pl-PL" b="1" dirty="0" smtClean="0"/>
              <a:t>3. możliwość dostępu do usług </a:t>
            </a:r>
            <a:r>
              <a:rPr lang="pl-PL" dirty="0" smtClean="0"/>
              <a:t>telekomunikacyjnych, w szczególności w zakresie szerokopasmowego dostępu do Internetu; (art. 5 ust. 1 pkt. 2-2a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4.  możliwość utrzymania właściwego stanu technicznego;</a:t>
            </a:r>
          </a:p>
          <a:p>
            <a:pPr>
              <a:buNone/>
            </a:pPr>
            <a:r>
              <a:rPr lang="pl-PL" dirty="0" smtClean="0"/>
              <a:t>5.  niezbędne warunki do korzystania z obiektów użyteczności publicznej i mieszkaniowego budownictwa wielorodzinnego przez osoby niepełnosprawne, w szczególności poruszające się na wózkach inwalidzkich;</a:t>
            </a:r>
          </a:p>
          <a:p>
            <a:pPr>
              <a:buNone/>
            </a:pPr>
            <a:r>
              <a:rPr lang="pl-PL" dirty="0" smtClean="0"/>
              <a:t>6.  warunki bezpieczeństwa i higieny pracy; (art. 5 ust. 1 pkt. 3-5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7.  ochronę ludności, zgodnie z wymaganiami obrony cywilnej;</a:t>
            </a:r>
          </a:p>
          <a:p>
            <a:pPr>
              <a:buNone/>
            </a:pPr>
            <a:r>
              <a:rPr lang="pl-PL" dirty="0" smtClean="0"/>
              <a:t>8. ochronę obiektów wpisanych do rejestru zabytków oraz obiektów objętych ochroną konserwatorską;</a:t>
            </a:r>
          </a:p>
          <a:p>
            <a:pPr>
              <a:buNone/>
            </a:pPr>
            <a:r>
              <a:rPr lang="pl-PL" dirty="0" smtClean="0"/>
              <a:t>9.  odpowiednie usytuowanie na działce budowlanej;</a:t>
            </a:r>
          </a:p>
          <a:p>
            <a:pPr>
              <a:buNone/>
            </a:pPr>
            <a:r>
              <a:rPr lang="pl-PL" dirty="0" smtClean="0"/>
              <a:t>10. warunki bezpieczeństwa i ochrony zdrowia osób przebywających na terenie budowy. (art. 5 ust. 1 pkt. 6,8,10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Przepisy techniczno-budowlane to: </a:t>
            </a:r>
          </a:p>
          <a:p>
            <a:pPr>
              <a:buNone/>
            </a:pPr>
            <a:r>
              <a:rPr lang="pl-PL" dirty="0" smtClean="0"/>
              <a:t>1) warunki techniczne, jakim powinny odpowiadać obiekty budowlane i ich usytuowanie, uwzględniające wymagania, o których mowa w art. 5 ust. 1-2b </a:t>
            </a:r>
            <a:r>
              <a:rPr lang="pl-PL" dirty="0" err="1" smtClean="0"/>
              <a:t>p.b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2) warunki techniczne użytkowania obiektów budowlanych.</a:t>
            </a:r>
          </a:p>
          <a:p>
            <a:pPr>
              <a:buNone/>
            </a:pPr>
            <a:r>
              <a:rPr lang="pl-PL" dirty="0" smtClean="0"/>
              <a:t>(art. 7 ust. 1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warunki techniczne, jakim powinny odpowiadać obiekty budowlane i ich usytuowanie: </a:t>
            </a:r>
          </a:p>
          <a:p>
            <a:pPr>
              <a:buNone/>
            </a:pPr>
            <a:r>
              <a:rPr lang="pl-PL" dirty="0" smtClean="0"/>
              <a:t>określą, w drodze rozporządzenia:</a:t>
            </a:r>
          </a:p>
          <a:p>
            <a:pPr>
              <a:buNone/>
            </a:pPr>
            <a:r>
              <a:rPr lang="pl-PL" dirty="0" smtClean="0"/>
              <a:t>1) minister właściwy do spraw budownictwa, lokalnego planowania i zagospodarowania przestrzennego oraz mieszkalnictwa dla budynków oraz związanych z nimi urządzeń;</a:t>
            </a:r>
          </a:p>
          <a:p>
            <a:pPr>
              <a:buNone/>
            </a:pPr>
            <a:r>
              <a:rPr lang="pl-PL" dirty="0" smtClean="0"/>
              <a:t>2) właściwi ministrowie, w porozumieniu z ministrem właściwym do spraw budownictwa, lokalnego planowania i zagospodarowania przestrzennego oraz mieszkalnictwa, dla obiektów budowlanych niewymienionych w </a:t>
            </a:r>
            <a:r>
              <a:rPr lang="pl-PL" dirty="0" err="1" smtClean="0"/>
              <a:t>pkt</a:t>
            </a:r>
            <a:r>
              <a:rPr lang="pl-PL" dirty="0" smtClean="0"/>
              <a:t> 1. (art. 7 ust. 2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warunki techniczne użytkowania obiektów budowlanych mogą określić, w drodze rozporządzenia:</a:t>
            </a:r>
          </a:p>
          <a:p>
            <a:pPr>
              <a:buNone/>
            </a:pPr>
            <a:r>
              <a:rPr lang="pl-PL" dirty="0" smtClean="0"/>
              <a:t>1) minister właściwy do spraw budownictwa, lokalnego planowania i zagospodarowania przestrzennego oraz mieszkalnictwa - dla budynków mieszkalnych;</a:t>
            </a:r>
          </a:p>
          <a:p>
            <a:pPr>
              <a:buNone/>
            </a:pPr>
            <a:r>
              <a:rPr lang="pl-PL" dirty="0" smtClean="0"/>
              <a:t>2) właściwi ministrowie, w porozumieniu z ministrem właściwym do spraw budownictwa, lokalnego planowania i zagospodarowania przestrzennego oraz mieszkalnictwa - dla innych obiektów budowlanych. (art. 7 ust. 3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Odstępstwo </a:t>
            </a:r>
          </a:p>
          <a:p>
            <a:pPr algn="ctr">
              <a:buNone/>
            </a:pPr>
            <a:r>
              <a:rPr lang="pl-PL" b="1" dirty="0" smtClean="0"/>
              <a:t>od przepisów techniczno-budowlanych</a:t>
            </a:r>
          </a:p>
          <a:p>
            <a:pPr>
              <a:buNone/>
            </a:pPr>
            <a:r>
              <a:rPr lang="pl-PL" dirty="0" smtClean="0"/>
              <a:t>W przypadkach szczególnie uzasadnionych dopuszcza się odstępstwo od przepisów techniczno-</a:t>
            </a:r>
            <a:r>
              <a:rPr lang="pl-PL" i="1" dirty="0" smtClean="0"/>
              <a:t>budowlanych</a:t>
            </a:r>
            <a:r>
              <a:rPr lang="pl-PL" dirty="0" smtClean="0"/>
              <a:t>, o których mowa w art. 7. </a:t>
            </a:r>
          </a:p>
          <a:p>
            <a:pPr>
              <a:buNone/>
            </a:pPr>
            <a:r>
              <a:rPr lang="pl-PL" dirty="0" smtClean="0"/>
              <a:t>Odstępstwo </a:t>
            </a:r>
          </a:p>
          <a:p>
            <a:pPr>
              <a:buFontTx/>
              <a:buChar char="-"/>
            </a:pPr>
            <a:r>
              <a:rPr lang="pl-PL" dirty="0" smtClean="0"/>
              <a:t>nie może powodować zagrożenia życia ludzi lub bezpieczeństwa mienia, </a:t>
            </a:r>
          </a:p>
          <a:p>
            <a:pPr>
              <a:buFontTx/>
              <a:buChar char="-"/>
            </a:pPr>
            <a:r>
              <a:rPr lang="pl-PL" dirty="0" smtClean="0"/>
              <a:t>a w stosunku do </a:t>
            </a:r>
            <a:r>
              <a:rPr lang="pl-PL" b="1" dirty="0" smtClean="0"/>
              <a:t>obiektów użyteczności publicznej i mieszkaniowego budownictwa wielorodzinnego </a:t>
            </a:r>
            <a:r>
              <a:rPr lang="pl-PL" dirty="0" smtClean="0"/>
              <a:t>- ograniczenia dostępności dla osób niepełnosprawnych oraz nie powinno powodować pogorszenia warunków zdrowotno-sanitarnych i użytkowych, a także stanu środowiska, po spełnieniu określonych warunków zamiennych. (art. 9 ust. 1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Odstępstwo </a:t>
            </a:r>
          </a:p>
          <a:p>
            <a:pPr algn="ctr">
              <a:buNone/>
            </a:pPr>
            <a:r>
              <a:rPr lang="pl-PL" b="1" dirty="0" smtClean="0"/>
              <a:t>od przepisów techniczno-budowlanych</a:t>
            </a:r>
          </a:p>
          <a:p>
            <a:pPr>
              <a:buNone/>
            </a:pPr>
            <a:r>
              <a:rPr lang="pl-PL" dirty="0" smtClean="0"/>
              <a:t>Postępowanie: </a:t>
            </a:r>
          </a:p>
          <a:p>
            <a:pPr marL="514350" indent="-514350">
              <a:buAutoNum type="arabicPeriod"/>
            </a:pPr>
            <a:r>
              <a:rPr lang="pl-PL" dirty="0" smtClean="0"/>
              <a:t>Wniosek o zgodę na odstępstwo do właściwego ministra</a:t>
            </a:r>
          </a:p>
          <a:p>
            <a:pPr marL="514350" indent="-514350">
              <a:buAutoNum type="arabicPeriod"/>
            </a:pPr>
            <a:r>
              <a:rPr lang="pl-PL" dirty="0" smtClean="0"/>
              <a:t>OAAB po uzyskaniu tej zgody na odstępstwo może odstępstwo uwzględnić </a:t>
            </a:r>
          </a:p>
          <a:p>
            <a:pPr marL="514350" indent="-514350">
              <a:buNone/>
            </a:pPr>
            <a:r>
              <a:rPr lang="pl-PL" dirty="0" smtClean="0"/>
              <a:t>Właściwy organ, po uzyskaniu upoważnienia ministra, który ustanowił  przepisy techniczno-budowlane, w drodze postanowienia, udziela bądź odmawia zgody na odstępstwo. (art. 9 ust. 2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51723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 smtClean="0"/>
              <a:t>Odstępstwo </a:t>
            </a:r>
          </a:p>
          <a:p>
            <a:pPr algn="ctr">
              <a:buNone/>
            </a:pPr>
            <a:r>
              <a:rPr lang="pl-PL" b="1" dirty="0" smtClean="0"/>
              <a:t>od przepisów techniczno-budowlanych</a:t>
            </a:r>
          </a:p>
          <a:p>
            <a:pPr>
              <a:buNone/>
            </a:pPr>
            <a:r>
              <a:rPr lang="pl-PL" dirty="0" smtClean="0"/>
              <a:t>Wniosek do ministra w sprawie upoważnienia do udzielenia zgody na odstępstwo właściwy organ składa przed wydaniem decyzji o pozwoleniu na budowę. Wniosek powinien zawierać:</a:t>
            </a:r>
          </a:p>
          <a:p>
            <a:pPr>
              <a:buNone/>
            </a:pPr>
            <a:r>
              <a:rPr lang="pl-PL" dirty="0" smtClean="0"/>
              <a:t>1) </a:t>
            </a:r>
            <a:r>
              <a:rPr lang="pl-PL" b="1" dirty="0" smtClean="0"/>
              <a:t>charakterystykę obiektu </a:t>
            </a:r>
            <a:r>
              <a:rPr lang="pl-PL" dirty="0" smtClean="0"/>
              <a:t>oraz, w miarę potrzeby, projekt zagospodarowania działki lub terenu, a jeżeli odstępstwo mogłoby mieć wpływ na środowisko lub nieruchomości sąsiednie - również projekty zagospodarowania tych nieruchomości, z uwzględnieniem istniejącej i projektowanej zabudowy;</a:t>
            </a:r>
          </a:p>
          <a:p>
            <a:pPr>
              <a:buNone/>
            </a:pPr>
            <a:r>
              <a:rPr lang="pl-PL" dirty="0" smtClean="0"/>
              <a:t>2) </a:t>
            </a:r>
            <a:r>
              <a:rPr lang="pl-PL" b="1" dirty="0" smtClean="0"/>
              <a:t>szczegółowe uzasadnienie konieczności </a:t>
            </a:r>
            <a:r>
              <a:rPr lang="pl-PL" dirty="0" smtClean="0"/>
              <a:t>wprowadzenia odstępstwa;</a:t>
            </a:r>
          </a:p>
          <a:p>
            <a:pPr>
              <a:buNone/>
            </a:pPr>
            <a:r>
              <a:rPr lang="pl-PL" dirty="0" smtClean="0"/>
              <a:t>3) </a:t>
            </a:r>
            <a:r>
              <a:rPr lang="pl-PL" b="1" dirty="0" smtClean="0"/>
              <a:t>propozycje rozwiązań zamiennych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4) </a:t>
            </a:r>
            <a:r>
              <a:rPr lang="pl-PL" b="1" dirty="0" smtClean="0"/>
              <a:t>pozytywną opinię wojewódzkiego konserwatora zabytków </a:t>
            </a:r>
            <a:r>
              <a:rPr lang="pl-PL" dirty="0" smtClean="0"/>
              <a:t>w odniesieniu do obiektów budowlanych wpisanych do rejestru zabytków oraz innych obiektów budowlanych usytuowanych na obszarach objętych ochroną konserwatorską;</a:t>
            </a:r>
          </a:p>
          <a:p>
            <a:pPr>
              <a:buNone/>
            </a:pPr>
            <a:r>
              <a:rPr lang="pl-PL" dirty="0" smtClean="0"/>
              <a:t>5) </a:t>
            </a:r>
            <a:r>
              <a:rPr lang="pl-PL" b="1" dirty="0" smtClean="0"/>
              <a:t>w zależności od potrzeb - pozytywną opinię innych zainteresowanych organów</a:t>
            </a:r>
            <a:r>
              <a:rPr lang="pl-PL" dirty="0" smtClean="0"/>
              <a:t>. (art. 9 ust. 3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Proces projektowania – przygotowywanie oraz zapewnienia realizacji projektów w zw. z wykonywaniem robót budowlanych.</a:t>
            </a:r>
          </a:p>
          <a:p>
            <a:pPr>
              <a:buNone/>
            </a:pPr>
            <a:r>
              <a:rPr lang="pl-PL" dirty="0" smtClean="0"/>
              <a:t>Warunki techniczne –warunki dot. obiektu budowlanego określone w </a:t>
            </a:r>
            <a:r>
              <a:rPr lang="pl-PL" smtClean="0"/>
              <a:t>przepisach techniczno-budowlanych. 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WARUNKI TECHNICZNE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Odstępstwo </a:t>
            </a:r>
          </a:p>
          <a:p>
            <a:pPr algn="ctr">
              <a:buNone/>
            </a:pPr>
            <a:r>
              <a:rPr lang="pl-PL" b="1" dirty="0" smtClean="0"/>
              <a:t>od przepisów techniczno-budowlanych</a:t>
            </a:r>
          </a:p>
          <a:p>
            <a:pPr>
              <a:buNone/>
            </a:pPr>
            <a:r>
              <a:rPr lang="pl-PL" dirty="0" smtClean="0"/>
              <a:t>Minister może uzależnić upoważnienie do wyrażenia zgody na odstępstwo od spełnienia dodatkowych warunków. (art. 9 ust. 4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Kazusy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Kazus 1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 Jan Kowalski postanowił wybudować dom jednorodzinny na podstawie projektu znanego architekta Oscara Niemeyera. Projektowany dom był jednak niezgodny z rozporządzeniem w sprawie warunków technicznych, jakim powinien odpowiadać budynki i ich usytuowanie. Jan Kowalski mimo tym niezgodnościom złożył wniosek o pozwolenie na budowę. Starosta wydał decyzję o odmowie wydania pozwolenia na budowę. Jan Kowalski, złożył od tej decyzji odwołanie, do którego dołączył wniosek o odstępstwo od warunków technicznych na podstawie art. 9 </a:t>
            </a:r>
            <a:r>
              <a:rPr lang="pl-PL" dirty="0" err="1" smtClean="0"/>
              <a:t>p.b</a:t>
            </a:r>
            <a:r>
              <a:rPr lang="pl-PL" dirty="0" smtClean="0"/>
              <a:t>. Minister upoważnił wojewodę do udzieleniu zgody na odstępstwo. Wojewoda na podstawie ustawy Prawo budowlanego oraz tego upoważnienia wydał decyzję o pozwoleniu na budowę. </a:t>
            </a:r>
          </a:p>
          <a:p>
            <a:pPr>
              <a:buNone/>
            </a:pPr>
            <a:r>
              <a:rPr lang="pl-PL" dirty="0" smtClean="0"/>
              <a:t>Oceń działania wojewody oraz właściwego ministra.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Kazusy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Kazus 2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 Jan Kowalski, jako inwestor, kupił prawo do seryjnego projektu domu jednorodzinnego. Autorem projektu jest Barbara </a:t>
            </a:r>
            <a:r>
              <a:rPr lang="pl-PL" dirty="0" err="1" smtClean="0"/>
              <a:t>Warzewicz</a:t>
            </a:r>
            <a:r>
              <a:rPr lang="pl-PL" dirty="0" smtClean="0"/>
              <a:t>. Na podstawie umowy mógł wybudować obiekt budowlany na podstawie tego projektu, z uwzględnieniem niewielkich zmian związanych ze specyfiką terenu budowy. W tym celu, Jan Kowalski zlecił dostosowanie projektu Zbigniewowi Nowakowi. Zbigniew Nowak dostosował projekt do specyfiki terenu budowy. Starosta w decyzji o pozwoleniu na budowę nałożył na Jana Kowalskiego obowiązek ustanowienia nadzoru autorskiego. Jan Kowalski nakazał Barbarze </a:t>
            </a:r>
            <a:r>
              <a:rPr lang="pl-PL" dirty="0" err="1" smtClean="0"/>
              <a:t>Warzewicz</a:t>
            </a:r>
            <a:r>
              <a:rPr lang="pl-PL" dirty="0" smtClean="0"/>
              <a:t> sprawowanie nadzoru autorskiego. Barbara </a:t>
            </a:r>
            <a:r>
              <a:rPr lang="pl-PL" dirty="0" err="1" smtClean="0"/>
              <a:t>Warzewicz</a:t>
            </a:r>
            <a:r>
              <a:rPr lang="pl-PL" dirty="0" smtClean="0"/>
              <a:t> nie zareagowała na pismo Jana Kowalskiego. Tymczasem budowa obiektu budowlanego odbiegała od projektu, w zakresie zmian naniesionych przez Zbigniewa Nowaka. Zbigniew Nowak zażądał wstrzymania robót budowlanych, co zostało odnotowane wpisem do dziennika budowy. </a:t>
            </a:r>
          </a:p>
          <a:p>
            <a:pPr>
              <a:buNone/>
            </a:pPr>
            <a:r>
              <a:rPr lang="pl-PL" dirty="0" smtClean="0"/>
              <a:t>Oceń działania Jana Kowalskiego, Barbary </a:t>
            </a:r>
            <a:r>
              <a:rPr lang="pl-PL" dirty="0" err="1" smtClean="0"/>
              <a:t>Warzewcz</a:t>
            </a:r>
            <a:r>
              <a:rPr lang="pl-PL" dirty="0" smtClean="0"/>
              <a:t>, Zbigniewa Nowaka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Projektant - w sytuacji, gdy konieczne jest sporządzenie projektu: </a:t>
            </a:r>
          </a:p>
          <a:p>
            <a:pPr>
              <a:buFontTx/>
              <a:buChar char="-"/>
            </a:pPr>
            <a:r>
              <a:rPr lang="pl-PL" dirty="0" smtClean="0"/>
              <a:t>Projekt budowlany;</a:t>
            </a:r>
          </a:p>
          <a:p>
            <a:pPr>
              <a:buFontTx/>
              <a:buChar char="-"/>
            </a:pPr>
            <a:r>
              <a:rPr lang="pl-PL" dirty="0" smtClean="0"/>
              <a:t>Projekt rozbiórki.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Proces projektowania: 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Przed rozpoczęciem wykonywania robót budowlanych; </a:t>
            </a:r>
          </a:p>
          <a:p>
            <a:pPr marL="514350" indent="-514350">
              <a:buAutoNum type="arabicPeriod"/>
            </a:pPr>
            <a:r>
              <a:rPr lang="pl-PL" dirty="0" smtClean="0"/>
              <a:t>Nadzór autorski w trakcie robót budowlanych.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Działania podejmowane przed rozpoczęciem robót budowlanych: </a:t>
            </a:r>
          </a:p>
          <a:p>
            <a:pPr>
              <a:buFontTx/>
              <a:buChar char="-"/>
            </a:pPr>
            <a:r>
              <a:rPr lang="pl-PL" dirty="0" smtClean="0"/>
              <a:t>Projektu budowlanego (art. 18 ust. 1 pkt. 1 </a:t>
            </a:r>
            <a:r>
              <a:rPr lang="pl-PL" dirty="0" err="1" smtClean="0"/>
              <a:t>p.b</a:t>
            </a:r>
            <a:r>
              <a:rPr lang="pl-PL" dirty="0" smtClean="0"/>
              <a:t>.); </a:t>
            </a:r>
          </a:p>
          <a:p>
            <a:pPr>
              <a:buFontTx/>
              <a:buChar char="-"/>
            </a:pPr>
            <a:r>
              <a:rPr lang="pl-PL" dirty="0" smtClean="0"/>
              <a:t>Stosowanie do potrzeb innych projektów (art. 18 ust. 1 pkt. 1 </a:t>
            </a:r>
            <a:r>
              <a:rPr lang="pl-PL" dirty="0" err="1" smtClean="0"/>
              <a:t>p.b</a:t>
            </a:r>
            <a:r>
              <a:rPr lang="pl-PL" dirty="0" smtClean="0"/>
              <a:t>.); </a:t>
            </a:r>
          </a:p>
          <a:p>
            <a:pPr>
              <a:buFontTx/>
              <a:buChar char="-"/>
            </a:pPr>
            <a:r>
              <a:rPr lang="pl-PL" dirty="0" smtClean="0"/>
              <a:t>Informacji dotyczącej bezpieczeństwa i ochrony zdrowia ze względu na specyfikę projektowanego obiektu budowlanego, uwzględnianej w planie bezpieczeństwa i ochrony zdrowia (art. 20 ust. 1 pkt. 1b </a:t>
            </a:r>
            <a:r>
              <a:rPr lang="pl-PL" dirty="0" err="1" smtClean="0"/>
              <a:t>p.b</a:t>
            </a:r>
            <a:r>
              <a:rPr lang="pl-PL" dirty="0" smtClean="0"/>
              <a:t>.);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Działania w trakcie wykonywania robót budowlanych: </a:t>
            </a:r>
          </a:p>
          <a:p>
            <a:pPr marL="514350" indent="-514350">
              <a:buAutoNum type="arabicPeriod"/>
            </a:pPr>
            <a:r>
              <a:rPr lang="pl-PL" dirty="0" smtClean="0"/>
              <a:t>Projektant dokonuje kwalifikacji zamierzonego odstąpienia oraz jest obowiązany zamieścić w projekcie budowlanym odpowiednie informacje (rysunek i opis) dotyczące odstąpienia (art. 36a ust. 6 </a:t>
            </a:r>
            <a:r>
              <a:rPr lang="pl-PL" dirty="0" err="1" smtClean="0"/>
              <a:t>p.b</a:t>
            </a:r>
            <a:r>
              <a:rPr lang="pl-PL" dirty="0" smtClean="0"/>
              <a:t>.);</a:t>
            </a:r>
          </a:p>
          <a:p>
            <a:pPr marL="514350" indent="-514350">
              <a:buAutoNum type="arabicPeriod"/>
            </a:pPr>
            <a:r>
              <a:rPr lang="pl-PL" dirty="0" smtClean="0"/>
              <a:t>Projektant ma obowiązek wyjaśniania  wątpliwości dotyczących projektu i zawartych w nim rozwiązań (art. 20 ust. 1 pkt. 3 </a:t>
            </a:r>
            <a:r>
              <a:rPr lang="pl-PL" dirty="0" err="1" smtClean="0"/>
              <a:t>p.b</a:t>
            </a:r>
            <a:r>
              <a:rPr lang="pl-PL" dirty="0" smtClean="0"/>
              <a:t>.).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Działania w trakcie wykonywania robót budowlanych: </a:t>
            </a:r>
          </a:p>
          <a:p>
            <a:pPr>
              <a:buNone/>
            </a:pPr>
            <a:r>
              <a:rPr lang="pl-PL" dirty="0" smtClean="0"/>
              <a:t>3. Nadzór autorski </a:t>
            </a:r>
            <a:r>
              <a:rPr lang="pl-PL" b="1" dirty="0" smtClean="0"/>
              <a:t>C.D. </a:t>
            </a:r>
          </a:p>
          <a:p>
            <a:pPr>
              <a:buFontTx/>
              <a:buChar char="-"/>
            </a:pPr>
            <a:r>
              <a:rPr lang="pl-PL" dirty="0" smtClean="0"/>
              <a:t>Inwestor może zobowiązać projektanta do sprawowania nadzoru autorskiego (art. 18 ust. 3 </a:t>
            </a:r>
            <a:r>
              <a:rPr lang="pl-PL" dirty="0" err="1" smtClean="0"/>
              <a:t>p.b</a:t>
            </a:r>
            <a:r>
              <a:rPr lang="pl-PL" dirty="0" smtClean="0"/>
              <a:t>.); </a:t>
            </a:r>
          </a:p>
          <a:p>
            <a:pPr>
              <a:buFontTx/>
              <a:buChar char="-"/>
            </a:pPr>
            <a:r>
              <a:rPr lang="pl-PL" dirty="0" smtClean="0"/>
              <a:t>Właściwy organ może </a:t>
            </a:r>
            <a:r>
              <a:rPr lang="pl-PL" b="1" dirty="0" smtClean="0"/>
              <a:t>w decyzji o pozwoleniu na budowę nałożyć na inwestora obowiązek </a:t>
            </a:r>
            <a:r>
              <a:rPr lang="pl-PL" dirty="0" smtClean="0"/>
              <a:t>zapewnienia nadzoru autorskiego, w przypadkach uzasadnionych wysokim stopniem skomplikowania obiektu lub robót budowlanych bądź przewidywanym wpływem na środowisko (art. 19 ust. 1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Działania w trakcie wykonywania robót budowlanych: </a:t>
            </a:r>
          </a:p>
          <a:p>
            <a:pPr>
              <a:buNone/>
            </a:pPr>
            <a:r>
              <a:rPr lang="pl-PL" dirty="0" smtClean="0"/>
              <a:t>3. Nadzór autorski </a:t>
            </a:r>
            <a:r>
              <a:rPr lang="pl-PL" b="1" dirty="0" smtClean="0"/>
              <a:t>C.D</a:t>
            </a:r>
            <a:r>
              <a:rPr lang="pl-PL" dirty="0" smtClean="0"/>
              <a:t>.: </a:t>
            </a:r>
          </a:p>
          <a:p>
            <a:pPr>
              <a:buNone/>
            </a:pPr>
            <a:r>
              <a:rPr lang="pl-PL" dirty="0" smtClean="0"/>
              <a:t>sprawowanie nadzoru autorskiego na żądanie inwestora lub właściwego organu w zakresie:</a:t>
            </a:r>
          </a:p>
          <a:p>
            <a:pPr>
              <a:buNone/>
            </a:pPr>
            <a:r>
              <a:rPr lang="pl-PL" dirty="0" smtClean="0"/>
              <a:t>a) stwierdzania w toku wykonywania robót budowlanych zgodności realizacji z projektem,</a:t>
            </a:r>
          </a:p>
          <a:p>
            <a:pPr>
              <a:buNone/>
            </a:pPr>
            <a:r>
              <a:rPr lang="pl-PL" dirty="0" smtClean="0"/>
              <a:t>b) uzgadniania możliwości wprowadzenia rozwiązań zamiennych w stosunku do przewidzianych w projekcie, zgłoszonych przez kierownika budowy lub inspektora nadzoru inwestorskiego. (art. 20 ust. 1 pkt. 4 </a:t>
            </a:r>
            <a:r>
              <a:rPr lang="pl-PL" dirty="0" err="1" smtClean="0"/>
              <a:t>p.b</a:t>
            </a:r>
            <a:r>
              <a:rPr lang="pl-PL" dirty="0" smtClean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PROCES PROJKETOWANIA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Działania w trakcie wykonywania robót budowlanych: </a:t>
            </a:r>
          </a:p>
          <a:p>
            <a:pPr>
              <a:buNone/>
            </a:pPr>
            <a:r>
              <a:rPr lang="pl-PL" dirty="0" smtClean="0"/>
              <a:t>3. Nadzór autorski </a:t>
            </a:r>
            <a:r>
              <a:rPr lang="pl-PL" b="1" dirty="0" smtClean="0"/>
              <a:t>C.D. </a:t>
            </a:r>
          </a:p>
          <a:p>
            <a:pPr>
              <a:buNone/>
            </a:pPr>
            <a:r>
              <a:rPr lang="pl-PL" dirty="0" smtClean="0"/>
              <a:t>Projektant, w trakcie realizacji budowy, ma </a:t>
            </a:r>
            <a:r>
              <a:rPr lang="pl-PL" i="1" dirty="0" smtClean="0"/>
              <a:t>prawo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1) wstępu na teren budowy i dokonywania zapisów w dzienniku budowy dotyczących jej realizacji;</a:t>
            </a:r>
          </a:p>
          <a:p>
            <a:pPr>
              <a:buNone/>
            </a:pPr>
            <a:r>
              <a:rPr lang="pl-PL" dirty="0" smtClean="0"/>
              <a:t>2) żądania wpisem do dziennika budowy wstrzymania robót budowlanych w razie:</a:t>
            </a:r>
          </a:p>
          <a:p>
            <a:pPr>
              <a:buNone/>
            </a:pPr>
            <a:r>
              <a:rPr lang="pl-PL" dirty="0" smtClean="0"/>
              <a:t>   a) stwierdzenia możliwości powstania zagrożenia,</a:t>
            </a:r>
          </a:p>
          <a:p>
            <a:pPr>
              <a:buNone/>
            </a:pPr>
            <a:r>
              <a:rPr lang="pl-PL" dirty="0" smtClean="0"/>
              <a:t>   b) wykonywania ich niezgodnie z projektem.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1220</Words>
  <Application>Microsoft Office PowerPoint</Application>
  <PresentationFormat>Pokaz na ekranie (4:3)</PresentationFormat>
  <Paragraphs>113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Proces projektowania Warunki techniczne</vt:lpstr>
      <vt:lpstr>Slajd 2</vt:lpstr>
      <vt:lpstr>PROCES PROJKETOWANIA </vt:lpstr>
      <vt:lpstr>PROCES PROJKETOWANIA </vt:lpstr>
      <vt:lpstr>PROCES PROJKETOWANIA </vt:lpstr>
      <vt:lpstr>PROCES PROJKETOWANIA </vt:lpstr>
      <vt:lpstr>PROCES PROJKETOWANIA </vt:lpstr>
      <vt:lpstr>PROCES PROJKETOWANIA </vt:lpstr>
      <vt:lpstr>PROCES PROJKETOWANIA 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WARUNKI TECHNICZNE</vt:lpstr>
      <vt:lpstr>Kazusy </vt:lpstr>
      <vt:lpstr>Kazusy </vt:lpstr>
      <vt:lpstr>Slajd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projektowania Warunki techniczne</dc:title>
  <dc:creator>Maciek</dc:creator>
  <cp:lastModifiedBy>Maciek</cp:lastModifiedBy>
  <cp:revision>7</cp:revision>
  <dcterms:created xsi:type="dcterms:W3CDTF">2015-11-19T22:34:33Z</dcterms:created>
  <dcterms:modified xsi:type="dcterms:W3CDTF">2016-04-20T19:09:58Z</dcterms:modified>
</cp:coreProperties>
</file>