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88" r:id="rId4"/>
    <p:sldId id="293" r:id="rId5"/>
    <p:sldId id="298" r:id="rId6"/>
    <p:sldId id="297" r:id="rId7"/>
    <p:sldId id="290" r:id="rId8"/>
    <p:sldId id="296" r:id="rId9"/>
    <p:sldId id="289" r:id="rId10"/>
    <p:sldId id="302" r:id="rId11"/>
    <p:sldId id="275" r:id="rId12"/>
    <p:sldId id="274" r:id="rId13"/>
    <p:sldId id="273" r:id="rId14"/>
    <p:sldId id="280" r:id="rId15"/>
    <p:sldId id="279" r:id="rId16"/>
    <p:sldId id="283" r:id="rId17"/>
    <p:sldId id="282" r:id="rId18"/>
    <p:sldId id="281" r:id="rId19"/>
    <p:sldId id="278" r:id="rId20"/>
    <p:sldId id="277" r:id="rId21"/>
    <p:sldId id="276" r:id="rId22"/>
    <p:sldId id="287" r:id="rId23"/>
    <p:sldId id="285" r:id="rId24"/>
    <p:sldId id="257" r:id="rId25"/>
    <p:sldId id="270" r:id="rId26"/>
    <p:sldId id="271" r:id="rId27"/>
    <p:sldId id="265" r:id="rId28"/>
    <p:sldId id="268" r:id="rId29"/>
    <p:sldId id="267" r:id="rId30"/>
    <p:sldId id="266" r:id="rId31"/>
    <p:sldId id="264" r:id="rId32"/>
    <p:sldId id="269" r:id="rId33"/>
    <p:sldId id="263" r:id="rId34"/>
    <p:sldId id="258" r:id="rId3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2017-02-26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2017-02-26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2017-02-26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2017-02-26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2017-02-26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2017-02-26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2017-02-26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System aktów planistycznych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3855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System aktów planistycznych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31805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l-PL" sz="2400" b="1" dirty="0"/>
              <a:t>Planowanie przestrzenne na </a:t>
            </a:r>
            <a:r>
              <a:rPr lang="pl-PL" sz="2400" b="1" dirty="0" smtClean="0"/>
              <a:t>poziomie kraju</a:t>
            </a:r>
            <a:endParaRPr lang="pl-PL" sz="2400" b="1" dirty="0" smtClean="0"/>
          </a:p>
          <a:p>
            <a:pPr marL="0" indent="0">
              <a:buNone/>
            </a:pPr>
            <a:r>
              <a:rPr lang="pl-PL" b="1" dirty="0" smtClean="0"/>
              <a:t>Znaczenie programów rządowych: </a:t>
            </a:r>
          </a:p>
          <a:p>
            <a:pPr marL="0" indent="0">
              <a:buNone/>
            </a:pPr>
            <a:r>
              <a:rPr lang="pl-PL" b="1" dirty="0" smtClean="0"/>
              <a:t>W </a:t>
            </a:r>
            <a:r>
              <a:rPr lang="pl-PL" b="1" dirty="0"/>
              <a:t>studium określa się </a:t>
            </a:r>
            <a:r>
              <a:rPr lang="pl-PL" dirty="0"/>
              <a:t>w szczególności: obszary, na których </a:t>
            </a:r>
            <a:r>
              <a:rPr lang="pl-PL" b="1" dirty="0"/>
              <a:t>rozmieszczone będą inwestycje celu publicznego o znaczeniu ponadlokalnym</a:t>
            </a:r>
            <a:r>
              <a:rPr lang="pl-PL" dirty="0"/>
              <a:t>, zgodnie z ustaleniami planu zagospodarowania przestrzennego województwa i </a:t>
            </a:r>
            <a:r>
              <a:rPr lang="pl-PL" b="1" dirty="0"/>
              <a:t>ustaleniami programów, o których mowa w art. 48 ust. 1</a:t>
            </a:r>
            <a:r>
              <a:rPr lang="pl-PL" dirty="0" smtClean="0"/>
              <a:t>;</a:t>
            </a:r>
          </a:p>
          <a:p>
            <a:pPr marL="0" indent="0">
              <a:buNone/>
            </a:pPr>
            <a:r>
              <a:rPr lang="pl-PL" dirty="0" smtClean="0"/>
              <a:t>(art. 10 ust. 2 pkt. 7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 marL="0" indent="0">
              <a:buNone/>
            </a:pPr>
            <a:r>
              <a:rPr lang="pl-PL" b="1" dirty="0" smtClean="0"/>
              <a:t>Wójt</a:t>
            </a:r>
            <a:r>
              <a:rPr lang="pl-PL" dirty="0"/>
              <a:t>, burmistrz albo prezydent miasta, po podjęciu przez radę gminy uchwały o przystąpieniu do sporządzania studium, kolejno </a:t>
            </a:r>
            <a:r>
              <a:rPr lang="pl-PL" b="1" dirty="0"/>
              <a:t>sporządza projekt </a:t>
            </a:r>
            <a:r>
              <a:rPr lang="pl-PL" b="1" dirty="0" smtClean="0"/>
              <a:t>studium</a:t>
            </a:r>
            <a:r>
              <a:rPr lang="pl-PL" dirty="0" smtClean="0"/>
              <a:t>, w </a:t>
            </a:r>
            <a:r>
              <a:rPr lang="pl-PL" dirty="0"/>
              <a:t>przypadku braku planu zagospodarowania przestrzennego województwa lub niewprowadzenia do planu zagospodarowania przestrzennego województwa zadań rządowych, </a:t>
            </a:r>
            <a:r>
              <a:rPr lang="pl-PL" b="1" dirty="0"/>
              <a:t>uwzględnia ustalenia programów, o których mowa w art. 48 ust. 1</a:t>
            </a:r>
            <a:r>
              <a:rPr lang="pl-PL" b="1" dirty="0" smtClean="0"/>
              <a:t>;</a:t>
            </a:r>
          </a:p>
          <a:p>
            <a:pPr marL="0" indent="0">
              <a:buNone/>
            </a:pPr>
            <a:r>
              <a:rPr lang="pl-PL" dirty="0" smtClean="0"/>
              <a:t>(art. 11 pkt. 4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6298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System aktów planistycznych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2400" b="1" dirty="0"/>
              <a:t>Planowanie przestrzenne </a:t>
            </a:r>
            <a:r>
              <a:rPr lang="pl-PL" sz="2400" b="1" dirty="0" smtClean="0"/>
              <a:t>w województwie </a:t>
            </a:r>
          </a:p>
          <a:p>
            <a:pPr marL="0" indent="0">
              <a:buNone/>
            </a:pPr>
            <a:r>
              <a:rPr lang="pl-PL" sz="2400" dirty="0"/>
              <a:t>Organy samorządu województwa </a:t>
            </a:r>
            <a:endParaRPr lang="pl-PL" sz="2400" dirty="0" smtClean="0"/>
          </a:p>
          <a:p>
            <a:pPr>
              <a:buFontTx/>
              <a:buChar char="-"/>
            </a:pPr>
            <a:r>
              <a:rPr lang="pl-PL" sz="2400" dirty="0" smtClean="0"/>
              <a:t>sporządzają </a:t>
            </a:r>
            <a:r>
              <a:rPr lang="pl-PL" sz="2400" dirty="0"/>
              <a:t>plan zagospodarowania przestrzennego województwa, </a:t>
            </a:r>
            <a:endParaRPr lang="pl-PL" sz="2400" dirty="0" smtClean="0"/>
          </a:p>
          <a:p>
            <a:pPr>
              <a:buFontTx/>
              <a:buChar char="-"/>
            </a:pPr>
            <a:r>
              <a:rPr lang="pl-PL" sz="2400" dirty="0" smtClean="0"/>
              <a:t>prowadzą </a:t>
            </a:r>
            <a:r>
              <a:rPr lang="pl-PL" sz="2400" dirty="0"/>
              <a:t>analizy i studia oraz </a:t>
            </a:r>
            <a:endParaRPr lang="pl-PL" sz="2400" dirty="0" smtClean="0"/>
          </a:p>
          <a:p>
            <a:pPr>
              <a:buFontTx/>
              <a:buChar char="-"/>
            </a:pPr>
            <a:r>
              <a:rPr lang="pl-PL" sz="2400" dirty="0" smtClean="0"/>
              <a:t>opracowują </a:t>
            </a:r>
            <a:r>
              <a:rPr lang="pl-PL" sz="2400" dirty="0"/>
              <a:t>koncepcje i programy, odnoszące się do obszarów i problemów zagospodarowania przestrzennego odpowiednio do potrzeb i celów podejmowanych w tym zakresie prac, a także </a:t>
            </a:r>
            <a:endParaRPr lang="pl-PL" sz="2400" dirty="0" smtClean="0"/>
          </a:p>
          <a:p>
            <a:pPr>
              <a:buFontTx/>
              <a:buChar char="-"/>
            </a:pPr>
            <a:r>
              <a:rPr lang="pl-PL" sz="2400" dirty="0" smtClean="0"/>
              <a:t>sporządzają </a:t>
            </a:r>
            <a:r>
              <a:rPr lang="pl-PL" sz="2400" dirty="0"/>
              <a:t>audyt krajobrazowy</a:t>
            </a:r>
            <a:r>
              <a:rPr lang="pl-PL" sz="2400" dirty="0" smtClean="0"/>
              <a:t>.</a:t>
            </a:r>
          </a:p>
          <a:p>
            <a:pPr marL="0" indent="0">
              <a:buNone/>
            </a:pPr>
            <a:r>
              <a:rPr lang="pl-PL" sz="2400" dirty="0" smtClean="0"/>
              <a:t>(art. 38 </a:t>
            </a:r>
            <a:r>
              <a:rPr lang="pl-PL" sz="2400" dirty="0" err="1" smtClean="0"/>
              <a:t>upzp</a:t>
            </a:r>
            <a:r>
              <a:rPr lang="pl-PL" sz="2400" dirty="0" smtClean="0"/>
              <a:t>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5217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System aktów planistycznych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l-PL" sz="2400" b="1" dirty="0"/>
              <a:t>Planowanie przestrzenne </a:t>
            </a:r>
            <a:r>
              <a:rPr lang="pl-PL" sz="2400" b="1" dirty="0" smtClean="0"/>
              <a:t>w województwie </a:t>
            </a:r>
          </a:p>
          <a:p>
            <a:pPr marL="0" indent="0">
              <a:buNone/>
            </a:pPr>
            <a:r>
              <a:rPr lang="pl-PL" sz="2800" b="1" dirty="0"/>
              <a:t>Audyt </a:t>
            </a:r>
            <a:r>
              <a:rPr lang="pl-PL" sz="2800" b="1" dirty="0" smtClean="0"/>
              <a:t>krajobrazowy</a:t>
            </a:r>
          </a:p>
          <a:p>
            <a:pPr marL="0" indent="0">
              <a:buNone/>
            </a:pPr>
            <a:r>
              <a:rPr lang="pl-PL" sz="2800" dirty="0"/>
              <a:t>1. Dla obszaru województwa sporządza się, nie rzadziej niż raz na 20 lat, audyt krajobrazowy.</a:t>
            </a:r>
          </a:p>
          <a:p>
            <a:pPr marL="0" indent="0">
              <a:buNone/>
            </a:pPr>
            <a:r>
              <a:rPr lang="pl-PL" sz="2800" dirty="0"/>
              <a:t>2. Audyt </a:t>
            </a:r>
            <a:r>
              <a:rPr lang="pl-PL" sz="2800" dirty="0" smtClean="0"/>
              <a:t>krajobrazowy: </a:t>
            </a:r>
          </a:p>
          <a:p>
            <a:pPr>
              <a:buFontTx/>
              <a:buChar char="-"/>
            </a:pPr>
            <a:r>
              <a:rPr lang="pl-PL" sz="2800" dirty="0" smtClean="0"/>
              <a:t>identyfikuje </a:t>
            </a:r>
            <a:r>
              <a:rPr lang="pl-PL" sz="2800" b="1" dirty="0"/>
              <a:t>krajobrazy występujące na całym obszarze województwa</a:t>
            </a:r>
            <a:r>
              <a:rPr lang="pl-PL" sz="2800" dirty="0"/>
              <a:t>, </a:t>
            </a:r>
            <a:endParaRPr lang="pl-PL" sz="2800" dirty="0" smtClean="0"/>
          </a:p>
          <a:p>
            <a:pPr>
              <a:buFontTx/>
              <a:buChar char="-"/>
            </a:pPr>
            <a:r>
              <a:rPr lang="pl-PL" sz="2800" dirty="0" smtClean="0"/>
              <a:t>określa </a:t>
            </a:r>
            <a:r>
              <a:rPr lang="pl-PL" sz="2800" dirty="0"/>
              <a:t>ich cechy charakterystyczne oraz </a:t>
            </a:r>
            <a:endParaRPr lang="pl-PL" sz="2800" dirty="0" smtClean="0"/>
          </a:p>
          <a:p>
            <a:pPr>
              <a:buFontTx/>
              <a:buChar char="-"/>
            </a:pPr>
            <a:r>
              <a:rPr lang="pl-PL" sz="2800" dirty="0" smtClean="0"/>
              <a:t>dokonuje </a:t>
            </a:r>
            <a:r>
              <a:rPr lang="pl-PL" sz="2800" dirty="0"/>
              <a:t>oceny ich wartości.</a:t>
            </a:r>
            <a:endParaRPr lang="pl-PL" sz="2800" dirty="0" smtClean="0"/>
          </a:p>
          <a:p>
            <a:pPr marL="0" indent="0">
              <a:buNone/>
            </a:pPr>
            <a:r>
              <a:rPr lang="pl-PL" sz="2800" dirty="0" smtClean="0"/>
              <a:t>(art. 38a </a:t>
            </a:r>
            <a:r>
              <a:rPr lang="pl-PL" sz="2800" dirty="0" err="1" smtClean="0"/>
              <a:t>upzp</a:t>
            </a:r>
            <a:r>
              <a:rPr lang="pl-PL" sz="2800" dirty="0" smtClean="0"/>
              <a:t>)</a:t>
            </a:r>
          </a:p>
          <a:p>
            <a:pPr marL="0" indent="0">
              <a:buNone/>
            </a:pPr>
            <a:endParaRPr lang="pl-PL" sz="2800" dirty="0" smtClean="0"/>
          </a:p>
          <a:p>
            <a:pPr marL="0" indent="0">
              <a:buNone/>
            </a:pPr>
            <a:r>
              <a:rPr lang="pl-PL" sz="2800" dirty="0"/>
              <a:t>Projekt audytu krajobrazowego sporządza zarząd </a:t>
            </a:r>
            <a:r>
              <a:rPr lang="pl-PL" sz="2800" dirty="0" smtClean="0"/>
              <a:t>województwa</a:t>
            </a:r>
          </a:p>
          <a:p>
            <a:pPr marL="0" indent="0">
              <a:buNone/>
            </a:pPr>
            <a:r>
              <a:rPr lang="pl-PL" sz="2800" dirty="0" smtClean="0"/>
              <a:t>(art. 38b ust. 1 </a:t>
            </a:r>
            <a:r>
              <a:rPr lang="pl-PL" sz="2800" dirty="0" err="1" smtClean="0"/>
              <a:t>upzp</a:t>
            </a:r>
            <a:r>
              <a:rPr lang="pl-PL" sz="2800" dirty="0" smtClean="0"/>
              <a:t>)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405217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System aktów planistycznych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340768"/>
            <a:ext cx="8517632" cy="551723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sz="2400" b="1" dirty="0"/>
              <a:t>Planowanie przestrzenne </a:t>
            </a:r>
            <a:r>
              <a:rPr lang="pl-PL" sz="2400" b="1" dirty="0" smtClean="0"/>
              <a:t>w województwie </a:t>
            </a:r>
          </a:p>
          <a:p>
            <a:pPr marL="0" indent="0">
              <a:buNone/>
            </a:pPr>
            <a:r>
              <a:rPr lang="pl-PL" sz="2400" b="1" dirty="0"/>
              <a:t>Audyt </a:t>
            </a:r>
            <a:r>
              <a:rPr lang="pl-PL" sz="2400" b="1" dirty="0" smtClean="0"/>
              <a:t>krajobrazowy</a:t>
            </a:r>
          </a:p>
          <a:p>
            <a:pPr marL="0" indent="0">
              <a:buNone/>
            </a:pPr>
            <a:r>
              <a:rPr lang="pl-PL" sz="2400" dirty="0" smtClean="0"/>
              <a:t>Zarząd </a:t>
            </a:r>
            <a:r>
              <a:rPr lang="pl-PL" sz="2400" dirty="0"/>
              <a:t>województwa przed przedłożeniem projektu audytu krajobrazowego do uchwalenia przez sejmik województwa:</a:t>
            </a:r>
          </a:p>
          <a:p>
            <a:pPr marL="0" indent="0">
              <a:buNone/>
            </a:pPr>
            <a:r>
              <a:rPr lang="pl-PL" sz="2400" dirty="0" smtClean="0"/>
              <a:t>1</a:t>
            </a:r>
            <a:r>
              <a:rPr lang="pl-PL" sz="2400" dirty="0"/>
              <a:t>)  informuje w drodze obwieszczenia o przystąpieniu do sporządzania projektu audytu krajobrazowego;</a:t>
            </a:r>
          </a:p>
          <a:p>
            <a:pPr marL="0" indent="0">
              <a:buNone/>
            </a:pPr>
            <a:r>
              <a:rPr lang="pl-PL" sz="2400" dirty="0"/>
              <a:t>2)  zasięga opinii o projekcie od:</a:t>
            </a:r>
          </a:p>
          <a:p>
            <a:pPr marL="0" indent="0">
              <a:buNone/>
            </a:pPr>
            <a:r>
              <a:rPr lang="pl-PL" sz="2400" dirty="0" smtClean="0"/>
              <a:t>  a</a:t>
            </a:r>
            <a:r>
              <a:rPr lang="pl-PL" sz="2400" dirty="0"/>
              <a:t>)  regionalnego dyrektora ochrony środowiska,</a:t>
            </a:r>
          </a:p>
          <a:p>
            <a:pPr marL="0" indent="0">
              <a:buNone/>
            </a:pPr>
            <a:r>
              <a:rPr lang="pl-PL" sz="2400" dirty="0" smtClean="0"/>
              <a:t>  b</a:t>
            </a:r>
            <a:r>
              <a:rPr lang="pl-PL" sz="2400" dirty="0"/>
              <a:t>)  dyrektorów parków narodowych i krajobrazowych położonych w granicach województwa,</a:t>
            </a:r>
          </a:p>
          <a:p>
            <a:pPr marL="0" indent="0">
              <a:buNone/>
            </a:pPr>
            <a:r>
              <a:rPr lang="pl-PL" sz="2400" dirty="0" smtClean="0"/>
              <a:t>  c</a:t>
            </a:r>
            <a:r>
              <a:rPr lang="pl-PL" sz="2400" dirty="0"/>
              <a:t>)  wojewódzkiego konserwatora zabytków,</a:t>
            </a:r>
          </a:p>
          <a:p>
            <a:pPr marL="0" indent="0">
              <a:buNone/>
            </a:pPr>
            <a:r>
              <a:rPr lang="pl-PL" sz="2400" dirty="0" smtClean="0"/>
              <a:t>  d</a:t>
            </a:r>
            <a:r>
              <a:rPr lang="pl-PL" sz="2400" dirty="0"/>
              <a:t>)  rad gmin położonych na terenie województwa</a:t>
            </a:r>
          </a:p>
          <a:p>
            <a:pPr marL="0" indent="0">
              <a:buNone/>
            </a:pPr>
            <a:r>
              <a:rPr lang="pl-PL" sz="2400" dirty="0" smtClean="0"/>
              <a:t> - </a:t>
            </a:r>
            <a:r>
              <a:rPr lang="pl-PL" sz="2400" dirty="0"/>
              <a:t>z zastrzeżeniem, że brak zajęcia stanowiska w terminie 30 dni od dnia otrzymania projektu audytu krajobrazowego uznaje się za wyrażenie pozytywnej opinii o projekcie w przedłożonym brzmieniu</a:t>
            </a:r>
            <a:r>
              <a:rPr lang="pl-PL" sz="2400" dirty="0" smtClean="0"/>
              <a:t>;</a:t>
            </a:r>
            <a:endParaRPr lang="pl-PL" sz="2400" dirty="0"/>
          </a:p>
          <a:p>
            <a:pPr marL="0" indent="0">
              <a:buNone/>
            </a:pPr>
            <a:r>
              <a:rPr lang="pl-PL" sz="2400" dirty="0"/>
              <a:t>3)  może wprowadzić zmiany wynikające z uzyskanych opinii;</a:t>
            </a:r>
          </a:p>
          <a:p>
            <a:pPr marL="0" indent="0">
              <a:buNone/>
            </a:pPr>
            <a:r>
              <a:rPr lang="pl-PL" sz="2400" dirty="0"/>
              <a:t>4)  ogłasza w prasie regionalnej oraz przez obwieszczenia w urzędzie marszałkowskim o wyłożeniu projektu do publicznego wglądu na co najmniej 7 dni przed dniem wyłożenia i wykłada ten projekt do publicznego wglądu na okres co najmniej 30 dni;</a:t>
            </a:r>
          </a:p>
          <a:p>
            <a:pPr marL="0" indent="0">
              <a:buNone/>
            </a:pPr>
            <a:r>
              <a:rPr lang="pl-PL" sz="2400" dirty="0"/>
              <a:t>5)  w czasie wyłożenia i przez okres 14 dni po zakończeniu okresu wyłożenia zbiera uwagi do projektu;</a:t>
            </a:r>
          </a:p>
          <a:p>
            <a:pPr marL="457200" indent="-457200">
              <a:buAutoNum type="arabicParenR" startAt="6"/>
            </a:pPr>
            <a:r>
              <a:rPr lang="pl-PL" sz="2400" dirty="0" smtClean="0"/>
              <a:t>rozpatruje </a:t>
            </a:r>
            <a:r>
              <a:rPr lang="pl-PL" sz="2400" dirty="0"/>
              <a:t>zgłoszone uwagi sporządzając listę nieuwzględnionych uwag</a:t>
            </a:r>
            <a:r>
              <a:rPr lang="pl-PL" sz="2400" dirty="0" smtClean="0"/>
              <a:t>. </a:t>
            </a:r>
          </a:p>
          <a:p>
            <a:pPr marL="0" indent="0">
              <a:buNone/>
            </a:pPr>
            <a:r>
              <a:rPr lang="pl-PL" sz="2400" dirty="0" smtClean="0"/>
              <a:t>(art. 38b ust. 2 </a:t>
            </a:r>
            <a:r>
              <a:rPr lang="pl-PL" sz="2400" dirty="0" err="1" smtClean="0"/>
              <a:t>upzp</a:t>
            </a:r>
            <a:r>
              <a:rPr lang="pl-PL" sz="2400" dirty="0" smtClean="0"/>
              <a:t>)</a:t>
            </a:r>
            <a:endParaRPr lang="pl-PL" sz="2400" dirty="0"/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5217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System aktów planistycznych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sz="2400" b="1" dirty="0"/>
              <a:t>Planowanie przestrzenne </a:t>
            </a:r>
            <a:r>
              <a:rPr lang="pl-PL" sz="2400" b="1" dirty="0" smtClean="0"/>
              <a:t>w województwie </a:t>
            </a:r>
          </a:p>
          <a:p>
            <a:pPr marL="0" indent="0">
              <a:buNone/>
            </a:pPr>
            <a:r>
              <a:rPr lang="pl-PL" sz="2400" b="1" dirty="0"/>
              <a:t>Audyt </a:t>
            </a:r>
            <a:r>
              <a:rPr lang="pl-PL" sz="2400" b="1" dirty="0" smtClean="0"/>
              <a:t>krajobrazowy</a:t>
            </a:r>
          </a:p>
          <a:p>
            <a:pPr marL="0" indent="0">
              <a:buNone/>
            </a:pPr>
            <a:r>
              <a:rPr lang="pl-PL" sz="2400" dirty="0" smtClean="0"/>
              <a:t>3</a:t>
            </a:r>
            <a:r>
              <a:rPr lang="pl-PL" sz="2400" dirty="0"/>
              <a:t>. Na zgłoszone przed uchwaleniem audytu krajobrazowego żądanie gminy, której opinia nie została uwzględniona w projekcie audytu krajobrazowego, sejmik województwa rozstrzyga w formie </a:t>
            </a:r>
            <a:r>
              <a:rPr lang="pl-PL" sz="2400" b="1" dirty="0"/>
              <a:t>uchwały o zasadności nieuwzględnienia opinii przez zarząd województwa; rozstrzygnięcie sejmiku województwa jest wiążące</a:t>
            </a:r>
            <a:r>
              <a:rPr lang="pl-PL" sz="2400" dirty="0"/>
              <a:t>.</a:t>
            </a:r>
          </a:p>
          <a:p>
            <a:pPr marL="0" indent="0">
              <a:buNone/>
            </a:pPr>
            <a:r>
              <a:rPr lang="pl-PL" sz="2400" dirty="0"/>
              <a:t>4. </a:t>
            </a:r>
            <a:r>
              <a:rPr lang="pl-PL" sz="2400" b="1" dirty="0"/>
              <a:t>Audyt krajobrazowy uchwala sejmik województwa, rozstrzygając jednocześnie o sposobie rozpatrzenia uwag nieuwzględnionych przez zarząd województwa</a:t>
            </a:r>
            <a:r>
              <a:rPr lang="pl-PL" sz="2400" dirty="0"/>
              <a:t>.</a:t>
            </a:r>
          </a:p>
          <a:p>
            <a:pPr marL="0" indent="0">
              <a:buNone/>
            </a:pPr>
            <a:r>
              <a:rPr lang="pl-PL" sz="2400" dirty="0"/>
              <a:t>5. Zmiana audytu krajobrazowego następuje w takim trybie, w jakim jest on uchwalany. 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(</a:t>
            </a:r>
            <a:r>
              <a:rPr lang="pl-PL" sz="2400" dirty="0"/>
              <a:t>art. 38b ust. </a:t>
            </a:r>
            <a:r>
              <a:rPr lang="pl-PL" sz="2400" dirty="0" smtClean="0"/>
              <a:t>3-5 </a:t>
            </a:r>
            <a:r>
              <a:rPr lang="pl-PL" sz="2400" dirty="0" err="1"/>
              <a:t>upzp</a:t>
            </a:r>
            <a:r>
              <a:rPr lang="pl-PL" sz="2400" dirty="0"/>
              <a:t>)</a:t>
            </a:r>
            <a:endParaRPr lang="pl-PL" sz="2400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0423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System aktów planistycznych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2400" b="1" dirty="0"/>
              <a:t>Planowanie przestrzenne </a:t>
            </a:r>
            <a:r>
              <a:rPr lang="pl-PL" sz="2400" b="1" dirty="0" smtClean="0"/>
              <a:t>w województwie </a:t>
            </a:r>
          </a:p>
          <a:p>
            <a:pPr marL="0" indent="0">
              <a:buNone/>
            </a:pPr>
            <a:r>
              <a:rPr lang="pl-PL" sz="2400" b="1" dirty="0" smtClean="0"/>
              <a:t>Plan zagospodarowania przestrzennego województwa </a:t>
            </a:r>
          </a:p>
          <a:p>
            <a:pPr marL="0" indent="0">
              <a:buNone/>
            </a:pPr>
            <a:r>
              <a:rPr lang="pl-PL" sz="2400" dirty="0"/>
              <a:t>1. Sejmik województwa podejmuje uchwałę o przystąpieniu do sporządzania planu zagospodarowania przestrzennego województwa.</a:t>
            </a:r>
          </a:p>
          <a:p>
            <a:pPr marL="0" indent="0">
              <a:buNone/>
            </a:pPr>
            <a:r>
              <a:rPr lang="pl-PL" sz="2400" dirty="0"/>
              <a:t>2. Plan zagospodarowania przestrzennego województwa sporządza się dla obszaru w granicach administracyjnych województwa</a:t>
            </a:r>
            <a:r>
              <a:rPr lang="pl-PL" sz="2400" dirty="0" smtClean="0"/>
              <a:t>.</a:t>
            </a:r>
          </a:p>
          <a:p>
            <a:pPr marL="0" indent="0">
              <a:buNone/>
            </a:pPr>
            <a:r>
              <a:rPr lang="pl-PL" sz="2400" dirty="0" smtClean="0"/>
              <a:t>(art. 39 ust. 1-2 </a:t>
            </a:r>
            <a:r>
              <a:rPr lang="pl-PL" sz="2400" dirty="0" err="1" smtClean="0"/>
              <a:t>upzp</a:t>
            </a:r>
            <a:r>
              <a:rPr lang="pl-PL" sz="2400" dirty="0" smtClean="0"/>
              <a:t>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0423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System aktów planistycznych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sz="2400" b="1" dirty="0"/>
              <a:t>Planowanie przestrzenne </a:t>
            </a:r>
            <a:r>
              <a:rPr lang="pl-PL" sz="2400" b="1" dirty="0" smtClean="0"/>
              <a:t>w województwie </a:t>
            </a:r>
          </a:p>
          <a:p>
            <a:pPr marL="0" indent="0">
              <a:buNone/>
            </a:pPr>
            <a:r>
              <a:rPr lang="pl-PL" sz="2400" b="1" dirty="0"/>
              <a:t>Plan zagospodarowania przestrzennego województwa </a:t>
            </a:r>
          </a:p>
          <a:p>
            <a:pPr marL="0" indent="0">
              <a:buNone/>
            </a:pPr>
            <a:r>
              <a:rPr lang="pl-PL" sz="2400" dirty="0"/>
              <a:t>W planie zagospodarowania przestrzennego województwa uwzględnia się </a:t>
            </a:r>
            <a:r>
              <a:rPr lang="pl-PL" sz="2400" b="1" dirty="0"/>
              <a:t>ustalenia strategii rozwoju województwa</a:t>
            </a:r>
            <a:r>
              <a:rPr lang="pl-PL" sz="2400" dirty="0"/>
              <a:t> oraz </a:t>
            </a:r>
            <a:r>
              <a:rPr lang="pl-PL" sz="2400" b="1" dirty="0"/>
              <a:t>rekomendacje i wnioski zawarte w audycie krajobrazowym</a:t>
            </a:r>
            <a:r>
              <a:rPr lang="pl-PL" sz="2400" dirty="0"/>
              <a:t>, oraz określa się w szczególności:</a:t>
            </a:r>
          </a:p>
          <a:p>
            <a:pPr marL="0" indent="0">
              <a:buNone/>
            </a:pPr>
            <a:r>
              <a:rPr lang="pl-PL" sz="2400" dirty="0"/>
              <a:t>1)  </a:t>
            </a:r>
            <a:r>
              <a:rPr lang="pl-PL" sz="2400" b="1" dirty="0"/>
              <a:t>podstawowe elementy sieci osadniczej województwa </a:t>
            </a:r>
            <a:r>
              <a:rPr lang="pl-PL" sz="2400" dirty="0"/>
              <a:t>i ich powiązań komunikacyjnych oraz infrastrukturalnych, w tym kierunki powiązań transgranicznych;</a:t>
            </a:r>
          </a:p>
          <a:p>
            <a:pPr marL="0" indent="0">
              <a:buNone/>
            </a:pPr>
            <a:r>
              <a:rPr lang="pl-PL" sz="2400" dirty="0"/>
              <a:t>2)  </a:t>
            </a:r>
            <a:r>
              <a:rPr lang="pl-PL" sz="2400" b="1" dirty="0"/>
              <a:t>system obszarów chronionych</a:t>
            </a:r>
            <a:r>
              <a:rPr lang="pl-PL" sz="2400" dirty="0"/>
              <a:t>, w tym obszary ochrony środowiska, przyrody i krajobrazu kulturowego, ochrony uzdrowisk oraz dziedzictwa kulturowego i zabytków oraz dóbr kultury współczesnej;</a:t>
            </a:r>
          </a:p>
          <a:p>
            <a:pPr marL="0" indent="0">
              <a:buNone/>
            </a:pPr>
            <a:r>
              <a:rPr lang="pl-PL" sz="2400" dirty="0"/>
              <a:t>3)  </a:t>
            </a:r>
            <a:r>
              <a:rPr lang="pl-PL" sz="2400" b="1" dirty="0"/>
              <a:t>rozmieszczenie inwestycji celu publicznego o znaczeniu ponadlokalnym</a:t>
            </a:r>
            <a:r>
              <a:rPr lang="pl-PL" sz="2400" dirty="0"/>
              <a:t>;</a:t>
            </a:r>
          </a:p>
          <a:p>
            <a:pPr marL="0" indent="0">
              <a:buNone/>
            </a:pPr>
            <a:r>
              <a:rPr lang="pl-PL" sz="2400" dirty="0"/>
              <a:t>4)  </a:t>
            </a:r>
            <a:r>
              <a:rPr lang="pl-PL" sz="2400" b="1" dirty="0"/>
              <a:t>granice i zasady zagospodarowania obszarów funkcjonalnych o znaczeniu ponadregionalnym </a:t>
            </a:r>
            <a:r>
              <a:rPr lang="pl-PL" sz="2400" dirty="0"/>
              <a:t>oraz, w zależności od potrzeb, granice i zasady zagospodarowania obszarów funkcjonalnych o znaczeniu regionalnym;</a:t>
            </a:r>
          </a:p>
          <a:p>
            <a:pPr marL="0" indent="0">
              <a:buNone/>
            </a:pPr>
            <a:r>
              <a:rPr lang="pl-PL" sz="2400" dirty="0" smtClean="0"/>
              <a:t>6</a:t>
            </a:r>
            <a:r>
              <a:rPr lang="pl-PL" sz="2400" dirty="0"/>
              <a:t>)  </a:t>
            </a:r>
            <a:r>
              <a:rPr lang="pl-PL" sz="2400" b="1" dirty="0"/>
              <a:t>obszary szczególnego zagrożenia powodzią</a:t>
            </a:r>
            <a:r>
              <a:rPr lang="pl-PL" sz="2400" dirty="0"/>
              <a:t>;</a:t>
            </a:r>
          </a:p>
          <a:p>
            <a:pPr marL="0" indent="0">
              <a:buNone/>
            </a:pPr>
            <a:r>
              <a:rPr lang="pl-PL" sz="2400" dirty="0"/>
              <a:t>7)  </a:t>
            </a:r>
            <a:r>
              <a:rPr lang="pl-PL" sz="2400" b="1" dirty="0"/>
              <a:t>granice terenów zamkniętych i ich stref ochronnych</a:t>
            </a:r>
            <a:r>
              <a:rPr lang="pl-PL" sz="2400" dirty="0"/>
              <a:t>;</a:t>
            </a:r>
          </a:p>
          <a:p>
            <a:pPr marL="457200" indent="-457200">
              <a:buAutoNum type="arabicParenR" startAt="8"/>
            </a:pPr>
            <a:r>
              <a:rPr lang="pl-PL" sz="2400" b="1" dirty="0" smtClean="0"/>
              <a:t>obszary występowania udokumentowanych złóż kopalin i udokumentowanych kompleksów podziemnego składowania dwutlenku węgla.</a:t>
            </a:r>
          </a:p>
          <a:p>
            <a:pPr marL="0" indent="0">
              <a:buNone/>
            </a:pPr>
            <a:r>
              <a:rPr lang="pl-PL" sz="2400" dirty="0"/>
              <a:t>(art. 39 ust. </a:t>
            </a:r>
            <a:r>
              <a:rPr lang="pl-PL" sz="2400" dirty="0" smtClean="0"/>
              <a:t>3 </a:t>
            </a:r>
            <a:r>
              <a:rPr lang="pl-PL" sz="2400" dirty="0" err="1" smtClean="0"/>
              <a:t>upzp</a:t>
            </a:r>
            <a:r>
              <a:rPr lang="pl-PL" sz="2400" dirty="0"/>
              <a:t>)</a:t>
            </a:r>
          </a:p>
          <a:p>
            <a:pPr marL="0" indent="0">
              <a:buNone/>
            </a:pPr>
            <a:r>
              <a:rPr lang="pl-PL" sz="2400" dirty="0"/>
              <a:t>W planie zagospodarowania przestrzennego województwa </a:t>
            </a:r>
            <a:r>
              <a:rPr lang="pl-PL" sz="2400" b="1" dirty="0"/>
              <a:t>uwzględnia się ustalenia koncepcji przestrzennego zagospodarowania kraju </a:t>
            </a:r>
            <a:endParaRPr lang="pl-PL" sz="2400" b="1" dirty="0" smtClean="0"/>
          </a:p>
          <a:p>
            <a:pPr marL="0" indent="0">
              <a:buNone/>
            </a:pPr>
            <a:r>
              <a:rPr lang="pl-PL" sz="2400" dirty="0" smtClean="0"/>
              <a:t>(</a:t>
            </a:r>
            <a:r>
              <a:rPr lang="pl-PL" sz="2400" dirty="0"/>
              <a:t>art. 39 ust. </a:t>
            </a:r>
            <a:r>
              <a:rPr lang="pl-PL" sz="2400" dirty="0" smtClean="0"/>
              <a:t>4 </a:t>
            </a:r>
            <a:r>
              <a:rPr lang="pl-PL" sz="2400" dirty="0" err="1"/>
              <a:t>upzp</a:t>
            </a:r>
            <a:r>
              <a:rPr lang="pl-PL" sz="2400" dirty="0"/>
              <a:t>)</a:t>
            </a:r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4368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System aktów planistycznych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sz="2400" b="1" dirty="0"/>
              <a:t>Planowanie przestrzenne </a:t>
            </a:r>
            <a:r>
              <a:rPr lang="pl-PL" sz="2400" b="1" dirty="0" smtClean="0"/>
              <a:t>w województwie </a:t>
            </a:r>
          </a:p>
          <a:p>
            <a:pPr marL="0" indent="0">
              <a:buNone/>
            </a:pPr>
            <a:r>
              <a:rPr lang="pl-PL" sz="2400" b="1" dirty="0"/>
              <a:t>Plan zagospodarowania przestrzennego województwa </a:t>
            </a:r>
          </a:p>
          <a:p>
            <a:pPr marL="0" indent="0">
              <a:buNone/>
            </a:pPr>
            <a:r>
              <a:rPr lang="pl-PL" sz="2400" dirty="0" smtClean="0"/>
              <a:t>4. W </a:t>
            </a:r>
            <a:r>
              <a:rPr lang="pl-PL" sz="2400" dirty="0"/>
              <a:t>planie zagospodarowania przestrzennego województwa </a:t>
            </a:r>
            <a:r>
              <a:rPr lang="pl-PL" sz="2400" b="1" dirty="0"/>
              <a:t>uwzględnia się ustalenia koncepcji przestrzennego zagospodarowania kraju </a:t>
            </a:r>
          </a:p>
          <a:p>
            <a:pPr marL="0" indent="0">
              <a:buNone/>
            </a:pPr>
            <a:r>
              <a:rPr lang="pl-PL" sz="2400" dirty="0" smtClean="0"/>
              <a:t>5</a:t>
            </a:r>
            <a:r>
              <a:rPr lang="pl-PL" sz="2400" dirty="0"/>
              <a:t>. W planie zagospodarowania przestrzennego województwa </a:t>
            </a:r>
            <a:r>
              <a:rPr lang="pl-PL" sz="2400" b="1" dirty="0"/>
              <a:t>umieszcza się te inwestycje celu publicznego o znaczeniu </a:t>
            </a:r>
            <a:r>
              <a:rPr lang="pl-PL" sz="2400" b="1" dirty="0" smtClean="0"/>
              <a:t>ponadlokalnym</a:t>
            </a:r>
            <a:r>
              <a:rPr lang="pl-PL" sz="2400" dirty="0" smtClean="0"/>
              <a:t>,  </a:t>
            </a:r>
            <a:r>
              <a:rPr lang="pl-PL" sz="2400" dirty="0"/>
              <a:t>które zostały ustalone w dokumentach </a:t>
            </a:r>
            <a:r>
              <a:rPr lang="pl-PL" sz="2400" b="1" dirty="0"/>
              <a:t>przyjętych przez Sejm Rzeczypospolitej Polskiej, Radę Ministrów, właściwego ministra lub sejmik województwa, zgodnie z ich właściwością</a:t>
            </a:r>
            <a:r>
              <a:rPr lang="pl-PL" sz="2400" dirty="0" smtClean="0"/>
              <a:t>.</a:t>
            </a:r>
          </a:p>
          <a:p>
            <a:pPr marL="0" indent="0">
              <a:buNone/>
            </a:pPr>
            <a:r>
              <a:rPr lang="pl-PL" sz="2400" dirty="0"/>
              <a:t>(art. 39 ust. </a:t>
            </a:r>
            <a:r>
              <a:rPr lang="pl-PL" sz="2400" dirty="0" smtClean="0"/>
              <a:t>4-5 </a:t>
            </a:r>
            <a:r>
              <a:rPr lang="pl-PL" sz="2400" dirty="0" err="1"/>
              <a:t>upzp</a:t>
            </a:r>
            <a:r>
              <a:rPr lang="pl-PL" sz="2400" dirty="0" smtClean="0"/>
              <a:t>)</a:t>
            </a:r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r>
              <a:rPr lang="pl-PL" sz="2400" dirty="0"/>
              <a:t>W celu zapewnienia spójności plan zagospodarowania przestrzennego województwa </a:t>
            </a:r>
            <a:r>
              <a:rPr lang="pl-PL" sz="2400" b="1" dirty="0"/>
              <a:t>dostosowuje się do strategii rozwoju województwa </a:t>
            </a:r>
            <a:r>
              <a:rPr lang="pl-PL" sz="2400" dirty="0"/>
              <a:t>po jej aktualizacji, w zakresie, w jakim </a:t>
            </a:r>
            <a:r>
              <a:rPr lang="pl-PL" sz="2400" b="1" dirty="0"/>
              <a:t>aktualizacja strategii dotyczy sytuacji przestrzennej województwa</a:t>
            </a:r>
            <a:r>
              <a:rPr lang="pl-PL" sz="2400" b="1" dirty="0" smtClean="0"/>
              <a:t>.</a:t>
            </a:r>
          </a:p>
          <a:p>
            <a:pPr marL="0" indent="0">
              <a:buNone/>
            </a:pPr>
            <a:r>
              <a:rPr lang="pl-PL" sz="2400" dirty="0" smtClean="0"/>
              <a:t>(art. 39a </a:t>
            </a:r>
            <a:r>
              <a:rPr lang="pl-PL" sz="2400" dirty="0" err="1" smtClean="0"/>
              <a:t>upzp</a:t>
            </a:r>
            <a:r>
              <a:rPr lang="pl-PL" sz="2400" dirty="0" smtClean="0"/>
              <a:t>)</a:t>
            </a: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4368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System aktów planistycznych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sz="2400" b="1" dirty="0"/>
              <a:t>Planowanie przestrzenne </a:t>
            </a:r>
            <a:r>
              <a:rPr lang="pl-PL" sz="2400" b="1" dirty="0" smtClean="0"/>
              <a:t>w województwie </a:t>
            </a:r>
          </a:p>
          <a:p>
            <a:pPr marL="0" indent="0">
              <a:buNone/>
            </a:pPr>
            <a:r>
              <a:rPr lang="pl-PL" sz="2400" b="1" dirty="0"/>
              <a:t>Plan zagospodarowania przestrzennego województwa </a:t>
            </a:r>
          </a:p>
          <a:p>
            <a:pPr marL="0" indent="0">
              <a:buNone/>
            </a:pPr>
            <a:r>
              <a:rPr lang="pl-PL" sz="2400" dirty="0"/>
              <a:t>6. Dla </a:t>
            </a:r>
            <a:r>
              <a:rPr lang="pl-PL" sz="2400" b="1" dirty="0"/>
              <a:t>miejskiego obszaru funkcjonalnego ośrodka wojewódzkiego </a:t>
            </a:r>
            <a:r>
              <a:rPr lang="pl-PL" sz="2400" dirty="0"/>
              <a:t>uchwala się </a:t>
            </a:r>
            <a:r>
              <a:rPr lang="pl-PL" sz="2400" b="1" dirty="0"/>
              <a:t>plan zagospodarowania przestrzennego miejskiego obszaru funkcjonalnego ośrodka wojewódzkiego</a:t>
            </a:r>
            <a:r>
              <a:rPr lang="pl-PL" sz="2400" dirty="0"/>
              <a:t> jako </a:t>
            </a:r>
            <a:r>
              <a:rPr lang="pl-PL" sz="2400" b="1" dirty="0"/>
              <a:t>część planu </a:t>
            </a:r>
            <a:r>
              <a:rPr lang="pl-PL" sz="2400" dirty="0"/>
              <a:t>zagospodarowania przestrzennego województwa.</a:t>
            </a:r>
          </a:p>
          <a:p>
            <a:pPr marL="0" indent="0">
              <a:buNone/>
            </a:pPr>
            <a:r>
              <a:rPr lang="pl-PL" sz="2400" dirty="0"/>
              <a:t>7. Plan zagospodarowania przestrzennego miejskiego obszaru funkcjonalnego ośrodka wojewódzkiego </a:t>
            </a:r>
            <a:r>
              <a:rPr lang="pl-PL" sz="2400" b="1" dirty="0"/>
              <a:t>może obejmować również obszary leżące poza granicami miejskiego obszaru funkcjonalnego ośrodka wojewódzkiego</a:t>
            </a:r>
            <a:r>
              <a:rPr lang="pl-PL" sz="2400" dirty="0"/>
              <a:t>.</a:t>
            </a:r>
          </a:p>
          <a:p>
            <a:pPr marL="0" indent="0">
              <a:buNone/>
            </a:pPr>
            <a:r>
              <a:rPr lang="pl-PL" sz="2400" dirty="0"/>
              <a:t>(art. 39 ust. </a:t>
            </a:r>
            <a:r>
              <a:rPr lang="pl-PL" sz="2400" dirty="0" smtClean="0"/>
              <a:t>6-7 </a:t>
            </a:r>
            <a:r>
              <a:rPr lang="pl-PL" sz="2400" dirty="0" err="1"/>
              <a:t>upzp</a:t>
            </a:r>
            <a:r>
              <a:rPr lang="pl-PL" sz="2400" dirty="0" smtClean="0"/>
              <a:t>)</a:t>
            </a:r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r>
              <a:rPr lang="pl-PL" sz="2400" dirty="0"/>
              <a:t>6a)  "</a:t>
            </a:r>
            <a:r>
              <a:rPr lang="pl-PL" sz="2400" b="1" dirty="0"/>
              <a:t>obszarze funkcjonalnym</a:t>
            </a:r>
            <a:r>
              <a:rPr lang="pl-PL" sz="2400" dirty="0"/>
              <a:t>" - należy przez to rozumieć </a:t>
            </a:r>
            <a:r>
              <a:rPr lang="pl-PL" sz="2400" b="1" dirty="0"/>
              <a:t>obszar szczególnego zjawiska z zakresu gospodarki przestrzennej lub występowania konfliktów przestrzennych, stanowiący zwarty układ przestrzenny </a:t>
            </a:r>
            <a:r>
              <a:rPr lang="pl-PL" sz="2400" dirty="0"/>
              <a:t>składający się z funkcjonalnie powiązanych terenów, charakteryzujących się wspólnymi uwarunkowaniami i przewidywanymi jednolitymi celami rozwoju;</a:t>
            </a:r>
          </a:p>
          <a:p>
            <a:pPr marL="0" indent="0">
              <a:buNone/>
            </a:pPr>
            <a:r>
              <a:rPr lang="pl-PL" sz="2400" dirty="0"/>
              <a:t>6b)  "</a:t>
            </a:r>
            <a:r>
              <a:rPr lang="pl-PL" sz="2400" b="1" dirty="0"/>
              <a:t>miejskim obszarze funkcjonalnym ośrodka wojewódzkiego</a:t>
            </a:r>
            <a:r>
              <a:rPr lang="pl-PL" sz="2400" dirty="0"/>
              <a:t>" - należy przez to rozumieć typ obszaru funkcjonalnego obejmującego miasto będące siedzibą władz samorządu województwa lub wojewody oraz jego bezpośrednie otoczenie powiązane z nim funkcjonalnie</a:t>
            </a:r>
            <a:r>
              <a:rPr lang="pl-PL" sz="2400" dirty="0" smtClean="0"/>
              <a:t>;</a:t>
            </a:r>
          </a:p>
          <a:p>
            <a:pPr marL="0" indent="0">
              <a:buNone/>
            </a:pPr>
            <a:r>
              <a:rPr lang="pl-PL" sz="2400" dirty="0" smtClean="0"/>
              <a:t>(art. 2 pkt. 6a-6b </a:t>
            </a:r>
            <a:r>
              <a:rPr lang="pl-PL" sz="2400" dirty="0" err="1" smtClean="0"/>
              <a:t>upzp</a:t>
            </a:r>
            <a:r>
              <a:rPr lang="pl-PL" sz="2400" dirty="0" smtClean="0"/>
              <a:t>)</a:t>
            </a:r>
            <a:endParaRPr lang="pl-PL" sz="2400" dirty="0"/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43688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System aktów planistycznych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l-PL" sz="2400" b="1" dirty="0"/>
              <a:t>Planowanie przestrzenne </a:t>
            </a:r>
            <a:r>
              <a:rPr lang="pl-PL" sz="2400" b="1" dirty="0" smtClean="0"/>
              <a:t>w województwie </a:t>
            </a:r>
          </a:p>
          <a:p>
            <a:pPr marL="0" indent="0">
              <a:buNone/>
            </a:pPr>
            <a:r>
              <a:rPr lang="pl-PL" sz="2400" b="1" dirty="0"/>
              <a:t>Plan zagospodarowania przestrzennego województwa </a:t>
            </a:r>
          </a:p>
          <a:p>
            <a:pPr marL="0" indent="0">
              <a:buNone/>
            </a:pPr>
            <a:r>
              <a:rPr lang="pl-PL" sz="2400" dirty="0"/>
              <a:t>Po podjęciu przez sejmik województwa uchwały o przystąpieniu do sporządzania planu zagospodarowania przestrzennego województwa marszałek województwa kolejno:</a:t>
            </a:r>
          </a:p>
          <a:p>
            <a:pPr marL="0" indent="0">
              <a:buNone/>
            </a:pPr>
            <a:r>
              <a:rPr lang="pl-PL" sz="2400" dirty="0"/>
              <a:t>1)  </a:t>
            </a:r>
            <a:r>
              <a:rPr lang="pl-PL" sz="2400" b="1" dirty="0"/>
              <a:t>ogłasza w prasie ogólnopolskiej oraz przez obwieszczenie </a:t>
            </a:r>
            <a:r>
              <a:rPr lang="pl-PL" sz="2400" dirty="0"/>
              <a:t>w urzędach gmin, starostwach powiatowych, urzędzie marszałkowskim i urzędzie wojewódzkim o podjęciu uchwały o przystąpieniu do sporządzania planu, określając formę, miejsce i termin składania </a:t>
            </a:r>
            <a:r>
              <a:rPr lang="pl-PL" sz="2400" b="1" dirty="0"/>
              <a:t>wniosków dotyczących planu, nie krótszy niż 3 miesiące od dnia ogłoszenia</a:t>
            </a:r>
            <a:r>
              <a:rPr lang="pl-PL" sz="2400" dirty="0"/>
              <a:t>;</a:t>
            </a:r>
          </a:p>
          <a:p>
            <a:pPr marL="0" indent="0">
              <a:buNone/>
            </a:pPr>
            <a:r>
              <a:rPr lang="pl-PL" sz="2400" dirty="0"/>
              <a:t>2)  </a:t>
            </a:r>
            <a:r>
              <a:rPr lang="pl-PL" sz="2400" b="1" dirty="0"/>
              <a:t>zawiadamia na piśmie o podjęciu uchwały o przystąpieniu do sporządzania planu instytucje i organy właściwe do uzgadniania i opiniowania planu;</a:t>
            </a:r>
          </a:p>
          <a:p>
            <a:pPr marL="0" indent="0">
              <a:buNone/>
            </a:pPr>
            <a:r>
              <a:rPr lang="pl-PL" sz="2400" dirty="0"/>
              <a:t>3)  </a:t>
            </a:r>
            <a:r>
              <a:rPr lang="pl-PL" sz="2400" b="1" dirty="0"/>
              <a:t>rozpatruje wnioski, o których mowa w pkt 1;</a:t>
            </a:r>
          </a:p>
          <a:p>
            <a:pPr marL="0" indent="0">
              <a:buNone/>
            </a:pPr>
            <a:r>
              <a:rPr lang="pl-PL" sz="2400" dirty="0"/>
              <a:t>4)  </a:t>
            </a:r>
            <a:r>
              <a:rPr lang="pl-PL" sz="2400" b="1" dirty="0"/>
              <a:t>sporządza projekt planu zagospodarowania przestrzennego województwa wraz z prognozą oddziaływania na środowisko;</a:t>
            </a:r>
          </a:p>
          <a:p>
            <a:pPr marL="0" indent="0">
              <a:buNone/>
            </a:pPr>
            <a:r>
              <a:rPr lang="pl-PL" sz="2400" dirty="0"/>
              <a:t>5)  </a:t>
            </a:r>
            <a:r>
              <a:rPr lang="pl-PL" sz="2400" b="1" dirty="0"/>
              <a:t>uzyskuje od wojewódzkiej komisji urbanistyczno-architektonicznej opinię o projekcie planu;</a:t>
            </a:r>
          </a:p>
          <a:p>
            <a:pPr marL="0" indent="0">
              <a:buNone/>
            </a:pPr>
            <a:r>
              <a:rPr lang="pl-PL" sz="2400" dirty="0"/>
              <a:t>6)  </a:t>
            </a:r>
            <a:r>
              <a:rPr lang="pl-PL" sz="2400" b="1" dirty="0"/>
              <a:t>występuje o opinię o projekcie planu do właściwych instytucji i organów, </a:t>
            </a:r>
            <a:r>
              <a:rPr lang="pl-PL" sz="2400" dirty="0"/>
              <a:t>a także do wojewody, zarządów powiatów, zarządów związków metropolitalnych, wójtów, burmistrzów gmin i prezydentów miast położonych na terenie województwa oraz rządowych i samorządowych organów administracji publicznej na terenach przyległych do granic województwa oraz uzgadnia projekt z organami określonymi w przepisach odrębnych;</a:t>
            </a:r>
          </a:p>
          <a:p>
            <a:pPr marL="0" indent="0">
              <a:buNone/>
            </a:pPr>
            <a:r>
              <a:rPr lang="pl-PL" sz="2400" dirty="0"/>
              <a:t>6a)  </a:t>
            </a:r>
            <a:r>
              <a:rPr lang="pl-PL" sz="2400" dirty="0" smtClean="0"/>
              <a:t> </a:t>
            </a:r>
            <a:r>
              <a:rPr lang="pl-PL" sz="2400" b="1" dirty="0"/>
              <a:t>przedstawia projekt planu ministrowi właściwemu do spraw budownictwa, planowania i zagospodarowania przestrzennego oraz mieszkalnictwa w celu stwierdzenia jego zgodności z koncepcją przestrzennego zagospodarowania kraju;</a:t>
            </a:r>
          </a:p>
          <a:p>
            <a:pPr marL="0" indent="0">
              <a:buNone/>
            </a:pPr>
            <a:r>
              <a:rPr lang="pl-PL" sz="2400" dirty="0"/>
              <a:t>7) </a:t>
            </a:r>
            <a:r>
              <a:rPr lang="pl-PL" sz="2400" dirty="0" smtClean="0"/>
              <a:t> </a:t>
            </a:r>
            <a:r>
              <a:rPr lang="pl-PL" sz="2400" b="1" dirty="0"/>
              <a:t>przedstawia projekt planu ministrowi właściwemu do spraw rozwoju regionalnego w celu stwierdzenia jego zgodności z programami rządowymi, o których mowa w art. 48 ust. 1;</a:t>
            </a:r>
          </a:p>
          <a:p>
            <a:pPr marL="457200" indent="-457200">
              <a:buAutoNum type="arabicParenR" startAt="8"/>
            </a:pPr>
            <a:r>
              <a:rPr lang="pl-PL" sz="2400" b="1" dirty="0" smtClean="0"/>
              <a:t>przedstawia </a:t>
            </a:r>
            <a:r>
              <a:rPr lang="pl-PL" sz="2400" b="1" dirty="0"/>
              <a:t>projekt planu sejmikowi województwa do uchwalenia</a:t>
            </a:r>
            <a:r>
              <a:rPr lang="pl-PL" sz="2400" b="1" dirty="0" smtClean="0"/>
              <a:t>.</a:t>
            </a:r>
          </a:p>
          <a:p>
            <a:pPr marL="0" indent="0">
              <a:buNone/>
            </a:pPr>
            <a:r>
              <a:rPr lang="pl-PL" sz="2400" dirty="0" smtClean="0"/>
              <a:t>(art. 41 ust. 1 </a:t>
            </a:r>
            <a:r>
              <a:rPr lang="pl-PL" sz="2400" dirty="0" err="1" smtClean="0"/>
              <a:t>upzp</a:t>
            </a:r>
            <a:r>
              <a:rPr lang="pl-PL" sz="2400" dirty="0" smtClean="0"/>
              <a:t>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0423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System aktów planistycznych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2400" b="1" dirty="0" smtClean="0"/>
              <a:t>Planowanie </a:t>
            </a:r>
            <a:r>
              <a:rPr lang="pl-PL" sz="2400" b="1" dirty="0"/>
              <a:t>przestrzenne na </a:t>
            </a:r>
            <a:r>
              <a:rPr lang="pl-PL" sz="2400" b="1" dirty="0" smtClean="0"/>
              <a:t>poziomie kraju</a:t>
            </a:r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r>
              <a:rPr lang="pl-PL" dirty="0" smtClean="0"/>
              <a:t>Kształtowanie </a:t>
            </a:r>
            <a:r>
              <a:rPr lang="pl-PL" dirty="0"/>
              <a:t>i prowadzenie polityki przestrzennej państwa, wyrażonej w koncepcji przestrzennego zagospodarowania kraju, należy do zadań Rady Ministrów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(art. 3 ust. 4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53652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System aktów planistycznych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l-PL" sz="2400" b="1" dirty="0"/>
              <a:t>Planowanie przestrzenne </a:t>
            </a:r>
            <a:r>
              <a:rPr lang="pl-PL" sz="2400" b="1" dirty="0" smtClean="0"/>
              <a:t>w województwie </a:t>
            </a:r>
          </a:p>
          <a:p>
            <a:pPr marL="0" indent="0">
              <a:buNone/>
            </a:pPr>
            <a:r>
              <a:rPr lang="pl-PL" sz="2400" dirty="0"/>
              <a:t>1. Plan zagospodarowania przestrzennego województwa </a:t>
            </a:r>
            <a:r>
              <a:rPr lang="pl-PL" sz="2400" b="1" dirty="0"/>
              <a:t>uchwala sejmik województwa.</a:t>
            </a:r>
          </a:p>
          <a:p>
            <a:pPr marL="0" indent="0">
              <a:buNone/>
            </a:pPr>
            <a:r>
              <a:rPr lang="pl-PL" sz="2400" dirty="0"/>
              <a:t>2. </a:t>
            </a:r>
            <a:r>
              <a:rPr lang="pl-PL" sz="2400" b="1" dirty="0"/>
              <a:t>Uchwałę</a:t>
            </a:r>
            <a:r>
              <a:rPr lang="pl-PL" sz="2400" dirty="0"/>
              <a:t> sejmiku województwa o uchwaleniu planu zagospodarowania przestrzennego województwa </a:t>
            </a:r>
            <a:r>
              <a:rPr lang="pl-PL" sz="2400" b="1" dirty="0"/>
              <a:t>wraz z dokumentacją prac planistycznych marszałek województwa przekazuje wojewodzie w celu oceny zgodności z przepisami prawnymi oraz ogłoszenia w wojewódzkim dzienniku urzędowym.</a:t>
            </a:r>
          </a:p>
          <a:p>
            <a:pPr marL="0" indent="0">
              <a:buNone/>
            </a:pPr>
            <a:r>
              <a:rPr lang="pl-PL" sz="2400" dirty="0"/>
              <a:t>3. Zmiana planu zagospodarowania przestrzennego województwa następuje w trybie, w jakim jest uchwalany ten plan</a:t>
            </a:r>
            <a:r>
              <a:rPr lang="pl-PL" sz="2400" dirty="0" smtClean="0"/>
              <a:t>.</a:t>
            </a:r>
          </a:p>
          <a:p>
            <a:pPr marL="0" indent="0">
              <a:buNone/>
            </a:pPr>
            <a:r>
              <a:rPr lang="pl-PL" sz="2400" dirty="0" smtClean="0"/>
              <a:t>(art. 42 </a:t>
            </a:r>
            <a:r>
              <a:rPr lang="pl-PL" sz="2400" dirty="0" err="1" smtClean="0"/>
              <a:t>upzp</a:t>
            </a:r>
            <a:r>
              <a:rPr lang="pl-PL" sz="2400" dirty="0" smtClean="0"/>
              <a:t>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04237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System aktów planistycznych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2400" b="1" dirty="0"/>
              <a:t>Planowanie przestrzenne </a:t>
            </a:r>
            <a:r>
              <a:rPr lang="pl-PL" sz="2400" b="1" dirty="0" smtClean="0"/>
              <a:t>w województwie </a:t>
            </a:r>
          </a:p>
          <a:p>
            <a:pPr marL="0" indent="0">
              <a:buNone/>
            </a:pPr>
            <a:r>
              <a:rPr lang="pl-PL" sz="2400" dirty="0"/>
              <a:t>1. Koszty sporządzenia planu zagospodarowania przestrzennego województwa </a:t>
            </a:r>
            <a:r>
              <a:rPr lang="pl-PL" sz="2400" b="1" dirty="0"/>
              <a:t>obciążają budżet województwa</a:t>
            </a:r>
            <a:r>
              <a:rPr lang="pl-PL" sz="2400" dirty="0"/>
              <a:t>, z zastrzeżeniem ust. 2.</a:t>
            </a:r>
          </a:p>
          <a:p>
            <a:pPr marL="0" indent="0">
              <a:buNone/>
            </a:pPr>
            <a:r>
              <a:rPr lang="pl-PL" sz="2400" dirty="0"/>
              <a:t>2. Koszty sporządzenia planu zagospodarowania przestrzennego województwa </a:t>
            </a:r>
            <a:r>
              <a:rPr lang="pl-PL" sz="2400" b="1" dirty="0"/>
              <a:t>obciążają budżet państwa albo inwestora realizującego inwestycję celu publicznego o znaczeniu krajowym </a:t>
            </a:r>
            <a:r>
              <a:rPr lang="pl-PL" sz="2400" dirty="0"/>
              <a:t>w części, w jakiej sporządzenie tego planu jest bezpośrednią konsekwencją zamierzeń realizacji tej inwestycji</a:t>
            </a:r>
            <a:r>
              <a:rPr lang="pl-PL" sz="2400" dirty="0" smtClean="0"/>
              <a:t>.</a:t>
            </a:r>
          </a:p>
          <a:p>
            <a:pPr marL="0" indent="0">
              <a:buNone/>
            </a:pPr>
            <a:r>
              <a:rPr lang="pl-PL" sz="2400" dirty="0" smtClean="0"/>
              <a:t>(art. 43 </a:t>
            </a:r>
            <a:r>
              <a:rPr lang="pl-PL" sz="2400" dirty="0" err="1" smtClean="0"/>
              <a:t>upzp</a:t>
            </a:r>
            <a:r>
              <a:rPr lang="pl-PL" sz="2400" dirty="0" smtClean="0"/>
              <a:t>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04237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System aktów planistycznych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sz="2400" b="1" dirty="0"/>
              <a:t>Planowanie przestrzenne </a:t>
            </a:r>
            <a:r>
              <a:rPr lang="pl-PL" sz="2400" b="1" dirty="0" smtClean="0"/>
              <a:t>w województwie </a:t>
            </a:r>
          </a:p>
          <a:p>
            <a:pPr marL="0" indent="0">
              <a:buNone/>
            </a:pPr>
            <a:r>
              <a:rPr lang="pl-PL" sz="2400" dirty="0"/>
              <a:t>1. Ustalenia planu zagospodarowania przestrzennego województwa </a:t>
            </a:r>
            <a:r>
              <a:rPr lang="pl-PL" sz="2400" b="1" dirty="0"/>
              <a:t>wprowadza się do planu miejscowego po uprzednim uzgodnieniu terminu realizacji inwestycji celu publicznego o znaczeniu ponadlokalnym i warunków wprowadzenia ich do planu miejscowego.</a:t>
            </a:r>
          </a:p>
          <a:p>
            <a:pPr marL="0" indent="0">
              <a:buNone/>
            </a:pPr>
            <a:r>
              <a:rPr lang="pl-PL" sz="2400" dirty="0"/>
              <a:t>2</a:t>
            </a:r>
            <a:r>
              <a:rPr lang="pl-PL" sz="2400" b="1" dirty="0"/>
              <a:t>. Uzgodnienia</a:t>
            </a:r>
            <a:r>
              <a:rPr lang="pl-PL" sz="2400" dirty="0"/>
              <a:t>, o których mowa w ust. 1, </a:t>
            </a:r>
            <a:r>
              <a:rPr lang="pl-PL" sz="2400" b="1" dirty="0"/>
              <a:t>przeprowadza marszałek województwa z wójtem</a:t>
            </a:r>
            <a:r>
              <a:rPr lang="pl-PL" sz="2400" dirty="0"/>
              <a:t>, burmistrzem albo prezydentem miasta.</a:t>
            </a:r>
          </a:p>
          <a:p>
            <a:pPr marL="0" indent="0">
              <a:buNone/>
            </a:pPr>
            <a:r>
              <a:rPr lang="pl-PL" sz="2400" dirty="0"/>
              <a:t>3. </a:t>
            </a:r>
            <a:r>
              <a:rPr lang="pl-PL" sz="2400" b="1" dirty="0"/>
              <a:t>Koszty wprowadzenia ustaleń planu zagospodarowania przestrzennego województwa do planu miejscowego oraz zwrotu wydatków na odszkodowania, o których mowa w art. 36</a:t>
            </a:r>
            <a:r>
              <a:rPr lang="pl-PL" sz="2400" dirty="0"/>
              <a:t>, a także kwoty przeznaczone na pokrycie zwiększonych kosztów realizacji zadań gminnych są </a:t>
            </a:r>
            <a:r>
              <a:rPr lang="pl-PL" sz="2400" b="1" dirty="0"/>
              <a:t>ustalane w umowie zawartej pomiędzy marszałkiem województwa a wójtem</a:t>
            </a:r>
            <a:r>
              <a:rPr lang="pl-PL" sz="2400" dirty="0"/>
              <a:t>, burmistrzem albo prezydentem miasta. 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4. </a:t>
            </a:r>
            <a:r>
              <a:rPr lang="pl-PL" sz="2400" b="1" dirty="0" smtClean="0"/>
              <a:t>Spory dotyczące spraw</a:t>
            </a:r>
            <a:r>
              <a:rPr lang="pl-PL" sz="2400" dirty="0" smtClean="0"/>
              <a:t>, o których mowa w ust. 1-3, </a:t>
            </a:r>
            <a:r>
              <a:rPr lang="pl-PL" sz="2400" b="1" dirty="0" smtClean="0"/>
              <a:t>rozstrzygają sądy powszechne.</a:t>
            </a:r>
          </a:p>
          <a:p>
            <a:pPr marL="0" indent="0">
              <a:buNone/>
            </a:pPr>
            <a:r>
              <a:rPr lang="pl-PL" sz="2400" dirty="0" smtClean="0"/>
              <a:t>(art. 44 </a:t>
            </a:r>
            <a:r>
              <a:rPr lang="pl-PL" sz="2400" dirty="0" err="1" smtClean="0"/>
              <a:t>upzp</a:t>
            </a:r>
            <a:r>
              <a:rPr lang="pl-PL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428094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System aktów planistycznych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sz="2400" b="1" dirty="0"/>
              <a:t>Planowanie przestrzenne </a:t>
            </a:r>
            <a:r>
              <a:rPr lang="pl-PL" sz="2400" b="1" dirty="0" smtClean="0"/>
              <a:t>w województwie </a:t>
            </a:r>
          </a:p>
          <a:p>
            <a:pPr marL="0" indent="0">
              <a:buNone/>
            </a:pPr>
            <a:r>
              <a:rPr lang="pl-PL" sz="2400" dirty="0"/>
              <a:t> Plan zagospodarowania przestrzennego województwa</a:t>
            </a:r>
            <a:r>
              <a:rPr lang="pl-PL" sz="2400" b="1" dirty="0"/>
              <a:t> podlega okresowej ocenie. </a:t>
            </a:r>
            <a:endParaRPr lang="pl-PL" sz="2400" b="1" dirty="0" smtClean="0"/>
          </a:p>
          <a:p>
            <a:pPr marL="0" indent="0">
              <a:buNone/>
            </a:pPr>
            <a:r>
              <a:rPr lang="pl-PL" sz="2400" dirty="0" smtClean="0"/>
              <a:t>Zarząd </a:t>
            </a:r>
            <a:r>
              <a:rPr lang="pl-PL" sz="2400" dirty="0"/>
              <a:t>województwa, </a:t>
            </a:r>
            <a:r>
              <a:rPr lang="pl-PL" sz="2400" b="1" dirty="0"/>
              <a:t>co najmniej raz w czasie kadencji sejmiku</a:t>
            </a:r>
            <a:r>
              <a:rPr lang="pl-PL" sz="2400" dirty="0"/>
              <a:t>, </a:t>
            </a:r>
          </a:p>
          <a:p>
            <a:pPr>
              <a:buFontTx/>
              <a:buChar char="-"/>
            </a:pPr>
            <a:r>
              <a:rPr lang="pl-PL" sz="2400" dirty="0" smtClean="0"/>
              <a:t>dokonuje </a:t>
            </a:r>
            <a:r>
              <a:rPr lang="pl-PL" sz="2400" dirty="0"/>
              <a:t>przeglądu zmian w zagospodarowaniu przestrzennym, </a:t>
            </a:r>
            <a:r>
              <a:rPr lang="pl-PL" sz="2400" dirty="0" smtClean="0"/>
              <a:t>opracowuje </a:t>
            </a:r>
            <a:r>
              <a:rPr lang="pl-PL" sz="2400" dirty="0"/>
              <a:t>raport o jego stanie </a:t>
            </a:r>
            <a:r>
              <a:rPr lang="pl-PL" sz="2400" dirty="0" smtClean="0"/>
              <a:t>oraz </a:t>
            </a:r>
          </a:p>
          <a:p>
            <a:pPr>
              <a:buFontTx/>
              <a:buChar char="-"/>
            </a:pPr>
            <a:r>
              <a:rPr lang="pl-PL" sz="2400" dirty="0" smtClean="0"/>
              <a:t>sporządza </a:t>
            </a:r>
            <a:r>
              <a:rPr lang="pl-PL" sz="2400" dirty="0"/>
              <a:t>ocenę realizacji </a:t>
            </a:r>
            <a:r>
              <a:rPr lang="pl-PL" sz="2400" dirty="0" smtClean="0"/>
              <a:t>inwestycji podlegającą </a:t>
            </a:r>
            <a:r>
              <a:rPr lang="pl-PL" sz="2400" dirty="0"/>
              <a:t>zaopiniowaniu przez wojewódzką komisję urbanistyczno-architektoniczną. 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Wyniki </a:t>
            </a:r>
            <a:r>
              <a:rPr lang="pl-PL" sz="2400" dirty="0"/>
              <a:t>tego przeglądu oraz raport jest przedstawiany sejmikowi województwa oraz przekazywany do wiadomości ministrowi właściwemu do spraw budownictwa, planowania i zagospodarowania przestrzennego oraz mieszkalnictwa</a:t>
            </a:r>
            <a:r>
              <a:rPr lang="pl-PL" sz="2400" dirty="0" smtClean="0"/>
              <a:t>.</a:t>
            </a:r>
          </a:p>
          <a:p>
            <a:pPr marL="0" indent="0">
              <a:buNone/>
            </a:pPr>
            <a:r>
              <a:rPr lang="pl-PL" sz="2400" dirty="0" smtClean="0"/>
              <a:t>(art. 45 </a:t>
            </a:r>
            <a:r>
              <a:rPr lang="pl-PL" sz="2400" dirty="0" err="1" smtClean="0"/>
              <a:t>upzp</a:t>
            </a:r>
            <a:r>
              <a:rPr lang="pl-PL" sz="2400" dirty="0" smtClean="0"/>
              <a:t>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28094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System aktów planistycznych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l-PL" sz="2400" b="1" dirty="0"/>
              <a:t>Planowanie przestrzenne na obszarze </a:t>
            </a:r>
            <a:r>
              <a:rPr lang="pl-PL" sz="2400" b="1" dirty="0" smtClean="0"/>
              <a:t>metropolitalnym</a:t>
            </a:r>
          </a:p>
          <a:p>
            <a:pPr marL="0" indent="0">
              <a:buNone/>
            </a:pPr>
            <a:r>
              <a:rPr lang="pl-PL" dirty="0"/>
              <a:t>Kształtowanie i prowadzenie polityki przestrzennej </a:t>
            </a:r>
            <a:r>
              <a:rPr lang="pl-PL" b="1" dirty="0"/>
              <a:t>na obszarze związku metropolitalnego (obszarze metropolitalnym) należy do zadań związku metropolitalnego</a:t>
            </a:r>
            <a:r>
              <a:rPr lang="pl-PL" dirty="0"/>
              <a:t>, jeżeli został utworzony</a:t>
            </a:r>
            <a:r>
              <a:rPr lang="pl-PL" dirty="0" smtClean="0"/>
              <a:t>. </a:t>
            </a:r>
          </a:p>
          <a:p>
            <a:pPr marL="0" indent="0">
              <a:buNone/>
            </a:pPr>
            <a:r>
              <a:rPr lang="pl-PL" dirty="0" smtClean="0"/>
              <a:t>(art. 3 ust. 2a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b="1" dirty="0" smtClean="0"/>
              <a:t>Związek </a:t>
            </a:r>
            <a:r>
              <a:rPr lang="pl-PL" b="1" dirty="0"/>
              <a:t>metropolitalny sporządza ramowe studium </a:t>
            </a:r>
            <a:r>
              <a:rPr lang="pl-PL" dirty="0"/>
              <a:t>uwarunkowań i kierunków zagospodarowania przestrzennego związku metropolitalnego, </a:t>
            </a:r>
            <a:r>
              <a:rPr lang="pl-PL" b="1" dirty="0"/>
              <a:t>dla całego obszaru metropolitalnego, zwane dalej "studium metropolitalnym</a:t>
            </a:r>
            <a:r>
              <a:rPr lang="pl-PL" dirty="0"/>
              <a:t>", uwzględniając ustalenia planu zagospodarowania przestrzennego województwa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(art. 37o ust. 1 </a:t>
            </a:r>
            <a:r>
              <a:rPr lang="pl-PL" dirty="0" err="1" smtClean="0"/>
              <a:t>upzp</a:t>
            </a:r>
            <a:r>
              <a:rPr lang="pl-PL" dirty="0" smtClean="0"/>
              <a:t>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47547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System aktów planistycznych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sz="2400" b="1" dirty="0"/>
              <a:t>Planowanie przestrzenne na obszarze </a:t>
            </a:r>
            <a:r>
              <a:rPr lang="pl-PL" sz="2400" b="1" dirty="0" smtClean="0"/>
              <a:t>metropolitalnym</a:t>
            </a:r>
          </a:p>
          <a:p>
            <a:pPr marL="0" indent="0">
              <a:buNone/>
            </a:pPr>
            <a:r>
              <a:rPr lang="pl-PL" dirty="0"/>
              <a:t>1. Związek metropolitalny jest zrzeszeniem jednostek samorządu terytorialnego położonych w danym obszarze metropolitalnym.</a:t>
            </a:r>
          </a:p>
          <a:p>
            <a:pPr marL="0" indent="0">
              <a:buNone/>
            </a:pPr>
            <a:r>
              <a:rPr lang="pl-PL" dirty="0"/>
              <a:t>2. W skład związku metropolitalnego wchodzą:</a:t>
            </a:r>
          </a:p>
          <a:p>
            <a:pPr marL="0" indent="0">
              <a:buNone/>
            </a:pPr>
            <a:r>
              <a:rPr lang="pl-PL" dirty="0"/>
              <a:t>1)  gminy położone w granicach obszaru metropolitalnego;</a:t>
            </a:r>
          </a:p>
          <a:p>
            <a:pPr marL="514350" indent="-514350">
              <a:buAutoNum type="arabicParenR" startAt="2"/>
            </a:pPr>
            <a:r>
              <a:rPr lang="pl-PL" dirty="0" smtClean="0"/>
              <a:t>powiaty</a:t>
            </a:r>
            <a:r>
              <a:rPr lang="pl-PL" dirty="0"/>
              <a:t>, na obszarze których leży co najmniej jedna gmina położona w granicach obszaru metropolitalnego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(art. 1 </a:t>
            </a:r>
            <a:r>
              <a:rPr lang="pl-PL" dirty="0" err="1" smtClean="0"/>
              <a:t>uzm</a:t>
            </a:r>
            <a:r>
              <a:rPr lang="pl-PL" dirty="0" smtClean="0"/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842667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System aktów planistycznych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sz="2400" b="1" dirty="0"/>
              <a:t>Planowanie przestrzenne na obszarze </a:t>
            </a:r>
            <a:r>
              <a:rPr lang="pl-PL" sz="2400" b="1" dirty="0" smtClean="0"/>
              <a:t>metropolitalnym</a:t>
            </a:r>
          </a:p>
          <a:p>
            <a:pPr marL="0" indent="0">
              <a:buNone/>
            </a:pPr>
            <a:r>
              <a:rPr lang="pl-PL" dirty="0"/>
              <a:t>Za obszar metropolitalny w rozumieniu </a:t>
            </a:r>
            <a:r>
              <a:rPr lang="pl-PL" dirty="0" smtClean="0"/>
              <a:t>ustawy (</a:t>
            </a:r>
            <a:r>
              <a:rPr lang="pl-PL" dirty="0" err="1" smtClean="0"/>
              <a:t>uzm</a:t>
            </a:r>
            <a:r>
              <a:rPr lang="pl-PL" dirty="0" smtClean="0"/>
              <a:t>) </a:t>
            </a:r>
            <a:r>
              <a:rPr lang="pl-PL" dirty="0"/>
              <a:t>uznaje </a:t>
            </a:r>
            <a:r>
              <a:rPr lang="pl-PL" dirty="0" smtClean="0"/>
              <a:t>się: </a:t>
            </a:r>
          </a:p>
          <a:p>
            <a:pPr>
              <a:buFontTx/>
              <a:buChar char="-"/>
            </a:pPr>
            <a:r>
              <a:rPr lang="pl-PL" dirty="0" smtClean="0"/>
              <a:t>spójną </a:t>
            </a:r>
            <a:r>
              <a:rPr lang="pl-PL" dirty="0"/>
              <a:t>pod względem przestrzennym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strefę </a:t>
            </a:r>
            <a:r>
              <a:rPr lang="pl-PL" dirty="0"/>
              <a:t>oddziaływania miasta będącego siedzibą wojewody lub sejmiku województwa,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chrakteryzującą </a:t>
            </a:r>
            <a:r>
              <a:rPr lang="pl-PL" dirty="0"/>
              <a:t>się istnieniem silnych powiązań funkcjonalnych oraz zaawansowaniem procesów urbanizacyjnych,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zamieszkałą </a:t>
            </a:r>
            <a:r>
              <a:rPr lang="pl-PL" dirty="0"/>
              <a:t>przez co najmniej 500 000 mieszkańców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(art. 5 </a:t>
            </a:r>
            <a:r>
              <a:rPr lang="pl-PL" dirty="0" err="1" smtClean="0"/>
              <a:t>uzm</a:t>
            </a:r>
            <a:r>
              <a:rPr lang="pl-PL" dirty="0" smtClean="0"/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842667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System aktów planistycznych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l-PL" sz="2400" b="1" dirty="0"/>
              <a:t>Planowanie przestrzenne na obszarze </a:t>
            </a:r>
            <a:r>
              <a:rPr lang="pl-PL" sz="2400" b="1" dirty="0" smtClean="0"/>
              <a:t>metropolitalnym</a:t>
            </a:r>
          </a:p>
          <a:p>
            <a:pPr marL="0" indent="0">
              <a:buNone/>
            </a:pPr>
            <a:r>
              <a:rPr lang="pl-PL" dirty="0"/>
              <a:t>Studium metropolitalne określa:</a:t>
            </a:r>
          </a:p>
          <a:p>
            <a:pPr marL="0" indent="0">
              <a:buNone/>
            </a:pPr>
            <a:r>
              <a:rPr lang="pl-PL" dirty="0"/>
              <a:t>1)  zasady i obszary rozwoju </a:t>
            </a:r>
            <a:r>
              <a:rPr lang="pl-PL" b="1" dirty="0"/>
              <a:t>systemów komunikacji</a:t>
            </a:r>
            <a:r>
              <a:rPr lang="pl-PL" dirty="0"/>
              <a:t>, w tym dróg publicznych z podziałem na klasy i kategorie, infrastruktury technicznej oraz </a:t>
            </a:r>
            <a:r>
              <a:rPr lang="pl-PL" b="1" dirty="0"/>
              <a:t>rozmieszczenie innych inwestycji celu publicznego o znaczeniu metropolitalnym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2)  </a:t>
            </a:r>
            <a:r>
              <a:rPr lang="pl-PL" b="1" dirty="0"/>
              <a:t>zasady i obszary ochrony środowiska, przyrody i krajobrazu</a:t>
            </a:r>
            <a:r>
              <a:rPr lang="pl-PL" dirty="0"/>
              <a:t>, ponadregionalnych i regionalnych korytarzy ekologicznych, ochrony uzdrowisk oraz </a:t>
            </a:r>
            <a:r>
              <a:rPr lang="pl-PL" b="1" dirty="0"/>
              <a:t>dziedzictwa kulturowego i zabytków oraz dóbr kultury współczesnej</a:t>
            </a:r>
            <a:r>
              <a:rPr lang="pl-PL" dirty="0"/>
              <a:t>, mających znaczenie dla całości obszaru metropolitalnego, w szczególności w odniesieniu do sposobów realizacji infrastruktury technicznej;</a:t>
            </a:r>
          </a:p>
          <a:p>
            <a:pPr marL="0" indent="0">
              <a:buNone/>
            </a:pPr>
            <a:r>
              <a:rPr lang="pl-PL" dirty="0"/>
              <a:t>3)  </a:t>
            </a:r>
            <a:r>
              <a:rPr lang="pl-PL" b="1" dirty="0"/>
              <a:t>ustalenia wynikające z zasad rozwoju i ochrony obszarów</a:t>
            </a:r>
            <a:r>
              <a:rPr lang="pl-PL" dirty="0"/>
              <a:t>, o których mowa w pkt 1 i 2, położonych w granicach obszaru metropolitalnego;</a:t>
            </a:r>
          </a:p>
          <a:p>
            <a:pPr marL="514350" indent="-514350">
              <a:buAutoNum type="arabicParenR" startAt="4"/>
            </a:pPr>
            <a:r>
              <a:rPr lang="pl-PL" b="1" dirty="0" smtClean="0"/>
              <a:t>maksymalne </a:t>
            </a:r>
            <a:r>
              <a:rPr lang="pl-PL" b="1" dirty="0"/>
              <a:t>powierzchnie przeznaczone pod zabudowę, z podziałem na rodzaje zabudowy oraz gminy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/>
              <a:t>(art. 37o ust. </a:t>
            </a:r>
            <a:r>
              <a:rPr lang="pl-PL" dirty="0" smtClean="0"/>
              <a:t>2 </a:t>
            </a:r>
            <a:r>
              <a:rPr lang="pl-PL" dirty="0" err="1"/>
              <a:t>upzp</a:t>
            </a:r>
            <a:r>
              <a:rPr lang="pl-PL" dirty="0"/>
              <a:t>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74077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System aktów planistycznych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sz="2400" b="1" dirty="0"/>
              <a:t>Planowanie przestrzenne na obszarze </a:t>
            </a:r>
            <a:r>
              <a:rPr lang="pl-PL" sz="2400" b="1" dirty="0" smtClean="0"/>
              <a:t>metropolitalnym</a:t>
            </a:r>
          </a:p>
          <a:p>
            <a:pPr marL="0" indent="0">
              <a:buNone/>
            </a:pPr>
            <a:r>
              <a:rPr lang="pl-PL" b="1" dirty="0"/>
              <a:t>Określając </a:t>
            </a:r>
            <a:r>
              <a:rPr lang="pl-PL" b="1" dirty="0" smtClean="0"/>
              <a:t>ustalenia maksymalnych powierzchni przeznaczonych </a:t>
            </a:r>
            <a:r>
              <a:rPr lang="pl-PL" b="1" dirty="0"/>
              <a:t>pod zabudowę, z podziałem na rodzaje zabudowy oraz </a:t>
            </a:r>
            <a:r>
              <a:rPr lang="pl-PL" b="1" dirty="0" smtClean="0"/>
              <a:t>gminy </a:t>
            </a:r>
            <a:r>
              <a:rPr lang="pl-PL" dirty="0" smtClean="0"/>
              <a:t>, </a:t>
            </a:r>
            <a:r>
              <a:rPr lang="pl-PL" dirty="0"/>
              <a:t>uwzględnia się </a:t>
            </a:r>
            <a:r>
              <a:rPr lang="pl-PL" b="1" dirty="0"/>
              <a:t>potrzeby i możliwości rozwojowe obszaru metropolitalnego</a:t>
            </a:r>
            <a:r>
              <a:rPr lang="pl-PL" dirty="0"/>
              <a:t>, uwzględniające w szczególności:</a:t>
            </a:r>
          </a:p>
          <a:p>
            <a:pPr marL="0" indent="0">
              <a:buNone/>
            </a:pPr>
            <a:r>
              <a:rPr lang="pl-PL" dirty="0"/>
              <a:t>1)  </a:t>
            </a:r>
            <a:r>
              <a:rPr lang="pl-PL" b="1" dirty="0"/>
              <a:t>analizy ekonomiczne, środowiskowe i społeczne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2)  </a:t>
            </a:r>
            <a:r>
              <a:rPr lang="pl-PL" b="1" dirty="0"/>
              <a:t>prognozy demograficzne</a:t>
            </a:r>
            <a:r>
              <a:rPr lang="pl-PL" dirty="0"/>
              <a:t>, w tym uwzględniające migracje w ramach obszaru metropolitalnego;</a:t>
            </a:r>
          </a:p>
          <a:p>
            <a:pPr marL="0" indent="0">
              <a:buNone/>
            </a:pPr>
            <a:r>
              <a:rPr lang="pl-PL" dirty="0"/>
              <a:t>3)  </a:t>
            </a:r>
            <a:r>
              <a:rPr lang="pl-PL" b="1" dirty="0"/>
              <a:t>możliwości finansowania przez gminy oraz związek metropolitalny </a:t>
            </a:r>
            <a:r>
              <a:rPr lang="pl-PL" dirty="0"/>
              <a:t>wykonania sieci komunikacyjnej i infrastruktury technicznej, a także infrastruktury społecznej, służących realizacji zadań własnych odpowiednio tych jednostek;</a:t>
            </a:r>
          </a:p>
          <a:p>
            <a:pPr marL="514350" indent="-514350">
              <a:buAutoNum type="arabicParenR" startAt="4"/>
            </a:pPr>
            <a:r>
              <a:rPr lang="pl-PL" b="1" dirty="0" smtClean="0"/>
              <a:t>bilans </a:t>
            </a:r>
            <a:r>
              <a:rPr lang="pl-PL" b="1" dirty="0"/>
              <a:t>terenów przeznaczonych pod zabudowę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/>
              <a:t>(art. 37o ust. </a:t>
            </a:r>
            <a:r>
              <a:rPr lang="pl-PL" dirty="0" smtClean="0"/>
              <a:t>3 </a:t>
            </a:r>
            <a:r>
              <a:rPr lang="pl-PL" dirty="0" err="1"/>
              <a:t>upzp</a:t>
            </a:r>
            <a:r>
              <a:rPr lang="pl-PL" dirty="0"/>
              <a:t>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74077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System aktów planistycznych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2400" b="1" dirty="0"/>
              <a:t>Planowanie przestrzenne na obszarze </a:t>
            </a:r>
            <a:r>
              <a:rPr lang="pl-PL" sz="2400" b="1" dirty="0" smtClean="0"/>
              <a:t>metropolitalnym</a:t>
            </a:r>
          </a:p>
          <a:p>
            <a:pPr marL="0" indent="0">
              <a:buNone/>
            </a:pPr>
            <a:r>
              <a:rPr lang="pl-PL" dirty="0"/>
              <a:t>Ustalenia studium </a:t>
            </a:r>
            <a:r>
              <a:rPr lang="pl-PL" dirty="0" smtClean="0"/>
              <a:t>metropolitalnego obejmują </a:t>
            </a:r>
            <a:r>
              <a:rPr lang="pl-PL" dirty="0"/>
              <a:t>jedynie elementy niezbędne dla właściwego </a:t>
            </a:r>
            <a:r>
              <a:rPr lang="pl-PL" b="1" dirty="0"/>
              <a:t>ukierunkowania polityki przestrzennej gmin należących do związku</a:t>
            </a:r>
            <a:r>
              <a:rPr lang="pl-PL" dirty="0"/>
              <a:t>, ze względu na </a:t>
            </a:r>
            <a:r>
              <a:rPr lang="pl-PL" b="1" dirty="0"/>
              <a:t>spójność przestrzenną i społeczno-gospodarczą obszaru metropolitalnego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/>
              <a:t>(art. 37o ust. </a:t>
            </a:r>
            <a:r>
              <a:rPr lang="pl-PL" dirty="0" smtClean="0"/>
              <a:t>5 </a:t>
            </a:r>
            <a:r>
              <a:rPr lang="pl-PL" dirty="0" err="1"/>
              <a:t>upzp</a:t>
            </a:r>
            <a:r>
              <a:rPr lang="pl-PL" dirty="0"/>
              <a:t>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7407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System aktów planistycznych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sz="2400" b="1" dirty="0"/>
              <a:t>Planowanie przestrzenne na </a:t>
            </a:r>
            <a:r>
              <a:rPr lang="pl-PL" sz="2400" b="1" dirty="0" smtClean="0"/>
              <a:t>poziomie kraju</a:t>
            </a:r>
            <a:endParaRPr lang="pl-PL" sz="2400" b="1" dirty="0" smtClean="0"/>
          </a:p>
          <a:p>
            <a:pPr marL="0" indent="0">
              <a:buNone/>
            </a:pPr>
            <a:r>
              <a:rPr lang="pl-PL" b="1" dirty="0" smtClean="0"/>
              <a:t>Minister </a:t>
            </a:r>
            <a:r>
              <a:rPr lang="pl-PL" b="1" dirty="0"/>
              <a:t>właściwy do spraw budownictwa</a:t>
            </a:r>
            <a:r>
              <a:rPr lang="pl-PL" dirty="0"/>
              <a:t>, planowania i zagospodarowania przestrzennego oraz mieszkalnictwa </a:t>
            </a:r>
            <a:r>
              <a:rPr lang="pl-PL" b="1" dirty="0"/>
              <a:t>koordynuje zgodność planów zagospodarowania przestrzennego województw z koncepcją przestrzennego zagospodarowania kraju</a:t>
            </a:r>
            <a:r>
              <a:rPr lang="pl-PL" b="1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(art. 46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 marL="0" indent="0">
              <a:buNone/>
            </a:pPr>
            <a:r>
              <a:rPr lang="pl-PL" b="1" dirty="0"/>
              <a:t> Minister właściwy do spraw rozwoju regionalnego koordynuje współpracę transgraniczną i przygraniczną w zakresie planowania i zagospodarowania przestrzennego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(art. 46a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11893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System aktów planistycznych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l-PL" sz="2400" b="1" dirty="0"/>
              <a:t>Planowanie przestrzenne na obszarze </a:t>
            </a:r>
            <a:r>
              <a:rPr lang="pl-PL" sz="2400" b="1" dirty="0" smtClean="0"/>
              <a:t>metropolitalnym</a:t>
            </a:r>
          </a:p>
          <a:p>
            <a:pPr marL="0" indent="0">
              <a:buNone/>
            </a:pPr>
            <a:r>
              <a:rPr lang="pl-PL" dirty="0"/>
              <a:t>Studium metropolitalne nie jest aktem prawa </a:t>
            </a:r>
            <a:r>
              <a:rPr lang="pl-PL" dirty="0" smtClean="0"/>
              <a:t>miejscowego.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(art. 37o ust. </a:t>
            </a:r>
            <a:r>
              <a:rPr lang="pl-PL" dirty="0" smtClean="0"/>
              <a:t>7 </a:t>
            </a:r>
            <a:r>
              <a:rPr lang="pl-PL" dirty="0" err="1"/>
              <a:t>upzp</a:t>
            </a:r>
            <a:r>
              <a:rPr lang="pl-PL" dirty="0" smtClean="0"/>
              <a:t>).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Część ustaleń studium metropolitarnego (3-4), czyli: </a:t>
            </a:r>
          </a:p>
          <a:p>
            <a:pPr marL="514350" indent="-514350">
              <a:buAutoNum type="arabicParenR" startAt="3"/>
            </a:pPr>
            <a:r>
              <a:rPr lang="pl-PL" dirty="0" smtClean="0"/>
              <a:t>ustalenia </a:t>
            </a:r>
            <a:r>
              <a:rPr lang="pl-PL" dirty="0"/>
              <a:t>wynikające z zasad rozwoju i ochrony </a:t>
            </a:r>
            <a:r>
              <a:rPr lang="pl-PL" dirty="0" smtClean="0"/>
              <a:t>obszarów, </a:t>
            </a:r>
            <a:r>
              <a:rPr lang="pl-PL" dirty="0"/>
              <a:t>położonych w granicach obszaru metropolitalnego;</a:t>
            </a:r>
          </a:p>
          <a:p>
            <a:pPr marL="514350" indent="-514350">
              <a:buAutoNum type="arabicParenR" startAt="3"/>
            </a:pPr>
            <a:r>
              <a:rPr lang="pl-PL" dirty="0"/>
              <a:t>maksymalne powierzchnie przeznaczone pod zabudowę, z podziałem na rodzaje zabudowy oraz gminy.</a:t>
            </a:r>
          </a:p>
          <a:p>
            <a:pPr marL="0" indent="0">
              <a:buNone/>
            </a:pPr>
            <a:r>
              <a:rPr lang="pl-PL" dirty="0" smtClean="0"/>
              <a:t>są </a:t>
            </a:r>
            <a:r>
              <a:rPr lang="pl-PL" dirty="0"/>
              <a:t>wiążące dla wójta, burmistrza albo prezydenta miasta przy sporządzaniu </a:t>
            </a:r>
            <a:r>
              <a:rPr lang="pl-PL" dirty="0" smtClean="0"/>
              <a:t>studium</a:t>
            </a:r>
          </a:p>
          <a:p>
            <a:pPr marL="0" indent="0">
              <a:buNone/>
            </a:pPr>
            <a:r>
              <a:rPr lang="pl-PL" dirty="0" smtClean="0"/>
              <a:t>(</a:t>
            </a:r>
            <a:r>
              <a:rPr lang="pl-PL" dirty="0"/>
              <a:t>art. 37o ust. </a:t>
            </a:r>
            <a:r>
              <a:rPr lang="pl-PL" dirty="0" smtClean="0"/>
              <a:t>6 </a:t>
            </a:r>
            <a:r>
              <a:rPr lang="pl-PL" dirty="0" err="1"/>
              <a:t>upzp</a:t>
            </a:r>
            <a:r>
              <a:rPr lang="pl-PL" dirty="0" smtClean="0"/>
              <a:t>).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74077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System aktów planistycznych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pl-PL" sz="2400" b="1" dirty="0"/>
              <a:t>Planowanie przestrzenne na obszarze </a:t>
            </a:r>
            <a:r>
              <a:rPr lang="pl-PL" sz="2400" b="1" dirty="0" smtClean="0"/>
              <a:t>metropolitalnym</a:t>
            </a:r>
          </a:p>
          <a:p>
            <a:pPr marL="0" indent="0">
              <a:buNone/>
            </a:pPr>
            <a:r>
              <a:rPr lang="pl-PL" dirty="0"/>
              <a:t>Wójt, burmistrz albo prezydent miasta </a:t>
            </a:r>
            <a:r>
              <a:rPr lang="pl-PL" b="1" dirty="0"/>
              <a:t>sporządza studium zawierające część tekstową i graficzną, uwzględniając zasady określone w, ramowego studium </a:t>
            </a:r>
            <a:r>
              <a:rPr lang="pl-PL" dirty="0"/>
              <a:t>uwarunkowań i kierunków zagospodarowania przestrzennego związku metropolitalnego. </a:t>
            </a:r>
          </a:p>
          <a:p>
            <a:pPr marL="0" indent="0">
              <a:buNone/>
            </a:pPr>
            <a:r>
              <a:rPr lang="pl-PL" dirty="0"/>
              <a:t>(art. 9 ust. 2 </a:t>
            </a:r>
            <a:r>
              <a:rPr lang="pl-PL" dirty="0" err="1"/>
              <a:t>upzp</a:t>
            </a:r>
            <a:r>
              <a:rPr lang="pl-PL" dirty="0" smtClean="0"/>
              <a:t>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Wójt, burmistrz albo prezydent miasta, </a:t>
            </a:r>
            <a:r>
              <a:rPr lang="pl-PL" b="1" dirty="0"/>
              <a:t>po podjęciu przez radę gminy uchwały o przystąpieniu do sporządzania studium sporządza projekt studium rozpatrując wnioski uwzględniając ustalenia ramowego studium</a:t>
            </a:r>
            <a:r>
              <a:rPr lang="pl-PL" dirty="0"/>
              <a:t> uwarunkowań i kierunków zagospodarowania przestrzennego związku metropolitalnego. </a:t>
            </a:r>
          </a:p>
          <a:p>
            <a:pPr marL="0" indent="0">
              <a:buNone/>
            </a:pPr>
            <a:r>
              <a:rPr lang="pl-PL" dirty="0"/>
              <a:t>(art. 11 pkt. 4 </a:t>
            </a:r>
            <a:r>
              <a:rPr lang="pl-PL" dirty="0" err="1"/>
              <a:t>upzp</a:t>
            </a:r>
            <a:r>
              <a:rPr lang="pl-PL" dirty="0" smtClean="0"/>
              <a:t>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Wójt, burmistrz albo prezydent miasta, </a:t>
            </a:r>
            <a:r>
              <a:rPr lang="pl-PL" b="1" dirty="0"/>
              <a:t>po podjęciu przez radę gminy uchwały o przystąpieniu do sporządzania studium występuje o uzgodnienie projektu studium z zarządem związku metropolitalnego</a:t>
            </a:r>
            <a:r>
              <a:rPr lang="pl-PL" dirty="0"/>
              <a:t> w zakresie jego zgodności z ramowym studium uwarunkowań i kierunków zagospodarowania przestrzennego związku metropolitalnego</a:t>
            </a:r>
          </a:p>
          <a:p>
            <a:pPr marL="0" indent="0">
              <a:buNone/>
            </a:pPr>
            <a:r>
              <a:rPr lang="pl-PL" dirty="0"/>
              <a:t>(art. 11 pkt. 6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74077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System aktów planistycznych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l-PL" sz="2400" b="1" dirty="0"/>
              <a:t>Planowanie przestrzenne na obszarze </a:t>
            </a:r>
            <a:r>
              <a:rPr lang="pl-PL" sz="2400" b="1" dirty="0" smtClean="0"/>
              <a:t>metropolitalnym</a:t>
            </a:r>
          </a:p>
          <a:p>
            <a:pPr marL="0" indent="0" algn="ctr">
              <a:buNone/>
            </a:pPr>
            <a:r>
              <a:rPr lang="pl-PL" dirty="0" smtClean="0"/>
              <a:t>Jednoczesne prace </a:t>
            </a:r>
            <a:r>
              <a:rPr lang="pl-PL" dirty="0"/>
              <a:t>nad studium gminnym oraz studium </a:t>
            </a:r>
            <a:r>
              <a:rPr lang="pl-PL" dirty="0" smtClean="0"/>
              <a:t>metropolitalnym</a:t>
            </a:r>
          </a:p>
          <a:p>
            <a:pPr marL="514350" indent="-514350">
              <a:buAutoNum type="arabicPeriod"/>
            </a:pPr>
            <a:r>
              <a:rPr lang="pl-PL" b="1" dirty="0" smtClean="0"/>
              <a:t>Jeżeli </a:t>
            </a:r>
            <a:r>
              <a:rPr lang="pl-PL" b="1" dirty="0"/>
              <a:t>uchwalenie </a:t>
            </a:r>
            <a:r>
              <a:rPr lang="pl-PL" dirty="0"/>
              <a:t>albo zmiana </a:t>
            </a:r>
            <a:r>
              <a:rPr lang="pl-PL" b="1" dirty="0"/>
              <a:t>studium metropolitalnego powoduje konieczność zmiany studium, jednocześnie z projektem studium metropolitalnego</a:t>
            </a:r>
            <a:r>
              <a:rPr lang="pl-PL" dirty="0"/>
              <a:t> lub projektem jego zmiany </a:t>
            </a:r>
            <a:r>
              <a:rPr lang="pl-PL" b="1" dirty="0"/>
              <a:t>można sporządzić projekt studium</a:t>
            </a:r>
            <a:r>
              <a:rPr lang="pl-PL" dirty="0"/>
              <a:t> lub projekt zmiany studium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2. W przypadku, o którym mowa w ust. 1, </a:t>
            </a:r>
            <a:r>
              <a:rPr lang="pl-PL" b="1" dirty="0"/>
              <a:t>uchwalenie studium </a:t>
            </a:r>
            <a:r>
              <a:rPr lang="pl-PL" dirty="0"/>
              <a:t>lub zmiany studium </a:t>
            </a:r>
            <a:r>
              <a:rPr lang="pl-PL" b="1" dirty="0"/>
              <a:t>następuje po uchwaleniu studium metropolitalnego</a:t>
            </a:r>
            <a:r>
              <a:rPr lang="pl-PL" dirty="0"/>
              <a:t> lub jego zmiany</a:t>
            </a:r>
            <a:r>
              <a:rPr lang="pl-PL" dirty="0" smtClean="0"/>
              <a:t>. </a:t>
            </a:r>
          </a:p>
          <a:p>
            <a:pPr marL="0" indent="0">
              <a:buNone/>
            </a:pPr>
            <a:r>
              <a:rPr lang="pl-PL" dirty="0" smtClean="0"/>
              <a:t>(art. 37p ust. 1-2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09310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System aktów planistycznych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l-PL" sz="2400" b="1" dirty="0"/>
              <a:t>Planowanie przestrzenne na obszarze </a:t>
            </a:r>
            <a:r>
              <a:rPr lang="pl-PL" sz="2400" b="1" dirty="0" smtClean="0"/>
              <a:t>metropolitalnym</a:t>
            </a:r>
          </a:p>
          <a:p>
            <a:pPr marL="0" indent="0" algn="ctr">
              <a:buNone/>
            </a:pPr>
            <a:r>
              <a:rPr lang="pl-PL" dirty="0" smtClean="0"/>
              <a:t>Jednoczesne prace </a:t>
            </a:r>
            <a:r>
              <a:rPr lang="pl-PL" dirty="0"/>
              <a:t>nad studium gminnym oraz studium </a:t>
            </a:r>
            <a:r>
              <a:rPr lang="pl-PL" dirty="0" smtClean="0"/>
              <a:t>metropolitalnym</a:t>
            </a:r>
          </a:p>
          <a:p>
            <a:pPr marL="0" indent="0">
              <a:buNone/>
            </a:pPr>
            <a:r>
              <a:rPr lang="pl-PL" dirty="0"/>
              <a:t>3. Jeżeli gmina wchodzi w skład związku metropolitalnego, przy sporządzaniu studium uwzględnia się również ustalenia studium metropolitalnego - o ile zostało przyjęte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4. </a:t>
            </a:r>
            <a:r>
              <a:rPr lang="pl-PL" b="1" dirty="0"/>
              <a:t>Na podstawie porozumienia, </a:t>
            </a:r>
            <a:r>
              <a:rPr lang="pl-PL" dirty="0"/>
              <a:t>o którym mowa </a:t>
            </a:r>
            <a:r>
              <a:rPr lang="pl-PL" dirty="0" smtClean="0"/>
              <a:t>w ustawie o </a:t>
            </a:r>
            <a:r>
              <a:rPr lang="pl-PL" dirty="0"/>
              <a:t>związkach metropolitalnych </a:t>
            </a:r>
            <a:r>
              <a:rPr lang="pl-PL" dirty="0" smtClean="0"/>
              <a:t>jednocześnie </a:t>
            </a:r>
            <a:r>
              <a:rPr lang="pl-PL" dirty="0"/>
              <a:t>z projektem studium metropolitalnego zarząd związku metropolitalnego </a:t>
            </a:r>
            <a:r>
              <a:rPr lang="pl-PL" b="1" dirty="0"/>
              <a:t>może sporządzić projektu studium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(</a:t>
            </a:r>
            <a:r>
              <a:rPr lang="pl-PL" dirty="0"/>
              <a:t>art. 37p ust. </a:t>
            </a:r>
            <a:r>
              <a:rPr lang="pl-PL" dirty="0" smtClean="0"/>
              <a:t>3-4 </a:t>
            </a:r>
            <a:r>
              <a:rPr lang="pl-PL" dirty="0" err="1"/>
              <a:t>upzp</a:t>
            </a:r>
            <a:r>
              <a:rPr lang="pl-PL" dirty="0"/>
              <a:t>) 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Na </a:t>
            </a:r>
            <a:r>
              <a:rPr lang="pl-PL" dirty="0"/>
              <a:t>podstawie </a:t>
            </a:r>
            <a:r>
              <a:rPr lang="pl-PL" b="1" dirty="0"/>
              <a:t>porozumienia zawartego z jednostką samorządu terytorialnego związek metropolitalny </a:t>
            </a:r>
            <a:r>
              <a:rPr lang="pl-PL" dirty="0"/>
              <a:t>może realizować </a:t>
            </a:r>
            <a:r>
              <a:rPr lang="pl-PL" b="1" dirty="0"/>
              <a:t>zadania publiczne należące do zakresu działania gminy,</a:t>
            </a:r>
            <a:r>
              <a:rPr lang="pl-PL" dirty="0"/>
              <a:t> powiatu lub samorządu województwa lub koordynować realizację tych zadań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(art. 12 ust. 2 </a:t>
            </a:r>
            <a:r>
              <a:rPr lang="pl-PL" dirty="0" err="1" smtClean="0"/>
              <a:t>uzm</a:t>
            </a:r>
            <a:r>
              <a:rPr lang="pl-PL" dirty="0" smtClean="0"/>
              <a:t>).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74077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System aktów planistycznych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b="1" dirty="0" smtClean="0"/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sz="4000" b="1" dirty="0" smtClean="0"/>
              <a:t>Dziękuję za uwagę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7253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System aktów planistycznych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l-PL" sz="2400" b="1" dirty="0"/>
              <a:t>Planowanie przestrzenne na </a:t>
            </a:r>
            <a:r>
              <a:rPr lang="pl-PL" sz="2400" b="1" dirty="0" smtClean="0"/>
              <a:t>poziomie kraju</a:t>
            </a:r>
            <a:endParaRPr lang="pl-PL" sz="2400" b="1" dirty="0" smtClean="0"/>
          </a:p>
          <a:p>
            <a:endParaRPr lang="pl-PL" dirty="0" smtClean="0"/>
          </a:p>
          <a:p>
            <a:pPr marL="0" indent="0">
              <a:buNone/>
            </a:pPr>
            <a:r>
              <a:rPr lang="pl-PL" b="1" dirty="0" smtClean="0"/>
              <a:t>Minister </a:t>
            </a:r>
            <a:r>
              <a:rPr lang="pl-PL" b="1" dirty="0"/>
              <a:t>właściwy do spraw rozwoju regionalnego</a:t>
            </a:r>
            <a:r>
              <a:rPr lang="pl-PL" dirty="0"/>
              <a:t>, uwzględniając cele zawarte </a:t>
            </a:r>
            <a:r>
              <a:rPr lang="pl-PL" b="1" dirty="0"/>
              <a:t>w rządowych dokumentach strategicznych</a:t>
            </a:r>
            <a:r>
              <a:rPr lang="pl-PL" dirty="0" smtClean="0"/>
              <a:t>:</a:t>
            </a:r>
          </a:p>
          <a:p>
            <a:pPr marL="514350" indent="-514350">
              <a:buAutoNum type="arabicParenR"/>
            </a:pPr>
            <a:r>
              <a:rPr lang="pl-PL" b="1" dirty="0" smtClean="0"/>
              <a:t>we </a:t>
            </a:r>
            <a:r>
              <a:rPr lang="pl-PL" b="1" dirty="0"/>
              <a:t>współpracy z ministrem właściwym do spraw budownictwa</a:t>
            </a:r>
            <a:r>
              <a:rPr lang="pl-PL" dirty="0"/>
              <a:t>, planowania i zagospodarowania przestrzennego oraz mieszkalnictwa </a:t>
            </a:r>
            <a:r>
              <a:rPr lang="pl-PL" b="1" dirty="0"/>
              <a:t>sporządza koncepcję przestrzennego zagospodarowania kraju</a:t>
            </a:r>
            <a:r>
              <a:rPr lang="pl-PL" dirty="0"/>
              <a:t>, która uwzględnia </a:t>
            </a:r>
            <a:r>
              <a:rPr lang="pl-PL" b="1" dirty="0"/>
              <a:t>zasady zrównoważonego rozwoju kraju w oparciu o przyrodnicze, kulturowe, społeczne i ekonomiczne uwarunkowania</a:t>
            </a:r>
            <a:r>
              <a:rPr lang="pl-PL" dirty="0"/>
              <a:t>, o których mowa w przepisach </a:t>
            </a:r>
            <a:r>
              <a:rPr lang="pl-PL" dirty="0" smtClean="0"/>
              <a:t>odrębnych;</a:t>
            </a:r>
          </a:p>
          <a:p>
            <a:pPr marL="514350" indent="-514350">
              <a:buAutoNum type="arabicParenR"/>
            </a:pPr>
            <a:r>
              <a:rPr lang="pl-PL" b="1" dirty="0" smtClean="0"/>
              <a:t>prowadzi </a:t>
            </a:r>
            <a:r>
              <a:rPr lang="pl-PL" b="1" dirty="0"/>
              <a:t>współpracę zagraniczną w zakresie zadania</a:t>
            </a:r>
            <a:r>
              <a:rPr lang="pl-PL" dirty="0"/>
              <a:t>, o którym mowa w pkt </a:t>
            </a:r>
            <a:r>
              <a:rPr lang="pl-PL" dirty="0" smtClean="0"/>
              <a:t>1;</a:t>
            </a:r>
          </a:p>
          <a:p>
            <a:pPr marL="514350" indent="-514350">
              <a:buAutoNum type="arabicParenR"/>
            </a:pPr>
            <a:r>
              <a:rPr lang="pl-PL" b="1" dirty="0" smtClean="0"/>
              <a:t>prowadzi </a:t>
            </a:r>
            <a:r>
              <a:rPr lang="pl-PL" b="1" dirty="0"/>
              <a:t>analizy i studia, opracowuje koncepcje oraz sporządza programy odnoszące się do obszarów i zagadnień pozostających w zakresie programowania strategicznego oraz prognozowania rozwoju gospodarczego i społecznego,</a:t>
            </a:r>
            <a:r>
              <a:rPr lang="pl-PL" dirty="0"/>
              <a:t> współpracując z właściwymi ministrami oraz z centralnymi organami administracji </a:t>
            </a:r>
            <a:r>
              <a:rPr lang="pl-PL" dirty="0" smtClean="0"/>
              <a:t>rządowej </a:t>
            </a:r>
          </a:p>
          <a:p>
            <a:pPr marL="0" indent="0">
              <a:buNone/>
            </a:pPr>
            <a:r>
              <a:rPr lang="pl-PL" dirty="0" smtClean="0"/>
              <a:t>(art. 47 ust. 1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652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System aktów planistycznych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pl-PL" sz="2400" b="1" dirty="0"/>
              <a:t>Planowanie przestrzenne na </a:t>
            </a:r>
            <a:r>
              <a:rPr lang="pl-PL" sz="2400" b="1" dirty="0" smtClean="0"/>
              <a:t>poziomie kraju</a:t>
            </a:r>
            <a:endParaRPr lang="pl-PL" sz="2400" b="1" dirty="0" smtClean="0"/>
          </a:p>
          <a:p>
            <a:pPr marL="0" indent="0">
              <a:buNone/>
            </a:pPr>
            <a:r>
              <a:rPr lang="pl-PL" dirty="0"/>
              <a:t>2. </a:t>
            </a:r>
            <a:r>
              <a:rPr lang="pl-PL" b="1" dirty="0"/>
              <a:t>Koncepcja przestrzennego </a:t>
            </a:r>
            <a:r>
              <a:rPr lang="pl-PL" dirty="0"/>
              <a:t>zagospodarowania kraju </a:t>
            </a:r>
            <a:r>
              <a:rPr lang="pl-PL" b="1" dirty="0"/>
              <a:t>określa uwarunkowania, cele i kierunki zrównoważonego rozwoju kraju oraz działania niezbędne do jego osiągnięcia</a:t>
            </a:r>
            <a:r>
              <a:rPr lang="pl-PL" dirty="0"/>
              <a:t>, a w szczególności</a:t>
            </a:r>
            <a:r>
              <a:rPr lang="pl-PL" dirty="0" smtClean="0"/>
              <a:t>:</a:t>
            </a:r>
          </a:p>
          <a:p>
            <a:pPr marL="514350" indent="-514350">
              <a:buAutoNum type="arabicParenR"/>
            </a:pPr>
            <a:r>
              <a:rPr lang="pl-PL" dirty="0" smtClean="0"/>
              <a:t>podstawowe </a:t>
            </a:r>
            <a:r>
              <a:rPr lang="pl-PL" dirty="0"/>
              <a:t>elementy krajowej </a:t>
            </a:r>
            <a:r>
              <a:rPr lang="pl-PL" b="1" dirty="0"/>
              <a:t>sieci </a:t>
            </a:r>
            <a:r>
              <a:rPr lang="pl-PL" b="1" dirty="0" smtClean="0"/>
              <a:t>osadniczej</a:t>
            </a:r>
            <a:r>
              <a:rPr lang="pl-PL" dirty="0" smtClean="0"/>
              <a:t>;</a:t>
            </a:r>
          </a:p>
          <a:p>
            <a:pPr marL="514350" indent="-514350">
              <a:buAutoNum type="arabicParenR"/>
            </a:pPr>
            <a:r>
              <a:rPr lang="pl-PL" dirty="0" smtClean="0"/>
              <a:t>wymagania </a:t>
            </a:r>
            <a:r>
              <a:rPr lang="pl-PL" dirty="0"/>
              <a:t>z zakresu </a:t>
            </a:r>
            <a:r>
              <a:rPr lang="pl-PL" b="1" dirty="0"/>
              <a:t>ochrony środowiska i zabytków</a:t>
            </a:r>
            <a:r>
              <a:rPr lang="pl-PL" dirty="0"/>
              <a:t>, z uwzględnieniem obszarów podlegających </a:t>
            </a:r>
            <a:r>
              <a:rPr lang="pl-PL" dirty="0" smtClean="0"/>
              <a:t>ochronie;</a:t>
            </a:r>
          </a:p>
          <a:p>
            <a:pPr marL="514350" indent="-514350">
              <a:buAutoNum type="arabicParenR"/>
            </a:pPr>
            <a:r>
              <a:rPr lang="pl-PL" dirty="0" smtClean="0"/>
              <a:t>rozmieszczenie </a:t>
            </a:r>
            <a:r>
              <a:rPr lang="pl-PL" b="1" dirty="0"/>
              <a:t>infrastruktury społecznej o znaczeniu międzynarodowym i </a:t>
            </a:r>
            <a:r>
              <a:rPr lang="pl-PL" b="1" dirty="0" smtClean="0"/>
              <a:t>krajowym</a:t>
            </a:r>
            <a:r>
              <a:rPr lang="pl-PL" dirty="0" smtClean="0"/>
              <a:t>;</a:t>
            </a:r>
          </a:p>
          <a:p>
            <a:pPr marL="514350" indent="-514350">
              <a:buAutoNum type="arabicParenR"/>
            </a:pPr>
            <a:r>
              <a:rPr lang="pl-PL" dirty="0" smtClean="0"/>
              <a:t>rozmieszczenie </a:t>
            </a:r>
            <a:r>
              <a:rPr lang="pl-PL" b="1" dirty="0"/>
              <a:t>obiektów infrastruktury technicznej i transportowej</a:t>
            </a:r>
            <a:r>
              <a:rPr lang="pl-PL" dirty="0"/>
              <a:t>, strategicznych zasobów wodnych i obiektów gospodarki wodnej o znaczeniu międzynarodowym i </a:t>
            </a:r>
            <a:r>
              <a:rPr lang="pl-PL" dirty="0" smtClean="0"/>
              <a:t>krajowym;</a:t>
            </a:r>
          </a:p>
          <a:p>
            <a:pPr marL="514350" indent="-514350">
              <a:buAutoNum type="arabicParenR"/>
            </a:pPr>
            <a:r>
              <a:rPr lang="pl-PL" b="1" dirty="0" smtClean="0"/>
              <a:t>obszary </a:t>
            </a:r>
            <a:r>
              <a:rPr lang="pl-PL" b="1" dirty="0"/>
              <a:t>funkcjonalne </a:t>
            </a:r>
            <a:r>
              <a:rPr lang="pl-PL" dirty="0"/>
              <a:t>w ramach typów, o których mowa w art. 49b</a:t>
            </a:r>
            <a:r>
              <a:rPr lang="pl-PL" dirty="0" smtClean="0"/>
              <a:t>. – miejski </a:t>
            </a:r>
            <a:r>
              <a:rPr lang="pl-PL" dirty="0"/>
              <a:t>obszar funkcjonalny ośrodka </a:t>
            </a:r>
            <a:r>
              <a:rPr lang="pl-PL" dirty="0" smtClean="0"/>
              <a:t>wojewódzkiego; wiejski </a:t>
            </a:r>
            <a:r>
              <a:rPr lang="pl-PL" dirty="0"/>
              <a:t>obszar </a:t>
            </a:r>
            <a:r>
              <a:rPr lang="pl-PL" dirty="0" smtClean="0"/>
              <a:t>funkcjonalny; obszar </a:t>
            </a:r>
            <a:r>
              <a:rPr lang="pl-PL" dirty="0"/>
              <a:t>funkcjonalny szczególnego zjawiska w skali makroregionalnej, w tym</a:t>
            </a:r>
            <a:r>
              <a:rPr lang="pl-PL" dirty="0" smtClean="0"/>
              <a:t>:  </a:t>
            </a:r>
            <a:r>
              <a:rPr lang="pl-PL" dirty="0"/>
              <a:t>górski</a:t>
            </a:r>
            <a:r>
              <a:rPr lang="pl-PL" dirty="0" smtClean="0"/>
              <a:t>, Żuławy; przygraniczny </a:t>
            </a:r>
            <a:r>
              <a:rPr lang="pl-PL" dirty="0"/>
              <a:t>obszar funkcjonalny.</a:t>
            </a:r>
            <a:endParaRPr lang="pl-PL" dirty="0" smtClean="0"/>
          </a:p>
          <a:p>
            <a:pPr marL="0" indent="0">
              <a:buNone/>
            </a:pPr>
            <a:r>
              <a:rPr lang="pl-PL" dirty="0"/>
              <a:t>(art. 47 ust. </a:t>
            </a:r>
            <a:r>
              <a:rPr lang="pl-PL" dirty="0" smtClean="0"/>
              <a:t>2 </a:t>
            </a:r>
            <a:r>
              <a:rPr lang="pl-PL" dirty="0" err="1"/>
              <a:t>upzp</a:t>
            </a:r>
            <a:r>
              <a:rPr lang="pl-PL" dirty="0" smtClean="0"/>
              <a:t>)</a:t>
            </a:r>
          </a:p>
          <a:p>
            <a:pPr marL="0" indent="0">
              <a:buNone/>
            </a:pPr>
            <a:r>
              <a:rPr lang="pl-PL" b="1" dirty="0"/>
              <a:t>Koncepcja przestrzennego </a:t>
            </a:r>
            <a:r>
              <a:rPr lang="pl-PL" dirty="0"/>
              <a:t>zagospodarowania kraju </a:t>
            </a:r>
            <a:r>
              <a:rPr lang="pl-PL" b="1" dirty="0"/>
              <a:t>uwzględnia cele i kierunki zawarte w długookresowej strategii rozwoju kraju</a:t>
            </a:r>
            <a:r>
              <a:rPr lang="pl-PL" dirty="0"/>
              <a:t> oraz obejmuje okres zgodny z okresem jej obowiązywania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(art. 47 ust. 2a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  <a:p>
            <a:pPr marL="514350" indent="-514350">
              <a:buAutoNum type="arabicParenR"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5073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System aktów planistycznych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l-PL" sz="2400" b="1" dirty="0"/>
              <a:t>Planowanie przestrzenne na </a:t>
            </a:r>
            <a:r>
              <a:rPr lang="pl-PL" sz="2400" b="1" dirty="0" smtClean="0"/>
              <a:t>poziomie kraju</a:t>
            </a:r>
            <a:endParaRPr lang="pl-PL" sz="2400" b="1" dirty="0" smtClean="0"/>
          </a:p>
          <a:p>
            <a:pPr marL="0" indent="0">
              <a:buNone/>
            </a:pPr>
            <a:r>
              <a:rPr lang="pl-PL" dirty="0"/>
              <a:t>3. </a:t>
            </a:r>
            <a:r>
              <a:rPr lang="pl-PL" b="1" dirty="0"/>
              <a:t>Rada Ministrów przyjmuje, w drodze uchwały, koncepcję </a:t>
            </a:r>
            <a:r>
              <a:rPr lang="pl-PL" dirty="0"/>
              <a:t>przestrzennego zagospodarowania kraju oraz ustala, </a:t>
            </a:r>
            <a:r>
              <a:rPr lang="pl-PL" b="1" dirty="0"/>
              <a:t>w jakim zakresie koncepcja będzie stanowiła podstawę sporządzania programów</a:t>
            </a:r>
            <a:r>
              <a:rPr lang="pl-PL" dirty="0"/>
              <a:t>, o których mowa w art. 48 ust. 1.</a:t>
            </a:r>
          </a:p>
          <a:p>
            <a:pPr marL="0" indent="0">
              <a:buNone/>
            </a:pPr>
            <a:r>
              <a:rPr lang="pl-PL" dirty="0"/>
              <a:t>4. </a:t>
            </a:r>
            <a:r>
              <a:rPr lang="pl-PL" b="1" dirty="0"/>
              <a:t>Prezes Rady Ministrów przedstawia Sejmowi Rzeczypospolitej Polskiej koncepcję</a:t>
            </a:r>
            <a:r>
              <a:rPr lang="pl-PL" dirty="0"/>
              <a:t> przestrzennego zagospodarowania kraju oraz </a:t>
            </a:r>
            <a:r>
              <a:rPr lang="pl-PL" b="1" dirty="0"/>
              <a:t>okresowe raporty o stanie zagospodarowania przestrzennego kraju.</a:t>
            </a:r>
          </a:p>
          <a:p>
            <a:pPr marL="0" indent="0">
              <a:buNone/>
            </a:pPr>
            <a:r>
              <a:rPr lang="pl-PL" dirty="0"/>
              <a:t>5. </a:t>
            </a:r>
            <a:r>
              <a:rPr lang="pl-PL" b="1" dirty="0"/>
              <a:t>Prezes Rady Ministrów może powołać Państwową Radę Gospodarki Przestrzennej, jako organ doradczy </a:t>
            </a:r>
            <a:r>
              <a:rPr lang="pl-PL" dirty="0"/>
              <a:t>w sprawie koncepcji przestrzennego zagospodarowania kraju, oraz ustalić, w drodze zarządzenia, regulamin określający zadania, organizację i tryb jej działania.</a:t>
            </a:r>
          </a:p>
          <a:p>
            <a:pPr marL="0" indent="0">
              <a:buNone/>
            </a:pPr>
            <a:r>
              <a:rPr lang="pl-PL" dirty="0"/>
              <a:t>6. </a:t>
            </a:r>
            <a:r>
              <a:rPr lang="pl-PL" b="1" dirty="0"/>
              <a:t>Koncepcja przestrzennego zagospodarowania kraju może zostać zaktualizowana w każdym terminie, jeżeli wymaga tego sytuacja społeczno-gospodarcza lub przestrzenna kraju</a:t>
            </a:r>
            <a:r>
              <a:rPr lang="pl-PL" dirty="0"/>
              <a:t>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(</a:t>
            </a:r>
            <a:r>
              <a:rPr lang="pl-PL" dirty="0"/>
              <a:t>art. 47 ust. </a:t>
            </a:r>
            <a:r>
              <a:rPr lang="pl-PL" dirty="0" smtClean="0"/>
              <a:t>3-6 </a:t>
            </a:r>
            <a:r>
              <a:rPr lang="pl-PL" dirty="0" err="1"/>
              <a:t>upzp</a:t>
            </a:r>
            <a:r>
              <a:rPr lang="pl-PL" dirty="0"/>
              <a:t>)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5073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System aktów planistycznych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sz="2400" b="1" dirty="0"/>
              <a:t>Planowanie przestrzenne na </a:t>
            </a:r>
            <a:r>
              <a:rPr lang="pl-PL" sz="2400" b="1" dirty="0" smtClean="0"/>
              <a:t>poziomie kraju</a:t>
            </a:r>
            <a:endParaRPr lang="pl-PL" sz="2400" b="1" dirty="0" smtClean="0"/>
          </a:p>
          <a:p>
            <a:pPr marL="0" indent="0">
              <a:buNone/>
            </a:pPr>
            <a:r>
              <a:rPr lang="pl-PL" b="1" dirty="0" smtClean="0"/>
              <a:t>Znaczenie Koncepcji przestrzennego zagospodarowania kraju</a:t>
            </a:r>
          </a:p>
          <a:p>
            <a:pPr marL="0" indent="0">
              <a:buNone/>
            </a:pPr>
            <a:r>
              <a:rPr lang="pl-PL" dirty="0"/>
              <a:t>Po podjęciu przez sejmik województwa </a:t>
            </a:r>
            <a:r>
              <a:rPr lang="pl-PL" b="1" dirty="0"/>
              <a:t>uchwały o przystąpieniu do sporządzania planu zagospodarowania przestrzennego województwa </a:t>
            </a:r>
            <a:r>
              <a:rPr lang="pl-PL" dirty="0"/>
              <a:t>marszałek województwa </a:t>
            </a:r>
            <a:r>
              <a:rPr lang="pl-PL" b="1" dirty="0" smtClean="0"/>
              <a:t>przedstawia </a:t>
            </a:r>
            <a:r>
              <a:rPr lang="pl-PL" b="1" dirty="0"/>
              <a:t>projekt planu ministrowi właściwemu do spraw budownictwa</a:t>
            </a:r>
            <a:r>
              <a:rPr lang="pl-PL" dirty="0"/>
              <a:t>, planowania i zagospodarowania przestrzennego oraz mieszkalnictwa w celu stwierdzenia jego </a:t>
            </a:r>
            <a:r>
              <a:rPr lang="pl-PL" b="1" dirty="0"/>
              <a:t>zgodności z koncepcją przestrzennego zagospodarowania kraju</a:t>
            </a:r>
            <a:r>
              <a:rPr lang="pl-PL" b="1" dirty="0" smtClean="0"/>
              <a:t>;</a:t>
            </a:r>
          </a:p>
          <a:p>
            <a:pPr marL="0" indent="0">
              <a:buNone/>
            </a:pPr>
            <a:r>
              <a:rPr lang="pl-PL" dirty="0" smtClean="0"/>
              <a:t>(art. 41 ust. 1 pkt. 6a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b="1" dirty="0" smtClean="0"/>
              <a:t>Wójt</a:t>
            </a:r>
            <a:r>
              <a:rPr lang="pl-PL" b="1" dirty="0"/>
              <a:t>,</a:t>
            </a:r>
            <a:r>
              <a:rPr lang="pl-PL" dirty="0"/>
              <a:t> burmistrz albo prezydent miasta </a:t>
            </a:r>
            <a:r>
              <a:rPr lang="pl-PL" b="1" dirty="0"/>
              <a:t>sporządza studium zawierające część tekstową i graficzną, uwzględniając zasady określone w koncepcji przestrzennego zagospodarowania </a:t>
            </a:r>
            <a:r>
              <a:rPr lang="pl-PL" b="1" dirty="0" smtClean="0"/>
              <a:t>kraju</a:t>
            </a:r>
          </a:p>
          <a:p>
            <a:pPr marL="0" indent="0">
              <a:buNone/>
            </a:pPr>
            <a:r>
              <a:rPr lang="pl-PL" dirty="0" smtClean="0"/>
              <a:t>(art. 9 ust. 2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652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System aktów planistycznych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192688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pl-PL" sz="2400" b="1" dirty="0"/>
              <a:t>Planowanie przestrzenne na </a:t>
            </a:r>
            <a:r>
              <a:rPr lang="pl-PL" sz="2400" b="1" dirty="0" smtClean="0"/>
              <a:t>poziomie kraju</a:t>
            </a:r>
            <a:endParaRPr lang="pl-PL" sz="2400" b="1" dirty="0" smtClean="0"/>
          </a:p>
          <a:p>
            <a:pPr marL="0" indent="0">
              <a:buNone/>
            </a:pPr>
            <a:r>
              <a:rPr lang="pl-PL" dirty="0"/>
              <a:t/>
            </a:r>
            <a:br>
              <a:rPr lang="pl-PL" dirty="0"/>
            </a:br>
            <a:r>
              <a:rPr lang="pl-PL" dirty="0"/>
              <a:t>1. Ministrowie i centralne organy administracji rządowej, w zakresie swojej właściwości rzeczowej, </a:t>
            </a:r>
            <a:r>
              <a:rPr lang="pl-PL" b="1" dirty="0"/>
              <a:t>sporządzają programy zawierające zadania rządowe, zwane dalej "programami", służące realizacji inwestycji celu publicznego o znaczeniu </a:t>
            </a:r>
            <a:r>
              <a:rPr lang="pl-PL" b="1" dirty="0" smtClean="0"/>
              <a:t>krajowym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2</a:t>
            </a:r>
            <a:r>
              <a:rPr lang="pl-PL" dirty="0"/>
              <a:t>. Programy podlegają </a:t>
            </a:r>
            <a:r>
              <a:rPr lang="pl-PL" b="1" dirty="0"/>
              <a:t>zaopiniowaniu przez sejmiki właściwych </a:t>
            </a:r>
            <a:r>
              <a:rPr lang="pl-PL" b="1" dirty="0" smtClean="0"/>
              <a:t>województw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3</a:t>
            </a:r>
            <a:r>
              <a:rPr lang="pl-PL" dirty="0"/>
              <a:t>. </a:t>
            </a:r>
            <a:r>
              <a:rPr lang="pl-PL" b="1" dirty="0"/>
              <a:t>Rada Ministrów przyjmuje, w drodze rozporządzenia, programy, uwzględniając w szczególności cele i kierunki</a:t>
            </a:r>
            <a:r>
              <a:rPr lang="pl-PL" dirty="0"/>
              <a:t>, o których mowa w art. 47 ust. 2</a:t>
            </a:r>
            <a:r>
              <a:rPr lang="pl-PL" dirty="0" smtClean="0"/>
              <a:t>.</a:t>
            </a:r>
          </a:p>
          <a:p>
            <a:pPr>
              <a:buFontTx/>
              <a:buChar char="-"/>
            </a:pPr>
            <a:r>
              <a:rPr lang="pl-PL" dirty="0" smtClean="0"/>
              <a:t>podstawowe </a:t>
            </a:r>
            <a:r>
              <a:rPr lang="pl-PL" dirty="0"/>
              <a:t>elementy krajowej sieci </a:t>
            </a:r>
            <a:r>
              <a:rPr lang="pl-PL" dirty="0" smtClean="0"/>
              <a:t>osadniczej;</a:t>
            </a:r>
          </a:p>
          <a:p>
            <a:pPr>
              <a:buFontTx/>
              <a:buChar char="-"/>
            </a:pPr>
            <a:r>
              <a:rPr lang="pl-PL" dirty="0" smtClean="0"/>
              <a:t>wymagania </a:t>
            </a:r>
            <a:r>
              <a:rPr lang="pl-PL" dirty="0"/>
              <a:t>z zakresu ochrony środowiska i zabytków, z uwzględnieniem obszarów podlegających </a:t>
            </a:r>
            <a:r>
              <a:rPr lang="pl-PL" dirty="0" smtClean="0"/>
              <a:t>ochronie;</a:t>
            </a:r>
          </a:p>
          <a:p>
            <a:pPr>
              <a:buFontTx/>
              <a:buChar char="-"/>
            </a:pPr>
            <a:r>
              <a:rPr lang="pl-PL" dirty="0" smtClean="0"/>
              <a:t>rozmieszczenie </a:t>
            </a:r>
            <a:r>
              <a:rPr lang="pl-PL" dirty="0"/>
              <a:t>infrastruktury społecznej o znaczeniu międzynarodowym i </a:t>
            </a:r>
            <a:r>
              <a:rPr lang="pl-PL" dirty="0" smtClean="0"/>
              <a:t>krajowym;</a:t>
            </a:r>
          </a:p>
          <a:p>
            <a:pPr>
              <a:buFontTx/>
              <a:buChar char="-"/>
            </a:pPr>
            <a:r>
              <a:rPr lang="pl-PL" dirty="0" smtClean="0"/>
              <a:t>rozmieszczenie </a:t>
            </a:r>
            <a:r>
              <a:rPr lang="pl-PL" dirty="0"/>
              <a:t>obiektów infrastruktury technicznej i transportowej, strategicznych zasobów wodnych i obiektów gospodarki wodnej o znaczeniu międzynarodowym i </a:t>
            </a:r>
            <a:r>
              <a:rPr lang="pl-PL" dirty="0" smtClean="0"/>
              <a:t>krajowym;</a:t>
            </a:r>
          </a:p>
          <a:p>
            <a:pPr>
              <a:buFontTx/>
              <a:buChar char="-"/>
            </a:pPr>
            <a:r>
              <a:rPr lang="pl-PL" dirty="0" smtClean="0"/>
              <a:t>obszary </a:t>
            </a:r>
            <a:r>
              <a:rPr lang="pl-PL" dirty="0"/>
              <a:t>funkcjonalne w ramach typów, o których mowa w art. 49b. – miejski obszar funkcjonalny ośrodka wojewódzkiego; wiejski obszar funkcjonalny; obszar funkcjonalny szczególnego zjawiska w skali makroregionalnej, w tym:  górski, Żuławy; przygraniczny obszar funkcjonalny</a:t>
            </a:r>
            <a:r>
              <a:rPr lang="pl-PL" dirty="0" smtClean="0"/>
              <a:t>. </a:t>
            </a:r>
          </a:p>
          <a:p>
            <a:pPr marL="0" indent="0">
              <a:buNone/>
            </a:pPr>
            <a:r>
              <a:rPr lang="pl-PL" dirty="0" smtClean="0"/>
              <a:t>(art. 48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Ministrowie i centralne organy administracji rządowej występują do marszałka właściwego województwa z wnioskiem o wprowadzenie programu do planu zagospodarowania przestrzennego województwa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(art. 49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5073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System aktów planistycznych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sz="2400" b="1" dirty="0"/>
              <a:t>Planowanie przestrzenne na </a:t>
            </a:r>
            <a:r>
              <a:rPr lang="pl-PL" sz="2400" b="1" dirty="0" smtClean="0"/>
              <a:t>poziomie kraju</a:t>
            </a:r>
            <a:endParaRPr lang="pl-PL" sz="2400" b="1" dirty="0" smtClean="0"/>
          </a:p>
          <a:p>
            <a:pPr marL="0" indent="0">
              <a:buNone/>
            </a:pPr>
            <a:r>
              <a:rPr lang="pl-PL" b="1" dirty="0" smtClean="0"/>
              <a:t>Znaczenie koncepcji oraz programów rządowych: </a:t>
            </a:r>
          </a:p>
          <a:p>
            <a:pPr marL="0" indent="0">
              <a:buNone/>
            </a:pPr>
            <a:r>
              <a:rPr lang="pl-PL" dirty="0"/>
              <a:t>W planie zagospodarowania przestrzennego województwa uwzględnia </a:t>
            </a:r>
            <a:r>
              <a:rPr lang="pl-PL" dirty="0" smtClean="0"/>
              <a:t>się: </a:t>
            </a:r>
          </a:p>
          <a:p>
            <a:pPr>
              <a:buFontTx/>
              <a:buChar char="-"/>
            </a:pPr>
            <a:r>
              <a:rPr lang="pl-PL" dirty="0" smtClean="0"/>
              <a:t>ustalenia </a:t>
            </a:r>
            <a:r>
              <a:rPr lang="pl-PL" dirty="0"/>
              <a:t>koncepcji przestrzennego zagospodarowania kraju, o której mowa w art. 47 ust. 1 pkt 1, oraz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programy</a:t>
            </a:r>
            <a:r>
              <a:rPr lang="pl-PL" dirty="0"/>
              <a:t>, o których mowa w art. 48 ust. 1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(art. 39 ust. 4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65224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3319</Words>
  <Application>Microsoft Office PowerPoint</Application>
  <PresentationFormat>Pokaz na ekranie (4:3)</PresentationFormat>
  <Paragraphs>283</Paragraphs>
  <Slides>34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35" baseType="lpstr">
      <vt:lpstr>Motyw pakietu Office</vt:lpstr>
      <vt:lpstr>System aktów planistycznych</vt:lpstr>
      <vt:lpstr>System aktów planistycznych</vt:lpstr>
      <vt:lpstr>System aktów planistycznych</vt:lpstr>
      <vt:lpstr>System aktów planistycznych</vt:lpstr>
      <vt:lpstr>System aktów planistycznych</vt:lpstr>
      <vt:lpstr>System aktów planistycznych</vt:lpstr>
      <vt:lpstr>System aktów planistycznych</vt:lpstr>
      <vt:lpstr>System aktów planistycznych</vt:lpstr>
      <vt:lpstr>System aktów planistycznych</vt:lpstr>
      <vt:lpstr>System aktów planistycznych</vt:lpstr>
      <vt:lpstr>System aktów planistycznych</vt:lpstr>
      <vt:lpstr>System aktów planistycznych</vt:lpstr>
      <vt:lpstr>System aktów planistycznych</vt:lpstr>
      <vt:lpstr>System aktów planistycznych</vt:lpstr>
      <vt:lpstr>System aktów planistycznych</vt:lpstr>
      <vt:lpstr>System aktów planistycznych</vt:lpstr>
      <vt:lpstr>System aktów planistycznych</vt:lpstr>
      <vt:lpstr>System aktów planistycznych</vt:lpstr>
      <vt:lpstr>System aktów planistycznych</vt:lpstr>
      <vt:lpstr>System aktów planistycznych</vt:lpstr>
      <vt:lpstr>System aktów planistycznych</vt:lpstr>
      <vt:lpstr>System aktów planistycznych</vt:lpstr>
      <vt:lpstr>System aktów planistycznych</vt:lpstr>
      <vt:lpstr>System aktów planistycznych</vt:lpstr>
      <vt:lpstr>System aktów planistycznych</vt:lpstr>
      <vt:lpstr>System aktów planistycznych</vt:lpstr>
      <vt:lpstr>System aktów planistycznych</vt:lpstr>
      <vt:lpstr>System aktów planistycznych</vt:lpstr>
      <vt:lpstr>System aktów planistycznych</vt:lpstr>
      <vt:lpstr>System aktów planistycznych</vt:lpstr>
      <vt:lpstr>System aktów planistycznych</vt:lpstr>
      <vt:lpstr>System aktów planistycznych</vt:lpstr>
      <vt:lpstr>System aktów planistycznych</vt:lpstr>
      <vt:lpstr>System aktów planistycznych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aktów planistycznych</dc:title>
  <dc:creator>M a c i e k</dc:creator>
  <cp:lastModifiedBy>M a c i e k</cp:lastModifiedBy>
  <cp:revision>8</cp:revision>
  <dcterms:created xsi:type="dcterms:W3CDTF">2017-02-25T22:21:44Z</dcterms:created>
  <dcterms:modified xsi:type="dcterms:W3CDTF">2017-02-26T11:06:14Z</dcterms:modified>
</cp:coreProperties>
</file>