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5" r:id="rId5"/>
    <p:sldId id="274" r:id="rId6"/>
    <p:sldId id="273" r:id="rId7"/>
    <p:sldId id="278" r:id="rId8"/>
    <p:sldId id="272" r:id="rId9"/>
    <p:sldId id="271" r:id="rId10"/>
    <p:sldId id="270" r:id="rId11"/>
    <p:sldId id="283" r:id="rId12"/>
    <p:sldId id="282" r:id="rId13"/>
    <p:sldId id="284" r:id="rId14"/>
    <p:sldId id="281" r:id="rId1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2015-12-06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err="1" smtClean="0"/>
              <a:t>PbWyk</a:t>
            </a:r>
            <a:r>
              <a:rPr lang="pl-PL" smtClean="0"/>
              <a:t> 5 Umowy </a:t>
            </a:r>
            <a:r>
              <a:rPr lang="pl-PL" dirty="0" smtClean="0"/>
              <a:t>cywilne w procesie budowlanym</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Cywilnoprawne aspekty procesu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Wejście na teren sąsiedniej nieruchomości</a:t>
            </a:r>
          </a:p>
          <a:p>
            <a:pPr>
              <a:buNone/>
            </a:pPr>
            <a:r>
              <a:rPr lang="pl-PL" dirty="0" smtClean="0"/>
              <a:t>Jeżeli do wykonania prac przygotowawczych lub robót </a:t>
            </a:r>
            <a:r>
              <a:rPr lang="pl-PL" i="1" dirty="0" smtClean="0"/>
              <a:t>budowlanych</a:t>
            </a:r>
            <a:r>
              <a:rPr lang="pl-PL" dirty="0" smtClean="0"/>
              <a:t> </a:t>
            </a:r>
          </a:p>
          <a:p>
            <a:pPr>
              <a:buFontTx/>
              <a:buChar char="-"/>
            </a:pPr>
            <a:r>
              <a:rPr lang="pl-PL" dirty="0" smtClean="0"/>
              <a:t>jest niezbędne wejście do sąsiedniego budynku, lokalu lub na teren sąsiedniej nieruchomości, </a:t>
            </a:r>
          </a:p>
          <a:p>
            <a:pPr marL="514350" indent="-514350">
              <a:buAutoNum type="arabicPeriod"/>
            </a:pPr>
            <a:r>
              <a:rPr lang="pl-PL" dirty="0" smtClean="0"/>
              <a:t>inwestor jest obowiązany przed rozpoczęciem robót </a:t>
            </a:r>
            <a:r>
              <a:rPr lang="pl-PL" b="1" dirty="0" smtClean="0"/>
              <a:t>uzyskać zgodę </a:t>
            </a:r>
            <a:r>
              <a:rPr lang="pl-PL" dirty="0" smtClean="0"/>
              <a:t>właściciela sąsiedniej nieruchomości, budynku lub lokalu (najemcy) na wejście oraz </a:t>
            </a:r>
          </a:p>
          <a:p>
            <a:pPr marL="514350" indent="-514350">
              <a:buAutoNum type="arabicPeriod"/>
            </a:pPr>
            <a:r>
              <a:rPr lang="pl-PL" dirty="0" smtClean="0"/>
              <a:t>uzgodnić z nim przewidywany sposób, zakres i terminy korzystania z tych obiektów, a także </a:t>
            </a:r>
          </a:p>
          <a:p>
            <a:pPr marL="514350" indent="-514350">
              <a:buAutoNum type="arabicPeriod"/>
            </a:pPr>
            <a:r>
              <a:rPr lang="pl-PL" dirty="0" smtClean="0"/>
              <a:t>ewentualną rekompensatę z tego tytułu. (art. 47 ust. 1 </a:t>
            </a:r>
            <a:r>
              <a:rPr lang="pl-PL" dirty="0" err="1" smtClean="0"/>
              <a:t>p.b</a:t>
            </a:r>
            <a:r>
              <a:rPr lang="pl-PL" dirty="0" smtClean="0"/>
              <a:t>.). </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Cywilnoprawne aspekty procesu budowlanego </a:t>
            </a: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Wejście na teren sąsiedniej nieruchomości</a:t>
            </a:r>
          </a:p>
          <a:p>
            <a:pPr>
              <a:buNone/>
            </a:pPr>
            <a:r>
              <a:rPr lang="pl-PL" dirty="0" smtClean="0"/>
              <a:t>W razie nieuzgodnienia warunków właściwy OAAB - na wniosek inwestora - w terminie 14 dni od dnia złożenia wniosku,</a:t>
            </a:r>
          </a:p>
          <a:p>
            <a:pPr>
              <a:buFontTx/>
              <a:buChar char="-"/>
            </a:pPr>
            <a:r>
              <a:rPr lang="pl-PL" dirty="0" smtClean="0"/>
              <a:t>rozstrzyga, w drodze decyzji, o niezbędności wejścia do sąsiedniego budynku, lokalu lub na teren sąsiedniej nieruchomości. </a:t>
            </a:r>
          </a:p>
          <a:p>
            <a:pPr>
              <a:buNone/>
            </a:pPr>
            <a:r>
              <a:rPr lang="pl-PL" dirty="0" smtClean="0"/>
              <a:t>W przypadku uznania zasadności wniosku inwestora, właściwy OAAB określa jednocześnie granice niezbędnej potrzeby oraz warunki korzystania z sąsiedniego budynku, lokalu lub nieruchomości (art. 47 ust. 2 </a:t>
            </a:r>
            <a:r>
              <a:rPr lang="pl-PL" dirty="0" err="1" smtClean="0"/>
              <a:t>p.b</a:t>
            </a:r>
            <a:r>
              <a:rPr lang="pl-PL" dirty="0" smtClean="0"/>
              <a:t>.). </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Cywilnoprawne aspekty procesu budowlanego </a:t>
            </a:r>
            <a:endParaRPr lang="pl-PL" dirty="0"/>
          </a:p>
        </p:txBody>
      </p:sp>
      <p:sp>
        <p:nvSpPr>
          <p:cNvPr id="3" name="Symbol zastępczy zawartości 2"/>
          <p:cNvSpPr>
            <a:spLocks noGrp="1"/>
          </p:cNvSpPr>
          <p:nvPr>
            <p:ph idx="1"/>
          </p:nvPr>
        </p:nvSpPr>
        <p:spPr/>
        <p:txBody>
          <a:bodyPr/>
          <a:lstStyle/>
          <a:p>
            <a:pPr algn="ctr">
              <a:buNone/>
            </a:pPr>
            <a:r>
              <a:rPr lang="pl-PL" b="1" dirty="0" smtClean="0"/>
              <a:t>Wejście na teren sąsiedniej nieruchomości</a:t>
            </a:r>
          </a:p>
          <a:p>
            <a:pPr>
              <a:buNone/>
            </a:pPr>
            <a:r>
              <a:rPr lang="pl-PL" dirty="0" smtClean="0"/>
              <a:t>Inwestor, po zakończeniu robót jest obowiązany naprawić szkody powstałe w wyniku korzystania z sąsiedniej nieruchomości, budynku lub lokalu - na zasadach określonych w KC  (art. 47 ust. 3 </a:t>
            </a:r>
            <a:r>
              <a:rPr lang="pl-PL" dirty="0" err="1" smtClean="0"/>
              <a:t>p.b</a:t>
            </a:r>
            <a:r>
              <a:rPr lang="pl-PL" dirty="0" smtClean="0"/>
              <a:t>.). </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fontScale="90000"/>
          </a:bodyPr>
          <a:lstStyle/>
          <a:p>
            <a:r>
              <a:rPr lang="pl-PL" dirty="0" smtClean="0"/>
              <a:t>Cywilnoprawne aspekty procesu budowlanego </a:t>
            </a:r>
            <a:endParaRPr lang="pl-PL" dirty="0"/>
          </a:p>
        </p:txBody>
      </p:sp>
      <p:sp>
        <p:nvSpPr>
          <p:cNvPr id="3" name="Symbol zastępczy zawartości 2"/>
          <p:cNvSpPr>
            <a:spLocks noGrp="1"/>
          </p:cNvSpPr>
          <p:nvPr>
            <p:ph idx="1"/>
          </p:nvPr>
        </p:nvSpPr>
        <p:spPr>
          <a:xfrm>
            <a:off x="0" y="908720"/>
            <a:ext cx="8964488" cy="5949280"/>
          </a:xfrm>
        </p:spPr>
        <p:txBody>
          <a:bodyPr>
            <a:normAutofit fontScale="70000" lnSpcReduction="20000"/>
          </a:bodyPr>
          <a:lstStyle/>
          <a:p>
            <a:pPr>
              <a:buNone/>
            </a:pPr>
            <a:r>
              <a:rPr lang="pl-PL" b="1" dirty="0" smtClean="0"/>
              <a:t>Kazus 1 </a:t>
            </a:r>
          </a:p>
          <a:p>
            <a:pPr>
              <a:buNone/>
            </a:pPr>
            <a:r>
              <a:rPr lang="pl-PL" dirty="0" smtClean="0"/>
              <a:t>Mirosław Słodkowski rozpoczął wykonywanie obiektu budowlanego bez wymaganego pozwolenia na budowę. Mirosław Słodkowski stwierdził, że wykonanie tego obiektu będzie tańsze, jeżeli poszerzy teren budowy o działkę sąsiednią należącą do Heleny </a:t>
            </a:r>
            <a:r>
              <a:rPr lang="pl-PL" dirty="0" err="1" smtClean="0"/>
              <a:t>Uwertowskiej</a:t>
            </a:r>
            <a:r>
              <a:rPr lang="pl-PL" dirty="0" smtClean="0"/>
              <a:t>. W tym celu złożył wniosek o wydanie decyzji o niezbędności wejścia do sąsiedniej nieruchomości. Do wniosku załączył także oświadczenie, że uzyskał zgodę od Heleny </a:t>
            </a:r>
            <a:r>
              <a:rPr lang="pl-PL" dirty="0" err="1" smtClean="0"/>
              <a:t>Uwertowskiej</a:t>
            </a:r>
            <a:r>
              <a:rPr lang="pl-PL" dirty="0" smtClean="0"/>
              <a:t>. Zgodnie z treścią oświadczenia Heleny </a:t>
            </a:r>
            <a:r>
              <a:rPr lang="pl-PL" dirty="0" err="1" smtClean="0"/>
              <a:t>Uwertowskiej</a:t>
            </a:r>
            <a:r>
              <a:rPr lang="pl-PL" dirty="0" smtClean="0"/>
              <a:t>, Mirosław Słodkowski może korzystać z jej nieruchomości na zasadach określonych w decyzji o niezbędności wejścia do sąsiedniej nieruchomości. Starosta (organ administracji architektoniczno-budowlanej) wydał tą decyzję, wskazując że Mirosław Słodkowski może korzystać z całej sąsiedniej nieruchomości przez miesiąc kwiecień w godzinach 12.00- 19.00, z wyjątkiem Wielkiego Piątku oraz Niedzieli Palmowej, poprzez ustanowienie na tym terenie sprzętu tymczasowo wykorzystywanego w trakcie robót budowlanych. Helena </a:t>
            </a:r>
            <a:r>
              <a:rPr lang="pl-PL" dirty="0" err="1" smtClean="0"/>
              <a:t>Uwertowska</a:t>
            </a:r>
            <a:r>
              <a:rPr lang="pl-PL" dirty="0" smtClean="0"/>
              <a:t> odwołała się od tej decyzji, do wojewoda. Wojewoda zawiesił postępowanie administracyjne, do czasu wydania wyroku przez sąd powszechny określający wysokość odszkodowania za korzystanie z tej nieruchomości, na rzecz Heleny </a:t>
            </a:r>
            <a:r>
              <a:rPr lang="pl-PL" dirty="0" err="1" smtClean="0"/>
              <a:t>Uwertowskiej</a:t>
            </a:r>
            <a:r>
              <a:rPr lang="pl-PL" dirty="0" smtClean="0"/>
              <a:t>. </a:t>
            </a:r>
          </a:p>
          <a:p>
            <a:pPr>
              <a:buNone/>
            </a:pPr>
            <a:r>
              <a:rPr lang="pl-PL" b="1" dirty="0" smtClean="0"/>
              <a:t>Oceń </a:t>
            </a:r>
            <a:r>
              <a:rPr lang="pl-PL" b="1" dirty="0" smtClean="0"/>
              <a:t>działania starosty oraz wojewody </a:t>
            </a:r>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Cywilnoprawne aspekty procesu budowlanego </a:t>
            </a:r>
            <a:endParaRPr lang="pl-PL" dirty="0"/>
          </a:p>
        </p:txBody>
      </p:sp>
      <p:sp>
        <p:nvSpPr>
          <p:cNvPr id="3" name="Symbol zastępczy zawartości 2"/>
          <p:cNvSpPr>
            <a:spLocks noGrp="1"/>
          </p:cNvSpPr>
          <p:nvPr>
            <p:ph idx="1"/>
          </p:nvPr>
        </p:nvSpPr>
        <p:spPr>
          <a:xfrm>
            <a:off x="0" y="1052736"/>
            <a:ext cx="9144000" cy="5805264"/>
          </a:xfrm>
        </p:spPr>
        <p:txBody>
          <a:bodyPr>
            <a:normAutofit fontScale="77500" lnSpcReduction="20000"/>
          </a:bodyPr>
          <a:lstStyle/>
          <a:p>
            <a:pPr>
              <a:buNone/>
            </a:pPr>
            <a:r>
              <a:rPr lang="pl-PL" b="1" dirty="0" smtClean="0"/>
              <a:t>Kazus 1</a:t>
            </a:r>
          </a:p>
          <a:p>
            <a:pPr>
              <a:buNone/>
            </a:pPr>
            <a:r>
              <a:rPr lang="pl-PL" dirty="0" smtClean="0"/>
              <a:t>Jan Nowak uzyskał decyzję o pozwoleniu na budowę, jednak ze względu na swoje problemy finansowe zdecydował się sprzedać nieruchomość, na której był wykonywany obiekt budowlany, Janowi Kowalskiemu. Nieruchomość została sprzedana w dniu 10 czerwca 2010 r. Następnie Jan Nowak zmarł w dniu 12 czerwca 2010 r. na zawał serca. Jan Kowalski postanowił kontynuować wykonywanie obiektu budowlanego, którego dotyczyła decyzja o pozwoleniu na budowę.  Jan Kowalski mieszkał jednak zagranicą i nie mógł zająć się wykonywaniem obiektu budowlanego samodzielnie. Dlatego wydzierżawił, w dniu 1 sierpnia 2010 r., nieruchomość swojej siostrze Barbarze Kowalskiej, a w umowie dzierżawy zapisał, że dopuszcza wybudowanie tego obiektu. Barbara Kowalska złożyła do starosty wniosek o przeniesienie decyzji o pozwolenie na budowę na siebie. Starosta odmówił twierdząc, że decyzję może przenieść jedynie na Jana Kowalskiego.  </a:t>
            </a:r>
          </a:p>
          <a:p>
            <a:pPr>
              <a:buNone/>
            </a:pPr>
            <a:r>
              <a:rPr lang="pl-PL" b="1" dirty="0" smtClean="0"/>
              <a:t>Oceń prawidłowość działania starosty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lstStyle/>
          <a:p>
            <a:pPr algn="ctr">
              <a:buNone/>
            </a:pPr>
            <a:r>
              <a:rPr lang="pl-PL" b="1" dirty="0" smtClean="0"/>
              <a:t>Umowy o roboty budowlane</a:t>
            </a:r>
          </a:p>
          <a:p>
            <a:pPr>
              <a:buFontTx/>
              <a:buChar char="-"/>
            </a:pPr>
            <a:r>
              <a:rPr lang="pl-PL" dirty="0" smtClean="0"/>
              <a:t>Umowa może (nie musi) być zawarta z uczestnikiem procesu budowlanego, tzn. </a:t>
            </a:r>
          </a:p>
          <a:p>
            <a:pPr>
              <a:buNone/>
            </a:pPr>
            <a:r>
              <a:rPr lang="pl-PL" dirty="0" smtClean="0"/>
              <a:t>wykonawca niekoniecznie musi być jednym z podmiotów procesu budowlanego </a:t>
            </a:r>
          </a:p>
          <a:p>
            <a:pPr>
              <a:buNone/>
            </a:pPr>
            <a:r>
              <a:rPr lang="pl-PL" dirty="0" smtClean="0"/>
              <a:t>- może być inwestorem zastępczym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lstStyle/>
          <a:p>
            <a:pPr algn="ctr">
              <a:buNone/>
            </a:pPr>
            <a:r>
              <a:rPr lang="pl-PL" b="1" dirty="0" smtClean="0"/>
              <a:t>Umowy o roboty budowlane</a:t>
            </a:r>
          </a:p>
          <a:p>
            <a:pPr>
              <a:buNone/>
            </a:pPr>
            <a:r>
              <a:rPr lang="pl-PL" dirty="0" smtClean="0"/>
              <a:t>Umowa ta jest umową nazwaną, uregulowaną w art. 647 i n. KC</a:t>
            </a:r>
          </a:p>
          <a:p>
            <a:pPr>
              <a:buNone/>
            </a:pPr>
            <a:endParaRPr lang="pl-PL" dirty="0" smtClean="0"/>
          </a:p>
          <a:p>
            <a:pPr>
              <a:buNone/>
            </a:pPr>
            <a:r>
              <a:rPr lang="pl-PL" dirty="0" smtClean="0"/>
              <a:t>Umowa o roboty budowlane powinna być stwierdzona pismem (Art. 648 § 1 KC)</a:t>
            </a:r>
          </a:p>
          <a:p>
            <a:pPr>
              <a:buNone/>
            </a:pPr>
            <a:endParaRPr lang="pl-PL"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smtClean="0"/>
              <a:t>Umowy o roboty budowlane</a:t>
            </a:r>
          </a:p>
          <a:p>
            <a:pPr>
              <a:buNone/>
            </a:pPr>
            <a:r>
              <a:rPr lang="pl-PL" b="1" dirty="0" smtClean="0"/>
              <a:t>W tej umowie: </a:t>
            </a:r>
          </a:p>
          <a:p>
            <a:pPr>
              <a:buFontTx/>
              <a:buChar char="-"/>
            </a:pPr>
            <a:r>
              <a:rPr lang="pl-PL" dirty="0" smtClean="0"/>
              <a:t>wykonawca zobowiązuje się do oddania przewidzianego w umowie obiektu, wykonanego zgodnie z projektem i z zasadami wiedzy technicznej; </a:t>
            </a:r>
          </a:p>
          <a:p>
            <a:pPr>
              <a:buFontTx/>
              <a:buChar char="-"/>
            </a:pPr>
            <a:r>
              <a:rPr lang="pl-PL" dirty="0" smtClean="0"/>
              <a:t>inwestor zobowiązuje się do dokonania wymaganych przez właściwe przepisy czynności związanych z przygotowaniem robót, w szczególności do przekazania terenu budowy i dostarczenia projektu, oraz do odebrania obiektu i zapłaty umówionego wynagrodzenia (art. 647 KC).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smtClean="0"/>
              <a:t>Umowy o roboty budowlane</a:t>
            </a:r>
          </a:p>
          <a:p>
            <a:pPr>
              <a:buFontTx/>
              <a:buChar char="-"/>
            </a:pPr>
            <a:r>
              <a:rPr lang="pl-PL" b="1" dirty="0" smtClean="0"/>
              <a:t>Podział pracy</a:t>
            </a:r>
            <a:r>
              <a:rPr lang="pl-PL" dirty="0" smtClean="0"/>
              <a:t> pomiędzy wykonawcę, a podwykonawcę. </a:t>
            </a:r>
          </a:p>
          <a:p>
            <a:r>
              <a:rPr lang="pl-PL" dirty="0" smtClean="0"/>
              <a:t>W tej umowie, inwestor, a wykonawca, ustalają zakres robót, które wykonawca będzie wykonywał osobiście lub za pomocą podwykonawców. (Art. 647</a:t>
            </a:r>
            <a:r>
              <a:rPr lang="pl-PL" baseline="30000" dirty="0" smtClean="0"/>
              <a:t>1</a:t>
            </a:r>
            <a:r>
              <a:rPr lang="pl-PL" dirty="0" smtClean="0"/>
              <a:t> § 1 KC)</a:t>
            </a:r>
          </a:p>
          <a:p>
            <a:r>
              <a:rPr lang="pl-PL" dirty="0" smtClean="0"/>
              <a:t>Do zawarcia przez wykonawcę umowy o roboty budowlane z podwykonawcą jest wymagana zgoda inwestora. Jeżeli inwestor, w terminie 14 dni od przedstawienia mu przez wykonawcę umowy z podwykonawcą lub jej projektu, wraz z częścią dokumentacji dotyczącą wykonania robót określonych w umowie lub projekcie, nie zgłosi na piśmie sprzeciwu lub zastrzeżeń, uważa się, że wyraził zgodę na zawarcie umowy. (Art. 647</a:t>
            </a:r>
            <a:r>
              <a:rPr lang="pl-PL" baseline="30000" dirty="0" smtClean="0"/>
              <a:t>1</a:t>
            </a:r>
            <a:r>
              <a:rPr lang="pl-PL" dirty="0" smtClean="0"/>
              <a:t> § 2 KC)</a:t>
            </a:r>
          </a:p>
          <a:p>
            <a:r>
              <a:rPr lang="pl-PL" dirty="0" smtClean="0"/>
              <a:t>Inwestor i wykonawca ponoszą solidarną odpowiedzialność za zapłatę wynagrodzenia za roboty budowlane wykonane przez podwykonawcę. (Art. 647</a:t>
            </a:r>
            <a:r>
              <a:rPr lang="pl-PL" baseline="30000" dirty="0" smtClean="0"/>
              <a:t>1</a:t>
            </a:r>
            <a:r>
              <a:rPr lang="pl-PL" dirty="0" smtClean="0"/>
              <a:t> § 5 KC)</a:t>
            </a:r>
          </a:p>
          <a:p>
            <a:pPr>
              <a:buNone/>
            </a:pPr>
            <a:endParaRPr lang="pl-PL" dirty="0" smtClean="0"/>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a:xfrm>
            <a:off x="457200" y="1600200"/>
            <a:ext cx="8229600" cy="4925144"/>
          </a:xfrm>
        </p:spPr>
        <p:txBody>
          <a:bodyPr>
            <a:normAutofit fontScale="77500" lnSpcReduction="20000"/>
          </a:bodyPr>
          <a:lstStyle/>
          <a:p>
            <a:pPr algn="ctr">
              <a:buNone/>
            </a:pPr>
            <a:r>
              <a:rPr lang="pl-PL" b="1" dirty="0" smtClean="0"/>
              <a:t>Umowy o roboty budowlane</a:t>
            </a:r>
          </a:p>
          <a:p>
            <a:pPr>
              <a:buNone/>
            </a:pPr>
            <a:r>
              <a:rPr lang="pl-PL" b="1" dirty="0" smtClean="0"/>
              <a:t>Gwarancja zapłaty: </a:t>
            </a:r>
          </a:p>
          <a:p>
            <a:r>
              <a:rPr lang="pl-PL" dirty="0" smtClean="0"/>
              <a:t>Gwarancji zapłaty za roboty budowlane, zwanej dalej "gwarancją zapłaty", inwestor udziela wykonawcy (generalnemu wykonawcy) w celu zabezpieczenia terminowej zapłaty umówionego wynagrodzenia za wykonanie robót budowlanych. (Art. 649</a:t>
            </a:r>
            <a:r>
              <a:rPr lang="pl-PL" baseline="30000" dirty="0" smtClean="0"/>
              <a:t>1</a:t>
            </a:r>
            <a:r>
              <a:rPr lang="pl-PL" dirty="0" smtClean="0"/>
              <a:t> § 1 KC). </a:t>
            </a:r>
          </a:p>
          <a:p>
            <a:r>
              <a:rPr lang="pl-PL" dirty="0" smtClean="0"/>
              <a:t>Gwarancją zapłaty jest gwarancja bankowa lub ubezpieczeniowa, a także akredytywa bankowa lub poręczenie banku udzielone na zlecenie inwestora. (Art. 649</a:t>
            </a:r>
            <a:r>
              <a:rPr lang="pl-PL" baseline="30000" dirty="0" smtClean="0"/>
              <a:t>1</a:t>
            </a:r>
            <a:r>
              <a:rPr lang="pl-PL" dirty="0" smtClean="0"/>
              <a:t> § 2 KC).</a:t>
            </a:r>
          </a:p>
          <a:p>
            <a:r>
              <a:rPr lang="pl-PL" dirty="0" smtClean="0"/>
              <a:t>Nie można przez czynność prawną wyłączyć ani ograniczyć prawa wykonawcy (generalnego wykonawcy) do żądania od inwestora gwarancji zapłaty. (Art. 649</a:t>
            </a:r>
            <a:r>
              <a:rPr lang="pl-PL" baseline="30000" dirty="0" smtClean="0"/>
              <a:t>2</a:t>
            </a:r>
            <a:r>
              <a:rPr lang="pl-PL" dirty="0" smtClean="0"/>
              <a:t> § 1 KC).</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a:xfrm>
            <a:off x="457200" y="1600200"/>
            <a:ext cx="8229600" cy="4925144"/>
          </a:xfrm>
        </p:spPr>
        <p:txBody>
          <a:bodyPr>
            <a:normAutofit/>
          </a:bodyPr>
          <a:lstStyle/>
          <a:p>
            <a:pPr algn="ctr">
              <a:buNone/>
            </a:pPr>
            <a:r>
              <a:rPr lang="pl-PL" b="1" dirty="0" smtClean="0"/>
              <a:t>Umowy o roboty budowlane</a:t>
            </a:r>
          </a:p>
          <a:p>
            <a:pPr>
              <a:buNone/>
            </a:pPr>
            <a:r>
              <a:rPr lang="pl-PL" b="1" dirty="0" smtClean="0"/>
              <a:t>Gwarancja zapłaty: </a:t>
            </a:r>
          </a:p>
          <a:p>
            <a:r>
              <a:rPr lang="pl-PL" dirty="0" smtClean="0"/>
              <a:t>Jeżeli wykonawca (generalny wykonawca) nie uzyska żądanej gwarancji zapłaty w wyznaczonym przez siebie terminie, nie krótszym niż 45 dni, uprawniony jest do odstąpienia od umowy z winy inwestora ze skutkiem na dzień odstąpienia. (Art. 649</a:t>
            </a:r>
            <a:r>
              <a:rPr lang="pl-PL" baseline="30000" dirty="0" smtClean="0"/>
              <a:t> 4 </a:t>
            </a:r>
            <a:r>
              <a:rPr lang="pl-PL" dirty="0" smtClean="0"/>
              <a:t> § 1 KC). </a:t>
            </a:r>
          </a:p>
          <a:p>
            <a:endParaRPr lang="pl-PL"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normAutofit fontScale="92500"/>
          </a:bodyPr>
          <a:lstStyle/>
          <a:p>
            <a:pPr algn="ctr">
              <a:buNone/>
            </a:pPr>
            <a:r>
              <a:rPr lang="pl-PL" b="1" dirty="0" smtClean="0"/>
              <a:t>Umowy o roboty budowlane</a:t>
            </a:r>
          </a:p>
          <a:p>
            <a:pPr>
              <a:buNone/>
            </a:pPr>
            <a:r>
              <a:rPr lang="pl-PL" b="1" dirty="0" smtClean="0"/>
              <a:t>Zawiadomienie o przeszkodach</a:t>
            </a:r>
          </a:p>
          <a:p>
            <a:r>
              <a:rPr lang="pl-PL" dirty="0" smtClean="0"/>
              <a:t>Jeżeli dostarczona przez inwestora dokumentacja, teren budowy, maszyny lub urządzenia nie nadają się do prawidłowego wykonania robót albo jeżeli zajdą inne okoliczności, które mogą przeszkodzić prawidłowemu wykonaniu robót, wykonawca powinien niezwłocznie zawiadomić o tym inwestora.  (Art. 651 KC).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cywilne w procesie budowlanym</a:t>
            </a:r>
            <a:endParaRPr lang="pl-PL" dirty="0"/>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smtClean="0"/>
              <a:t>Umowy o roboty budowlane</a:t>
            </a:r>
          </a:p>
          <a:p>
            <a:pPr>
              <a:buNone/>
            </a:pPr>
            <a:r>
              <a:rPr lang="pl-PL" b="1" dirty="0" smtClean="0"/>
              <a:t>Przejęcie terenu budowy</a:t>
            </a:r>
          </a:p>
          <a:p>
            <a:r>
              <a:rPr lang="pl-PL" dirty="0" smtClean="0"/>
              <a:t>Jeżeli wykonawca przejął protokolarnie od inwestora teren budowy, ponosi on aż do chwili oddania obiektu odpowiedzialność na zasadach ogólnych za szkody wynikłe na tym terenie. (Art. 652 KC). </a:t>
            </a:r>
          </a:p>
          <a:p>
            <a:pPr>
              <a:buNone/>
            </a:pPr>
            <a:r>
              <a:rPr lang="pl-PL" dirty="0" smtClean="0"/>
              <a:t> </a:t>
            </a:r>
            <a:r>
              <a:rPr lang="pl-PL" b="1" dirty="0" smtClean="0"/>
              <a:t>Odbiór częściowy</a:t>
            </a:r>
          </a:p>
          <a:p>
            <a:r>
              <a:rPr lang="pl-PL" dirty="0" smtClean="0"/>
              <a:t>W braku odmiennego postanowienia umowy inwestor obowiązany jest na żądanie wykonawcy przyjmować wykonane roboty częściowo, w miarę ich ukończenia, za zapłatą odpowiedniej części wynagrodzenia. (Art. 654 KC).  </a:t>
            </a:r>
          </a:p>
          <a:p>
            <a:pPr>
              <a:buNone/>
            </a:pPr>
            <a:endParaRPr lang="pl-PL" dirty="0" smtClean="0"/>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936</Words>
  <Application>Microsoft Office PowerPoint</Application>
  <PresentationFormat>Pokaz na ekranie (4:3)</PresentationFormat>
  <Paragraphs>65</Paragraphs>
  <Slides>14</Slides>
  <Notes>0</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Motyw pakietu Office</vt:lpstr>
      <vt:lpstr>PbWyk 5 Umowy cywilne w procesie budowlanym</vt:lpstr>
      <vt:lpstr>Umowy cywilne w procesie budowlanym</vt:lpstr>
      <vt:lpstr>Umowy cywilne w procesie budowlanym</vt:lpstr>
      <vt:lpstr>Umowy cywilne w procesie budowlanym</vt:lpstr>
      <vt:lpstr>Umowy cywilne w procesie budowlanym</vt:lpstr>
      <vt:lpstr>Umowy cywilne w procesie budowlanym</vt:lpstr>
      <vt:lpstr>Umowy cywilne w procesie budowlanym</vt:lpstr>
      <vt:lpstr>Umowy cywilne w procesie budowlanym</vt:lpstr>
      <vt:lpstr>Umowy cywilne w procesie budowlanym</vt:lpstr>
      <vt:lpstr>Cywilnoprawne aspekty procesu budowlanego </vt:lpstr>
      <vt:lpstr>Cywilnoprawne aspekty procesu budowlanego </vt:lpstr>
      <vt:lpstr>Cywilnoprawne aspekty procesu budowlanego </vt:lpstr>
      <vt:lpstr>Cywilnoprawne aspekty procesu budowlanego </vt:lpstr>
      <vt:lpstr>Cywilnoprawne aspekty procesu budowlanego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procesu budowlanego, Umowy cywilne w procesie budowlanym</dc:title>
  <dc:creator>Maciek</dc:creator>
  <cp:lastModifiedBy>Maciek</cp:lastModifiedBy>
  <cp:revision>8</cp:revision>
  <dcterms:created xsi:type="dcterms:W3CDTF">2015-11-19T20:11:07Z</dcterms:created>
  <dcterms:modified xsi:type="dcterms:W3CDTF">2015-12-06T12:55:51Z</dcterms:modified>
</cp:coreProperties>
</file>