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85" r:id="rId5"/>
    <p:sldId id="284" r:id="rId6"/>
    <p:sldId id="283" r:id="rId7"/>
    <p:sldId id="286" r:id="rId8"/>
    <p:sldId id="282" r:id="rId9"/>
    <p:sldId id="281" r:id="rId10"/>
    <p:sldId id="280" r:id="rId11"/>
    <p:sldId id="279" r:id="rId12"/>
    <p:sldId id="278" r:id="rId13"/>
    <p:sldId id="277" r:id="rId14"/>
    <p:sldId id="293" r:id="rId15"/>
    <p:sldId id="294" r:id="rId16"/>
    <p:sldId id="292" r:id="rId17"/>
    <p:sldId id="291" r:id="rId18"/>
    <p:sldId id="290" r:id="rId19"/>
    <p:sldId id="289" r:id="rId20"/>
    <p:sldId id="288" r:id="rId21"/>
    <p:sldId id="298" r:id="rId22"/>
    <p:sldId id="297" r:id="rId23"/>
    <p:sldId id="299" r:id="rId24"/>
    <p:sldId id="300" r:id="rId25"/>
    <p:sldId id="259"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2015-12-06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2015-12-06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smtClean="0"/>
              <a:t>Prawo budowlane</a:t>
            </a:r>
            <a:endParaRPr lang="pl-PL" b="1" dirty="0"/>
          </a:p>
        </p:txBody>
      </p:sp>
      <p:sp>
        <p:nvSpPr>
          <p:cNvPr id="3" name="Podtytuł 2"/>
          <p:cNvSpPr>
            <a:spLocks noGrp="1"/>
          </p:cNvSpPr>
          <p:nvPr>
            <p:ph type="subTitle" idx="1"/>
          </p:nvPr>
        </p:nvSpPr>
        <p:spPr/>
        <p:txBody>
          <a:bodyPr/>
          <a:lstStyle/>
          <a:p>
            <a:r>
              <a:rPr lang="pl-PL" b="1" dirty="0" smtClean="0">
                <a:solidFill>
                  <a:schemeClr val="tx1"/>
                </a:solidFill>
              </a:rPr>
              <a:t>Reglamentacja procesu budowy</a:t>
            </a:r>
            <a:endParaRPr lang="pl-PL"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a:xfrm>
            <a:off x="467544" y="1340768"/>
            <a:ext cx="8229600" cy="5328592"/>
          </a:xfrm>
        </p:spPr>
        <p:txBody>
          <a:bodyPr>
            <a:normAutofit fontScale="62500" lnSpcReduction="20000"/>
          </a:bodyPr>
          <a:lstStyle/>
          <a:p>
            <a:pPr algn="ctr">
              <a:buNone/>
            </a:pPr>
            <a:r>
              <a:rPr lang="pl-PL" b="1" dirty="0" smtClean="0"/>
              <a:t>Pozwolenie na budowę</a:t>
            </a:r>
          </a:p>
          <a:p>
            <a:pPr>
              <a:buNone/>
            </a:pPr>
            <a:r>
              <a:rPr lang="pl-PL" dirty="0" smtClean="0"/>
              <a:t>Przed wydaniem decyzji o pozwoleniu na budowę lub odrębnej decyzji o zatwierdzeniu projektu budowlanego właściwy </a:t>
            </a:r>
            <a:r>
              <a:rPr lang="pl-PL" b="1" dirty="0" smtClean="0"/>
              <a:t>organ sprawdza:</a:t>
            </a:r>
          </a:p>
          <a:p>
            <a:pPr>
              <a:buNone/>
            </a:pPr>
            <a:r>
              <a:rPr lang="pl-PL" dirty="0" smtClean="0"/>
              <a:t>1) zgodność projektu budowlanego z ustaleniami miejscowego planu zagospodarowania przestrzennego i innymi aktami prawa miejscowego albo decyzji o warunkach zabudowy i zagospodarowania terenu w przypadku braku miejscowego planu</a:t>
            </a:r>
          </a:p>
          <a:p>
            <a:pPr>
              <a:buNone/>
            </a:pPr>
            <a:r>
              <a:rPr lang="pl-PL" dirty="0" smtClean="0"/>
              <a:t>2) zgodność projektu zagospodarowania działki lub terenu z przepisami, w tym techniczno-budowlanymi;</a:t>
            </a:r>
          </a:p>
          <a:p>
            <a:pPr>
              <a:buNone/>
            </a:pPr>
            <a:r>
              <a:rPr lang="pl-PL" dirty="0" smtClean="0"/>
              <a:t>3) kompletność projektu budowlanego i posiadanie wymaganych opinii, uzgodnień, pozwoleń i sprawdzeń oraz informacji dotyczącej bezpieczeństwa i ochrony zdrowia, o której mowa w art. 20 ust. 1 </a:t>
            </a:r>
            <a:r>
              <a:rPr lang="pl-PL" dirty="0" err="1" smtClean="0"/>
              <a:t>pkt</a:t>
            </a:r>
            <a:r>
              <a:rPr lang="pl-PL" dirty="0" smtClean="0"/>
              <a:t> 1b, oraz zaświadczenia, o którym mowa w art. 12 ust. 7;</a:t>
            </a:r>
          </a:p>
          <a:p>
            <a:pPr>
              <a:buNone/>
            </a:pPr>
            <a:r>
              <a:rPr lang="pl-PL" dirty="0" smtClean="0"/>
              <a:t>4) wykonanie - w przypadku obowiązku sprawdzenia projektu, o którym mowa w art. 20 ust. 2, także sprawdzenie projektu - przez osobę posiadającą wymagane uprawnienia budowlane i legitymującą się aktualnym na dzień opracowania projektu - lub jego sprawdzenia - zaświadczeniem, o którym mowa w art. 12 ust. 7.</a:t>
            </a:r>
          </a:p>
          <a:p>
            <a:pPr>
              <a:buNone/>
            </a:pPr>
            <a:r>
              <a:rPr lang="pl-PL" dirty="0" smtClean="0"/>
              <a:t>(art. 35 ust. 1 </a:t>
            </a:r>
            <a:r>
              <a:rPr lang="pl-PL" dirty="0" err="1" smtClean="0"/>
              <a:t>p.b</a:t>
            </a:r>
            <a:r>
              <a:rPr lang="pl-PL" dirty="0" smtClean="0"/>
              <a:t>.).</a:t>
            </a:r>
          </a:p>
          <a:p>
            <a:pPr>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smtClean="0"/>
              <a:t>Pozwolenie na budowę</a:t>
            </a:r>
          </a:p>
          <a:p>
            <a:pPr>
              <a:buFontTx/>
              <a:buChar char="-"/>
            </a:pPr>
            <a:r>
              <a:rPr lang="pl-PL" dirty="0" smtClean="0"/>
              <a:t>W razie spełnienia wymagań określonych w przepisach prawa budowlanego, właściwy organ nie może odmówić wydania decyzji o pozwoleniu na budowę. – art. 35 ust. 4 </a:t>
            </a:r>
            <a:r>
              <a:rPr lang="pl-PL" dirty="0" err="1" smtClean="0"/>
              <a:t>p.b</a:t>
            </a:r>
            <a:r>
              <a:rPr lang="pl-PL" dirty="0" smtClean="0"/>
              <a:t>.</a:t>
            </a:r>
          </a:p>
          <a:p>
            <a:pPr>
              <a:buNone/>
            </a:pPr>
            <a:r>
              <a:rPr lang="pl-PL" dirty="0" smtClean="0"/>
              <a:t>- Właściwy organ wydaje decyzję o odmowie zatwierdzenia projektu budowlanego i udzielenia pozwolenia na budowę, jeżeli na terenie, którego dotyczy projekt zagospodarowania działki lub terenu, znajduje się obiekt budowlany, w stosunku do którego orzeczono nakaz rozbiórki - art. 35 ust. 5 </a:t>
            </a:r>
            <a:r>
              <a:rPr lang="pl-PL" dirty="0" err="1" smtClean="0"/>
              <a:t>p.b</a:t>
            </a:r>
            <a:r>
              <a:rPr lang="pl-PL" dirty="0" smtClean="0"/>
              <a:t>.</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Pozwolenie na budowę</a:t>
            </a:r>
          </a:p>
          <a:p>
            <a:pPr>
              <a:buNone/>
            </a:pPr>
            <a:r>
              <a:rPr lang="pl-PL" dirty="0" smtClean="0"/>
              <a:t>W decyzji o pozwoleniu na budowę właściwy organ, w razie potrzeby:</a:t>
            </a:r>
          </a:p>
          <a:p>
            <a:pPr>
              <a:buNone/>
            </a:pPr>
            <a:r>
              <a:rPr lang="pl-PL" dirty="0" smtClean="0"/>
              <a:t>- określa szczególne warunki zabezpieczenia terenu budowy i prowadzenia robót </a:t>
            </a:r>
            <a:r>
              <a:rPr lang="pl-PL" i="1" dirty="0" smtClean="0"/>
              <a:t>budowlanych</a:t>
            </a:r>
            <a:r>
              <a:rPr lang="pl-PL" dirty="0" smtClean="0"/>
              <a:t>;</a:t>
            </a:r>
          </a:p>
          <a:p>
            <a:pPr>
              <a:buNone/>
            </a:pPr>
            <a:r>
              <a:rPr lang="pl-PL" dirty="0" smtClean="0"/>
              <a:t>- określa czas użytkowania tymczasowych obiektów </a:t>
            </a:r>
            <a:r>
              <a:rPr lang="pl-PL" i="1" dirty="0" smtClean="0"/>
              <a:t>budowlanych</a:t>
            </a:r>
            <a:r>
              <a:rPr lang="pl-PL" dirty="0" smtClean="0"/>
              <a:t>;</a:t>
            </a:r>
          </a:p>
          <a:p>
            <a:pPr>
              <a:buNone/>
            </a:pPr>
            <a:r>
              <a:rPr lang="pl-PL" dirty="0" smtClean="0"/>
              <a:t>- określa terminy rozbiórki: istniejących obiektów </a:t>
            </a:r>
            <a:r>
              <a:rPr lang="pl-PL" i="1" dirty="0" smtClean="0"/>
              <a:t>budowlanych</a:t>
            </a:r>
            <a:r>
              <a:rPr lang="pl-PL" dirty="0" smtClean="0"/>
              <a:t> nieprzewidzianych do dalszego użytkowania; tymczasowych obiektów </a:t>
            </a:r>
            <a:r>
              <a:rPr lang="pl-PL" i="1" dirty="0" smtClean="0"/>
              <a:t>budowlanych</a:t>
            </a:r>
            <a:r>
              <a:rPr lang="pl-PL" dirty="0" smtClean="0"/>
              <a:t>;</a:t>
            </a:r>
          </a:p>
          <a:p>
            <a:pPr>
              <a:buNone/>
            </a:pPr>
            <a:r>
              <a:rPr lang="pl-PL" dirty="0" smtClean="0"/>
              <a:t>- określa szczegółowe wymagania dotyczące nadzoru na budowie – art. 36 ust. 1 </a:t>
            </a:r>
            <a:r>
              <a:rPr lang="pl-PL" dirty="0" err="1" smtClean="0"/>
              <a:t>p.b</a:t>
            </a:r>
            <a:r>
              <a:rPr lang="pl-PL" dirty="0" smtClean="0"/>
              <a:t>. </a:t>
            </a:r>
          </a:p>
          <a:p>
            <a:pPr>
              <a:buNone/>
            </a:pP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ZGŁOSZENIE BUDOWY</a:t>
            </a:r>
          </a:p>
          <a:p>
            <a:pPr>
              <a:buNone/>
            </a:pPr>
            <a:r>
              <a:rPr lang="pl-PL" dirty="0" smtClean="0"/>
              <a:t>art. 30 ust. 1 </a:t>
            </a:r>
            <a:r>
              <a:rPr lang="pl-PL" dirty="0" err="1" smtClean="0"/>
              <a:t>p.b</a:t>
            </a:r>
            <a:r>
              <a:rPr lang="pl-PL" dirty="0" smtClean="0"/>
              <a:t>. – katalog robót budowlanych, dla których jest wymagane zgłoszenie budowy</a:t>
            </a:r>
          </a:p>
          <a:p>
            <a:pPr>
              <a:buNone/>
            </a:pPr>
            <a:r>
              <a:rPr lang="pl-PL" dirty="0" smtClean="0"/>
              <a:t>art. 30 ust. 1a </a:t>
            </a:r>
            <a:r>
              <a:rPr lang="pl-PL" dirty="0" err="1" smtClean="0"/>
              <a:t>p.b</a:t>
            </a:r>
            <a:r>
              <a:rPr lang="pl-PL" dirty="0" smtClean="0"/>
              <a:t>. - Inwestor zamiast dokonania zgłoszenia dotyczącego robót budowlanych może wystąpić z wnioskiem o wydanie decyzji o pozwoleniu na budowę.</a:t>
            </a:r>
          </a:p>
          <a:p>
            <a:pPr>
              <a:buNone/>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ZGŁOSZENIE BUDOWY</a:t>
            </a:r>
          </a:p>
          <a:p>
            <a:pPr>
              <a:buNone/>
            </a:pPr>
            <a:r>
              <a:rPr lang="pl-PL" dirty="0" smtClean="0"/>
              <a:t>W zgłoszeniu należy określić: </a:t>
            </a:r>
          </a:p>
          <a:p>
            <a:pPr>
              <a:buFontTx/>
              <a:buChar char="-"/>
            </a:pPr>
            <a:r>
              <a:rPr lang="pl-PL" dirty="0" smtClean="0"/>
              <a:t>rodzaj, </a:t>
            </a:r>
          </a:p>
          <a:p>
            <a:pPr>
              <a:buFontTx/>
              <a:buChar char="-"/>
            </a:pPr>
            <a:r>
              <a:rPr lang="pl-PL" dirty="0" smtClean="0"/>
              <a:t>zakres </a:t>
            </a:r>
          </a:p>
          <a:p>
            <a:pPr>
              <a:buFontTx/>
              <a:buChar char="-"/>
            </a:pPr>
            <a:r>
              <a:rPr lang="pl-PL" dirty="0" smtClean="0"/>
              <a:t>sposób wykonywania robót </a:t>
            </a:r>
            <a:r>
              <a:rPr lang="pl-PL" i="1" dirty="0" smtClean="0"/>
              <a:t>budowlanych</a:t>
            </a:r>
            <a:r>
              <a:rPr lang="pl-PL" dirty="0" smtClean="0"/>
              <a:t> </a:t>
            </a:r>
          </a:p>
          <a:p>
            <a:pPr>
              <a:buFontTx/>
              <a:buChar char="-"/>
            </a:pPr>
            <a:r>
              <a:rPr lang="pl-PL" dirty="0" smtClean="0"/>
              <a:t>termin ich rozpoczęcia. </a:t>
            </a:r>
          </a:p>
          <a:p>
            <a:pPr>
              <a:buNone/>
            </a:pPr>
            <a:r>
              <a:rPr lang="pl-PL" dirty="0" smtClean="0"/>
              <a:t>Do zgłoszenia należy dołączyć oświadczenie o prawie do dysponowania nieruchomością na cele budowlane</a:t>
            </a:r>
          </a:p>
          <a:p>
            <a:pPr>
              <a:buNone/>
            </a:pPr>
            <a:r>
              <a:rPr lang="pl-PL" dirty="0" smtClean="0"/>
              <a:t>W zależności od potrzeb, odpowiednie szkice lub rysunki, a także pozwolenia, uzgodnienia i opinie wymagane odrębnymi przepisami – art. 30 ust. 2 </a:t>
            </a:r>
            <a:r>
              <a:rPr lang="pl-PL" dirty="0" err="1" smtClean="0"/>
              <a:t>p.b</a:t>
            </a:r>
            <a:r>
              <a:rPr lang="pl-PL" dirty="0" smtClean="0"/>
              <a:t>. </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lnSpcReduction="10000"/>
          </a:bodyPr>
          <a:lstStyle/>
          <a:p>
            <a:pPr algn="ctr">
              <a:buNone/>
            </a:pPr>
            <a:r>
              <a:rPr lang="pl-PL" b="1" dirty="0" smtClean="0"/>
              <a:t>ZGŁOSZENIE BUDOWY</a:t>
            </a:r>
          </a:p>
          <a:p>
            <a:pPr>
              <a:buNone/>
            </a:pPr>
            <a:r>
              <a:rPr lang="pl-PL" dirty="0" smtClean="0"/>
              <a:t>Zgłoszenia budowy należy dokonać przed terminem zamierzonego rozpoczęcia robót budowlanych. Właściwy organ, w terminie 30 dni od dnia doręczenia zgłoszenia, może, w drodze decyzji, wnieść sprzeciw. </a:t>
            </a:r>
          </a:p>
          <a:p>
            <a:pPr>
              <a:buNone/>
            </a:pPr>
            <a:r>
              <a:rPr lang="pl-PL" dirty="0" smtClean="0"/>
              <a:t>Do wykonywania robót budowlanych można przystąpić, jeżeli organ nie wniósł sprzeciwu w tym terminie. – art. 30 ust. 5 </a:t>
            </a:r>
            <a:r>
              <a:rPr lang="pl-PL" dirty="0" err="1" smtClean="0"/>
              <a:t>p.b</a:t>
            </a:r>
            <a:r>
              <a:rPr lang="pl-PL" dirty="0" smtClean="0"/>
              <a:t>. </a:t>
            </a:r>
          </a:p>
          <a:p>
            <a:pPr>
              <a:buNone/>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ZGŁOSZENIE BUDOWY</a:t>
            </a:r>
          </a:p>
          <a:p>
            <a:pPr>
              <a:buNone/>
            </a:pPr>
            <a:r>
              <a:rPr lang="pl-PL" dirty="0" smtClean="0"/>
              <a:t>W przypadku nierozpoczęcia wykonywania robót budowlanych przed upływem 3 lat od określonego w zgłoszeniu terminu ich rozpoczęcia, rozpoczęcie tych robót może nastąpić po dokonaniu ponownego zgłoszenia.</a:t>
            </a:r>
          </a:p>
          <a:p>
            <a:pPr>
              <a:buNone/>
            </a:pPr>
            <a:r>
              <a:rPr lang="pl-PL" dirty="0" smtClean="0"/>
              <a:t>Art. 30 ust. 5a </a:t>
            </a:r>
            <a:r>
              <a:rPr lang="pl-PL" dirty="0" err="1" smtClean="0"/>
              <a:t>p.b</a:t>
            </a:r>
            <a:r>
              <a:rPr lang="pl-PL" dirty="0" smtClean="0"/>
              <a:t>. </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lnSpcReduction="10000"/>
          </a:bodyPr>
          <a:lstStyle/>
          <a:p>
            <a:pPr algn="ctr">
              <a:buNone/>
            </a:pPr>
            <a:r>
              <a:rPr lang="pl-PL" b="1" dirty="0" smtClean="0"/>
              <a:t>ZGŁOSZENIE BUDOWY</a:t>
            </a:r>
          </a:p>
          <a:p>
            <a:pPr>
              <a:buNone/>
            </a:pPr>
            <a:r>
              <a:rPr lang="pl-PL" dirty="0" smtClean="0"/>
              <a:t>Za dzień wniesienia sprzeciwu uznaje się dzień nadania decyzji w placówce pocztowej operatora wyznaczonego w rozumieniu ustawy Prawo pocztowe albo w przypadku, o którym mowa w art. 39</a:t>
            </a:r>
            <a:r>
              <a:rPr lang="pl-PL" baseline="30000" dirty="0" smtClean="0"/>
              <a:t>1</a:t>
            </a:r>
            <a:r>
              <a:rPr lang="pl-PL" dirty="0" smtClean="0"/>
              <a:t> Kodeksu postępowania administracyjnego, dzień wprowadzenia do systemu teleinformatycznego – art. 30 ust. 6a </a:t>
            </a:r>
            <a:r>
              <a:rPr lang="pl-PL" dirty="0" err="1" smtClean="0"/>
              <a:t>p.b</a:t>
            </a:r>
            <a:r>
              <a:rPr lang="pl-PL" dirty="0" smtClean="0"/>
              <a:t>. </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smtClean="0"/>
              <a:t>ZGŁOSZENIE BUDOWY</a:t>
            </a:r>
          </a:p>
          <a:p>
            <a:pPr>
              <a:buNone/>
            </a:pPr>
            <a:r>
              <a:rPr lang="pl-PL" dirty="0" smtClean="0"/>
              <a:t>Właściwy organ wnosi sprzeciw, jeżeli:</a:t>
            </a:r>
          </a:p>
          <a:p>
            <a:pPr marL="514350" indent="-514350">
              <a:buAutoNum type="arabicParenR"/>
            </a:pPr>
            <a:r>
              <a:rPr lang="pl-PL" dirty="0" smtClean="0"/>
              <a:t>zgłoszenie dotyczy budowy lub wykonywania robót budowlanych objętych obowiązkiem uzyskania pozwolenia na budowę;</a:t>
            </a:r>
          </a:p>
          <a:p>
            <a:pPr marL="514350" indent="-514350">
              <a:buAutoNum type="arabicParenR"/>
            </a:pPr>
            <a:r>
              <a:rPr lang="pl-PL" dirty="0" smtClean="0"/>
              <a:t>budowa lub wykonywanie robót budowlanych objętych zgłoszeniem narusza ustalenia miejscowego planu zagospodarowania przestrzennego, decyzji o warunkach zabudowy, inne akty prawa miejscowego lub inne przepisy;</a:t>
            </a:r>
          </a:p>
          <a:p>
            <a:pPr>
              <a:buNone/>
            </a:pPr>
            <a:r>
              <a:rPr lang="pl-PL" dirty="0" smtClean="0"/>
              <a:t>3) zgłoszenie dotyczy budowy tymczasowego obiektu budowlanego w miejscu, w którym taki obiekt istnieje.</a:t>
            </a:r>
          </a:p>
          <a:p>
            <a:pPr>
              <a:buNone/>
            </a:pPr>
            <a:r>
              <a:rPr lang="pl-PL" dirty="0" smtClean="0"/>
              <a:t>art. 30 ust. 6 </a:t>
            </a:r>
            <a:r>
              <a:rPr lang="pl-PL" dirty="0" err="1" smtClean="0"/>
              <a:t>p.b</a:t>
            </a:r>
            <a:r>
              <a:rPr lang="pl-PL" dirty="0" smtClean="0"/>
              <a:t>. </a:t>
            </a:r>
          </a:p>
          <a:p>
            <a:pPr>
              <a:buNone/>
            </a:pP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a:xfrm>
            <a:off x="457200" y="1268760"/>
            <a:ext cx="8229600" cy="5589240"/>
          </a:xfrm>
        </p:spPr>
        <p:txBody>
          <a:bodyPr>
            <a:normAutofit fontScale="77500" lnSpcReduction="20000"/>
          </a:bodyPr>
          <a:lstStyle/>
          <a:p>
            <a:pPr algn="ctr">
              <a:buNone/>
            </a:pPr>
            <a:r>
              <a:rPr lang="pl-PL" b="1" dirty="0" smtClean="0"/>
              <a:t>ZGŁOSZENIE BUDOWY</a:t>
            </a:r>
          </a:p>
          <a:p>
            <a:endParaRPr lang="pl-PL" dirty="0" smtClean="0"/>
          </a:p>
          <a:p>
            <a:pPr>
              <a:buNone/>
            </a:pPr>
            <a:r>
              <a:rPr lang="pl-PL" dirty="0" smtClean="0"/>
              <a:t>Właściwy organ może nałożyć, w drodze decyzji –sprzeciwu obowiązek uzyskania pozwolenia na wykonanie określonego obiektu lub robót budowlanych objętych obowiązkiem zgłoszenia, jeżeli ich realizacja może naruszać ustalenia miejscowego planu zagospodarowania przestrzennego, decyzji o warunkach zabudowy lub spowodować:</a:t>
            </a:r>
          </a:p>
          <a:p>
            <a:pPr>
              <a:buNone/>
            </a:pPr>
            <a:r>
              <a:rPr lang="pl-PL" dirty="0" smtClean="0"/>
              <a:t>1) zagrożenie bezpieczeństwa ludzi lub mienia;</a:t>
            </a:r>
          </a:p>
          <a:p>
            <a:pPr>
              <a:buNone/>
            </a:pPr>
            <a:r>
              <a:rPr lang="pl-PL" dirty="0" smtClean="0"/>
              <a:t>2) pogorszenie stanu środowiska lub stanu zachowania zabytków;</a:t>
            </a:r>
          </a:p>
          <a:p>
            <a:pPr>
              <a:buNone/>
            </a:pPr>
            <a:r>
              <a:rPr lang="pl-PL" dirty="0" smtClean="0"/>
              <a:t>3) pogorszenie warunków zdrowotno-sanitarnych;</a:t>
            </a:r>
          </a:p>
          <a:p>
            <a:pPr>
              <a:buNone/>
            </a:pPr>
            <a:r>
              <a:rPr lang="pl-PL" dirty="0" smtClean="0"/>
              <a:t>4) wprowadzenie, utrwalenie bądź zwiększenie ograniczeń lub uciążliwości dla terenów sąsiednich.</a:t>
            </a:r>
          </a:p>
          <a:p>
            <a:pPr>
              <a:buNone/>
            </a:pPr>
            <a:r>
              <a:rPr lang="pl-PL" dirty="0" smtClean="0"/>
              <a:t>art. 30 ust. 7 </a:t>
            </a:r>
            <a:r>
              <a:rPr lang="pl-PL" dirty="0" err="1" smtClean="0"/>
              <a:t>p.b</a:t>
            </a:r>
            <a:r>
              <a:rPr lang="pl-PL" dirty="0" smtClean="0"/>
              <a:t>. </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lstStyle/>
          <a:p>
            <a:pPr>
              <a:buNone/>
            </a:pPr>
            <a:r>
              <a:rPr lang="pl-PL" dirty="0" smtClean="0"/>
              <a:t>Środki reglamentacji procesu budowy: </a:t>
            </a:r>
          </a:p>
          <a:p>
            <a:pPr marL="514350" indent="-514350">
              <a:buAutoNum type="arabicPeriod"/>
            </a:pPr>
            <a:r>
              <a:rPr lang="pl-PL" dirty="0" smtClean="0"/>
              <a:t>Pozwolenie na budowę – art. 28 </a:t>
            </a:r>
            <a:r>
              <a:rPr lang="pl-PL" dirty="0" err="1" smtClean="0"/>
              <a:t>p.b</a:t>
            </a:r>
            <a:r>
              <a:rPr lang="pl-PL" dirty="0" smtClean="0"/>
              <a:t>.; </a:t>
            </a:r>
          </a:p>
          <a:p>
            <a:pPr marL="514350" indent="-514350">
              <a:buAutoNum type="arabicPeriod"/>
            </a:pPr>
            <a:r>
              <a:rPr lang="pl-PL" dirty="0" smtClean="0"/>
              <a:t>Zgłoszenie budowy – art. 30 </a:t>
            </a:r>
            <a:r>
              <a:rPr lang="pl-PL" dirty="0" err="1" smtClean="0"/>
              <a:t>p.b</a:t>
            </a:r>
            <a:r>
              <a:rPr lang="pl-PL" dirty="0" smtClean="0"/>
              <a:t>. </a:t>
            </a:r>
          </a:p>
          <a:p>
            <a:pPr marL="514350" indent="-514350">
              <a:buNone/>
            </a:pPr>
            <a:endParaRPr lang="pl-PL" dirty="0" smtClean="0"/>
          </a:p>
          <a:p>
            <a:pPr marL="514350" indent="-514350">
              <a:buNone/>
            </a:pPr>
            <a:r>
              <a:rPr lang="pl-PL" dirty="0" smtClean="0"/>
              <a:t>Częściowy brak reglamentacji procesu budowy</a:t>
            </a:r>
          </a:p>
          <a:p>
            <a:pPr marL="514350" indent="-514350" algn="ctr">
              <a:buNone/>
            </a:pPr>
            <a:r>
              <a:rPr lang="pl-PL" dirty="0" smtClean="0"/>
              <a:t>Art. 30 w zw. z art. 29 </a:t>
            </a:r>
            <a:r>
              <a:rPr lang="pl-PL" dirty="0" err="1" smtClean="0"/>
              <a:t>p.b</a:t>
            </a:r>
            <a:r>
              <a:rPr lang="pl-PL" dirty="0" smtClean="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NASTĘPSTWO PRAWNE </a:t>
            </a:r>
          </a:p>
          <a:p>
            <a:pPr>
              <a:buNone/>
            </a:pPr>
            <a:r>
              <a:rPr lang="pl-PL" dirty="0" smtClean="0"/>
              <a:t>Organ, który wydał Pozwolenie na budowę jest obowiązany do przeniesienia tej decyzji na rzecz innego podmiotu, </a:t>
            </a:r>
          </a:p>
          <a:p>
            <a:pPr marL="514350" indent="-514350">
              <a:buAutoNum type="arabicPeriod"/>
            </a:pPr>
            <a:r>
              <a:rPr lang="pl-PL" dirty="0" smtClean="0"/>
              <a:t>za zgodą strony, na rzecz której decyzja została wydana,</a:t>
            </a:r>
          </a:p>
          <a:p>
            <a:pPr marL="514350" indent="-514350">
              <a:buAutoNum type="arabicPeriod"/>
            </a:pPr>
            <a:r>
              <a:rPr lang="pl-PL" dirty="0" smtClean="0"/>
              <a:t>Następca jeżeli przyjmuje on wszystkie warunki zawarte w tej decyzji </a:t>
            </a:r>
          </a:p>
          <a:p>
            <a:pPr marL="514350" indent="-514350">
              <a:buAutoNum type="arabicPeriod"/>
            </a:pPr>
            <a:r>
              <a:rPr lang="pl-PL" dirty="0" smtClean="0"/>
              <a:t>Następca złoży oświadczenie o prawie do dysponowania nieruchomością na cele budowlane</a:t>
            </a:r>
          </a:p>
          <a:p>
            <a:pPr marL="514350" indent="-514350">
              <a:buNone/>
            </a:pPr>
            <a:r>
              <a:rPr lang="pl-PL" dirty="0" smtClean="0"/>
              <a:t>(art. 40 ust. 1 </a:t>
            </a:r>
            <a:r>
              <a:rPr lang="pl-PL" dirty="0" err="1" smtClean="0"/>
              <a:t>p.b</a:t>
            </a:r>
            <a:r>
              <a:rPr lang="pl-PL" dirty="0" smtClean="0"/>
              <a:t>.)</a:t>
            </a:r>
          </a:p>
          <a:p>
            <a:pPr>
              <a:buNone/>
            </a:pPr>
            <a:endParaRPr lang="pl-PL" dirty="0" smtClean="0"/>
          </a:p>
          <a:p>
            <a:pPr>
              <a:buNone/>
            </a:pP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85000" lnSpcReduction="20000"/>
          </a:bodyPr>
          <a:lstStyle/>
          <a:p>
            <a:pPr algn="ctr">
              <a:buNone/>
            </a:pPr>
            <a:r>
              <a:rPr lang="pl-PL" b="1" dirty="0" smtClean="0"/>
              <a:t>NASTĘPSTWO PRAWNE </a:t>
            </a:r>
          </a:p>
          <a:p>
            <a:pPr>
              <a:buNone/>
            </a:pPr>
            <a:r>
              <a:rPr lang="pl-PL" dirty="0" smtClean="0"/>
              <a:t>Następstwo prawne dotyczy także: </a:t>
            </a:r>
          </a:p>
          <a:p>
            <a:pPr>
              <a:buFontTx/>
              <a:buChar char="-"/>
            </a:pPr>
            <a:r>
              <a:rPr lang="pl-PL" dirty="0" smtClean="0"/>
              <a:t>decyzji w sprawie zatwierdzenia projektu </a:t>
            </a:r>
            <a:r>
              <a:rPr lang="pl-PL" i="1" dirty="0" smtClean="0"/>
              <a:t>budowlanego</a:t>
            </a:r>
            <a:r>
              <a:rPr lang="pl-PL" dirty="0" smtClean="0"/>
              <a:t> i pozwolenia na wznowienie robót </a:t>
            </a:r>
            <a:r>
              <a:rPr lang="pl-PL" i="1" dirty="0" smtClean="0"/>
              <a:t>budowlanych</a:t>
            </a:r>
            <a:r>
              <a:rPr lang="pl-PL" dirty="0" smtClean="0"/>
              <a:t> – w postępowaniu naprawczym;</a:t>
            </a:r>
          </a:p>
          <a:p>
            <a:pPr>
              <a:buFontTx/>
              <a:buChar char="-"/>
            </a:pPr>
            <a:r>
              <a:rPr lang="pl-PL" dirty="0" smtClean="0"/>
              <a:t>decyzja o zatwierdzeniu projektu </a:t>
            </a:r>
            <a:r>
              <a:rPr lang="pl-PL" i="1" dirty="0" smtClean="0"/>
              <a:t>budowlanego</a:t>
            </a:r>
            <a:r>
              <a:rPr lang="pl-PL" dirty="0" smtClean="0"/>
              <a:t> zamiennego - jeżeli budowa została zakończona – w postępowaniu naprawczym; </a:t>
            </a:r>
          </a:p>
          <a:p>
            <a:pPr>
              <a:buFontTx/>
              <a:buChar char="-"/>
            </a:pPr>
            <a:r>
              <a:rPr lang="pl-PL" dirty="0" smtClean="0"/>
              <a:t>Zgłoszenia budowy, od którego nie wniesiono sprzeciwu</a:t>
            </a:r>
          </a:p>
          <a:p>
            <a:pPr>
              <a:buNone/>
            </a:pPr>
            <a:r>
              <a:rPr lang="pl-PL" dirty="0" smtClean="0"/>
              <a:t>Odpowiednie stosowanie przepisów dot. następstwa prawnego pozwolenia na budowę – art. 40 ust. 2,4 </a:t>
            </a:r>
            <a:r>
              <a:rPr lang="pl-PL" dirty="0" err="1" smtClean="0"/>
              <a:t>p.b</a:t>
            </a:r>
            <a:r>
              <a:rPr lang="pl-PL" dirty="0" smtClean="0"/>
              <a:t>.</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NASTĘPSTWO PRAWNE </a:t>
            </a:r>
          </a:p>
          <a:p>
            <a:pPr>
              <a:buNone/>
            </a:pPr>
            <a:r>
              <a:rPr lang="pl-PL" dirty="0" smtClean="0"/>
              <a:t>Stronami w postępowaniu o </a:t>
            </a:r>
          </a:p>
          <a:p>
            <a:pPr>
              <a:buNone/>
            </a:pPr>
            <a:r>
              <a:rPr lang="pl-PL" dirty="0" smtClean="0"/>
              <a:t>- przeniesienie decyzji o pozwoleniu na budowę</a:t>
            </a:r>
          </a:p>
          <a:p>
            <a:pPr>
              <a:buFontTx/>
              <a:buChar char="-"/>
            </a:pPr>
            <a:r>
              <a:rPr lang="pl-PL" dirty="0" smtClean="0"/>
              <a:t>Przeniesienie decyzji o pozwoleniu na wznowienie robót budowlanych </a:t>
            </a:r>
          </a:p>
          <a:p>
            <a:pPr>
              <a:buNone/>
            </a:pPr>
            <a:r>
              <a:rPr lang="pl-PL" dirty="0" smtClean="0"/>
              <a:t>są jedynie podmioty, między którymi ma być dokonane przeniesienie decyzji.</a:t>
            </a:r>
          </a:p>
          <a:p>
            <a:pPr>
              <a:buNone/>
            </a:pPr>
            <a:r>
              <a:rPr lang="pl-PL" dirty="0" smtClean="0"/>
              <a:t>(art. 40 ust. 3 </a:t>
            </a:r>
            <a:r>
              <a:rPr lang="pl-PL" dirty="0" err="1" smtClean="0"/>
              <a:t>p.b</a:t>
            </a:r>
            <a:r>
              <a:rPr lang="pl-PL"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a:xfrm>
            <a:off x="0" y="1268760"/>
            <a:ext cx="9144000" cy="5589240"/>
          </a:xfrm>
        </p:spPr>
        <p:txBody>
          <a:bodyPr>
            <a:normAutofit fontScale="62500" lnSpcReduction="20000"/>
          </a:bodyPr>
          <a:lstStyle/>
          <a:p>
            <a:pPr>
              <a:buNone/>
            </a:pPr>
            <a:r>
              <a:rPr lang="pl-PL" b="1" dirty="0" smtClean="0"/>
              <a:t>Kazus 1</a:t>
            </a:r>
            <a:endParaRPr lang="pl-PL" dirty="0" smtClean="0"/>
          </a:p>
          <a:p>
            <a:pPr>
              <a:buNone/>
            </a:pPr>
            <a:r>
              <a:rPr lang="pl-PL" dirty="0" smtClean="0"/>
              <a:t>Władysław Zieliński wykonał roboty budowlane, na które było potrzebne zgłoszenie budowy. Władysław Zieliński zgłosił roboty budowlane, lecz starosta wniósł sprzeciw od tego zgłoszenia. Starosta uzasadnił sprzeciw tym, że roboty budowlane będą uciążliwe dla terenów sąsiednich (art. 30 ust. 7 pkt. 4 </a:t>
            </a:r>
            <a:r>
              <a:rPr lang="pl-PL" dirty="0" err="1" smtClean="0"/>
              <a:t>p.b</a:t>
            </a:r>
            <a:r>
              <a:rPr lang="pl-PL" dirty="0" smtClean="0"/>
              <a:t>.). Powiatowy inspektor nadzoru budowlanego wniósł odwołanie od sprzeciwu starosty. Wojewoda (organ II instancji) uchylił zaskarżoną decyzję (sprzeciw). Otrzymawszy decyzję II instancji, Władysław Zieliński dalej prowadził te roboty budowlane. Tymczasem skargę do sądu administracyjnego wnieśli jednocześnie: starosta oraz sąsiad Karol Wilczek. Sąsiad wskazał, że ma interes prawny, a interes ten wynika z decyzji o sprzeciwie. Powiatowy Inspektor Nadzoru Budowlanego nałożył na Władysława Zielińskiego postanowienie wstrzymujące prowadzenie dalszych robót. Tymczasem sąd administracyjny wskazał, że ani starosta, ani sąsiad nie posiadają interesu prawnego. Decyzja wojewody stała się tym samym prawomocna. Dwa dni później, Powiatowy inspektor nadzoru budowlanego określił wysokość opłaty legalizacyjnej, wskazując, że sprzeciw został wydany, a zatem decyzja wojewody oraz wyrok sądu nie mają prawnego znaczenia dla postępowania legalizującego. </a:t>
            </a:r>
          </a:p>
          <a:p>
            <a:pPr>
              <a:buNone/>
            </a:pPr>
            <a:r>
              <a:rPr lang="pl-PL" dirty="0" smtClean="0"/>
              <a:t> </a:t>
            </a:r>
          </a:p>
          <a:p>
            <a:pPr>
              <a:buNone/>
            </a:pPr>
            <a:r>
              <a:rPr lang="pl-PL" b="1" dirty="0" smtClean="0"/>
              <a:t>Oceń działania powiatowego inspektora nadzoru budowlanego</a:t>
            </a:r>
          </a:p>
          <a:p>
            <a:pPr>
              <a:buNone/>
            </a:pPr>
            <a:r>
              <a:rPr lang="pl-PL" b="1" dirty="0" smtClean="0"/>
              <a:t>Oceń działania sądu administracyjnego </a:t>
            </a:r>
          </a:p>
          <a:p>
            <a:pPr>
              <a:buNone/>
            </a:pPr>
            <a:endParaRPr lang="pl-PL"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a:xfrm>
            <a:off x="0" y="980728"/>
            <a:ext cx="9144000" cy="5877272"/>
          </a:xfrm>
        </p:spPr>
        <p:txBody>
          <a:bodyPr>
            <a:normAutofit fontScale="70000" lnSpcReduction="20000"/>
          </a:bodyPr>
          <a:lstStyle/>
          <a:p>
            <a:pPr>
              <a:buNone/>
            </a:pPr>
            <a:r>
              <a:rPr lang="pl-PL" b="1" dirty="0" smtClean="0"/>
              <a:t>Kazus 3</a:t>
            </a:r>
            <a:endParaRPr lang="pl-PL" dirty="0" smtClean="0"/>
          </a:p>
          <a:p>
            <a:pPr>
              <a:buNone/>
            </a:pPr>
            <a:r>
              <a:rPr lang="pl-PL" b="1" dirty="0" smtClean="0"/>
              <a:t> </a:t>
            </a:r>
            <a:endParaRPr lang="pl-PL" dirty="0" smtClean="0"/>
          </a:p>
          <a:p>
            <a:pPr>
              <a:buNone/>
            </a:pPr>
            <a:r>
              <a:rPr lang="pl-PL" dirty="0" smtClean="0"/>
              <a:t>Jan Kowalski złożył wniosek o pozwolenie na budowę. Jan Kowalski chciał wykonać obiekt budowlany na gruncie należącym do Zbisława Lubieckiego. Zdzisław Lubiecki nie wyraził zgody na wykonywanie tego obiektu budowlanego przez Jana Kowalskiego tylko na wykonanie tej inwestycji przez Annę Kowalską, żonę Jana Kowalskiego, a kochankę Zdzisława Lubieckiego. Organ administracji architektoniczno-budowlany określił, że stronami postępowania w sprawie pozwolenia na budowę jest Jan Kowalski jako inwestor oraz Zdzisław Lubiecki jako właściciel nieruchomości położonej w obszarze oddziaływania obiektu. Organ wydał pozytywną decyzję. Zdzisław Lubiecki złożył odwołanie od tej decyzji a jednocześnie wniósł powództwo do sądu powszechnego, ponieważ uznał, że Jan Kowalski naruszył jego prawo własności. Organ administracji architektoniczno-budowlany stwierdził, że sam jest właściwy do ustalenia tytułu prawego i zdaniem organu wystarczające jest przedstawienie oświadczeniu o posiadaniu prawa do dysponowania nieruchomością na cele budowlane. </a:t>
            </a:r>
          </a:p>
          <a:p>
            <a:pPr>
              <a:buNone/>
            </a:pPr>
            <a:r>
              <a:rPr lang="pl-PL" dirty="0" smtClean="0"/>
              <a:t> </a:t>
            </a:r>
            <a:r>
              <a:rPr lang="pl-PL" b="1" dirty="0" smtClean="0"/>
              <a:t>Oceń </a:t>
            </a:r>
            <a:r>
              <a:rPr lang="pl-PL" b="1" dirty="0" smtClean="0"/>
              <a:t>działania organu oraz działania stron postępowania. </a:t>
            </a:r>
          </a:p>
          <a:p>
            <a:pPr algn="ctr">
              <a:buNone/>
            </a:pPr>
            <a:endParaRPr lang="pl-PL"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b="1" dirty="0"/>
          </a:p>
        </p:txBody>
      </p:sp>
      <p:sp>
        <p:nvSpPr>
          <p:cNvPr id="3" name="Symbol zastępczy zawartości 2"/>
          <p:cNvSpPr>
            <a:spLocks noGrp="1"/>
          </p:cNvSpPr>
          <p:nvPr>
            <p:ph idx="1"/>
          </p:nvPr>
        </p:nvSpPr>
        <p:spPr/>
        <p:txBody>
          <a:bodyPr>
            <a:normAutofit/>
          </a:bodyPr>
          <a:lstStyle/>
          <a:p>
            <a:pPr algn="ctr">
              <a:buNone/>
            </a:pPr>
            <a:endParaRPr lang="pl-PL" sz="4400" b="1" dirty="0" smtClean="0"/>
          </a:p>
          <a:p>
            <a:pPr algn="ctr">
              <a:buNone/>
            </a:pPr>
            <a:r>
              <a:rPr lang="pl-PL" sz="6000" b="1" dirty="0" smtClean="0"/>
              <a:t>DZIĘKUJĘ ZA UWAGĘ </a:t>
            </a:r>
            <a:endParaRPr lang="pl-PL" sz="6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Pozwolenie na budowę</a:t>
            </a:r>
          </a:p>
          <a:p>
            <a:pPr>
              <a:buNone/>
            </a:pPr>
            <a:r>
              <a:rPr lang="pl-PL" dirty="0" smtClean="0"/>
              <a:t>Pozwolenie na budowę - należy przez to rozumieć decyzję administracyjną zezwalającą na rozpoczęcie i prowadzenie budowy lub wykonywanie robót budowlanych innych niż budowa obiektu budowlanego;</a:t>
            </a:r>
          </a:p>
          <a:p>
            <a:pPr>
              <a:buNone/>
            </a:pPr>
            <a:r>
              <a:rPr lang="pl-PL" dirty="0" smtClean="0"/>
              <a:t>Art. 3 pkt. 12 </a:t>
            </a:r>
            <a:r>
              <a:rPr lang="pl-PL" dirty="0" err="1" smtClean="0"/>
              <a:t>p.b</a:t>
            </a:r>
            <a:r>
              <a:rPr lang="pl-PL" dirty="0" smtClean="0"/>
              <a:t>. </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Pozwolenie na budowę</a:t>
            </a:r>
          </a:p>
          <a:p>
            <a:pPr>
              <a:buNone/>
            </a:pPr>
            <a:r>
              <a:rPr lang="pl-PL" dirty="0" smtClean="0"/>
              <a:t>Zasadą jest rozpoczęcie robót budowlanych na podstawie pozwolenia na budowę – art. 28 ust. 1 </a:t>
            </a:r>
            <a:r>
              <a:rPr lang="pl-PL" dirty="0" err="1" smtClean="0"/>
              <a:t>p.b</a:t>
            </a:r>
            <a:r>
              <a:rPr lang="pl-PL" dirty="0" smtClean="0"/>
              <a:t>. </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92500" lnSpcReduction="20000"/>
          </a:bodyPr>
          <a:lstStyle/>
          <a:p>
            <a:pPr algn="ctr">
              <a:buNone/>
            </a:pPr>
            <a:r>
              <a:rPr lang="pl-PL" b="1" dirty="0" smtClean="0"/>
              <a:t>Pozwolenie na budowę</a:t>
            </a:r>
          </a:p>
          <a:p>
            <a:pPr>
              <a:buNone/>
            </a:pPr>
            <a:r>
              <a:rPr lang="pl-PL" dirty="0" smtClean="0"/>
              <a:t>Strony postępowania w </a:t>
            </a:r>
            <a:r>
              <a:rPr lang="pl-PL" dirty="0" err="1" smtClean="0"/>
              <a:t>spr</a:t>
            </a:r>
            <a:r>
              <a:rPr lang="pl-PL" dirty="0" smtClean="0"/>
              <a:t>. </a:t>
            </a:r>
            <a:r>
              <a:rPr lang="pl-PL" dirty="0" err="1" smtClean="0"/>
              <a:t>PnB</a:t>
            </a:r>
            <a:r>
              <a:rPr lang="pl-PL" dirty="0" smtClean="0"/>
              <a:t> </a:t>
            </a:r>
          </a:p>
          <a:p>
            <a:pPr>
              <a:buNone/>
            </a:pPr>
            <a:r>
              <a:rPr lang="pl-PL" dirty="0" smtClean="0"/>
              <a:t>- Stronami w postępowaniu w sprawie pozwolenia na budowę są: inwestor oraz właściciele, użytkownicy wieczyści lub zarządcy nieruchomości znajdujących się w </a:t>
            </a:r>
            <a:r>
              <a:rPr lang="pl-PL" b="1" dirty="0" smtClean="0"/>
              <a:t>obszarze oddziaływania obiektu.</a:t>
            </a:r>
          </a:p>
          <a:p>
            <a:pPr>
              <a:buFontTx/>
              <a:buChar char="-"/>
            </a:pPr>
            <a:r>
              <a:rPr lang="pl-PL" dirty="0" smtClean="0"/>
              <a:t>Przepisu art. 31 Kodeksu postępowania administracyjnego nie stosuje się w postępowaniu w sprawie pozwolenia na budowę.</a:t>
            </a:r>
          </a:p>
          <a:p>
            <a:pPr>
              <a:buNone/>
            </a:pPr>
            <a:r>
              <a:rPr lang="pl-PL" dirty="0" smtClean="0"/>
              <a:t>Art.. 28 ust. 2-3 </a:t>
            </a:r>
            <a:r>
              <a:rPr lang="pl-PL" dirty="0" err="1" smtClean="0"/>
              <a:t>p.b</a:t>
            </a:r>
            <a:r>
              <a:rPr lang="pl-PL" dirty="0" smtClean="0"/>
              <a:t>. </a:t>
            </a:r>
          </a:p>
          <a:p>
            <a:pPr>
              <a:buNone/>
            </a:pP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lstStyle/>
          <a:p>
            <a:pPr algn="ctr">
              <a:buNone/>
            </a:pPr>
            <a:r>
              <a:rPr lang="pl-PL" b="1" dirty="0" smtClean="0"/>
              <a:t>Pozwolenie na budowę</a:t>
            </a:r>
          </a:p>
          <a:p>
            <a:pPr>
              <a:buNone/>
            </a:pPr>
            <a:r>
              <a:rPr lang="pl-PL" b="1" dirty="0" smtClean="0"/>
              <a:t>obszar oddziaływania obiektu </a:t>
            </a:r>
            <a:r>
              <a:rPr lang="pl-PL" dirty="0" smtClean="0"/>
              <a:t>- należy przez to rozumieć teren wyznaczony w otoczeniu obiektu budowlanego na podstawie przepisów odrębnych, wprowadzających związane z tym obiektem ograniczenia w zagospodarowaniu, w tym zabudowy, tego terenu – art. 3 pkt. 20 </a:t>
            </a:r>
            <a:r>
              <a:rPr lang="pl-PL" dirty="0" err="1" smtClean="0"/>
              <a:t>p.b</a:t>
            </a:r>
            <a:r>
              <a:rPr lang="pl-PL" dirty="0" smtClean="0"/>
              <a:t>. </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85000" lnSpcReduction="10000"/>
          </a:bodyPr>
          <a:lstStyle/>
          <a:p>
            <a:pPr algn="ctr">
              <a:buNone/>
            </a:pPr>
            <a:r>
              <a:rPr lang="pl-PL" b="1" dirty="0" smtClean="0"/>
              <a:t>Pozwolenie na budowę</a:t>
            </a:r>
          </a:p>
          <a:p>
            <a:pPr>
              <a:buNone/>
            </a:pPr>
            <a:r>
              <a:rPr lang="pl-PL" dirty="0" smtClean="0"/>
              <a:t>Pozwolenie na budowę: </a:t>
            </a:r>
          </a:p>
          <a:p>
            <a:pPr>
              <a:buFontTx/>
              <a:buChar char="-"/>
            </a:pPr>
            <a:r>
              <a:rPr lang="pl-PL" dirty="0" smtClean="0"/>
              <a:t>dotyczy całego zamierzenia budowlanego. </a:t>
            </a:r>
          </a:p>
          <a:p>
            <a:pPr>
              <a:buFontTx/>
              <a:buChar char="-"/>
            </a:pPr>
            <a:r>
              <a:rPr lang="pl-PL" dirty="0" smtClean="0"/>
              <a:t>W przypadku zamierzenia budowlanego obejmującego więcej niż jeden obiekt, pozwolenie na budowę może, na wniosek inwestora, dotyczyć wybranych obiektów lub zespołu obiektów, mogących samodzielnie funkcjonować zgodnie z przeznaczeniem. (projekt budowlany powinien dotyczyć całego zamierzenia budowlanego)</a:t>
            </a:r>
          </a:p>
          <a:p>
            <a:pPr>
              <a:buNone/>
            </a:pPr>
            <a:r>
              <a:rPr lang="pl-PL" dirty="0" smtClean="0"/>
              <a:t>Art. 33 ust. 1 </a:t>
            </a:r>
            <a:r>
              <a:rPr lang="pl-PL" dirty="0" err="1" smtClean="0"/>
              <a:t>p.b</a:t>
            </a:r>
            <a:r>
              <a:rPr lang="pl-PL" dirty="0" smtClean="0"/>
              <a:t>. </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70000" lnSpcReduction="20000"/>
          </a:bodyPr>
          <a:lstStyle/>
          <a:p>
            <a:pPr algn="ctr">
              <a:buNone/>
            </a:pPr>
            <a:r>
              <a:rPr lang="pl-PL" b="1" dirty="0" smtClean="0"/>
              <a:t>Pozwolenie na budowę</a:t>
            </a:r>
          </a:p>
          <a:p>
            <a:pPr>
              <a:buNone/>
            </a:pPr>
            <a:r>
              <a:rPr lang="pl-PL" dirty="0" smtClean="0"/>
              <a:t>Pozwolenie na budowę może być wydane wyłącznie temu, kto:</a:t>
            </a:r>
          </a:p>
          <a:p>
            <a:pPr>
              <a:buNone/>
            </a:pPr>
            <a:r>
              <a:rPr lang="pl-PL" dirty="0" smtClean="0"/>
              <a:t>- złożył wniosek w tej sprawie w okresie ważności decyzji o warunkach zabudowy i zagospodarowania terenu, jeżeli jest ona wymagana zgodnie z przepisami o planowaniu i zagospodarowaniu przestrzennym;</a:t>
            </a:r>
          </a:p>
          <a:p>
            <a:pPr>
              <a:buNone/>
            </a:pPr>
            <a:r>
              <a:rPr lang="pl-PL" dirty="0" smtClean="0"/>
              <a:t>- złożył oświadczenie, pod rygorem odpowiedzialności karnej, o posiadanym prawie do dysponowania nieruchomością na cele budowlane.</a:t>
            </a:r>
          </a:p>
          <a:p>
            <a:pPr>
              <a:buNone/>
            </a:pPr>
            <a:r>
              <a:rPr lang="pl-PL" dirty="0" smtClean="0"/>
              <a:t>Art. 32 ust. 4 </a:t>
            </a:r>
            <a:r>
              <a:rPr lang="pl-PL" dirty="0" err="1" smtClean="0"/>
              <a:t>p.b</a:t>
            </a:r>
            <a:r>
              <a:rPr lang="pl-PL" dirty="0" smtClean="0"/>
              <a:t>. </a:t>
            </a:r>
          </a:p>
          <a:p>
            <a:pPr>
              <a:buNone/>
            </a:pPr>
            <a:endParaRPr lang="pl-PL" dirty="0" smtClean="0"/>
          </a:p>
          <a:p>
            <a:pPr>
              <a:buNone/>
            </a:pPr>
            <a:r>
              <a:rPr lang="pl-PL" dirty="0" smtClean="0"/>
              <a:t>Nie wydaje się pozwolenia na budowę w przypadku rozpoczęcia robót budowlanych z naruszeniem przepisu art. 28 ust. 1.- art. 32 ust. 4a </a:t>
            </a:r>
            <a:r>
              <a:rPr lang="pl-PL" dirty="0" err="1" smtClean="0"/>
              <a:t>p.b</a:t>
            </a:r>
            <a:r>
              <a:rPr lang="pl-PL" dirty="0" smtClean="0"/>
              <a:t>. </a:t>
            </a:r>
          </a:p>
          <a:p>
            <a:pPr>
              <a:buNone/>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Reglamentacja procesu budowy</a:t>
            </a:r>
            <a:endParaRPr lang="pl-PL" b="1" dirty="0"/>
          </a:p>
        </p:txBody>
      </p:sp>
      <p:sp>
        <p:nvSpPr>
          <p:cNvPr id="3" name="Symbol zastępczy zawartości 2"/>
          <p:cNvSpPr>
            <a:spLocks noGrp="1"/>
          </p:cNvSpPr>
          <p:nvPr>
            <p:ph idx="1"/>
          </p:nvPr>
        </p:nvSpPr>
        <p:spPr/>
        <p:txBody>
          <a:bodyPr>
            <a:normAutofit fontScale="77500" lnSpcReduction="20000"/>
          </a:bodyPr>
          <a:lstStyle/>
          <a:p>
            <a:pPr algn="ctr">
              <a:buNone/>
            </a:pPr>
            <a:r>
              <a:rPr lang="pl-PL" b="1" dirty="0" smtClean="0"/>
              <a:t>Pozwolenie na budowę</a:t>
            </a:r>
          </a:p>
          <a:p>
            <a:pPr>
              <a:buNone/>
            </a:pPr>
            <a:r>
              <a:rPr lang="pl-PL" dirty="0" smtClean="0"/>
              <a:t>Do wniosku o pozwolenie na budowę należy dołączyć m. in.:</a:t>
            </a:r>
          </a:p>
          <a:p>
            <a:pPr>
              <a:buNone/>
            </a:pPr>
            <a:r>
              <a:rPr lang="pl-PL" dirty="0" smtClean="0"/>
              <a:t>1) cztery egzemplarze projektu budowlanego wraz z opiniami, uzgodnieniami, pozwoleniami i innymi dokumentami wymaganymi  przepisami szczególnymi oraz zaświadczeniem, o którym mowa w art. 12 ust. 7, aktualnym na dzień opracowania projektu; </a:t>
            </a:r>
          </a:p>
          <a:p>
            <a:pPr>
              <a:buNone/>
            </a:pPr>
            <a:r>
              <a:rPr lang="pl-PL" dirty="0" smtClean="0"/>
              <a:t>2) oświadczenie o posiadanym prawie do dysponowania nieruchomością na cele budowlane;</a:t>
            </a:r>
          </a:p>
          <a:p>
            <a:pPr>
              <a:buNone/>
            </a:pPr>
            <a:r>
              <a:rPr lang="pl-PL" dirty="0" smtClean="0"/>
              <a:t>3) decyzję o warunkach zabudowy i zagospodarowania terenu, jeżeli jest ona wymagana zgodnie z przepisami o planowaniu i zagospodarowaniu przestrzennym </a:t>
            </a:r>
          </a:p>
          <a:p>
            <a:pPr>
              <a:buNone/>
            </a:pPr>
            <a:r>
              <a:rPr lang="pl-PL" dirty="0" smtClean="0"/>
              <a:t>(art. 33 ust. 2 pkt. 1-3 </a:t>
            </a:r>
            <a:r>
              <a:rPr lang="pl-PL" dirty="0" err="1" smtClean="0"/>
              <a:t>p.b</a:t>
            </a:r>
            <a:r>
              <a:rPr lang="pl-PL" dirty="0" smtClean="0"/>
              <a:t>.).</a:t>
            </a:r>
          </a:p>
          <a:p>
            <a:pPr>
              <a:buNone/>
            </a:pP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1666</Words>
  <Application>Microsoft Office PowerPoint</Application>
  <PresentationFormat>Pokaz na ekranie (4:3)</PresentationFormat>
  <Paragraphs>139</Paragraphs>
  <Slides>25</Slides>
  <Notes>0</Notes>
  <HiddenSlides>0</HiddenSlides>
  <MMClips>0</MMClips>
  <ScaleCrop>false</ScaleCrop>
  <HeadingPairs>
    <vt:vector size="4" baseType="variant">
      <vt:variant>
        <vt:lpstr>Motyw</vt:lpstr>
      </vt:variant>
      <vt:variant>
        <vt:i4>1</vt:i4>
      </vt:variant>
      <vt:variant>
        <vt:lpstr>Tytuły slajdów</vt:lpstr>
      </vt:variant>
      <vt:variant>
        <vt:i4>25</vt:i4>
      </vt:variant>
    </vt:vector>
  </HeadingPairs>
  <TitlesOfParts>
    <vt:vector size="26" baseType="lpstr">
      <vt:lpstr>Motyw pakietu Office</vt:lpstr>
      <vt:lpstr>Prawo budowlane</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Reglamentacja procesu budowy</vt:lpstr>
      <vt:lpstr>Slajd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budowlane</dc:title>
  <dc:creator>Maciek</dc:creator>
  <cp:lastModifiedBy>Maciek</cp:lastModifiedBy>
  <cp:revision>6</cp:revision>
  <dcterms:created xsi:type="dcterms:W3CDTF">2015-11-09T22:59:25Z</dcterms:created>
  <dcterms:modified xsi:type="dcterms:W3CDTF">2015-12-06T12:57:42Z</dcterms:modified>
</cp:coreProperties>
</file>