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81" r:id="rId5"/>
    <p:sldId id="280" r:id="rId6"/>
    <p:sldId id="279" r:id="rId7"/>
    <p:sldId id="278" r:id="rId8"/>
    <p:sldId id="277" r:id="rId9"/>
    <p:sldId id="276" r:id="rId10"/>
    <p:sldId id="286" r:id="rId11"/>
    <p:sldId id="285" r:id="rId12"/>
    <p:sldId id="284" r:id="rId13"/>
    <p:sldId id="283" r:id="rId14"/>
    <p:sldId id="294" r:id="rId15"/>
    <p:sldId id="293" r:id="rId16"/>
    <p:sldId id="266" r:id="rId17"/>
    <p:sldId id="267" r:id="rId18"/>
    <p:sldId id="269" r:id="rId19"/>
    <p:sldId id="268" r:id="rId20"/>
    <p:sldId id="264" r:id="rId21"/>
    <p:sldId id="270" r:id="rId22"/>
    <p:sldId id="263" r:id="rId23"/>
    <p:sldId id="262" r:id="rId24"/>
    <p:sldId id="261" r:id="rId25"/>
    <p:sldId id="260" r:id="rId26"/>
    <p:sldId id="259" r:id="rId27"/>
    <p:sldId id="258" r:id="rId28"/>
    <p:sldId id="295" r:id="rId29"/>
    <p:sldId id="296" r:id="rId3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2016-01-15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2016-01-15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Proces rozbiórki</a:t>
            </a:r>
            <a:endParaRPr lang="pl-PL" dirty="0"/>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124744"/>
            <a:ext cx="8229600" cy="5544616"/>
          </a:xfrm>
        </p:spPr>
        <p:txBody>
          <a:bodyPr>
            <a:normAutofit fontScale="70000" lnSpcReduction="20000"/>
          </a:bodyPr>
          <a:lstStyle/>
          <a:p>
            <a:pPr algn="ctr">
              <a:buNone/>
            </a:pPr>
            <a:r>
              <a:rPr lang="pl-PL" b="1" dirty="0" smtClean="0"/>
              <a:t>Postępowanie legalizacyjne</a:t>
            </a:r>
          </a:p>
          <a:p>
            <a:pPr>
              <a:buNone/>
            </a:pPr>
            <a:r>
              <a:rPr lang="pl-PL" dirty="0" smtClean="0"/>
              <a:t>W przypadku stwierdzenia naruszeń, w zakresie określonym w ust. 1, właściwy organ nakłada postanowieniem obowiązek usunięcia wskazanych nieprawidłowości, w określonym terminie, a po jego bezskutecznym upływie wydaje decyzję, o której mowa w art. 48 ust. 1. Decyzję tę wydaje się również w przypadku nieuiszczenia w terminie opłaty legalizacyjnej, z zastrzeżeniem art. 49c ust. 2.</a:t>
            </a:r>
          </a:p>
          <a:p>
            <a:pPr>
              <a:buNone/>
            </a:pPr>
            <a:endParaRPr lang="pl-PL" dirty="0" smtClean="0"/>
          </a:p>
          <a:p>
            <a:pPr>
              <a:buNone/>
            </a:pPr>
            <a:r>
              <a:rPr lang="pl-PL" dirty="0" smtClean="0"/>
              <a:t>W razie spełnienia wymagań, określonych w ust. 1, właściwy organ wydaje decyzję:</a:t>
            </a:r>
          </a:p>
          <a:p>
            <a:pPr>
              <a:buNone/>
            </a:pPr>
            <a:r>
              <a:rPr lang="pl-PL" dirty="0" smtClean="0"/>
              <a:t>   1) o zatwierdzeniu projektu budowlanego i pozwoleniu na wznowienie robót;</a:t>
            </a:r>
          </a:p>
          <a:p>
            <a:pPr>
              <a:buNone/>
            </a:pPr>
            <a:r>
              <a:rPr lang="pl-PL" dirty="0" smtClean="0"/>
              <a:t>   2) o zatwierdzeniu projektu budowlanego, jeżeli budowa została zakończona.</a:t>
            </a:r>
          </a:p>
          <a:p>
            <a:pPr>
              <a:buNone/>
            </a:pPr>
            <a:endParaRPr lang="pl-PL" dirty="0" smtClean="0"/>
          </a:p>
          <a:p>
            <a:pPr>
              <a:buNone/>
            </a:pPr>
            <a:r>
              <a:rPr lang="pl-PL" dirty="0" smtClean="0"/>
              <a:t>W decyzji, o której mowa w ust. 4, nakłada się obowiązek uzyskania decyzji o pozwoleniu na użytkowanie.</a:t>
            </a:r>
          </a:p>
          <a:p>
            <a:pPr>
              <a:buNone/>
            </a:pPr>
            <a:r>
              <a:rPr lang="pl-PL" dirty="0" smtClean="0"/>
              <a:t>(art. 49 ust. 3-4, 5 </a:t>
            </a:r>
            <a:r>
              <a:rPr lang="pl-PL" dirty="0" err="1" smtClean="0"/>
              <a:t>p.b</a:t>
            </a:r>
            <a:r>
              <a:rPr lang="pl-PL" dirty="0" smtClean="0"/>
              <a:t>.).</a:t>
            </a:r>
          </a:p>
          <a:p>
            <a:pPr>
              <a:buNone/>
            </a:pP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600200"/>
            <a:ext cx="8229600" cy="4997152"/>
          </a:xfrm>
        </p:spPr>
        <p:txBody>
          <a:bodyPr>
            <a:normAutofit fontScale="85000" lnSpcReduction="20000"/>
          </a:bodyPr>
          <a:lstStyle/>
          <a:p>
            <a:pPr algn="ctr">
              <a:buNone/>
            </a:pPr>
            <a:r>
              <a:rPr lang="pl-PL" b="1" dirty="0" smtClean="0"/>
              <a:t>Postępowanie legalizacyjne</a:t>
            </a:r>
          </a:p>
          <a:p>
            <a:pPr>
              <a:buNone/>
            </a:pPr>
            <a:r>
              <a:rPr lang="pl-PL" dirty="0" smtClean="0"/>
              <a:t>W przypadku uchylenia w postępowaniu odwoławczym decyzji, o której mowa w art. 49 ust. 4, i wydania decyzji, o której mowa w art. 48 ust. 1, opłata legalizacyjna podlega zwrotowi, z zastrzeżeniem ust. 2, w terminie 30 dni od dnia stwierdzenia wykonania rozbiórki.</a:t>
            </a:r>
          </a:p>
          <a:p>
            <a:pPr>
              <a:buNone/>
            </a:pPr>
            <a:r>
              <a:rPr lang="pl-PL" dirty="0" smtClean="0"/>
              <a:t>Jeżeli wykonanie decyzji o nakazie rozbiórki obiektu </a:t>
            </a:r>
            <a:r>
              <a:rPr lang="pl-PL" i="1" dirty="0" smtClean="0"/>
              <a:t>budowlanego</a:t>
            </a:r>
            <a:r>
              <a:rPr lang="pl-PL" dirty="0" smtClean="0"/>
              <a:t> odbywa się w trybie wykonania zastępczego, o którym mowa w przepisach o postępowaniu egzekucyjnym w administracji, opłatę legalizacyjną zalicza się w poczet kosztów wykonania zastępczego.</a:t>
            </a:r>
          </a:p>
          <a:p>
            <a:pPr>
              <a:buNone/>
            </a:pPr>
            <a:r>
              <a:rPr lang="pl-PL" dirty="0" smtClean="0"/>
              <a:t>(art. 49a </a:t>
            </a:r>
            <a:r>
              <a:rPr lang="pl-PL" dirty="0" err="1" smtClean="0"/>
              <a:t>p.b</a:t>
            </a:r>
            <a:r>
              <a:rPr lang="pl-PL" dirty="0" smtClean="0"/>
              <a:t>.)</a:t>
            </a:r>
          </a:p>
          <a:p>
            <a:pPr>
              <a:buNone/>
            </a:pP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lnSpcReduction="10000"/>
          </a:bodyPr>
          <a:lstStyle/>
          <a:p>
            <a:pPr algn="ctr">
              <a:buNone/>
            </a:pPr>
            <a:r>
              <a:rPr lang="pl-PL" b="1" dirty="0" smtClean="0"/>
              <a:t>Postępowanie legalizacyjne </a:t>
            </a:r>
          </a:p>
          <a:p>
            <a:pPr algn="ctr">
              <a:buNone/>
            </a:pPr>
            <a:r>
              <a:rPr lang="pl-PL" b="1" dirty="0" smtClean="0"/>
              <a:t>dot. zgłoszenia budowy</a:t>
            </a:r>
          </a:p>
          <a:p>
            <a:pPr>
              <a:buNone/>
            </a:pPr>
            <a:r>
              <a:rPr lang="pl-PL" dirty="0" smtClean="0"/>
              <a:t>Właściwy organ nakazuje, z zastrzeżeniem ust. 2, w drodze decyzji, rozbiórkę obiektu </a:t>
            </a:r>
            <a:r>
              <a:rPr lang="pl-PL" i="1" dirty="0" smtClean="0"/>
              <a:t>budowlanego</a:t>
            </a:r>
            <a:r>
              <a:rPr lang="pl-PL" dirty="0" smtClean="0"/>
              <a:t>, lub jego części, będącego w budowie albo wybudowanego bez wymaganego zgłoszenia bądź pomimo wniesienia sprzeciwu przez właściwy organ.</a:t>
            </a:r>
          </a:p>
          <a:p>
            <a:pPr>
              <a:buNone/>
            </a:pPr>
            <a:r>
              <a:rPr lang="pl-PL" dirty="0" smtClean="0"/>
              <a:t>(art. 49b ust. 1 </a:t>
            </a:r>
            <a:r>
              <a:rPr lang="pl-PL" dirty="0" err="1" smtClean="0"/>
              <a:t>p.b</a:t>
            </a:r>
            <a:r>
              <a:rPr lang="pl-PL" dirty="0" smtClean="0"/>
              <a:t>.)</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323528" y="1196752"/>
            <a:ext cx="8820472" cy="5661248"/>
          </a:xfrm>
        </p:spPr>
        <p:txBody>
          <a:bodyPr>
            <a:normAutofit fontScale="70000" lnSpcReduction="20000"/>
          </a:bodyPr>
          <a:lstStyle/>
          <a:p>
            <a:pPr algn="ctr">
              <a:buNone/>
            </a:pPr>
            <a:r>
              <a:rPr lang="pl-PL" b="1" dirty="0" smtClean="0"/>
              <a:t>Postępowanie legalizacyjne </a:t>
            </a:r>
          </a:p>
          <a:p>
            <a:pPr algn="ctr">
              <a:buNone/>
            </a:pPr>
            <a:r>
              <a:rPr lang="pl-PL" b="1" dirty="0" smtClean="0"/>
              <a:t>dot. zgłoszenia budowy</a:t>
            </a:r>
          </a:p>
          <a:p>
            <a:pPr>
              <a:buNone/>
            </a:pPr>
            <a:r>
              <a:rPr lang="pl-PL" dirty="0" smtClean="0"/>
              <a:t>Jeżeli budowa, o której mowa w ust. 1, jest zgodna z przepisami o planowaniu i zagospodarowaniu przestrzennym, a w szczególności ustaleniami obowiązującego miejscowego planu zagospodarowania przestrzennego albo, w przypadku jego braku, decyzji o warunkach zabudowy i zagospodarowania terenu oraz nie narusza przepisów, w tym techniczno-budowlanych, właściwy organ wstrzymuje postanowieniem - gdy budowa nie została zakończona - prowadzenie robót budowlanych oraz nakłada na inwestora obowiązek przedłożenia w terminie 30 dni:</a:t>
            </a:r>
          </a:p>
          <a:p>
            <a:pPr>
              <a:buNone/>
            </a:pPr>
            <a:r>
              <a:rPr lang="pl-PL" dirty="0" smtClean="0"/>
              <a:t>1) dokumentów, o których mowa w art. 30 ust. 2 albo art. 30 ust. 2 i 3, albo art. 30 ust. 2 i 4;</a:t>
            </a:r>
          </a:p>
          <a:p>
            <a:pPr>
              <a:buNone/>
            </a:pPr>
            <a:r>
              <a:rPr lang="pl-PL" dirty="0" smtClean="0"/>
              <a:t>2) projektu zagospodarowania działki lub terenu;</a:t>
            </a:r>
          </a:p>
          <a:p>
            <a:pPr>
              <a:buNone/>
            </a:pPr>
            <a:r>
              <a:rPr lang="pl-PL" dirty="0" smtClean="0"/>
              <a:t>3) zaświadczenia wójta, burmistrza albo prezydenta miasta o zgodności budowy z ustaleniami obowiązującego miejscowego planu zagospodarowania przestrzennego albo decyzji o warunkach zabudowy i zagospodarowania terenu, w przypadku braku obowiązującego planu zagospodarowania przestrzennego.</a:t>
            </a:r>
          </a:p>
          <a:p>
            <a:pPr>
              <a:buNone/>
            </a:pPr>
            <a:r>
              <a:rPr lang="pl-PL" dirty="0" smtClean="0"/>
              <a:t>(art. 49b ust. 2 </a:t>
            </a:r>
            <a:r>
              <a:rPr lang="pl-PL" dirty="0" err="1" smtClean="0"/>
              <a:t>p.b</a:t>
            </a:r>
            <a:r>
              <a:rPr lang="pl-PL" dirty="0" smtClean="0"/>
              <a:t>.)</a:t>
            </a:r>
          </a:p>
          <a:p>
            <a:pPr>
              <a:buNone/>
            </a:pP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340768"/>
            <a:ext cx="8229600" cy="5256584"/>
          </a:xfrm>
        </p:spPr>
        <p:txBody>
          <a:bodyPr>
            <a:normAutofit fontScale="85000" lnSpcReduction="20000"/>
          </a:bodyPr>
          <a:lstStyle/>
          <a:p>
            <a:pPr algn="ctr">
              <a:buNone/>
            </a:pPr>
            <a:r>
              <a:rPr lang="pl-PL" b="1" dirty="0" smtClean="0"/>
              <a:t>Postępowanie legalizacyjne </a:t>
            </a:r>
          </a:p>
          <a:p>
            <a:pPr algn="ctr">
              <a:buNone/>
            </a:pPr>
            <a:r>
              <a:rPr lang="pl-PL" b="1" dirty="0" smtClean="0"/>
              <a:t>dot. zgłoszenia budowy</a:t>
            </a:r>
          </a:p>
          <a:p>
            <a:pPr>
              <a:buNone/>
            </a:pPr>
            <a:r>
              <a:rPr lang="pl-PL" dirty="0" smtClean="0"/>
              <a:t>Jeżeli zachodzą okoliczności, o których mowa w ust. 2, właściwy organ, w drodze postanowienia, ustala wysokość opłaty legalizacyjnej. Na postanowienie przysługuje zażalenie.</a:t>
            </a:r>
          </a:p>
          <a:p>
            <a:pPr>
              <a:buNone/>
            </a:pPr>
            <a:r>
              <a:rPr lang="pl-PL" dirty="0" smtClean="0"/>
              <a:t>Do opłaty legalizacyjnej stosuje się odpowiednio przepisy art. 59g, z tym że wysokość opłaty w przypadku budowy, o której mowa w:</a:t>
            </a:r>
          </a:p>
          <a:p>
            <a:pPr>
              <a:buNone/>
            </a:pPr>
            <a:r>
              <a:rPr lang="pl-PL" dirty="0" smtClean="0"/>
              <a:t>1) 153 art. 29 ust. 1 </a:t>
            </a:r>
            <a:r>
              <a:rPr lang="pl-PL" dirty="0" err="1" smtClean="0"/>
              <a:t>pkt</a:t>
            </a:r>
            <a:r>
              <a:rPr lang="pl-PL" dirty="0" smtClean="0"/>
              <a:t> 9-11, 14, 15, 17 oraz w art. 30 ust. 1 </a:t>
            </a:r>
            <a:r>
              <a:rPr lang="pl-PL" dirty="0" err="1" smtClean="0"/>
              <a:t>pkt</a:t>
            </a:r>
            <a:r>
              <a:rPr lang="pl-PL" dirty="0" smtClean="0"/>
              <a:t> 3 i 4 - wynosi 2500 zł;</a:t>
            </a:r>
          </a:p>
          <a:p>
            <a:pPr>
              <a:buNone/>
            </a:pPr>
            <a:r>
              <a:rPr lang="pl-PL" dirty="0" smtClean="0"/>
              <a:t>2) 154 art. 29 ust. 1 </a:t>
            </a:r>
            <a:r>
              <a:rPr lang="pl-PL" dirty="0" err="1" smtClean="0"/>
              <a:t>pkt</a:t>
            </a:r>
            <a:r>
              <a:rPr lang="pl-PL" dirty="0" smtClean="0"/>
              <a:t> 1, 2, 2a, 3, 3a, 6, 12, 13, 16, 19, 20b oraz 28 - wynosi 5000 zł.</a:t>
            </a:r>
          </a:p>
          <a:p>
            <a:pPr>
              <a:buNone/>
            </a:pPr>
            <a:r>
              <a:rPr lang="pl-PL" dirty="0" smtClean="0"/>
              <a:t>(art. 49b ust. 4-5 </a:t>
            </a:r>
            <a:r>
              <a:rPr lang="pl-PL" dirty="0" err="1" smtClean="0"/>
              <a:t>p.b</a:t>
            </a:r>
            <a:r>
              <a:rPr lang="pl-PL" dirty="0" smtClean="0"/>
              <a:t>.). </a:t>
            </a:r>
          </a:p>
          <a:p>
            <a:pPr>
              <a:buNone/>
            </a:pP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600200"/>
            <a:ext cx="8229600" cy="4925144"/>
          </a:xfrm>
        </p:spPr>
        <p:txBody>
          <a:bodyPr>
            <a:normAutofit fontScale="85000" lnSpcReduction="10000"/>
          </a:bodyPr>
          <a:lstStyle/>
          <a:p>
            <a:pPr algn="ctr">
              <a:buNone/>
            </a:pPr>
            <a:r>
              <a:rPr lang="pl-PL" b="1" dirty="0" smtClean="0"/>
              <a:t>Postępowanie legalizacyjne </a:t>
            </a:r>
          </a:p>
          <a:p>
            <a:pPr algn="ctr">
              <a:buNone/>
            </a:pPr>
            <a:r>
              <a:rPr lang="pl-PL" b="1" dirty="0" smtClean="0"/>
              <a:t>dot. zgłoszenia budowy</a:t>
            </a:r>
          </a:p>
          <a:p>
            <a:pPr>
              <a:buNone/>
            </a:pPr>
            <a:r>
              <a:rPr lang="pl-PL" dirty="0" smtClean="0"/>
              <a:t>Właściwy organ, w przypadku gdy budowa nie została zakończona, po wniesieniu opłaty, o której mowa w ust. 5, zezwala, w drodze postanowienia, na dokończenie budowy.</a:t>
            </a:r>
          </a:p>
          <a:p>
            <a:pPr>
              <a:buNone/>
            </a:pPr>
            <a:endParaRPr lang="pl-PL" dirty="0" smtClean="0"/>
          </a:p>
          <a:p>
            <a:pPr>
              <a:buNone/>
            </a:pPr>
            <a:r>
              <a:rPr lang="pl-PL" dirty="0" smtClean="0"/>
              <a:t>W przypadku nieuiszczenia w terminie opłaty legalizacyjnej właściwy organ wydaje decyzję, o której mowa w ust. 1, z zastrzeżeniem art. 49c ust. 2.</a:t>
            </a:r>
          </a:p>
          <a:p>
            <a:pPr>
              <a:buNone/>
            </a:pPr>
            <a:r>
              <a:rPr lang="pl-PL" dirty="0" smtClean="0"/>
              <a:t>(art. 49b ust. 6-7 </a:t>
            </a:r>
            <a:r>
              <a:rPr lang="pl-PL" dirty="0" err="1" smtClean="0"/>
              <a:t>p.b</a:t>
            </a:r>
            <a:r>
              <a:rPr lang="pl-PL" dirty="0" smtClean="0"/>
              <a:t>.). </a:t>
            </a:r>
          </a:p>
          <a:p>
            <a:pPr>
              <a:buNone/>
            </a:pPr>
            <a:endParaRPr lang="pl-PL" dirty="0" smtClean="0"/>
          </a:p>
          <a:p>
            <a:pPr>
              <a:buNone/>
            </a:pP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70000" lnSpcReduction="20000"/>
          </a:bodyPr>
          <a:lstStyle/>
          <a:p>
            <a:pPr algn="ctr">
              <a:buNone/>
            </a:pPr>
            <a:r>
              <a:rPr lang="pl-PL" b="1" dirty="0" smtClean="0"/>
              <a:t>Postępowanie naprawcze</a:t>
            </a:r>
          </a:p>
          <a:p>
            <a:pPr>
              <a:buNone/>
            </a:pPr>
            <a:r>
              <a:rPr lang="pl-PL" dirty="0" smtClean="0"/>
              <a:t>Cztery przypadki rozpoczęcia postępowania naprawczego:</a:t>
            </a:r>
          </a:p>
          <a:p>
            <a:pPr>
              <a:buNone/>
            </a:pPr>
            <a:r>
              <a:rPr lang="pl-PL" dirty="0" smtClean="0"/>
              <a:t>W przypadkach innych niż określone w art. 48 ust. 1 lub w art. 49b ust. 1 właściwy organ wstrzymuje postanowieniem prowadzenie robót budowlanych wykonywanych:</a:t>
            </a:r>
          </a:p>
          <a:p>
            <a:pPr>
              <a:buNone/>
            </a:pPr>
            <a:r>
              <a:rPr lang="pl-PL" dirty="0" smtClean="0"/>
              <a:t>1) bez wymaganego pozwolenia na budowę albo zgłoszenia lub</a:t>
            </a:r>
          </a:p>
          <a:p>
            <a:pPr>
              <a:buNone/>
            </a:pPr>
            <a:r>
              <a:rPr lang="pl-PL" dirty="0" smtClean="0"/>
              <a:t>2) w sposób mogący spowodować zagrożenie bezpieczeństwa ludzi lub mienia bądź zagrożenie środowiska, lub</a:t>
            </a:r>
          </a:p>
          <a:p>
            <a:pPr>
              <a:buNone/>
            </a:pPr>
            <a:r>
              <a:rPr lang="pl-PL" dirty="0" smtClean="0"/>
              <a:t>3) na podstawie zgłoszenia z naruszeniem art. 30 ust. 1, lub</a:t>
            </a:r>
          </a:p>
          <a:p>
            <a:pPr>
              <a:buNone/>
            </a:pPr>
            <a:r>
              <a:rPr lang="pl-PL" dirty="0" smtClean="0"/>
              <a:t>4) w sposób istotnie odbiegający od ustaleń i warunków określonych w pozwoleniu na budowę, projekcie budowlanym lub w przepisach.  </a:t>
            </a:r>
          </a:p>
          <a:p>
            <a:pPr>
              <a:buNone/>
            </a:pPr>
            <a:r>
              <a:rPr lang="pl-PL" dirty="0" smtClean="0"/>
              <a:t>Art. 50 ust. 1 </a:t>
            </a:r>
            <a:r>
              <a:rPr lang="pl-PL" dirty="0" err="1" smtClean="0"/>
              <a:t>p.b</a:t>
            </a:r>
            <a:r>
              <a:rPr lang="pl-PL" dirty="0" smtClean="0"/>
              <a:t>. </a:t>
            </a:r>
          </a:p>
          <a:p>
            <a:pPr>
              <a:buNone/>
            </a:pPr>
            <a:endParaRPr lang="pl-PL" dirty="0" smtClean="0"/>
          </a:p>
          <a:p>
            <a:pPr>
              <a:buNone/>
            </a:pPr>
            <a:endParaRPr lang="pl-PL" dirty="0" smtClean="0"/>
          </a:p>
          <a:p>
            <a:pPr>
              <a:buNone/>
            </a:pP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600200"/>
            <a:ext cx="8229600" cy="4997152"/>
          </a:xfrm>
        </p:spPr>
        <p:txBody>
          <a:bodyPr>
            <a:normAutofit fontScale="77500" lnSpcReduction="20000"/>
          </a:bodyPr>
          <a:lstStyle/>
          <a:p>
            <a:pPr algn="ctr">
              <a:buNone/>
            </a:pPr>
            <a:r>
              <a:rPr lang="pl-PL" b="1" dirty="0" smtClean="0"/>
              <a:t>Postępowanie naprawcze</a:t>
            </a:r>
          </a:p>
          <a:p>
            <a:pPr>
              <a:buNone/>
            </a:pPr>
            <a:r>
              <a:rPr lang="pl-PL" dirty="0" smtClean="0"/>
              <a:t>Postanowienie o wstrzymaniu robót budowlanych</a:t>
            </a:r>
          </a:p>
          <a:p>
            <a:pPr>
              <a:buNone/>
            </a:pPr>
            <a:endParaRPr lang="pl-PL" dirty="0" smtClean="0"/>
          </a:p>
          <a:p>
            <a:pPr>
              <a:buNone/>
            </a:pPr>
            <a:r>
              <a:rPr lang="pl-PL" dirty="0" smtClean="0"/>
              <a:t>W postanowieniu o wstrzymaniu robót budowlanych należy:</a:t>
            </a:r>
          </a:p>
          <a:p>
            <a:pPr>
              <a:buNone/>
            </a:pPr>
            <a:r>
              <a:rPr lang="pl-PL" dirty="0" smtClean="0"/>
              <a:t>1) podać przyczynę wstrzymania robót;</a:t>
            </a:r>
          </a:p>
          <a:p>
            <a:pPr>
              <a:buNone/>
            </a:pPr>
            <a:r>
              <a:rPr lang="pl-PL" dirty="0" smtClean="0"/>
              <a:t>2) ustalić wymagania dotyczące niezbędnych zabezpieczeń.</a:t>
            </a:r>
          </a:p>
          <a:p>
            <a:pPr>
              <a:buNone/>
            </a:pPr>
            <a:endParaRPr lang="pl-PL" dirty="0" smtClean="0"/>
          </a:p>
          <a:p>
            <a:pPr>
              <a:buNone/>
            </a:pPr>
            <a:r>
              <a:rPr lang="pl-PL" dirty="0" smtClean="0"/>
              <a:t>W postanowieniu o wstrzymaniu robót budowlanych można nałożyć obowiązek przedstawienia, w terminie 30 dni od dnia doręczenia postanowienia, inwentaryzacji wykonanych robót budowlanych lub odpowiednich ocen technicznych bądź ekspertyz.</a:t>
            </a:r>
          </a:p>
          <a:p>
            <a:pPr>
              <a:buNone/>
            </a:pPr>
            <a:r>
              <a:rPr lang="pl-PL" dirty="0" smtClean="0"/>
              <a:t>(art. 50 ust. 2-3 </a:t>
            </a:r>
            <a:r>
              <a:rPr lang="pl-PL" dirty="0" err="1" smtClean="0"/>
              <a:t>p.b</a:t>
            </a:r>
            <a:r>
              <a:rPr lang="pl-PL" dirty="0" smtClean="0"/>
              <a:t>.). </a:t>
            </a:r>
          </a:p>
          <a:p>
            <a:pPr>
              <a:buNone/>
            </a:pP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600200"/>
            <a:ext cx="8229600" cy="4853136"/>
          </a:xfrm>
        </p:spPr>
        <p:txBody>
          <a:bodyPr>
            <a:normAutofit fontScale="85000" lnSpcReduction="10000"/>
          </a:bodyPr>
          <a:lstStyle/>
          <a:p>
            <a:pPr algn="ctr">
              <a:buNone/>
            </a:pPr>
            <a:r>
              <a:rPr lang="pl-PL" b="1" dirty="0" smtClean="0"/>
              <a:t>Postępowanie naprawcze</a:t>
            </a:r>
          </a:p>
          <a:p>
            <a:pPr>
              <a:buNone/>
            </a:pPr>
            <a:r>
              <a:rPr lang="pl-PL" dirty="0" smtClean="0"/>
              <a:t>Postanowienie o wstrzymaniu robót budowlanych </a:t>
            </a:r>
          </a:p>
          <a:p>
            <a:pPr>
              <a:buNone/>
            </a:pPr>
            <a:endParaRPr lang="pl-PL" dirty="0" smtClean="0"/>
          </a:p>
          <a:p>
            <a:pPr>
              <a:buNone/>
            </a:pPr>
            <a:r>
              <a:rPr lang="pl-PL" dirty="0" smtClean="0"/>
              <a:t>Postanowienie o wstrzymaniu robót </a:t>
            </a:r>
            <a:r>
              <a:rPr lang="pl-PL" i="1" dirty="0" smtClean="0"/>
              <a:t>budowlanych</a:t>
            </a:r>
            <a:r>
              <a:rPr lang="pl-PL" dirty="0" smtClean="0"/>
              <a:t> traci ważność po upływie 2 miesięcy od dnia doręczenia, chyba że w tym terminie zostanie wydana decyzja, o której mowa w art. 50a </a:t>
            </a:r>
            <a:r>
              <a:rPr lang="pl-PL" dirty="0" err="1" smtClean="0"/>
              <a:t>pkt</a:t>
            </a:r>
            <a:r>
              <a:rPr lang="pl-PL" dirty="0" smtClean="0"/>
              <a:t> 2 albo w art. 51 ust. 1.</a:t>
            </a:r>
          </a:p>
          <a:p>
            <a:pPr>
              <a:buNone/>
            </a:pPr>
            <a:endParaRPr lang="pl-PL" dirty="0" smtClean="0"/>
          </a:p>
          <a:p>
            <a:pPr>
              <a:buNone/>
            </a:pPr>
            <a:r>
              <a:rPr lang="pl-PL" dirty="0" smtClean="0"/>
              <a:t>Na postanowienie o wstrzymaniu robót </a:t>
            </a:r>
            <a:r>
              <a:rPr lang="pl-PL" i="1" dirty="0" smtClean="0"/>
              <a:t>budowlanych</a:t>
            </a:r>
            <a:r>
              <a:rPr lang="pl-PL" dirty="0" smtClean="0"/>
              <a:t> służy zażalenie.</a:t>
            </a:r>
          </a:p>
          <a:p>
            <a:pPr>
              <a:buNone/>
            </a:pPr>
            <a:r>
              <a:rPr lang="pl-PL" dirty="0" smtClean="0"/>
              <a:t>(art. 50 ust. 4-5 </a:t>
            </a:r>
            <a:r>
              <a:rPr lang="pl-PL" dirty="0" err="1" smtClean="0"/>
              <a:t>p.b</a:t>
            </a:r>
            <a:r>
              <a:rPr lang="pl-PL" dirty="0" smtClean="0"/>
              <a:t>.)</a:t>
            </a:r>
          </a:p>
          <a:p>
            <a:pPr>
              <a:buNone/>
            </a:pP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Postępowanie naprawcze</a:t>
            </a:r>
          </a:p>
          <a:p>
            <a:pPr>
              <a:buNone/>
            </a:pPr>
            <a:r>
              <a:rPr lang="pl-PL" dirty="0" smtClean="0"/>
              <a:t>Wstrzymane robót budowlanych</a:t>
            </a:r>
          </a:p>
          <a:p>
            <a:pPr>
              <a:buNone/>
            </a:pPr>
            <a:r>
              <a:rPr lang="pl-PL" dirty="0" smtClean="0"/>
              <a:t>Właściwy organ w przypadku wykonywania robót </a:t>
            </a:r>
            <a:r>
              <a:rPr lang="pl-PL" i="1" dirty="0" smtClean="0"/>
              <a:t>budowlanych</a:t>
            </a:r>
            <a:r>
              <a:rPr lang="pl-PL" dirty="0" smtClean="0"/>
              <a:t> - pomimo wstrzymania ich wykonywania postanowieniem - o którym mowa w art. 50 ust. 1 - nakazuje, w drodze decyzji, </a:t>
            </a:r>
          </a:p>
          <a:p>
            <a:pPr>
              <a:buFontTx/>
              <a:buChar char="-"/>
            </a:pPr>
            <a:r>
              <a:rPr lang="pl-PL" dirty="0" smtClean="0"/>
              <a:t>rozbiórkę części obiektu </a:t>
            </a:r>
            <a:r>
              <a:rPr lang="pl-PL" i="1" dirty="0" smtClean="0"/>
              <a:t>budowlanego</a:t>
            </a:r>
            <a:r>
              <a:rPr lang="pl-PL" dirty="0" smtClean="0"/>
              <a:t> wykonanego po doręczeniu postanowienia albo </a:t>
            </a:r>
          </a:p>
          <a:p>
            <a:pPr>
              <a:buFontTx/>
              <a:buChar char="-"/>
            </a:pPr>
            <a:r>
              <a:rPr lang="pl-PL" dirty="0" smtClean="0"/>
              <a:t>doprowadzenie obiektu </a:t>
            </a:r>
            <a:r>
              <a:rPr lang="pl-PL" i="1" dirty="0" smtClean="0"/>
              <a:t>budowlanego</a:t>
            </a:r>
            <a:r>
              <a:rPr lang="pl-PL" dirty="0" smtClean="0"/>
              <a:t> do stanu poprzedniego.</a:t>
            </a:r>
          </a:p>
          <a:p>
            <a:pPr>
              <a:buNone/>
            </a:pPr>
            <a:r>
              <a:rPr lang="pl-PL" dirty="0" smtClean="0"/>
              <a:t>(art. 50a pkt. 2 </a:t>
            </a:r>
            <a:r>
              <a:rPr lang="pl-PL" dirty="0" err="1" smtClean="0"/>
              <a:t>p.b</a:t>
            </a:r>
            <a:r>
              <a:rPr lang="pl-PL" dirty="0" smtClean="0"/>
              <a:t>.). </a:t>
            </a:r>
          </a:p>
          <a:p>
            <a:pPr>
              <a:buNone/>
            </a:pPr>
            <a:endParaRPr lang="pl-P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lstStyle/>
          <a:p>
            <a:pPr algn="ctr">
              <a:buNone/>
            </a:pPr>
            <a:r>
              <a:rPr lang="pl-PL" b="1" dirty="0" smtClean="0"/>
              <a:t>Postępowanie naprawcze / </a:t>
            </a:r>
          </a:p>
          <a:p>
            <a:pPr algn="ctr">
              <a:buNone/>
            </a:pPr>
            <a:r>
              <a:rPr lang="pl-PL" b="1" dirty="0" smtClean="0"/>
              <a:t>Postępowanie legalizacyjne</a:t>
            </a:r>
          </a:p>
          <a:p>
            <a:pPr>
              <a:buNone/>
            </a:pPr>
            <a:r>
              <a:rPr lang="pl-PL" dirty="0" smtClean="0"/>
              <a:t>Dotyczy naruszeń prawa budowlanego przez: </a:t>
            </a:r>
          </a:p>
          <a:p>
            <a:pPr marL="514350" indent="-514350">
              <a:buAutoNum type="arabicPeriod"/>
            </a:pPr>
            <a:r>
              <a:rPr lang="pl-PL" dirty="0" smtClean="0"/>
              <a:t>Budowane obiekty budowlane; </a:t>
            </a:r>
          </a:p>
          <a:p>
            <a:pPr marL="514350" indent="-514350">
              <a:buAutoNum type="arabicPeriod"/>
            </a:pPr>
            <a:r>
              <a:rPr lang="pl-PL" dirty="0" smtClean="0"/>
              <a:t>Wybudowane obiekty budowlane. </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251520" y="980728"/>
            <a:ext cx="8712968" cy="5616624"/>
          </a:xfrm>
        </p:spPr>
        <p:txBody>
          <a:bodyPr>
            <a:normAutofit fontScale="70000" lnSpcReduction="20000"/>
          </a:bodyPr>
          <a:lstStyle/>
          <a:p>
            <a:pPr algn="ctr">
              <a:buNone/>
            </a:pPr>
            <a:r>
              <a:rPr lang="pl-PL" b="1" dirty="0" smtClean="0"/>
              <a:t>Postępowanie naprawcze</a:t>
            </a:r>
          </a:p>
          <a:p>
            <a:pPr>
              <a:buNone/>
            </a:pPr>
            <a:r>
              <a:rPr lang="pl-PL" dirty="0" smtClean="0"/>
              <a:t>Przed upływem 2 miesięcy od dnia wydania postanowienia, o którym mowa w art. 50 ust. 1, właściwy organ w drodze decyzji:</a:t>
            </a:r>
          </a:p>
          <a:p>
            <a:pPr>
              <a:buNone/>
            </a:pPr>
            <a:r>
              <a:rPr lang="pl-PL" dirty="0" smtClean="0"/>
              <a:t>1) nakazuje zaniechanie dalszych robót budowlanych bądź rozbiórkę obiektu budowlanego lub jego części, bądź doprowadzenie obiektu do stanu poprzedniego albo</a:t>
            </a:r>
          </a:p>
          <a:p>
            <a:pPr>
              <a:buNone/>
            </a:pPr>
            <a:r>
              <a:rPr lang="pl-PL" dirty="0" smtClean="0"/>
              <a:t>2) nakłada obowiązek wykonania określonych czynności lub robót budowlanych w celu doprowadzenia wykonywanych robót budowlanych do stanu zgodnego z prawem, określając termin ich wykonania, albo</a:t>
            </a:r>
          </a:p>
          <a:p>
            <a:pPr>
              <a:buNone/>
            </a:pPr>
            <a:r>
              <a:rPr lang="pl-PL" dirty="0" smtClean="0"/>
              <a:t>3) w przypadku istotnego odstąpienia od zatwierdzonego projektu budowlanego lub innych warunków pozwolenia na budowę - nakłada, określając termin wykonania, obowiązek sporządzenia i przedstawienia projektu budowlanego zamiennego, uwzględniającego zmiany wynikające z dotychczas wykonanych robót budowlanych oraz - w razie potrzeby - wykonania określonych czynności lub robót budowlanych w celu doprowadzenia wykonywanych robót budowlanych do stanu zgodnego z prawem; przepisy dotyczące projektu budowlanego stosuje się odpowiednio do zakresu tych zmian. (art. 51 ust. 1 </a:t>
            </a:r>
            <a:r>
              <a:rPr lang="pl-PL" dirty="0" err="1" smtClean="0"/>
              <a:t>p.b</a:t>
            </a:r>
            <a:r>
              <a:rPr lang="pl-PL" dirty="0" smtClean="0"/>
              <a:t>.). </a:t>
            </a:r>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Postępowanie naprawcze</a:t>
            </a:r>
          </a:p>
          <a:p>
            <a:pPr>
              <a:buNone/>
            </a:pPr>
            <a:r>
              <a:rPr lang="pl-PL" dirty="0" smtClean="0"/>
              <a:t>W przypadku wydania nakazu, o którym mowa w art. 50a </a:t>
            </a:r>
            <a:r>
              <a:rPr lang="pl-PL" dirty="0" err="1" smtClean="0"/>
              <a:t>pkt</a:t>
            </a:r>
            <a:r>
              <a:rPr lang="pl-PL" dirty="0" smtClean="0"/>
              <a:t> 2, decyzje, o których mowa w ust. 1 </a:t>
            </a:r>
            <a:r>
              <a:rPr lang="pl-PL" dirty="0" err="1" smtClean="0"/>
              <a:t>pkt</a:t>
            </a:r>
            <a:r>
              <a:rPr lang="pl-PL" dirty="0" smtClean="0"/>
              <a:t> 2 lub 3, wydaje się po wykonaniu obowiązku określonego w tym nakazie.</a:t>
            </a:r>
          </a:p>
          <a:p>
            <a:pPr>
              <a:buNone/>
            </a:pPr>
            <a:r>
              <a:rPr lang="pl-PL" dirty="0" smtClean="0"/>
              <a:t>(art. 51 ust. 2 </a:t>
            </a:r>
            <a:r>
              <a:rPr lang="pl-PL" dirty="0" err="1" smtClean="0"/>
              <a:t>p.b</a:t>
            </a:r>
            <a:r>
              <a:rPr lang="pl-PL" dirty="0" smtClean="0"/>
              <a:t>.).</a:t>
            </a:r>
          </a:p>
          <a:p>
            <a:pPr>
              <a:buNone/>
            </a:pPr>
            <a:endParaRPr lang="pl-PL" dirty="0" smtClean="0"/>
          </a:p>
          <a:p>
            <a:pPr>
              <a:buNone/>
            </a:pPr>
            <a:r>
              <a:rPr lang="pl-PL" dirty="0" smtClean="0"/>
              <a:t>Przepisy ust. 1 </a:t>
            </a:r>
            <a:r>
              <a:rPr lang="pl-PL" dirty="0" err="1" smtClean="0"/>
              <a:t>pkt</a:t>
            </a:r>
            <a:r>
              <a:rPr lang="pl-PL" dirty="0" smtClean="0"/>
              <a:t> 1 i 2 oraz ust. 3 stosuje się odpowiednio, jeżeli roboty </a:t>
            </a:r>
            <a:r>
              <a:rPr lang="pl-PL" i="1" dirty="0" smtClean="0"/>
              <a:t>budowlane</a:t>
            </a:r>
            <a:r>
              <a:rPr lang="pl-PL" dirty="0" smtClean="0"/>
              <a:t>, w przypadkach innych niż określone w art. 48 albo w art. 49b, zostały wykonane w sposób, o którym mowa w art. 50 ust. 1.</a:t>
            </a:r>
          </a:p>
          <a:p>
            <a:pPr>
              <a:buNone/>
            </a:pPr>
            <a:r>
              <a:rPr lang="pl-PL" dirty="0" smtClean="0"/>
              <a:t>(art. 51 ust. 7 </a:t>
            </a:r>
            <a:r>
              <a:rPr lang="pl-PL" dirty="0" err="1" smtClean="0"/>
              <a:t>p.b</a:t>
            </a:r>
            <a:r>
              <a:rPr lang="pl-PL" dirty="0" smtClean="0"/>
              <a:t>.).</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600200"/>
            <a:ext cx="8229600" cy="5069160"/>
          </a:xfrm>
        </p:spPr>
        <p:txBody>
          <a:bodyPr>
            <a:normAutofit fontScale="70000" lnSpcReduction="20000"/>
          </a:bodyPr>
          <a:lstStyle/>
          <a:p>
            <a:pPr algn="ctr">
              <a:buNone/>
            </a:pPr>
            <a:r>
              <a:rPr lang="pl-PL" b="1" dirty="0" smtClean="0"/>
              <a:t>Postępowanie naprawcze</a:t>
            </a:r>
          </a:p>
          <a:p>
            <a:pPr>
              <a:buNone/>
            </a:pPr>
            <a:r>
              <a:rPr lang="pl-PL" dirty="0" smtClean="0"/>
              <a:t>II tryb:</a:t>
            </a:r>
          </a:p>
          <a:p>
            <a:pPr>
              <a:buNone/>
            </a:pPr>
            <a:r>
              <a:rPr lang="pl-PL" dirty="0" smtClean="0"/>
              <a:t>nakłada obowiązek wykonania określonych czynności lub robót </a:t>
            </a:r>
            <a:r>
              <a:rPr lang="pl-PL" i="1" dirty="0" smtClean="0"/>
              <a:t>budowlanych</a:t>
            </a:r>
            <a:r>
              <a:rPr lang="pl-PL" dirty="0" smtClean="0"/>
              <a:t> w celu doprowadzenia wykonywanych robót </a:t>
            </a:r>
            <a:r>
              <a:rPr lang="pl-PL" i="1" dirty="0" smtClean="0"/>
              <a:t>budowlanych</a:t>
            </a:r>
            <a:r>
              <a:rPr lang="pl-PL" dirty="0" smtClean="0"/>
              <a:t> do stanu zgodnego z </a:t>
            </a:r>
            <a:r>
              <a:rPr lang="pl-PL" i="1" dirty="0" smtClean="0"/>
              <a:t>prawem</a:t>
            </a:r>
            <a:r>
              <a:rPr lang="pl-PL" dirty="0" smtClean="0"/>
              <a:t>, określając termin ich wykonania, albo (art. 51 ust. 1 pkt. 2 </a:t>
            </a:r>
            <a:r>
              <a:rPr lang="pl-PL" dirty="0" err="1" smtClean="0"/>
              <a:t>p.b</a:t>
            </a:r>
            <a:r>
              <a:rPr lang="pl-PL" dirty="0" smtClean="0"/>
              <a:t>.). </a:t>
            </a:r>
          </a:p>
          <a:p>
            <a:pPr>
              <a:buNone/>
            </a:pPr>
            <a:endParaRPr lang="pl-PL" dirty="0" smtClean="0"/>
          </a:p>
          <a:p>
            <a:pPr>
              <a:buNone/>
            </a:pPr>
            <a:r>
              <a:rPr lang="pl-PL" dirty="0" smtClean="0"/>
              <a:t>Po upływie terminu lub na wniosek inwestora, właściwy organ sprawdza wykonanie obowiązku, o którym mowa w ust. 1 </a:t>
            </a:r>
            <a:r>
              <a:rPr lang="pl-PL" dirty="0" err="1" smtClean="0"/>
              <a:t>pkt</a:t>
            </a:r>
            <a:r>
              <a:rPr lang="pl-PL" dirty="0" smtClean="0"/>
              <a:t> 2, i wydaje decyzję:</a:t>
            </a:r>
          </a:p>
          <a:p>
            <a:pPr>
              <a:buNone/>
            </a:pPr>
            <a:r>
              <a:rPr lang="pl-PL" dirty="0" smtClean="0"/>
              <a:t>1) o stwierdzeniu wykonania obowiązku albo</a:t>
            </a:r>
          </a:p>
          <a:p>
            <a:pPr>
              <a:buNone/>
            </a:pPr>
            <a:r>
              <a:rPr lang="pl-PL" dirty="0" smtClean="0"/>
              <a:t>2) w przypadku niewykonania obowiązku - nakazującą zaniechanie dalszych robót </a:t>
            </a:r>
            <a:r>
              <a:rPr lang="pl-PL" i="1" dirty="0" smtClean="0"/>
              <a:t>budowlanych</a:t>
            </a:r>
            <a:r>
              <a:rPr lang="pl-PL" dirty="0" smtClean="0"/>
              <a:t> bądź rozbiórkę obiektu lub jego części, bądź doprowadzenie obiektu do stanu poprzedniego.</a:t>
            </a:r>
          </a:p>
          <a:p>
            <a:pPr>
              <a:buNone/>
            </a:pPr>
            <a:r>
              <a:rPr lang="pl-PL" dirty="0" smtClean="0"/>
              <a:t>(art. 51 ust. 3 </a:t>
            </a:r>
            <a:r>
              <a:rPr lang="pl-PL" dirty="0" err="1" smtClean="0"/>
              <a:t>p.b</a:t>
            </a:r>
            <a:r>
              <a:rPr lang="pl-PL" dirty="0" smtClean="0"/>
              <a:t>.).</a:t>
            </a:r>
          </a:p>
          <a:p>
            <a:pPr>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77500" lnSpcReduction="20000"/>
          </a:bodyPr>
          <a:lstStyle/>
          <a:p>
            <a:pPr algn="ctr">
              <a:buNone/>
            </a:pPr>
            <a:r>
              <a:rPr lang="pl-PL" b="1" dirty="0" smtClean="0"/>
              <a:t>Postępowanie naprawcze</a:t>
            </a:r>
          </a:p>
          <a:p>
            <a:pPr>
              <a:buNone/>
            </a:pPr>
            <a:r>
              <a:rPr lang="pl-PL" dirty="0" smtClean="0"/>
              <a:t>III tryb </a:t>
            </a:r>
          </a:p>
          <a:p>
            <a:pPr>
              <a:buNone/>
            </a:pPr>
            <a:r>
              <a:rPr lang="pl-PL" dirty="0" smtClean="0"/>
              <a:t>w przypadku istotnego odstąpienia od zatwierdzonego projektu </a:t>
            </a:r>
            <a:r>
              <a:rPr lang="pl-PL" i="1" dirty="0" smtClean="0"/>
              <a:t>budowlanego</a:t>
            </a:r>
            <a:r>
              <a:rPr lang="pl-PL" dirty="0" smtClean="0"/>
              <a:t> lub innych warunków pozwolenia na budowę - nakłada, określając termin wykonania, obowiązek sporządzenia i przedstawienia projektu </a:t>
            </a:r>
            <a:r>
              <a:rPr lang="pl-PL" i="1" dirty="0" smtClean="0"/>
              <a:t>budowlanego</a:t>
            </a:r>
            <a:r>
              <a:rPr lang="pl-PL" dirty="0" smtClean="0"/>
              <a:t> zamiennego, uwzględniającego zmiany wynikające z dotychczas wykonanych robót </a:t>
            </a:r>
            <a:r>
              <a:rPr lang="pl-PL" i="1" dirty="0" smtClean="0"/>
              <a:t>budowlanych</a:t>
            </a:r>
            <a:r>
              <a:rPr lang="pl-PL" dirty="0" smtClean="0"/>
              <a:t> oraz - w razie potrzeby - wykonania określonych czynności lub robót </a:t>
            </a:r>
            <a:r>
              <a:rPr lang="pl-PL" i="1" dirty="0" smtClean="0"/>
              <a:t>budowlanych</a:t>
            </a:r>
            <a:r>
              <a:rPr lang="pl-PL" dirty="0" smtClean="0"/>
              <a:t> w celu doprowadzenia wykonywanych robót </a:t>
            </a:r>
            <a:r>
              <a:rPr lang="pl-PL" i="1" dirty="0" smtClean="0"/>
              <a:t>budowlanych</a:t>
            </a:r>
            <a:r>
              <a:rPr lang="pl-PL" dirty="0" smtClean="0"/>
              <a:t> do stanu zgodnego z </a:t>
            </a:r>
            <a:r>
              <a:rPr lang="pl-PL" i="1" dirty="0" smtClean="0"/>
              <a:t>prawem</a:t>
            </a:r>
            <a:r>
              <a:rPr lang="pl-PL" dirty="0" smtClean="0"/>
              <a:t>; przepisy dotyczące projektu </a:t>
            </a:r>
            <a:r>
              <a:rPr lang="pl-PL" i="1" dirty="0" smtClean="0"/>
              <a:t>budowlanego</a:t>
            </a:r>
            <a:r>
              <a:rPr lang="pl-PL" dirty="0" smtClean="0"/>
              <a:t> stosuje się odpowiednio do zakresu tych zmian. (art. 51 ust. 1 pkt. 3 </a:t>
            </a:r>
            <a:r>
              <a:rPr lang="pl-PL" dirty="0" err="1" smtClean="0"/>
              <a:t>p.b</a:t>
            </a:r>
            <a:r>
              <a:rPr lang="pl-PL" dirty="0" smtClean="0"/>
              <a:t>.). </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600200"/>
            <a:ext cx="8229600" cy="4925144"/>
          </a:xfrm>
        </p:spPr>
        <p:txBody>
          <a:bodyPr>
            <a:normAutofit fontScale="77500" lnSpcReduction="20000"/>
          </a:bodyPr>
          <a:lstStyle/>
          <a:p>
            <a:pPr algn="ctr">
              <a:buNone/>
            </a:pPr>
            <a:r>
              <a:rPr lang="pl-PL" b="1" dirty="0" smtClean="0"/>
              <a:t>Postępowanie naprawcze</a:t>
            </a:r>
          </a:p>
          <a:p>
            <a:pPr>
              <a:buNone/>
            </a:pPr>
            <a:r>
              <a:rPr lang="pl-PL" dirty="0" smtClean="0"/>
              <a:t>Po upływie terminu lub na wniosek inwestora, właściwy organ sprawdza wykonanie obowiązku, o którym mowa w ust. 1 </a:t>
            </a:r>
            <a:r>
              <a:rPr lang="pl-PL" dirty="0" err="1" smtClean="0"/>
              <a:t>pkt</a:t>
            </a:r>
            <a:r>
              <a:rPr lang="pl-PL" dirty="0" smtClean="0"/>
              <a:t> 3, i wydaje decyzję w sprawie zatwierdzenia projektu </a:t>
            </a:r>
            <a:r>
              <a:rPr lang="pl-PL" i="1" dirty="0" smtClean="0"/>
              <a:t>budowlanego</a:t>
            </a:r>
            <a:r>
              <a:rPr lang="pl-PL" dirty="0" smtClean="0"/>
              <a:t> i pozwolenia na wznowienie robót </a:t>
            </a:r>
            <a:r>
              <a:rPr lang="pl-PL" i="1" dirty="0" smtClean="0"/>
              <a:t>budowlanych</a:t>
            </a:r>
            <a:r>
              <a:rPr lang="pl-PL" dirty="0" smtClean="0"/>
              <a:t> albo - jeżeli budowa została zakończona - o zatwierdzeniu projektu </a:t>
            </a:r>
            <a:r>
              <a:rPr lang="pl-PL" i="1" dirty="0" smtClean="0"/>
              <a:t>budowlanego</a:t>
            </a:r>
            <a:r>
              <a:rPr lang="pl-PL" dirty="0" smtClean="0"/>
              <a:t> zamiennego. W decyzji tej nakłada się obowiązek uzyskania decyzji o pozwoleniu na użytkowanie.</a:t>
            </a:r>
          </a:p>
          <a:p>
            <a:pPr>
              <a:buNone/>
            </a:pPr>
            <a:endParaRPr lang="pl-PL" dirty="0" smtClean="0"/>
          </a:p>
          <a:p>
            <a:pPr>
              <a:buNone/>
            </a:pPr>
            <a:r>
              <a:rPr lang="pl-PL" dirty="0" smtClean="0"/>
              <a:t>W przypadku niewykonania w terminie obowiązku, o którym mowa w ust. 1 </a:t>
            </a:r>
            <a:r>
              <a:rPr lang="pl-PL" dirty="0" err="1" smtClean="0"/>
              <a:t>pkt</a:t>
            </a:r>
            <a:r>
              <a:rPr lang="pl-PL" dirty="0" smtClean="0"/>
              <a:t> 3, właściwy organ wydaje decyzję nakazującą zaniechanie dalszych robót </a:t>
            </a:r>
            <a:r>
              <a:rPr lang="pl-PL" i="1" dirty="0" smtClean="0"/>
              <a:t>budowlanych</a:t>
            </a:r>
            <a:r>
              <a:rPr lang="pl-PL" dirty="0" smtClean="0"/>
              <a:t> bądź rozbiórkę obiektu lub jego części, bądź doprowadzenie obiektu do stanu poprzedniego. (art. 51 ust. 4-5 </a:t>
            </a:r>
            <a:r>
              <a:rPr lang="pl-PL" dirty="0" err="1" smtClean="0"/>
              <a:t>p.b</a:t>
            </a:r>
            <a:r>
              <a:rPr lang="pl-PL" dirty="0" smtClean="0"/>
              <a:t>.)</a:t>
            </a:r>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Postępowanie naprawcze</a:t>
            </a:r>
          </a:p>
          <a:p>
            <a:pPr>
              <a:buNone/>
            </a:pPr>
            <a:r>
              <a:rPr lang="pl-PL" dirty="0" smtClean="0"/>
              <a:t>Przepisów ust. 4 i 5 dotyczących pozwolenia na użytkowanie nie stosuje się do robót </a:t>
            </a:r>
            <a:r>
              <a:rPr lang="pl-PL" i="1" dirty="0" smtClean="0"/>
              <a:t>budowlanych</a:t>
            </a:r>
            <a:r>
              <a:rPr lang="pl-PL" dirty="0" smtClean="0"/>
              <a:t> innych niż budowa bądź przebudowa obiektu </a:t>
            </a:r>
            <a:r>
              <a:rPr lang="pl-PL" i="1" dirty="0" smtClean="0"/>
              <a:t>budowlanego</a:t>
            </a:r>
            <a:r>
              <a:rPr lang="pl-PL" dirty="0" smtClean="0"/>
              <a:t> lub jego części.</a:t>
            </a:r>
          </a:p>
          <a:p>
            <a:pPr>
              <a:buNone/>
            </a:pPr>
            <a:r>
              <a:rPr lang="pl-PL" dirty="0" smtClean="0"/>
              <a:t>(art. 51 ust. 6 </a:t>
            </a:r>
            <a:r>
              <a:rPr lang="pl-PL" dirty="0" err="1" smtClean="0"/>
              <a:t>p.b</a:t>
            </a:r>
            <a:r>
              <a:rPr lang="pl-PL" dirty="0" smtClean="0"/>
              <a:t>.). </a:t>
            </a:r>
          </a:p>
          <a:p>
            <a:pPr>
              <a:buNone/>
            </a:pPr>
            <a:endParaRPr lang="pl-PL" dirty="0" smtClean="0"/>
          </a:p>
          <a:p>
            <a:pPr>
              <a:buNone/>
            </a:pPr>
            <a:r>
              <a:rPr lang="pl-PL" dirty="0" smtClean="0"/>
              <a:t>W przypadku istotnego odstąpienia od projektu </a:t>
            </a:r>
            <a:r>
              <a:rPr lang="pl-PL" i="1" dirty="0" smtClean="0"/>
              <a:t>budowlanego</a:t>
            </a:r>
            <a:r>
              <a:rPr lang="pl-PL" dirty="0" smtClean="0"/>
              <a:t> z naruszeniem art. 36a ust. 1a, przepisy ust. 1 </a:t>
            </a:r>
            <a:r>
              <a:rPr lang="pl-PL" dirty="0" err="1" smtClean="0"/>
              <a:t>pkt</a:t>
            </a:r>
            <a:r>
              <a:rPr lang="pl-PL" dirty="0" smtClean="0"/>
              <a:t> 3 oraz ust. 4 i 5 stosuje się odpowiednio. </a:t>
            </a:r>
          </a:p>
          <a:p>
            <a:pPr>
              <a:buNone/>
            </a:pPr>
            <a:r>
              <a:rPr lang="pl-PL" dirty="0" smtClean="0"/>
              <a:t>(art. 51 ust. 1a </a:t>
            </a:r>
            <a:r>
              <a:rPr lang="pl-PL" dirty="0" err="1" smtClean="0"/>
              <a:t>p.b</a:t>
            </a:r>
            <a:r>
              <a:rPr lang="pl-PL" dirty="0" smtClean="0"/>
              <a:t>.). </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lnSpcReduction="10000"/>
          </a:bodyPr>
          <a:lstStyle/>
          <a:p>
            <a:pPr algn="ctr">
              <a:buNone/>
            </a:pPr>
            <a:r>
              <a:rPr lang="pl-PL" b="1" dirty="0" smtClean="0"/>
              <a:t>Postępowanie naprawcze</a:t>
            </a:r>
          </a:p>
          <a:p>
            <a:pPr>
              <a:buNone/>
            </a:pPr>
            <a:r>
              <a:rPr lang="pl-PL" b="1" smtClean="0"/>
              <a:t>[</a:t>
            </a:r>
            <a:r>
              <a:rPr lang="pl-PL" b="1" dirty="0" smtClean="0"/>
              <a:t>Zasady ponoszenia kosztów wykonania decyzji] </a:t>
            </a:r>
          </a:p>
          <a:p>
            <a:pPr>
              <a:buNone/>
            </a:pPr>
            <a:r>
              <a:rPr lang="pl-PL" dirty="0" smtClean="0"/>
              <a:t>Inwestor, właściciel lub zarządca obiektu </a:t>
            </a:r>
            <a:r>
              <a:rPr lang="pl-PL" i="1" dirty="0" smtClean="0"/>
              <a:t>budowlanego</a:t>
            </a:r>
            <a:r>
              <a:rPr lang="pl-PL" dirty="0" smtClean="0"/>
              <a:t> jest obowiązany na swój koszt dokonać czynności nakazanych w decyzji, o której mowa w art. 48, art. 49b, art. 50a oraz art. 51.</a:t>
            </a:r>
          </a:p>
          <a:p>
            <a:pPr>
              <a:buNone/>
            </a:pPr>
            <a:r>
              <a:rPr lang="pl-PL" dirty="0" smtClean="0"/>
              <a:t>(art. 52 </a:t>
            </a:r>
            <a:r>
              <a:rPr lang="pl-PL" dirty="0" err="1" smtClean="0"/>
              <a:t>p.b</a:t>
            </a:r>
            <a:r>
              <a:rPr lang="pl-PL" dirty="0" smtClean="0"/>
              <a:t>.). </a:t>
            </a:r>
          </a:p>
          <a:p>
            <a:pPr>
              <a:buNone/>
            </a:pP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179512" y="1052736"/>
            <a:ext cx="8964488" cy="5616624"/>
          </a:xfrm>
        </p:spPr>
        <p:txBody>
          <a:bodyPr>
            <a:normAutofit fontScale="62500" lnSpcReduction="20000"/>
          </a:bodyPr>
          <a:lstStyle/>
          <a:p>
            <a:pPr>
              <a:buNone/>
            </a:pPr>
            <a:r>
              <a:rPr lang="pl-PL" b="1" dirty="0" smtClean="0"/>
              <a:t>Kazus 1.4</a:t>
            </a:r>
          </a:p>
          <a:p>
            <a:pPr>
              <a:buNone/>
            </a:pPr>
            <a:r>
              <a:rPr lang="pl-PL" dirty="0" smtClean="0"/>
              <a:t>Władysław Zieliński wykonał roboty budowlane, na które było potrzebne zgłoszenie budowy. Władysław Zieliński zgłosił roboty budowlane, lecz starosta wniósł sprzeciw od tego zgłoszenia. Starosta uzasadnił sprzeciw tym, że roboty budowlane będą uciążliwe dla terenów sąsiednich (art. 30 ust. 7 pkt. 4 </a:t>
            </a:r>
            <a:r>
              <a:rPr lang="pl-PL" dirty="0" err="1" smtClean="0"/>
              <a:t>p.b</a:t>
            </a:r>
            <a:r>
              <a:rPr lang="pl-PL" dirty="0" smtClean="0"/>
              <a:t>.). Powiatowy inspektor nadzoru budowlanego wniósł odwołanie od sprzeciwu starosty. Wojewoda (organ II instancji) uchylił za skarżoną decyzję (sprzeciw). Otrzymawszy decyzję II instancji, Władysław Zieliński dalej prowadził te roboty budowlane. Tymczasem skargę do sądu administracyjnego wnieśli jednocześnie: starosta oraz sąsiad Karol Wilczek. Sąsiad wskazał, że ma interes prawny, a interes ten wynika z decyzji o sprzeciwie. Powiatowy Inspektor Nadzoru Budowlanego nałożył na Władysława Zielińskiego postanowienie wstrzymujące prowadzenie dalszych robót. Tymczasem sąd administracyjny wskazał, że ani starosta, ani sąsiad nie posiada ją interesu prawnego. Decyzja wojewody stała się tym samym prawomocna. Dwa dni później, Powiatowy inspektor nadzoru budowlanego określił wysokość opłaty legalizacyjnej, wskazując, że sprzeciw został wydany, a zatem decyzja wojewody oraz wyrok sądu nie mają prawnego znaczenia dla postępowania legalizującego. </a:t>
            </a:r>
          </a:p>
          <a:p>
            <a:pPr>
              <a:buNone/>
            </a:pPr>
            <a:r>
              <a:rPr lang="pl-PL" dirty="0" smtClean="0"/>
              <a:t> </a:t>
            </a:r>
          </a:p>
          <a:p>
            <a:pPr>
              <a:buNone/>
            </a:pPr>
            <a:r>
              <a:rPr lang="pl-PL" dirty="0" smtClean="0"/>
              <a:t>Oceń działania powiatowego inspektora nadzoru budowlanego</a:t>
            </a:r>
          </a:p>
          <a:p>
            <a:pPr>
              <a:buNone/>
            </a:pPr>
            <a:r>
              <a:rPr lang="pl-PL" dirty="0" smtClean="0"/>
              <a:t>Oceń działania sądu administracyjnego </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179512" y="1052736"/>
            <a:ext cx="8964488" cy="5616624"/>
          </a:xfrm>
        </p:spPr>
        <p:txBody>
          <a:bodyPr>
            <a:normAutofit fontScale="85000" lnSpcReduction="10000"/>
          </a:bodyPr>
          <a:lstStyle/>
          <a:p>
            <a:pPr>
              <a:buNone/>
            </a:pPr>
            <a:r>
              <a:rPr lang="pl-PL" b="1" dirty="0" smtClean="0"/>
              <a:t>Kazus 2.4</a:t>
            </a:r>
          </a:p>
          <a:p>
            <a:pPr>
              <a:buNone/>
            </a:pPr>
            <a:r>
              <a:rPr lang="pl-PL" dirty="0" smtClean="0"/>
              <a:t>Ryszard Paprocki realizował obiekt budowlany bez wymaganego pozwolenia na budowę. Powiatowy Inspektor Nadzoru budowlanego wydał postanowienie wstrzymujące wykonywanie tego obiektu. Następnie Powiatowy Inspektor Nadzoru Budowlanego wydał decyzję określającą opłatę legalizacyjną. Ryszard Paprocki stwierdził, że nie ma zamiaru ani płacić opłaty legalizacyjnej, ani wykonywać rozbiórkę obiektu budowlanego. Powiatowy Inspektor Nadzoru Budowlanego wszczął postępowanie egzekucyjne, w celu egzekucji opłaty legalizacyjnej od Ryszarda Paprockiego. </a:t>
            </a:r>
          </a:p>
          <a:p>
            <a:pPr>
              <a:buNone/>
            </a:pPr>
            <a:r>
              <a:rPr lang="pl-PL" dirty="0" smtClean="0"/>
              <a:t> </a:t>
            </a:r>
          </a:p>
          <a:p>
            <a:pPr>
              <a:buNone/>
            </a:pPr>
            <a:r>
              <a:rPr lang="pl-PL" dirty="0" smtClean="0"/>
              <a:t>Oceń działania powiatowego inspektora nadzoru budowlanego </a:t>
            </a:r>
          </a:p>
          <a:p>
            <a:pPr>
              <a:buNone/>
            </a:pP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endParaRPr lang="pl-PL" dirty="0"/>
          </a:p>
        </p:txBody>
      </p:sp>
      <p:sp>
        <p:nvSpPr>
          <p:cNvPr id="3" name="Symbol zastępczy zawartości 2"/>
          <p:cNvSpPr>
            <a:spLocks noGrp="1"/>
          </p:cNvSpPr>
          <p:nvPr>
            <p:ph idx="1"/>
          </p:nvPr>
        </p:nvSpPr>
        <p:spPr>
          <a:xfrm>
            <a:off x="179512" y="1052736"/>
            <a:ext cx="8964488" cy="5616624"/>
          </a:xfrm>
        </p:spPr>
        <p:txBody>
          <a:bodyPr>
            <a:normAutofit/>
          </a:bodyPr>
          <a:lstStyle/>
          <a:p>
            <a:pPr algn="ctr">
              <a:buNone/>
            </a:pPr>
            <a:endParaRPr lang="pl-PL" sz="5400" b="1" dirty="0" smtClean="0"/>
          </a:p>
          <a:p>
            <a:pPr algn="ctr">
              <a:buNone/>
            </a:pPr>
            <a:endParaRPr lang="pl-PL" sz="1600" b="1" dirty="0" smtClean="0"/>
          </a:p>
          <a:p>
            <a:pPr algn="ctr">
              <a:buNone/>
            </a:pPr>
            <a:r>
              <a:rPr lang="pl-PL" sz="5400" b="1" dirty="0" smtClean="0"/>
              <a:t>Dziękuję za uwagę</a:t>
            </a:r>
            <a:endParaRPr lang="pl-PL" sz="5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smtClean="0"/>
              <a:t>Postępowanie legalizacyjne</a:t>
            </a:r>
          </a:p>
          <a:p>
            <a:pPr>
              <a:buNone/>
            </a:pPr>
            <a:r>
              <a:rPr lang="pl-PL" dirty="0" smtClean="0"/>
              <a:t>Właściwy organ nakazuje, z zastrzeżeniem ust. 2, w drodze decyzji, rozbiórkę obiektu </a:t>
            </a:r>
            <a:r>
              <a:rPr lang="pl-PL" i="1" dirty="0" smtClean="0"/>
              <a:t>budowlanego</a:t>
            </a:r>
            <a:r>
              <a:rPr lang="pl-PL" dirty="0" smtClean="0"/>
              <a:t> lub jego części, będącego w budowie albo wybudowanego</a:t>
            </a:r>
          </a:p>
          <a:p>
            <a:pPr marL="514350" indent="-514350">
              <a:buAutoNum type="arabicParenR"/>
            </a:pPr>
            <a:r>
              <a:rPr lang="pl-PL" dirty="0" smtClean="0"/>
              <a:t>bez wymaganego pozwolenia na budowę albo</a:t>
            </a:r>
          </a:p>
          <a:p>
            <a:pPr marL="514350" indent="-514350">
              <a:buAutoNum type="arabicParenR"/>
            </a:pPr>
            <a:r>
              <a:rPr lang="pl-PL" dirty="0" smtClean="0"/>
              <a:t>bez wymaganego zgłoszenia dotyczącego budowy, o której mowa w art. 29 ust. 1 </a:t>
            </a:r>
            <a:r>
              <a:rPr lang="pl-PL" dirty="0" err="1" smtClean="0"/>
              <a:t>pkt</a:t>
            </a:r>
            <a:r>
              <a:rPr lang="pl-PL" dirty="0" smtClean="0"/>
              <a:t> 1a, 2b i 19a, albo pomimo wniesienia sprzeciwu do tego zgłoszenia.</a:t>
            </a:r>
          </a:p>
          <a:p>
            <a:pPr marL="514350" indent="-514350">
              <a:buNone/>
            </a:pPr>
            <a:r>
              <a:rPr lang="pl-PL" dirty="0" smtClean="0"/>
              <a:t>(art. 48 ust. 1 </a:t>
            </a:r>
            <a:r>
              <a:rPr lang="pl-PL" dirty="0" err="1" smtClean="0"/>
              <a:t>p.b</a:t>
            </a:r>
            <a:r>
              <a:rPr lang="pl-PL" dirty="0" smtClean="0"/>
              <a:t>.).</a:t>
            </a:r>
          </a:p>
          <a:p>
            <a:pPr>
              <a:buNone/>
            </a:pP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600200"/>
            <a:ext cx="8229600" cy="5257800"/>
          </a:xfrm>
        </p:spPr>
        <p:txBody>
          <a:bodyPr>
            <a:normAutofit fontScale="85000" lnSpcReduction="20000"/>
          </a:bodyPr>
          <a:lstStyle/>
          <a:p>
            <a:pPr algn="ctr">
              <a:buNone/>
            </a:pPr>
            <a:r>
              <a:rPr lang="pl-PL" b="1" dirty="0" smtClean="0"/>
              <a:t>Postępowanie legalizacyjne</a:t>
            </a:r>
          </a:p>
          <a:p>
            <a:pPr>
              <a:buNone/>
            </a:pPr>
            <a:r>
              <a:rPr lang="pl-PL" b="1" dirty="0" smtClean="0"/>
              <a:t>Wymienione obiekty budowlane to: </a:t>
            </a:r>
          </a:p>
          <a:p>
            <a:pPr>
              <a:buNone/>
            </a:pPr>
            <a:r>
              <a:rPr lang="pl-PL" dirty="0" smtClean="0"/>
              <a:t>- wolno stojących budynków mieszkalnych jednorodzinnych, których obszar oddziaływania mieści się w całości na działce lub działkach, na których zostały zaprojektowane (art. 29 ust. 1 pkt. 1a </a:t>
            </a:r>
            <a:r>
              <a:rPr lang="pl-PL" dirty="0" err="1" smtClean="0"/>
              <a:t>p.b</a:t>
            </a:r>
            <a:r>
              <a:rPr lang="pl-PL" dirty="0" smtClean="0"/>
              <a:t>.); </a:t>
            </a:r>
          </a:p>
          <a:p>
            <a:pPr>
              <a:buNone/>
            </a:pPr>
            <a:r>
              <a:rPr lang="pl-PL" dirty="0" smtClean="0"/>
              <a:t>- wolno stojących parterowych budynków stacji transformatorowych i kontenerowych stacji transformatorowych o powierzchni zabudowy do 35 m</a:t>
            </a:r>
            <a:r>
              <a:rPr lang="pl-PL" baseline="30000" dirty="0" smtClean="0"/>
              <a:t>2</a:t>
            </a:r>
            <a:r>
              <a:rPr lang="pl-PL" dirty="0" smtClean="0"/>
              <a:t> (art. 29 ust. 1 pkt. 2b </a:t>
            </a:r>
            <a:r>
              <a:rPr lang="pl-PL" dirty="0" err="1" smtClean="0"/>
              <a:t>p.b</a:t>
            </a:r>
            <a:r>
              <a:rPr lang="pl-PL" dirty="0" smtClean="0"/>
              <a:t>.); </a:t>
            </a:r>
          </a:p>
          <a:p>
            <a:pPr>
              <a:buFontTx/>
              <a:buChar char="-"/>
            </a:pPr>
            <a:r>
              <a:rPr lang="pl-PL" dirty="0" smtClean="0"/>
              <a:t>sieci: a) elektroenergetycznych obejmujących napięcie znamionowe nie wyższe niż 1 </a:t>
            </a:r>
            <a:r>
              <a:rPr lang="pl-PL" dirty="0" err="1" smtClean="0"/>
              <a:t>kV</a:t>
            </a:r>
            <a:r>
              <a:rPr lang="pl-PL" dirty="0" smtClean="0"/>
              <a:t>, b) wodociągowych, c) kanalizacyjnych, d) cieplnych, e) telekomunikacyjnych (art. 29 ust. 1 pkt. 19a </a:t>
            </a:r>
            <a:r>
              <a:rPr lang="pl-PL" dirty="0" err="1" smtClean="0"/>
              <a:t>p.b</a:t>
            </a:r>
            <a:r>
              <a:rPr lang="pl-PL" dirty="0" smtClean="0"/>
              <a:t>.).</a:t>
            </a:r>
          </a:p>
          <a:p>
            <a:pPr>
              <a:buNone/>
            </a:pPr>
            <a:endParaRPr lang="pl-PL" dirty="0" smtClean="0"/>
          </a:p>
          <a:p>
            <a:pPr>
              <a:buNone/>
            </a:pPr>
            <a:endParaRPr lang="pl-PL" dirty="0" smtClean="0"/>
          </a:p>
          <a:p>
            <a:pPr>
              <a:buNone/>
            </a:pPr>
            <a:endParaRPr lang="pl-PL" dirty="0" smtClean="0"/>
          </a:p>
          <a:p>
            <a:pPr>
              <a:buNone/>
            </a:pP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600200"/>
            <a:ext cx="8229600" cy="4997152"/>
          </a:xfrm>
        </p:spPr>
        <p:txBody>
          <a:bodyPr>
            <a:normAutofit fontScale="70000" lnSpcReduction="20000"/>
          </a:bodyPr>
          <a:lstStyle/>
          <a:p>
            <a:pPr algn="ctr">
              <a:buNone/>
            </a:pPr>
            <a:r>
              <a:rPr lang="pl-PL" b="1" dirty="0" smtClean="0"/>
              <a:t>Postępowanie legalizacyjne</a:t>
            </a:r>
          </a:p>
          <a:p>
            <a:pPr>
              <a:buNone/>
            </a:pPr>
            <a:r>
              <a:rPr lang="pl-PL" dirty="0" smtClean="0"/>
              <a:t>Jeżeli budowa, o której mowa w ust. 1:</a:t>
            </a:r>
          </a:p>
          <a:p>
            <a:pPr marL="514350" indent="-514350">
              <a:buAutoNum type="arabicParenR"/>
            </a:pPr>
            <a:r>
              <a:rPr lang="pl-PL" dirty="0" smtClean="0"/>
              <a:t>jest zgodna z przepisami o planowaniu i zagospodarowaniu przestrzennym, a w szczególności: </a:t>
            </a:r>
          </a:p>
          <a:p>
            <a:pPr marL="514350" indent="-514350">
              <a:buNone/>
            </a:pPr>
            <a:r>
              <a:rPr lang="pl-PL" dirty="0" smtClean="0"/>
              <a:t>     a) ustaleniami obowiązującego miejscowego planu zagospodarowania przestrzennego i innymi aktami prawa miejscowego albo;</a:t>
            </a:r>
          </a:p>
          <a:p>
            <a:pPr>
              <a:buNone/>
            </a:pPr>
            <a:r>
              <a:rPr lang="pl-PL" dirty="0" smtClean="0"/>
              <a:t>     b) ustaleniami decyzji o warunkach zabudowy i zagospodarowania terenu, w przypadku braku obowiązującego miejscowego planu zagospodarowania przestrzennego,</a:t>
            </a:r>
          </a:p>
          <a:p>
            <a:pPr>
              <a:buNone/>
            </a:pPr>
            <a:r>
              <a:rPr lang="pl-PL" dirty="0" smtClean="0"/>
              <a:t>2) nie narusza przepisów, w tym techniczno-budowlanych, w zakresie uniemożliwiającym doprowadzenie obiektu budowlanego lub jego części do stanu zgodnego z prawem</a:t>
            </a:r>
          </a:p>
          <a:p>
            <a:pPr>
              <a:buNone/>
            </a:pPr>
            <a:r>
              <a:rPr lang="pl-PL" dirty="0" smtClean="0"/>
              <a:t>- właściwy organ wstrzymuje postanowieniem prowadzenie robót budowlanych. </a:t>
            </a:r>
          </a:p>
          <a:p>
            <a:pPr>
              <a:buNone/>
            </a:pPr>
            <a:r>
              <a:rPr lang="pl-PL" dirty="0" smtClean="0"/>
              <a:t>(art. 48 ust. 2 </a:t>
            </a:r>
            <a:r>
              <a:rPr lang="pl-PL" dirty="0" err="1" smtClean="0"/>
              <a:t>p.b</a:t>
            </a:r>
            <a:r>
              <a:rPr lang="pl-PL" dirty="0" smtClean="0"/>
              <a:t>.).</a:t>
            </a:r>
          </a:p>
          <a:p>
            <a:pPr>
              <a:buNone/>
            </a:pP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70000" lnSpcReduction="20000"/>
          </a:bodyPr>
          <a:lstStyle/>
          <a:p>
            <a:pPr algn="ctr">
              <a:buNone/>
            </a:pPr>
            <a:r>
              <a:rPr lang="pl-PL" b="1" dirty="0" smtClean="0"/>
              <a:t>Postępowanie legalizacyjne</a:t>
            </a:r>
          </a:p>
          <a:p>
            <a:pPr>
              <a:buNone/>
            </a:pPr>
            <a:r>
              <a:rPr lang="pl-PL" dirty="0" smtClean="0"/>
              <a:t>W postanowieniu, o którym mowa w ust. 2, ustala się wymagania dotyczące niezbędnych zabezpieczeń budowy oraz nakłada obowiązek przedstawienia, w wyznaczonym terminie:</a:t>
            </a:r>
          </a:p>
          <a:p>
            <a:pPr>
              <a:buNone/>
            </a:pPr>
            <a:r>
              <a:rPr lang="pl-PL" dirty="0" smtClean="0"/>
              <a:t>1) zaświadczenia wójta, burmistrza albo prezydenta miasta o zgodności budowy z ustaleniami obowiązującego miejscowego planu zagospodarowania przestrzennego albo decyzji o warunkach zabudowy i zagospodarowania terenu, w przypadku braku obowiązującego planu zagospodarowania przestrzennego;</a:t>
            </a:r>
          </a:p>
          <a:p>
            <a:pPr>
              <a:buNone/>
            </a:pPr>
            <a:r>
              <a:rPr lang="pl-PL" dirty="0" smtClean="0"/>
              <a:t>2) dokumentów, o których mowa w art. 33 ust. 2 </a:t>
            </a:r>
            <a:r>
              <a:rPr lang="pl-PL" dirty="0" err="1" smtClean="0"/>
              <a:t>pkt</a:t>
            </a:r>
            <a:r>
              <a:rPr lang="pl-PL" dirty="0" smtClean="0"/>
              <a:t> 1, 2 i 4 oraz ust. 3; do projektu architektoniczno-budowlanego nie stosuje się przepisu art. 20 ust. 3 </a:t>
            </a:r>
            <a:r>
              <a:rPr lang="pl-PL" dirty="0" err="1" smtClean="0"/>
              <a:t>pkt</a:t>
            </a:r>
            <a:r>
              <a:rPr lang="pl-PL" dirty="0" smtClean="0"/>
              <a:t> 2.</a:t>
            </a:r>
          </a:p>
          <a:p>
            <a:pPr>
              <a:buNone/>
            </a:pPr>
            <a:r>
              <a:rPr lang="pl-PL" dirty="0" smtClean="0"/>
              <a:t>(art. 48 ust. 3 </a:t>
            </a:r>
            <a:r>
              <a:rPr lang="pl-PL" dirty="0" err="1" smtClean="0"/>
              <a:t>p.b</a:t>
            </a:r>
            <a:r>
              <a:rPr lang="pl-PL" dirty="0" smtClean="0"/>
              <a:t>.). </a:t>
            </a:r>
          </a:p>
          <a:p>
            <a:pPr>
              <a:buNone/>
            </a:pP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Postępowanie legalizacyjne</a:t>
            </a:r>
          </a:p>
          <a:p>
            <a:pPr>
              <a:buNone/>
            </a:pPr>
            <a:endParaRPr lang="pl-PL" dirty="0" smtClean="0"/>
          </a:p>
          <a:p>
            <a:pPr>
              <a:buNone/>
            </a:pPr>
            <a:r>
              <a:rPr lang="pl-PL" b="1" dirty="0" smtClean="0"/>
              <a:t>Negatywne zakończenie </a:t>
            </a:r>
            <a:r>
              <a:rPr lang="pl-PL" dirty="0" smtClean="0"/>
              <a:t>- W przypadku niespełnienia w wyznaczonym terminie obowiązków, o których mowa w ust. 3, stosuje się przepis ust. 1.</a:t>
            </a:r>
          </a:p>
          <a:p>
            <a:pPr>
              <a:buNone/>
            </a:pPr>
            <a:endParaRPr lang="pl-PL" dirty="0" smtClean="0"/>
          </a:p>
          <a:p>
            <a:pPr>
              <a:buNone/>
            </a:pPr>
            <a:r>
              <a:rPr lang="pl-PL" b="1" dirty="0" smtClean="0"/>
              <a:t>Dalsze postęp. legal. </a:t>
            </a:r>
            <a:r>
              <a:rPr lang="pl-PL" dirty="0" smtClean="0"/>
              <a:t>- Przedłożenie w wyznaczonym terminie dokumentów, o których mowa w ust. 3, traktuje się jak wniosek o zatwierdzenie projektu </a:t>
            </a:r>
            <a:r>
              <a:rPr lang="pl-PL" i="1" dirty="0" smtClean="0"/>
              <a:t>budowlanego</a:t>
            </a:r>
            <a:r>
              <a:rPr lang="pl-PL" dirty="0" smtClean="0"/>
              <a:t> i pozwolenie na wznowienie robót </a:t>
            </a:r>
            <a:r>
              <a:rPr lang="pl-PL" i="1" dirty="0" smtClean="0"/>
              <a:t>budowlanych</a:t>
            </a:r>
            <a:r>
              <a:rPr lang="pl-PL" dirty="0" smtClean="0"/>
              <a:t>, jeżeli budowa nie została zakończona.</a:t>
            </a:r>
          </a:p>
          <a:p>
            <a:pPr>
              <a:buNone/>
            </a:pPr>
            <a:r>
              <a:rPr lang="pl-PL" dirty="0" smtClean="0"/>
              <a:t>(art. 48 ust. 4-5 </a:t>
            </a:r>
            <a:r>
              <a:rPr lang="pl-PL" dirty="0" err="1" smtClean="0"/>
              <a:t>p.b</a:t>
            </a:r>
            <a:r>
              <a:rPr lang="pl-PL" dirty="0" smtClean="0"/>
              <a:t>.).</a:t>
            </a:r>
          </a:p>
          <a:p>
            <a:pPr>
              <a:buNone/>
            </a:pP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p:txBody>
          <a:bodyPr>
            <a:normAutofit fontScale="70000" lnSpcReduction="20000"/>
          </a:bodyPr>
          <a:lstStyle/>
          <a:p>
            <a:pPr algn="ctr">
              <a:buNone/>
            </a:pPr>
            <a:r>
              <a:rPr lang="pl-PL" b="1" dirty="0" smtClean="0"/>
              <a:t>Postępowanie legalizacyjne</a:t>
            </a:r>
          </a:p>
          <a:p>
            <a:pPr>
              <a:buNone/>
            </a:pPr>
            <a:r>
              <a:rPr lang="pl-PL" dirty="0" smtClean="0"/>
              <a:t> Właściwy organ, przed wydaniem decyzji w sprawie zatwierdzenia projektu budowlanego i udzielenia pozwolenia na wznowienie robót budowlanych, bada:</a:t>
            </a:r>
          </a:p>
          <a:p>
            <a:pPr>
              <a:buNone/>
            </a:pPr>
            <a:r>
              <a:rPr lang="pl-PL" dirty="0" smtClean="0"/>
              <a:t>1) zgodność projektu zagospodarowania działki lub terenu z przepisami o planowaniu i zagospodarowaniu przestrzennym, a w szczególności z ustaleniami obowiązującego miejscowego planu zagospodarowania przestrzennego,</a:t>
            </a:r>
          </a:p>
          <a:p>
            <a:pPr>
              <a:buNone/>
            </a:pPr>
            <a:r>
              <a:rPr lang="pl-PL" dirty="0" smtClean="0"/>
              <a:t>2) kompletność projektu budowlanego i posiadanie wymaganych opinii, uzgodnień, pozwoleń i sprawdzeń,</a:t>
            </a:r>
          </a:p>
          <a:p>
            <a:pPr>
              <a:buNone/>
            </a:pPr>
            <a:r>
              <a:rPr lang="pl-PL" dirty="0" smtClean="0"/>
              <a:t>3) wykonanie projektu budowlanego przez osobę posiadającą wymagane uprawnienia budowlane</a:t>
            </a:r>
          </a:p>
          <a:p>
            <a:pPr>
              <a:buNone/>
            </a:pPr>
            <a:r>
              <a:rPr lang="pl-PL" dirty="0" smtClean="0"/>
              <a:t>- oraz, w drodze postanowienia, ustala wysokość opłaty legalizacyjnej. Na postanowienie przysługuje zażalenie </a:t>
            </a:r>
          </a:p>
          <a:p>
            <a:pPr>
              <a:buNone/>
            </a:pPr>
            <a:r>
              <a:rPr lang="pl-PL" dirty="0" smtClean="0"/>
              <a:t>(art. 49 ust. 1 </a:t>
            </a:r>
            <a:r>
              <a:rPr lang="pl-PL" dirty="0" err="1" smtClean="0"/>
              <a:t>p.b</a:t>
            </a:r>
            <a:r>
              <a:rPr lang="pl-PL" dirty="0" smtClean="0"/>
              <a:t>.)</a:t>
            </a:r>
          </a:p>
          <a:p>
            <a:pPr>
              <a:buNone/>
            </a:pP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ROZBIÓRKA OBLIGATORYJNA </a:t>
            </a:r>
            <a:br>
              <a:rPr lang="pl-PL" dirty="0" smtClean="0"/>
            </a:br>
            <a:endParaRPr lang="pl-PL" dirty="0"/>
          </a:p>
        </p:txBody>
      </p:sp>
      <p:sp>
        <p:nvSpPr>
          <p:cNvPr id="3" name="Symbol zastępczy zawartości 2"/>
          <p:cNvSpPr>
            <a:spLocks noGrp="1"/>
          </p:cNvSpPr>
          <p:nvPr>
            <p:ph idx="1"/>
          </p:nvPr>
        </p:nvSpPr>
        <p:spPr>
          <a:xfrm>
            <a:off x="457200" y="1124744"/>
            <a:ext cx="8229600" cy="5544616"/>
          </a:xfrm>
        </p:spPr>
        <p:txBody>
          <a:bodyPr>
            <a:normAutofit fontScale="77500" lnSpcReduction="20000"/>
          </a:bodyPr>
          <a:lstStyle/>
          <a:p>
            <a:pPr algn="ctr">
              <a:buNone/>
            </a:pPr>
            <a:r>
              <a:rPr lang="pl-PL" b="1" dirty="0" smtClean="0"/>
              <a:t>Postępowanie legalizacyjne</a:t>
            </a:r>
          </a:p>
          <a:p>
            <a:pPr>
              <a:buNone/>
            </a:pPr>
            <a:r>
              <a:rPr lang="pl-PL" dirty="0" smtClean="0"/>
              <a:t>Do opłaty legalizacyjnej stosuje się odpowiednio przepisy dotyczące kar, o których mowa w art. 59f ust. 1, z tym że stawka opłaty podlega pięćdziesięciokrotnemu podwyższeniu.</a:t>
            </a:r>
          </a:p>
          <a:p>
            <a:pPr>
              <a:buNone/>
            </a:pPr>
            <a:r>
              <a:rPr lang="pl-PL" dirty="0" smtClean="0"/>
              <a:t>(art. 49 ust. 1 </a:t>
            </a:r>
            <a:r>
              <a:rPr lang="pl-PL" dirty="0" err="1" smtClean="0"/>
              <a:t>p.b</a:t>
            </a:r>
            <a:r>
              <a:rPr lang="pl-PL" dirty="0" smtClean="0"/>
              <a:t>.)</a:t>
            </a:r>
          </a:p>
          <a:p>
            <a:pPr>
              <a:buNone/>
            </a:pPr>
            <a:endParaRPr lang="pl-PL" dirty="0" smtClean="0"/>
          </a:p>
          <a:p>
            <a:pPr>
              <a:buNone/>
            </a:pPr>
            <a:r>
              <a:rPr lang="pl-PL" dirty="0" smtClean="0"/>
              <a:t>W przypadku stwierdzenia w trakcie obowiązkowej kontroli nieprawidłowości w zakresie, o którym mowa w art. 59a ust. 2, wymierza się karę stanowiącą iloczyn stawki opłaty (s), współczynnika kategorii obiektu </a:t>
            </a:r>
            <a:r>
              <a:rPr lang="pl-PL" i="1" dirty="0" smtClean="0"/>
              <a:t>budowlanego</a:t>
            </a:r>
            <a:r>
              <a:rPr lang="pl-PL" dirty="0" smtClean="0"/>
              <a:t> (k) i współczynnika wielkości obiektu </a:t>
            </a:r>
            <a:r>
              <a:rPr lang="pl-PL" i="1" dirty="0" smtClean="0"/>
              <a:t>budowlanego</a:t>
            </a:r>
            <a:r>
              <a:rPr lang="pl-PL" dirty="0" smtClean="0"/>
              <a:t> (w).</a:t>
            </a:r>
          </a:p>
          <a:p>
            <a:pPr>
              <a:buNone/>
            </a:pPr>
            <a:r>
              <a:rPr lang="pl-PL" dirty="0" smtClean="0"/>
              <a:t>Stawka opłaty (s) wynosi 500 zł.</a:t>
            </a:r>
          </a:p>
          <a:p>
            <a:pPr>
              <a:buNone/>
            </a:pPr>
            <a:r>
              <a:rPr lang="pl-PL" dirty="0" smtClean="0"/>
              <a:t>Kategorie obiektów, współczynnik kategorii obiektu oraz współczynnik wielkości obiektu określa załącznik do ustawy.</a:t>
            </a:r>
          </a:p>
          <a:p>
            <a:pPr>
              <a:buNone/>
            </a:pPr>
            <a:r>
              <a:rPr lang="pl-PL" dirty="0" smtClean="0"/>
              <a:t>(art. 59f ust. 1-3 </a:t>
            </a:r>
            <a:r>
              <a:rPr lang="pl-PL" dirty="0" err="1" smtClean="0"/>
              <a:t>p.b</a:t>
            </a:r>
            <a:r>
              <a:rPr lang="pl-PL" dirty="0" smtClean="0"/>
              <a:t>.)</a:t>
            </a:r>
          </a:p>
          <a:p>
            <a:pPr>
              <a:buNone/>
            </a:pPr>
            <a:endParaRPr lang="pl-PL" dirty="0" smtClean="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2764</Words>
  <Application>Microsoft Office PowerPoint</Application>
  <PresentationFormat>Pokaz na ekranie (4:3)</PresentationFormat>
  <Paragraphs>196</Paragraphs>
  <Slides>29</Slides>
  <Notes>0</Notes>
  <HiddenSlides>0</HiddenSlides>
  <MMClips>0</MMClips>
  <ScaleCrop>false</ScaleCrop>
  <HeadingPairs>
    <vt:vector size="4" baseType="variant">
      <vt:variant>
        <vt:lpstr>Motyw</vt:lpstr>
      </vt:variant>
      <vt:variant>
        <vt:i4>1</vt:i4>
      </vt:variant>
      <vt:variant>
        <vt:lpstr>Tytuły slajdów</vt:lpstr>
      </vt:variant>
      <vt:variant>
        <vt:i4>29</vt:i4>
      </vt:variant>
    </vt:vector>
  </HeadingPairs>
  <TitlesOfParts>
    <vt:vector size="30" baseType="lpstr">
      <vt:lpstr>Motyw pakietu Office</vt:lpstr>
      <vt:lpstr>Proces rozbiórki</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ROZBIÓRKA OBLIGATORYJNA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rozbiórki</dc:title>
  <dc:creator>Maciek</dc:creator>
  <cp:lastModifiedBy>Maciek</cp:lastModifiedBy>
  <cp:revision>12</cp:revision>
  <dcterms:created xsi:type="dcterms:W3CDTF">2016-01-15T14:13:06Z</dcterms:created>
  <dcterms:modified xsi:type="dcterms:W3CDTF">2016-01-15T21:50:39Z</dcterms:modified>
</cp:coreProperties>
</file>