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F9B515-AFBA-4579-9ACE-7452D1066E7F}" type="doc">
      <dgm:prSet loTypeId="urn:microsoft.com/office/officeart/2008/layout/PictureAccentList" loCatId="picture" qsTypeId="urn:microsoft.com/office/officeart/2005/8/quickstyle/simple1" qsCatId="simple" csTypeId="urn:microsoft.com/office/officeart/2005/8/colors/accent1_2" csCatId="accent1" phldr="1"/>
      <dgm:spPr/>
      <dgm:t>
        <a:bodyPr/>
        <a:lstStyle/>
        <a:p>
          <a:endParaRPr lang="pl-PL"/>
        </a:p>
      </dgm:t>
    </dgm:pt>
    <dgm:pt modelId="{D790C2F3-B4DB-4756-B7CE-B5DBAACB95D3}">
      <dgm:prSet phldrT="[Tekst]"/>
      <dgm:spPr/>
      <dgm:t>
        <a:bodyPr/>
        <a:lstStyle/>
        <a:p>
          <a:r>
            <a:rPr lang="pl-PL" dirty="0" smtClean="0"/>
            <a:t>Środki sądowej ochrony praw jednostek</a:t>
          </a:r>
          <a:endParaRPr lang="pl-PL" dirty="0"/>
        </a:p>
      </dgm:t>
    </dgm:pt>
    <dgm:pt modelId="{D8A0E58E-4756-406E-B944-72CD9B2B8326}" type="parTrans" cxnId="{5B181DB7-9D26-4CAF-81F9-4B9005F3B67B}">
      <dgm:prSet/>
      <dgm:spPr/>
      <dgm:t>
        <a:bodyPr/>
        <a:lstStyle/>
        <a:p>
          <a:endParaRPr lang="pl-PL"/>
        </a:p>
      </dgm:t>
    </dgm:pt>
    <dgm:pt modelId="{C1CB72F4-3639-4D54-9002-01CC18B364E3}" type="sibTrans" cxnId="{5B181DB7-9D26-4CAF-81F9-4B9005F3B67B}">
      <dgm:prSet/>
      <dgm:spPr/>
      <dgm:t>
        <a:bodyPr/>
        <a:lstStyle/>
        <a:p>
          <a:endParaRPr lang="pl-PL"/>
        </a:p>
      </dgm:t>
    </dgm:pt>
    <dgm:pt modelId="{344DE951-97DE-4686-9565-88CA69FB8EE8}">
      <dgm:prSet phldrT="[Tekst]"/>
      <dgm:spPr/>
      <dgm:t>
        <a:bodyPr/>
        <a:lstStyle/>
        <a:p>
          <a:r>
            <a:rPr lang="pl-PL" dirty="0" smtClean="0"/>
            <a:t>Środki bezpośrednie (określone w traktatach powództwa do Sądu I Instancji, do których wniesienia jednostki mają legitymację)</a:t>
          </a:r>
          <a:endParaRPr lang="pl-PL" dirty="0"/>
        </a:p>
      </dgm:t>
    </dgm:pt>
    <dgm:pt modelId="{33A75B61-F1A1-4933-94A8-6D50B54638A9}" type="parTrans" cxnId="{F171C4F5-0F4E-425C-9E8F-90CB0B1C132F}">
      <dgm:prSet/>
      <dgm:spPr/>
      <dgm:t>
        <a:bodyPr/>
        <a:lstStyle/>
        <a:p>
          <a:endParaRPr lang="pl-PL"/>
        </a:p>
      </dgm:t>
    </dgm:pt>
    <dgm:pt modelId="{82F6159E-3630-4DF6-91A7-290CF3AC2214}" type="sibTrans" cxnId="{F171C4F5-0F4E-425C-9E8F-90CB0B1C132F}">
      <dgm:prSet/>
      <dgm:spPr/>
      <dgm:t>
        <a:bodyPr/>
        <a:lstStyle/>
        <a:p>
          <a:endParaRPr lang="pl-PL"/>
        </a:p>
      </dgm:t>
    </dgm:pt>
    <dgm:pt modelId="{AF595A85-9517-4CEC-AC21-26FF426A77B7}">
      <dgm:prSet phldrT="[Tekst]"/>
      <dgm:spPr/>
      <dgm:t>
        <a:bodyPr/>
        <a:lstStyle/>
        <a:p>
          <a:r>
            <a:rPr lang="pl-PL" dirty="0" smtClean="0"/>
            <a:t>Środki pośrednie (powództwa, w przypadku których legitymację czynną posiadają podmioty inne aniżeli osoby fizyczne i prawne)</a:t>
          </a:r>
          <a:endParaRPr lang="pl-PL" dirty="0"/>
        </a:p>
      </dgm:t>
    </dgm:pt>
    <dgm:pt modelId="{DCBB12DB-BFD6-4477-BA97-3C4AC5B43058}" type="parTrans" cxnId="{E9263D34-A3C3-459E-A34D-A81CA5D92617}">
      <dgm:prSet/>
      <dgm:spPr/>
      <dgm:t>
        <a:bodyPr/>
        <a:lstStyle/>
        <a:p>
          <a:endParaRPr lang="pl-PL"/>
        </a:p>
      </dgm:t>
    </dgm:pt>
    <dgm:pt modelId="{85FE75F4-B0DB-456A-87B4-C309D698F570}" type="sibTrans" cxnId="{E9263D34-A3C3-459E-A34D-A81CA5D92617}">
      <dgm:prSet/>
      <dgm:spPr/>
      <dgm:t>
        <a:bodyPr/>
        <a:lstStyle/>
        <a:p>
          <a:endParaRPr lang="pl-PL"/>
        </a:p>
      </dgm:t>
    </dgm:pt>
    <dgm:pt modelId="{DE07DF07-7DB1-4F74-8708-6541C8E91386}" type="pres">
      <dgm:prSet presAssocID="{F1F9B515-AFBA-4579-9ACE-7452D1066E7F}" presName="layout" presStyleCnt="0">
        <dgm:presLayoutVars>
          <dgm:chMax/>
          <dgm:chPref/>
          <dgm:dir/>
          <dgm:animOne val="branch"/>
          <dgm:animLvl val="lvl"/>
          <dgm:resizeHandles/>
        </dgm:presLayoutVars>
      </dgm:prSet>
      <dgm:spPr/>
    </dgm:pt>
    <dgm:pt modelId="{5E799A25-7CB9-491F-9C41-A5CAAFE77A3E}" type="pres">
      <dgm:prSet presAssocID="{D790C2F3-B4DB-4756-B7CE-B5DBAACB95D3}" presName="root" presStyleCnt="0">
        <dgm:presLayoutVars>
          <dgm:chMax/>
          <dgm:chPref val="4"/>
        </dgm:presLayoutVars>
      </dgm:prSet>
      <dgm:spPr/>
    </dgm:pt>
    <dgm:pt modelId="{2EE6EB9F-AD91-424B-985C-645FFA357AD0}" type="pres">
      <dgm:prSet presAssocID="{D790C2F3-B4DB-4756-B7CE-B5DBAACB95D3}" presName="rootComposite" presStyleCnt="0">
        <dgm:presLayoutVars/>
      </dgm:prSet>
      <dgm:spPr/>
    </dgm:pt>
    <dgm:pt modelId="{8D66CD83-7363-4530-A00E-A757F64969EE}" type="pres">
      <dgm:prSet presAssocID="{D790C2F3-B4DB-4756-B7CE-B5DBAACB95D3}" presName="rootText" presStyleLbl="node0" presStyleIdx="0" presStyleCnt="1">
        <dgm:presLayoutVars>
          <dgm:chMax/>
          <dgm:chPref val="4"/>
        </dgm:presLayoutVars>
      </dgm:prSet>
      <dgm:spPr/>
    </dgm:pt>
    <dgm:pt modelId="{96F9A9F6-7EDC-4A9F-8B26-BDBF86AD5259}" type="pres">
      <dgm:prSet presAssocID="{D790C2F3-B4DB-4756-B7CE-B5DBAACB95D3}" presName="childShape" presStyleCnt="0">
        <dgm:presLayoutVars>
          <dgm:chMax val="0"/>
          <dgm:chPref val="0"/>
        </dgm:presLayoutVars>
      </dgm:prSet>
      <dgm:spPr/>
    </dgm:pt>
    <dgm:pt modelId="{5032D1C0-9994-4429-8DC1-24653B9A4FC5}" type="pres">
      <dgm:prSet presAssocID="{344DE951-97DE-4686-9565-88CA69FB8EE8}" presName="childComposite" presStyleCnt="0">
        <dgm:presLayoutVars>
          <dgm:chMax val="0"/>
          <dgm:chPref val="0"/>
        </dgm:presLayoutVars>
      </dgm:prSet>
      <dgm:spPr/>
    </dgm:pt>
    <dgm:pt modelId="{926E62BC-13A6-403D-8B5A-0A9AFCE67541}" type="pres">
      <dgm:prSet presAssocID="{344DE951-97DE-4686-9565-88CA69FB8EE8}" presName="Image" presStyleLbl="node1" presStyleIdx="0" presStyleCnt="2"/>
      <dgm:spPr/>
    </dgm:pt>
    <dgm:pt modelId="{DE94C321-AF4B-4C2A-BE03-EAEDA848C010}" type="pres">
      <dgm:prSet presAssocID="{344DE951-97DE-4686-9565-88CA69FB8EE8}" presName="childText" presStyleLbl="lnNode1" presStyleIdx="0" presStyleCnt="2">
        <dgm:presLayoutVars>
          <dgm:chMax val="0"/>
          <dgm:chPref val="0"/>
          <dgm:bulletEnabled val="1"/>
        </dgm:presLayoutVars>
      </dgm:prSet>
      <dgm:spPr/>
      <dgm:t>
        <a:bodyPr/>
        <a:lstStyle/>
        <a:p>
          <a:endParaRPr lang="pl-PL"/>
        </a:p>
      </dgm:t>
    </dgm:pt>
    <dgm:pt modelId="{8F45E69C-E249-44C7-88BF-5DB026242B06}" type="pres">
      <dgm:prSet presAssocID="{AF595A85-9517-4CEC-AC21-26FF426A77B7}" presName="childComposite" presStyleCnt="0">
        <dgm:presLayoutVars>
          <dgm:chMax val="0"/>
          <dgm:chPref val="0"/>
        </dgm:presLayoutVars>
      </dgm:prSet>
      <dgm:spPr/>
    </dgm:pt>
    <dgm:pt modelId="{0F8E1E85-5BFC-4154-A83C-175153FFABAE}" type="pres">
      <dgm:prSet presAssocID="{AF595A85-9517-4CEC-AC21-26FF426A77B7}" presName="Image" presStyleLbl="node1" presStyleIdx="1" presStyleCnt="2"/>
      <dgm:spPr/>
    </dgm:pt>
    <dgm:pt modelId="{5B295A44-2061-4594-9443-AAED308F891B}" type="pres">
      <dgm:prSet presAssocID="{AF595A85-9517-4CEC-AC21-26FF426A77B7}" presName="childText" presStyleLbl="lnNode1" presStyleIdx="1" presStyleCnt="2">
        <dgm:presLayoutVars>
          <dgm:chMax val="0"/>
          <dgm:chPref val="0"/>
          <dgm:bulletEnabled val="1"/>
        </dgm:presLayoutVars>
      </dgm:prSet>
      <dgm:spPr/>
      <dgm:t>
        <a:bodyPr/>
        <a:lstStyle/>
        <a:p>
          <a:endParaRPr lang="pl-PL"/>
        </a:p>
      </dgm:t>
    </dgm:pt>
  </dgm:ptLst>
  <dgm:cxnLst>
    <dgm:cxn modelId="{3E2DD96A-0F6C-4A3A-AF16-486AE7376C29}" type="presOf" srcId="{D790C2F3-B4DB-4756-B7CE-B5DBAACB95D3}" destId="{8D66CD83-7363-4530-A00E-A757F64969EE}" srcOrd="0" destOrd="0" presId="urn:microsoft.com/office/officeart/2008/layout/PictureAccentList"/>
    <dgm:cxn modelId="{5B181DB7-9D26-4CAF-81F9-4B9005F3B67B}" srcId="{F1F9B515-AFBA-4579-9ACE-7452D1066E7F}" destId="{D790C2F3-B4DB-4756-B7CE-B5DBAACB95D3}" srcOrd="0" destOrd="0" parTransId="{D8A0E58E-4756-406E-B944-72CD9B2B8326}" sibTransId="{C1CB72F4-3639-4D54-9002-01CC18B364E3}"/>
    <dgm:cxn modelId="{494C13F2-28A4-4F09-92DF-2EFAC4E23432}" type="presOf" srcId="{AF595A85-9517-4CEC-AC21-26FF426A77B7}" destId="{5B295A44-2061-4594-9443-AAED308F891B}" srcOrd="0" destOrd="0" presId="urn:microsoft.com/office/officeart/2008/layout/PictureAccentList"/>
    <dgm:cxn modelId="{F171C4F5-0F4E-425C-9E8F-90CB0B1C132F}" srcId="{D790C2F3-B4DB-4756-B7CE-B5DBAACB95D3}" destId="{344DE951-97DE-4686-9565-88CA69FB8EE8}" srcOrd="0" destOrd="0" parTransId="{33A75B61-F1A1-4933-94A8-6D50B54638A9}" sibTransId="{82F6159E-3630-4DF6-91A7-290CF3AC2214}"/>
    <dgm:cxn modelId="{038F65C0-0D31-4FEE-8A07-6657196ACED7}" type="presOf" srcId="{F1F9B515-AFBA-4579-9ACE-7452D1066E7F}" destId="{DE07DF07-7DB1-4F74-8708-6541C8E91386}" srcOrd="0" destOrd="0" presId="urn:microsoft.com/office/officeart/2008/layout/PictureAccentList"/>
    <dgm:cxn modelId="{E9263D34-A3C3-459E-A34D-A81CA5D92617}" srcId="{D790C2F3-B4DB-4756-B7CE-B5DBAACB95D3}" destId="{AF595A85-9517-4CEC-AC21-26FF426A77B7}" srcOrd="1" destOrd="0" parTransId="{DCBB12DB-BFD6-4477-BA97-3C4AC5B43058}" sibTransId="{85FE75F4-B0DB-456A-87B4-C309D698F570}"/>
    <dgm:cxn modelId="{59AB5E4C-4931-4C1E-8626-AE041997D12E}" type="presOf" srcId="{344DE951-97DE-4686-9565-88CA69FB8EE8}" destId="{DE94C321-AF4B-4C2A-BE03-EAEDA848C010}" srcOrd="0" destOrd="0" presId="urn:microsoft.com/office/officeart/2008/layout/PictureAccentList"/>
    <dgm:cxn modelId="{79504B19-0706-44A8-AABF-329C4C99E674}" type="presParOf" srcId="{DE07DF07-7DB1-4F74-8708-6541C8E91386}" destId="{5E799A25-7CB9-491F-9C41-A5CAAFE77A3E}" srcOrd="0" destOrd="0" presId="urn:microsoft.com/office/officeart/2008/layout/PictureAccentList"/>
    <dgm:cxn modelId="{9E0CBC38-D1C2-4AD5-A8F2-47ECA682FA32}" type="presParOf" srcId="{5E799A25-7CB9-491F-9C41-A5CAAFE77A3E}" destId="{2EE6EB9F-AD91-424B-985C-645FFA357AD0}" srcOrd="0" destOrd="0" presId="urn:microsoft.com/office/officeart/2008/layout/PictureAccentList"/>
    <dgm:cxn modelId="{45F936B0-2600-42E2-863F-09D35DAFDEBC}" type="presParOf" srcId="{2EE6EB9F-AD91-424B-985C-645FFA357AD0}" destId="{8D66CD83-7363-4530-A00E-A757F64969EE}" srcOrd="0" destOrd="0" presId="urn:microsoft.com/office/officeart/2008/layout/PictureAccentList"/>
    <dgm:cxn modelId="{1D29B2D8-6450-424E-ACFB-80E62F91B053}" type="presParOf" srcId="{5E799A25-7CB9-491F-9C41-A5CAAFE77A3E}" destId="{96F9A9F6-7EDC-4A9F-8B26-BDBF86AD5259}" srcOrd="1" destOrd="0" presId="urn:microsoft.com/office/officeart/2008/layout/PictureAccentList"/>
    <dgm:cxn modelId="{4EEC9B61-78BB-440D-A2C7-4A488A16EE39}" type="presParOf" srcId="{96F9A9F6-7EDC-4A9F-8B26-BDBF86AD5259}" destId="{5032D1C0-9994-4429-8DC1-24653B9A4FC5}" srcOrd="0" destOrd="0" presId="urn:microsoft.com/office/officeart/2008/layout/PictureAccentList"/>
    <dgm:cxn modelId="{67E871F1-0D2C-4595-94FC-ACC05338163A}" type="presParOf" srcId="{5032D1C0-9994-4429-8DC1-24653B9A4FC5}" destId="{926E62BC-13A6-403D-8B5A-0A9AFCE67541}" srcOrd="0" destOrd="0" presId="urn:microsoft.com/office/officeart/2008/layout/PictureAccentList"/>
    <dgm:cxn modelId="{628A0BC2-FA45-4D06-AACF-FB83BEF692D1}" type="presParOf" srcId="{5032D1C0-9994-4429-8DC1-24653B9A4FC5}" destId="{DE94C321-AF4B-4C2A-BE03-EAEDA848C010}" srcOrd="1" destOrd="0" presId="urn:microsoft.com/office/officeart/2008/layout/PictureAccentList"/>
    <dgm:cxn modelId="{54D208FE-C6A8-4DEB-802A-D66F5957B805}" type="presParOf" srcId="{96F9A9F6-7EDC-4A9F-8B26-BDBF86AD5259}" destId="{8F45E69C-E249-44C7-88BF-5DB026242B06}" srcOrd="1" destOrd="0" presId="urn:microsoft.com/office/officeart/2008/layout/PictureAccentList"/>
    <dgm:cxn modelId="{98DA1A43-B33F-425A-9040-38ADBEE52EF0}" type="presParOf" srcId="{8F45E69C-E249-44C7-88BF-5DB026242B06}" destId="{0F8E1E85-5BFC-4154-A83C-175153FFABAE}" srcOrd="0" destOrd="0" presId="urn:microsoft.com/office/officeart/2008/layout/PictureAccentList"/>
    <dgm:cxn modelId="{BB23B786-6F51-474F-B25E-1E0704AB1296}" type="presParOf" srcId="{8F45E69C-E249-44C7-88BF-5DB026242B06}" destId="{5B295A44-2061-4594-9443-AAED308F891B}" srcOrd="1" destOrd="0" presId="urn:microsoft.com/office/officeart/2008/layout/Pictu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66CD83-7363-4530-A00E-A757F64969EE}">
      <dsp:nvSpPr>
        <dsp:cNvPr id="0" name=""/>
        <dsp:cNvSpPr/>
      </dsp:nvSpPr>
      <dsp:spPr>
        <a:xfrm>
          <a:off x="0" y="200160"/>
          <a:ext cx="9472613" cy="57188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pl-PL" sz="3200" kern="1200" dirty="0" smtClean="0"/>
            <a:t>Środki sądowej ochrony praw jednostek</a:t>
          </a:r>
          <a:endParaRPr lang="pl-PL" sz="3200" kern="1200" dirty="0"/>
        </a:p>
      </dsp:txBody>
      <dsp:txXfrm>
        <a:off x="16750" y="216910"/>
        <a:ext cx="9439113" cy="538387"/>
      </dsp:txXfrm>
    </dsp:sp>
    <dsp:sp modelId="{926E62BC-13A6-403D-8B5A-0A9AFCE67541}">
      <dsp:nvSpPr>
        <dsp:cNvPr id="0" name=""/>
        <dsp:cNvSpPr/>
      </dsp:nvSpPr>
      <dsp:spPr>
        <a:xfrm>
          <a:off x="0" y="874987"/>
          <a:ext cx="571887" cy="571887"/>
        </a:xfrm>
        <a:prstGeom prst="roundRect">
          <a:avLst>
            <a:gd name="adj" fmla="val 1667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94C321-AF4B-4C2A-BE03-EAEDA848C010}">
      <dsp:nvSpPr>
        <dsp:cNvPr id="0" name=""/>
        <dsp:cNvSpPr/>
      </dsp:nvSpPr>
      <dsp:spPr>
        <a:xfrm>
          <a:off x="606200" y="874987"/>
          <a:ext cx="8866412" cy="571887"/>
        </a:xfrm>
        <a:prstGeom prst="roundRect">
          <a:avLst>
            <a:gd name="adj" fmla="val 1667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pl-PL" sz="1200" kern="1200" dirty="0" smtClean="0"/>
            <a:t>Środki bezpośrednie (określone w traktatach powództwa do Sądu I Instancji, do których wniesienia jednostki mają legitymację)</a:t>
          </a:r>
          <a:endParaRPr lang="pl-PL" sz="1200" kern="1200" dirty="0"/>
        </a:p>
      </dsp:txBody>
      <dsp:txXfrm>
        <a:off x="634122" y="902909"/>
        <a:ext cx="8810568" cy="516043"/>
      </dsp:txXfrm>
    </dsp:sp>
    <dsp:sp modelId="{0F8E1E85-5BFC-4154-A83C-175153FFABAE}">
      <dsp:nvSpPr>
        <dsp:cNvPr id="0" name=""/>
        <dsp:cNvSpPr/>
      </dsp:nvSpPr>
      <dsp:spPr>
        <a:xfrm>
          <a:off x="0" y="1515501"/>
          <a:ext cx="571887" cy="571887"/>
        </a:xfrm>
        <a:prstGeom prst="roundRect">
          <a:avLst>
            <a:gd name="adj" fmla="val 1667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295A44-2061-4594-9443-AAED308F891B}">
      <dsp:nvSpPr>
        <dsp:cNvPr id="0" name=""/>
        <dsp:cNvSpPr/>
      </dsp:nvSpPr>
      <dsp:spPr>
        <a:xfrm>
          <a:off x="606200" y="1515501"/>
          <a:ext cx="8866412" cy="571887"/>
        </a:xfrm>
        <a:prstGeom prst="roundRect">
          <a:avLst>
            <a:gd name="adj" fmla="val 1667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pl-PL" sz="1200" kern="1200" dirty="0" smtClean="0"/>
            <a:t>Środki pośrednie (powództwa, w przypadku których legitymację czynną posiadają podmioty inne aniżeli osoby fizyczne i prawne)</a:t>
          </a:r>
          <a:endParaRPr lang="pl-PL" sz="1200" kern="1200" dirty="0"/>
        </a:p>
      </dsp:txBody>
      <dsp:txXfrm>
        <a:off x="634122" y="1543423"/>
        <a:ext cx="8810568" cy="516043"/>
      </dsp:txXfrm>
    </dsp:sp>
  </dsp:spTree>
</dsp:drawing>
</file>

<file path=ppt/diagrams/layout1.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l-PL" smtClean="0"/>
              <a:t>Kliknij, aby edytować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647EDC5D-E36D-4B52-BC17-B7A6905ECC1F}" type="datetimeFigureOut">
              <a:rPr lang="pl-PL" smtClean="0"/>
              <a:t>2014-10-28</a:t>
            </a:fld>
            <a:endParaRPr lang="pl-PL"/>
          </a:p>
        </p:txBody>
      </p:sp>
      <p:sp>
        <p:nvSpPr>
          <p:cNvPr id="5" name="Footer Placeholder 4"/>
          <p:cNvSpPr>
            <a:spLocks noGrp="1"/>
          </p:cNvSpPr>
          <p:nvPr>
            <p:ph type="ftr" sz="quarter" idx="11"/>
          </p:nvPr>
        </p:nvSpPr>
        <p:spPr/>
        <p:txBody>
          <a:bodyPr/>
          <a:lstStyle/>
          <a:p>
            <a:endParaRPr lang="pl-PL"/>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B32A51A-D8E0-46FC-B627-8DE56DBA2C57}" type="slidenum">
              <a:rPr lang="pl-PL" smtClean="0"/>
              <a:t>‹#›</a:t>
            </a:fld>
            <a:endParaRPr lang="pl-PL"/>
          </a:p>
        </p:txBody>
      </p:sp>
    </p:spTree>
    <p:extLst>
      <p:ext uri="{BB962C8B-B14F-4D97-AF65-F5344CB8AC3E}">
        <p14:creationId xmlns:p14="http://schemas.microsoft.com/office/powerpoint/2010/main" val="4120322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l-PL" smtClean="0"/>
              <a:t>Kliknij, aby edytować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647EDC5D-E36D-4B52-BC17-B7A6905ECC1F}" type="datetimeFigureOut">
              <a:rPr lang="pl-PL" smtClean="0"/>
              <a:t>2014-10-28</a:t>
            </a:fld>
            <a:endParaRPr lang="pl-PL"/>
          </a:p>
        </p:txBody>
      </p:sp>
      <p:sp>
        <p:nvSpPr>
          <p:cNvPr id="5" name="Footer Placeholder 4"/>
          <p:cNvSpPr>
            <a:spLocks noGrp="1"/>
          </p:cNvSpPr>
          <p:nvPr>
            <p:ph type="ftr" sz="quarter" idx="11"/>
          </p:nvPr>
        </p:nvSpPr>
        <p:spPr/>
        <p:txBody>
          <a:bodyPr/>
          <a:lstStyle/>
          <a:p>
            <a:endParaRPr lang="pl-P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B32A51A-D8E0-46FC-B627-8DE56DBA2C57}" type="slidenum">
              <a:rPr lang="pl-PL" smtClean="0"/>
              <a:t>‹#›</a:t>
            </a:fld>
            <a:endParaRPr lang="pl-PL"/>
          </a:p>
        </p:txBody>
      </p:sp>
    </p:spTree>
    <p:extLst>
      <p:ext uri="{BB962C8B-B14F-4D97-AF65-F5344CB8AC3E}">
        <p14:creationId xmlns:p14="http://schemas.microsoft.com/office/powerpoint/2010/main" val="927944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smtClean="0"/>
              <a:t>Kliknij, aby edytować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647EDC5D-E36D-4B52-BC17-B7A6905ECC1F}" type="datetimeFigureOut">
              <a:rPr lang="pl-PL" smtClean="0"/>
              <a:t>2014-10-28</a:t>
            </a:fld>
            <a:endParaRPr lang="pl-PL"/>
          </a:p>
        </p:txBody>
      </p:sp>
      <p:sp>
        <p:nvSpPr>
          <p:cNvPr id="5" name="Footer Placeholder 4"/>
          <p:cNvSpPr>
            <a:spLocks noGrp="1"/>
          </p:cNvSpPr>
          <p:nvPr>
            <p:ph type="ftr" sz="quarter" idx="11"/>
          </p:nvPr>
        </p:nvSpPr>
        <p:spPr/>
        <p:txBody>
          <a:bodyPr/>
          <a:lstStyle/>
          <a:p>
            <a:endParaRPr lang="pl-PL"/>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B32A51A-D8E0-46FC-B627-8DE56DBA2C57}" type="slidenum">
              <a:rPr lang="pl-PL" smtClean="0"/>
              <a:t>‹#›</a:t>
            </a:fld>
            <a:endParaRPr lang="pl-PL"/>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091648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l-PL" smtClean="0"/>
              <a:t>Kliknij, aby edytować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smtClean="0"/>
              <a:t>Kliknij, aby edytować style wzorca tekstu</a:t>
            </a:r>
          </a:p>
        </p:txBody>
      </p:sp>
      <p:sp>
        <p:nvSpPr>
          <p:cNvPr id="5" name="Date Placeholder 4"/>
          <p:cNvSpPr>
            <a:spLocks noGrp="1"/>
          </p:cNvSpPr>
          <p:nvPr>
            <p:ph type="dt" sz="half" idx="10"/>
          </p:nvPr>
        </p:nvSpPr>
        <p:spPr/>
        <p:txBody>
          <a:bodyPr/>
          <a:lstStyle/>
          <a:p>
            <a:fld id="{647EDC5D-E36D-4B52-BC17-B7A6905ECC1F}" type="datetimeFigureOut">
              <a:rPr lang="pl-PL" smtClean="0"/>
              <a:t>2014-10-28</a:t>
            </a:fld>
            <a:endParaRPr lang="pl-PL"/>
          </a:p>
        </p:txBody>
      </p:sp>
      <p:sp>
        <p:nvSpPr>
          <p:cNvPr id="6" name="Footer Placeholder 5"/>
          <p:cNvSpPr>
            <a:spLocks noGrp="1"/>
          </p:cNvSpPr>
          <p:nvPr>
            <p:ph type="ftr" sz="quarter" idx="11"/>
          </p:nvPr>
        </p:nvSpPr>
        <p:spPr/>
        <p:txBody>
          <a:bodyPr/>
          <a:lstStyle/>
          <a:p>
            <a:endParaRPr lang="pl-P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B32A51A-D8E0-46FC-B627-8DE56DBA2C57}" type="slidenum">
              <a:rPr lang="pl-PL" smtClean="0"/>
              <a:t>‹#›</a:t>
            </a:fld>
            <a:endParaRPr lang="pl-PL"/>
          </a:p>
        </p:txBody>
      </p:sp>
    </p:spTree>
    <p:extLst>
      <p:ext uri="{BB962C8B-B14F-4D97-AF65-F5344CB8AC3E}">
        <p14:creationId xmlns:p14="http://schemas.microsoft.com/office/powerpoint/2010/main" val="37098247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smtClean="0"/>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smtClean="0"/>
              <a:t>Kliknij, aby edytować style wzorca tekstu</a:t>
            </a:r>
          </a:p>
        </p:txBody>
      </p:sp>
      <p:sp>
        <p:nvSpPr>
          <p:cNvPr id="5" name="Date Placeholder 4"/>
          <p:cNvSpPr>
            <a:spLocks noGrp="1"/>
          </p:cNvSpPr>
          <p:nvPr>
            <p:ph type="dt" sz="half" idx="10"/>
          </p:nvPr>
        </p:nvSpPr>
        <p:spPr/>
        <p:txBody>
          <a:bodyPr/>
          <a:lstStyle/>
          <a:p>
            <a:fld id="{647EDC5D-E36D-4B52-BC17-B7A6905ECC1F}" type="datetimeFigureOut">
              <a:rPr lang="pl-PL" smtClean="0"/>
              <a:t>2014-10-28</a:t>
            </a:fld>
            <a:endParaRPr lang="pl-PL"/>
          </a:p>
        </p:txBody>
      </p:sp>
      <p:sp>
        <p:nvSpPr>
          <p:cNvPr id="6" name="Footer Placeholder 5"/>
          <p:cNvSpPr>
            <a:spLocks noGrp="1"/>
          </p:cNvSpPr>
          <p:nvPr>
            <p:ph type="ftr" sz="quarter" idx="11"/>
          </p:nvPr>
        </p:nvSpPr>
        <p:spPr/>
        <p:txBody>
          <a:bodyPr/>
          <a:lstStyle/>
          <a:p>
            <a:endParaRPr lang="pl-PL"/>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B32A51A-D8E0-46FC-B627-8DE56DBA2C57}" type="slidenum">
              <a:rPr lang="pl-PL" smtClean="0"/>
              <a:t>‹#›</a:t>
            </a:fld>
            <a:endParaRPr lang="pl-PL"/>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818719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l-PL" smtClean="0"/>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smtClean="0"/>
              <a:t>Kliknij, aby edytować style wzorca tekstu</a:t>
            </a:r>
          </a:p>
        </p:txBody>
      </p:sp>
      <p:sp>
        <p:nvSpPr>
          <p:cNvPr id="5" name="Date Placeholder 4"/>
          <p:cNvSpPr>
            <a:spLocks noGrp="1"/>
          </p:cNvSpPr>
          <p:nvPr>
            <p:ph type="dt" sz="half" idx="10"/>
          </p:nvPr>
        </p:nvSpPr>
        <p:spPr/>
        <p:txBody>
          <a:bodyPr/>
          <a:lstStyle/>
          <a:p>
            <a:fld id="{647EDC5D-E36D-4B52-BC17-B7A6905ECC1F}" type="datetimeFigureOut">
              <a:rPr lang="pl-PL" smtClean="0"/>
              <a:t>2014-10-28</a:t>
            </a:fld>
            <a:endParaRPr lang="pl-PL"/>
          </a:p>
        </p:txBody>
      </p:sp>
      <p:sp>
        <p:nvSpPr>
          <p:cNvPr id="6" name="Footer Placeholder 5"/>
          <p:cNvSpPr>
            <a:spLocks noGrp="1"/>
          </p:cNvSpPr>
          <p:nvPr>
            <p:ph type="ftr" sz="quarter" idx="11"/>
          </p:nvPr>
        </p:nvSpPr>
        <p:spPr/>
        <p:txBody>
          <a:bodyPr/>
          <a:lstStyle/>
          <a:p>
            <a:endParaRPr lang="pl-P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B32A51A-D8E0-46FC-B627-8DE56DBA2C57}" type="slidenum">
              <a:rPr lang="pl-PL" smtClean="0"/>
              <a:t>‹#›</a:t>
            </a:fld>
            <a:endParaRPr lang="pl-PL"/>
          </a:p>
        </p:txBody>
      </p:sp>
    </p:spTree>
    <p:extLst>
      <p:ext uri="{BB962C8B-B14F-4D97-AF65-F5344CB8AC3E}">
        <p14:creationId xmlns:p14="http://schemas.microsoft.com/office/powerpoint/2010/main" val="42496741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647EDC5D-E36D-4B52-BC17-B7A6905ECC1F}" type="datetimeFigureOut">
              <a:rPr lang="pl-PL" smtClean="0"/>
              <a:t>2014-10-28</a:t>
            </a:fld>
            <a:endParaRPr lang="pl-PL"/>
          </a:p>
        </p:txBody>
      </p:sp>
      <p:sp>
        <p:nvSpPr>
          <p:cNvPr id="5" name="Footer Placeholder 4"/>
          <p:cNvSpPr>
            <a:spLocks noGrp="1"/>
          </p:cNvSpPr>
          <p:nvPr>
            <p:ph type="ftr" sz="quarter" idx="11"/>
          </p:nvPr>
        </p:nvSpPr>
        <p:spPr/>
        <p:txBody>
          <a:bodyPr/>
          <a:lstStyle/>
          <a:p>
            <a:endParaRPr lang="pl-P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B32A51A-D8E0-46FC-B627-8DE56DBA2C57}" type="slidenum">
              <a:rPr lang="pl-PL" smtClean="0"/>
              <a:t>‹#›</a:t>
            </a:fld>
            <a:endParaRPr lang="pl-PL"/>
          </a:p>
        </p:txBody>
      </p:sp>
    </p:spTree>
    <p:extLst>
      <p:ext uri="{BB962C8B-B14F-4D97-AF65-F5344CB8AC3E}">
        <p14:creationId xmlns:p14="http://schemas.microsoft.com/office/powerpoint/2010/main" val="1141022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l-PL" smtClean="0"/>
              <a:t>Kliknij, aby edytować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647EDC5D-E36D-4B52-BC17-B7A6905ECC1F}" type="datetimeFigureOut">
              <a:rPr lang="pl-PL" smtClean="0"/>
              <a:t>2014-10-28</a:t>
            </a:fld>
            <a:endParaRPr lang="pl-PL"/>
          </a:p>
        </p:txBody>
      </p:sp>
      <p:sp>
        <p:nvSpPr>
          <p:cNvPr id="5" name="Footer Placeholder 4"/>
          <p:cNvSpPr>
            <a:spLocks noGrp="1"/>
          </p:cNvSpPr>
          <p:nvPr>
            <p:ph type="ftr" sz="quarter" idx="11"/>
          </p:nvPr>
        </p:nvSpPr>
        <p:spPr/>
        <p:txBody>
          <a:bodyPr/>
          <a:lstStyle/>
          <a:p>
            <a:endParaRPr lang="pl-P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B32A51A-D8E0-46FC-B627-8DE56DBA2C57}" type="slidenum">
              <a:rPr lang="pl-PL" smtClean="0"/>
              <a:t>‹#›</a:t>
            </a:fld>
            <a:endParaRPr lang="pl-PL"/>
          </a:p>
        </p:txBody>
      </p:sp>
    </p:spTree>
    <p:extLst>
      <p:ext uri="{BB962C8B-B14F-4D97-AF65-F5344CB8AC3E}">
        <p14:creationId xmlns:p14="http://schemas.microsoft.com/office/powerpoint/2010/main" val="4096478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l-PL" smtClean="0"/>
              <a:t>Kliknij, aby edytować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647EDC5D-E36D-4B52-BC17-B7A6905ECC1F}" type="datetimeFigureOut">
              <a:rPr lang="pl-PL" smtClean="0"/>
              <a:t>2014-10-28</a:t>
            </a:fld>
            <a:endParaRPr lang="pl-PL"/>
          </a:p>
        </p:txBody>
      </p:sp>
      <p:sp>
        <p:nvSpPr>
          <p:cNvPr id="5" name="Footer Placeholder 4"/>
          <p:cNvSpPr>
            <a:spLocks noGrp="1"/>
          </p:cNvSpPr>
          <p:nvPr>
            <p:ph type="ftr" sz="quarter" idx="11"/>
          </p:nvPr>
        </p:nvSpPr>
        <p:spPr/>
        <p:txBody>
          <a:bodyPr/>
          <a:lstStyle/>
          <a:p>
            <a:endParaRPr lang="pl-P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B32A51A-D8E0-46FC-B627-8DE56DBA2C57}" type="slidenum">
              <a:rPr lang="pl-PL" smtClean="0"/>
              <a:t>‹#›</a:t>
            </a:fld>
            <a:endParaRPr lang="pl-PL"/>
          </a:p>
        </p:txBody>
      </p:sp>
    </p:spTree>
    <p:extLst>
      <p:ext uri="{BB962C8B-B14F-4D97-AF65-F5344CB8AC3E}">
        <p14:creationId xmlns:p14="http://schemas.microsoft.com/office/powerpoint/2010/main" val="3459699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l-PL" smtClean="0"/>
              <a:t>Kliknij, aby edytować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647EDC5D-E36D-4B52-BC17-B7A6905ECC1F}" type="datetimeFigureOut">
              <a:rPr lang="pl-PL" smtClean="0"/>
              <a:t>2014-10-28</a:t>
            </a:fld>
            <a:endParaRPr lang="pl-PL"/>
          </a:p>
        </p:txBody>
      </p:sp>
      <p:sp>
        <p:nvSpPr>
          <p:cNvPr id="5" name="Footer Placeholder 4"/>
          <p:cNvSpPr>
            <a:spLocks noGrp="1"/>
          </p:cNvSpPr>
          <p:nvPr>
            <p:ph type="ftr" sz="quarter" idx="11"/>
          </p:nvPr>
        </p:nvSpPr>
        <p:spPr/>
        <p:txBody>
          <a:bodyPr/>
          <a:lstStyle/>
          <a:p>
            <a:endParaRPr lang="pl-P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B32A51A-D8E0-46FC-B627-8DE56DBA2C57}" type="slidenum">
              <a:rPr lang="pl-PL" smtClean="0"/>
              <a:t>‹#›</a:t>
            </a:fld>
            <a:endParaRPr lang="pl-PL"/>
          </a:p>
        </p:txBody>
      </p:sp>
    </p:spTree>
    <p:extLst>
      <p:ext uri="{BB962C8B-B14F-4D97-AF65-F5344CB8AC3E}">
        <p14:creationId xmlns:p14="http://schemas.microsoft.com/office/powerpoint/2010/main" val="391508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647EDC5D-E36D-4B52-BC17-B7A6905ECC1F}" type="datetimeFigureOut">
              <a:rPr lang="pl-PL" smtClean="0"/>
              <a:t>2014-10-28</a:t>
            </a:fld>
            <a:endParaRPr lang="pl-PL"/>
          </a:p>
        </p:txBody>
      </p:sp>
      <p:sp>
        <p:nvSpPr>
          <p:cNvPr id="6" name="Footer Placeholder 5"/>
          <p:cNvSpPr>
            <a:spLocks noGrp="1"/>
          </p:cNvSpPr>
          <p:nvPr>
            <p:ph type="ftr" sz="quarter" idx="11"/>
          </p:nvPr>
        </p:nvSpPr>
        <p:spPr/>
        <p:txBody>
          <a:bodyPr/>
          <a:lstStyle/>
          <a:p>
            <a:endParaRPr lang="pl-PL"/>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B32A51A-D8E0-46FC-B627-8DE56DBA2C57}" type="slidenum">
              <a:rPr lang="pl-PL" smtClean="0"/>
              <a:t>‹#›</a:t>
            </a:fld>
            <a:endParaRPr lang="pl-PL"/>
          </a:p>
        </p:txBody>
      </p:sp>
    </p:spTree>
    <p:extLst>
      <p:ext uri="{BB962C8B-B14F-4D97-AF65-F5344CB8AC3E}">
        <p14:creationId xmlns:p14="http://schemas.microsoft.com/office/powerpoint/2010/main" val="868960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pl-PL" smtClean="0"/>
              <a:t>Kliknij, aby edytować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647EDC5D-E36D-4B52-BC17-B7A6905ECC1F}" type="datetimeFigureOut">
              <a:rPr lang="pl-PL" smtClean="0"/>
              <a:t>2014-10-28</a:t>
            </a:fld>
            <a:endParaRPr lang="pl-PL"/>
          </a:p>
        </p:txBody>
      </p:sp>
      <p:sp>
        <p:nvSpPr>
          <p:cNvPr id="8" name="Footer Placeholder 7"/>
          <p:cNvSpPr>
            <a:spLocks noGrp="1"/>
          </p:cNvSpPr>
          <p:nvPr>
            <p:ph type="ftr" sz="quarter" idx="11"/>
          </p:nvPr>
        </p:nvSpPr>
        <p:spPr/>
        <p:txBody>
          <a:bodyPr/>
          <a:lstStyle/>
          <a:p>
            <a:endParaRPr lang="pl-P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B32A51A-D8E0-46FC-B627-8DE56DBA2C57}" type="slidenum">
              <a:rPr lang="pl-PL" smtClean="0"/>
              <a:t>‹#›</a:t>
            </a:fld>
            <a:endParaRPr lang="pl-PL"/>
          </a:p>
        </p:txBody>
      </p:sp>
    </p:spTree>
    <p:extLst>
      <p:ext uri="{BB962C8B-B14F-4D97-AF65-F5344CB8AC3E}">
        <p14:creationId xmlns:p14="http://schemas.microsoft.com/office/powerpoint/2010/main" val="1880156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647EDC5D-E36D-4B52-BC17-B7A6905ECC1F}" type="datetimeFigureOut">
              <a:rPr lang="pl-PL" smtClean="0"/>
              <a:t>2014-10-28</a:t>
            </a:fld>
            <a:endParaRPr lang="pl-PL"/>
          </a:p>
        </p:txBody>
      </p:sp>
      <p:sp>
        <p:nvSpPr>
          <p:cNvPr id="4" name="Footer Placeholder 3"/>
          <p:cNvSpPr>
            <a:spLocks noGrp="1"/>
          </p:cNvSpPr>
          <p:nvPr>
            <p:ph type="ftr" sz="quarter" idx="11"/>
          </p:nvPr>
        </p:nvSpPr>
        <p:spPr/>
        <p:txBody>
          <a:bodyPr/>
          <a:lstStyle/>
          <a:p>
            <a:endParaRPr lang="pl-PL"/>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B32A51A-D8E0-46FC-B627-8DE56DBA2C57}" type="slidenum">
              <a:rPr lang="pl-PL" smtClean="0"/>
              <a:t>‹#›</a:t>
            </a:fld>
            <a:endParaRPr lang="pl-PL"/>
          </a:p>
        </p:txBody>
      </p:sp>
    </p:spTree>
    <p:extLst>
      <p:ext uri="{BB962C8B-B14F-4D97-AF65-F5344CB8AC3E}">
        <p14:creationId xmlns:p14="http://schemas.microsoft.com/office/powerpoint/2010/main" val="921667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7EDC5D-E36D-4B52-BC17-B7A6905ECC1F}" type="datetimeFigureOut">
              <a:rPr lang="pl-PL" smtClean="0"/>
              <a:t>2014-10-28</a:t>
            </a:fld>
            <a:endParaRPr lang="pl-PL"/>
          </a:p>
        </p:txBody>
      </p:sp>
      <p:sp>
        <p:nvSpPr>
          <p:cNvPr id="3" name="Footer Placeholder 2"/>
          <p:cNvSpPr>
            <a:spLocks noGrp="1"/>
          </p:cNvSpPr>
          <p:nvPr>
            <p:ph type="ftr" sz="quarter" idx="11"/>
          </p:nvPr>
        </p:nvSpPr>
        <p:spPr/>
        <p:txBody>
          <a:bodyPr/>
          <a:lstStyle/>
          <a:p>
            <a:endParaRPr lang="pl-PL"/>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B32A51A-D8E0-46FC-B627-8DE56DBA2C57}" type="slidenum">
              <a:rPr lang="pl-PL" smtClean="0"/>
              <a:t>‹#›</a:t>
            </a:fld>
            <a:endParaRPr lang="pl-PL"/>
          </a:p>
        </p:txBody>
      </p:sp>
    </p:spTree>
    <p:extLst>
      <p:ext uri="{BB962C8B-B14F-4D97-AF65-F5344CB8AC3E}">
        <p14:creationId xmlns:p14="http://schemas.microsoft.com/office/powerpoint/2010/main" val="3435321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l-PL" smtClean="0"/>
              <a:t>Kliknij, aby edytować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647EDC5D-E36D-4B52-BC17-B7A6905ECC1F}" type="datetimeFigureOut">
              <a:rPr lang="pl-PL" smtClean="0"/>
              <a:t>2014-10-28</a:t>
            </a:fld>
            <a:endParaRPr lang="pl-PL"/>
          </a:p>
        </p:txBody>
      </p:sp>
      <p:sp>
        <p:nvSpPr>
          <p:cNvPr id="6" name="Footer Placeholder 5"/>
          <p:cNvSpPr>
            <a:spLocks noGrp="1"/>
          </p:cNvSpPr>
          <p:nvPr>
            <p:ph type="ftr" sz="quarter" idx="11"/>
          </p:nvPr>
        </p:nvSpPr>
        <p:spPr/>
        <p:txBody>
          <a:bodyPr/>
          <a:lstStyle/>
          <a:p>
            <a:endParaRPr lang="pl-PL"/>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B32A51A-D8E0-46FC-B627-8DE56DBA2C57}" type="slidenum">
              <a:rPr lang="pl-PL" smtClean="0"/>
              <a:t>‹#›</a:t>
            </a:fld>
            <a:endParaRPr lang="pl-PL"/>
          </a:p>
        </p:txBody>
      </p:sp>
    </p:spTree>
    <p:extLst>
      <p:ext uri="{BB962C8B-B14F-4D97-AF65-F5344CB8AC3E}">
        <p14:creationId xmlns:p14="http://schemas.microsoft.com/office/powerpoint/2010/main" val="341168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647EDC5D-E36D-4B52-BC17-B7A6905ECC1F}" type="datetimeFigureOut">
              <a:rPr lang="pl-PL" smtClean="0"/>
              <a:t>2014-10-28</a:t>
            </a:fld>
            <a:endParaRPr lang="pl-PL"/>
          </a:p>
        </p:txBody>
      </p:sp>
      <p:sp>
        <p:nvSpPr>
          <p:cNvPr id="6" name="Footer Placeholder 5"/>
          <p:cNvSpPr>
            <a:spLocks noGrp="1"/>
          </p:cNvSpPr>
          <p:nvPr>
            <p:ph type="ftr" sz="quarter" idx="11"/>
          </p:nvPr>
        </p:nvSpPr>
        <p:spPr/>
        <p:txBody>
          <a:bodyPr/>
          <a:lstStyle/>
          <a:p>
            <a:endParaRPr lang="pl-P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B32A51A-D8E0-46FC-B627-8DE56DBA2C57}" type="slidenum">
              <a:rPr lang="pl-PL" smtClean="0"/>
              <a:t>‹#›</a:t>
            </a:fld>
            <a:endParaRPr lang="pl-PL"/>
          </a:p>
        </p:txBody>
      </p:sp>
    </p:spTree>
    <p:extLst>
      <p:ext uri="{BB962C8B-B14F-4D97-AF65-F5344CB8AC3E}">
        <p14:creationId xmlns:p14="http://schemas.microsoft.com/office/powerpoint/2010/main" val="1917240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l-PL" smtClean="0"/>
              <a:t>Kliknij, aby edytować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47EDC5D-E36D-4B52-BC17-B7A6905ECC1F}" type="datetimeFigureOut">
              <a:rPr lang="pl-PL" smtClean="0"/>
              <a:t>2014-10-28</a:t>
            </a:fld>
            <a:endParaRPr lang="pl-PL"/>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B32A51A-D8E0-46FC-B627-8DE56DBA2C57}" type="slidenum">
              <a:rPr lang="pl-PL" smtClean="0"/>
              <a:t>‹#›</a:t>
            </a:fld>
            <a:endParaRPr lang="pl-PL"/>
          </a:p>
        </p:txBody>
      </p:sp>
    </p:spTree>
    <p:extLst>
      <p:ext uri="{BB962C8B-B14F-4D97-AF65-F5344CB8AC3E}">
        <p14:creationId xmlns:p14="http://schemas.microsoft.com/office/powerpoint/2010/main" val="1193511114"/>
      </p:ext>
    </p:extLst>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 id="2147483848" r:id="rId12"/>
    <p:sldLayoutId id="2147483849" r:id="rId13"/>
    <p:sldLayoutId id="2147483850" r:id="rId14"/>
    <p:sldLayoutId id="2147483851" r:id="rId15"/>
    <p:sldLayoutId id="214748385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Autofit/>
          </a:bodyPr>
          <a:lstStyle/>
          <a:p>
            <a:r>
              <a:rPr lang="pl-PL" sz="3600" dirty="0" smtClean="0"/>
              <a:t>Uniwersalizm i regionalizm w ochronie praw człowieka: system ONZ, system Rady Europy, ochrona praw jednostki w UE</a:t>
            </a:r>
            <a:endParaRPr lang="pl-PL" sz="3600" dirty="0"/>
          </a:p>
        </p:txBody>
      </p:sp>
      <p:sp>
        <p:nvSpPr>
          <p:cNvPr id="3" name="Podtytuł 2"/>
          <p:cNvSpPr>
            <a:spLocks noGrp="1"/>
          </p:cNvSpPr>
          <p:nvPr>
            <p:ph type="subTitle" idx="1"/>
          </p:nvPr>
        </p:nvSpPr>
        <p:spPr/>
        <p:txBody>
          <a:bodyPr/>
          <a:lstStyle/>
          <a:p>
            <a:endParaRPr lang="pl-PL"/>
          </a:p>
        </p:txBody>
      </p:sp>
    </p:spTree>
    <p:extLst>
      <p:ext uri="{BB962C8B-B14F-4D97-AF65-F5344CB8AC3E}">
        <p14:creationId xmlns:p14="http://schemas.microsoft.com/office/powerpoint/2010/main" val="2541719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dirty="0" smtClean="0"/>
              <a:t>Między wymienionymi konwencjami RE zachodzą związki i powiązania, dzięki czemu możemy mówić o istnieniu rozbudowanego systemu ochrony praw człowieka w ramach RE. </a:t>
            </a:r>
          </a:p>
          <a:p>
            <a:r>
              <a:rPr lang="pl-PL" dirty="0" smtClean="0"/>
              <a:t>System ten ma charakter subsydiarny w stosunku do systemów wewnątrzpaństwowych tzn. organy traktatowe funkcjonujące w oparciu o konwencje RE są ostateczną instancją, która może być uruchomiona dopiero po wyczerpaniu wszystkich krajowych środków prawnych, o ile takie istnieją oraz zapewniają skuteczną ochronę. </a:t>
            </a:r>
            <a:endParaRPr lang="pl-PL" dirty="0"/>
          </a:p>
          <a:p>
            <a:r>
              <a:rPr lang="pl-PL" dirty="0" smtClean="0"/>
              <a:t>Należy także dodać, że na kontynencie europejskim, organizacją, która oprócz RE oraz UE, obejmuje zakresem swojego działania kwestie związaną w ochroną praw człowieka jest Organizacja Bezpieczeństwa i Współpracy w Europie.</a:t>
            </a:r>
            <a:endParaRPr lang="pl-PL" dirty="0"/>
          </a:p>
        </p:txBody>
      </p:sp>
    </p:spTree>
    <p:extLst>
      <p:ext uri="{BB962C8B-B14F-4D97-AF65-F5344CB8AC3E}">
        <p14:creationId xmlns:p14="http://schemas.microsoft.com/office/powerpoint/2010/main" val="2522759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System ochrony praw człowieka funkcjonujący w UE</a:t>
            </a:r>
            <a:endParaRPr lang="pl-PL" dirty="0"/>
          </a:p>
        </p:txBody>
      </p:sp>
      <p:sp>
        <p:nvSpPr>
          <p:cNvPr id="3" name="Symbol zastępczy zawartości 2"/>
          <p:cNvSpPr>
            <a:spLocks noGrp="1"/>
          </p:cNvSpPr>
          <p:nvPr>
            <p:ph idx="1"/>
          </p:nvPr>
        </p:nvSpPr>
        <p:spPr/>
        <p:txBody>
          <a:bodyPr/>
          <a:lstStyle/>
          <a:p>
            <a:pPr algn="just"/>
            <a:r>
              <a:rPr lang="pl-PL" dirty="0" smtClean="0"/>
              <a:t>Treść i zasięg wspólnotowych praw podstawowych można wyprowadzić z orzecznictwa ETS.</a:t>
            </a:r>
          </a:p>
          <a:p>
            <a:pPr algn="just"/>
            <a:r>
              <a:rPr lang="pl-PL" dirty="0" smtClean="0"/>
              <a:t>Przykładowe, podstawowe prawa: prawo do własności, wykonywania zawodu, prawo do prowadzenia działalności gospodarczej, wolność zrzeszania się i wypowiadania poglądów, prawa związkowe, wolność wyznania, zakaz dyskryminacji ze względu na płeć, prawo do pełnomocnika i prawo wglądu do akt, prawo do wykształcenia, równość wobec prawa, prawo do obrony koniecznej, a także Trybunał przyjął zasadę zgodnej z prawem działalności administracji, zakaz podwójnego karania, wstecznej mocy norm obciążających oraz prawo do rzetelnego procesu.</a:t>
            </a:r>
            <a:endParaRPr lang="pl-PL" dirty="0"/>
          </a:p>
        </p:txBody>
      </p:sp>
    </p:spTree>
    <p:extLst>
      <p:ext uri="{BB962C8B-B14F-4D97-AF65-F5344CB8AC3E}">
        <p14:creationId xmlns:p14="http://schemas.microsoft.com/office/powerpoint/2010/main" val="3983954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dirty="0" smtClean="0"/>
              <a:t>Prawa człowieka przybierają postać praw podstawowych w ramach wspólnotowego porządku prawnego, natomiast na zewnątrz Unii używany jest raczej termin „prawa człowieka”</a:t>
            </a:r>
          </a:p>
          <a:p>
            <a:pPr marL="0" indent="0">
              <a:buNone/>
            </a:pPr>
            <a:endParaRPr lang="pl-PL" dirty="0" smtClean="0"/>
          </a:p>
          <a:p>
            <a:r>
              <a:rPr lang="pl-PL" b="1" dirty="0" smtClean="0"/>
              <a:t>Czy prawa obywateli państw członkowskich można uznać za prawa człowieka?</a:t>
            </a:r>
          </a:p>
          <a:p>
            <a:endParaRPr lang="pl-PL" dirty="0" smtClean="0"/>
          </a:p>
          <a:p>
            <a:pPr marL="0" indent="0">
              <a:buNone/>
            </a:pPr>
            <a:endParaRPr lang="pl-PL" dirty="0"/>
          </a:p>
          <a:p>
            <a:pPr marL="0" indent="0">
              <a:buNone/>
            </a:pPr>
            <a:endParaRPr lang="pl-PL" dirty="0"/>
          </a:p>
        </p:txBody>
      </p:sp>
    </p:spTree>
    <p:extLst>
      <p:ext uri="{BB962C8B-B14F-4D97-AF65-F5344CB8AC3E}">
        <p14:creationId xmlns:p14="http://schemas.microsoft.com/office/powerpoint/2010/main" val="393111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Sądowa ochrona praw podstawowych w UE</a:t>
            </a:r>
            <a:endParaRPr lang="pl-PL" dirty="0"/>
          </a:p>
        </p:txBody>
      </p:sp>
      <p:sp>
        <p:nvSpPr>
          <p:cNvPr id="3" name="Symbol zastępczy zawartości 2"/>
          <p:cNvSpPr>
            <a:spLocks noGrp="1"/>
          </p:cNvSpPr>
          <p:nvPr>
            <p:ph idx="1"/>
          </p:nvPr>
        </p:nvSpPr>
        <p:spPr>
          <a:xfrm>
            <a:off x="2589211" y="2133599"/>
            <a:ext cx="9130563" cy="4370231"/>
          </a:xfrm>
        </p:spPr>
        <p:txBody>
          <a:bodyPr>
            <a:normAutofit fontScale="85000" lnSpcReduction="20000"/>
          </a:bodyPr>
          <a:lstStyle/>
          <a:p>
            <a:r>
              <a:rPr lang="pl-PL" dirty="0" smtClean="0"/>
              <a:t>Instytucje sądowe UE:</a:t>
            </a:r>
          </a:p>
          <a:p>
            <a:pPr algn="just">
              <a:buFont typeface="Arial" panose="020B0604020202020204" pitchFamily="34" charset="0"/>
              <a:buChar char="•"/>
            </a:pPr>
            <a:r>
              <a:rPr lang="pl-PL" b="1" dirty="0" smtClean="0"/>
              <a:t>Trybunał Sprawiedliwości </a:t>
            </a:r>
            <a:r>
              <a:rPr lang="pl-PL" dirty="0"/>
              <a:t>- instytucja sądownicza Unii Europejskiej i Europejskiej Wspólnoty Energii Atomowej, z siedzibą w Luksemburgu. Obecnie składa się z trzech organów sądowniczych: Trybunału Sprawiedliwości, Sądu i Sądu do spraw Służby Publicznej. Trybunał działa na mocy Traktatu o Unii Europejskiej (TUE) i Traktatu o funkcjonowaniu Unii Europejskiej (TFUE). Traktaty te konstytuują także istnienie dwóch jego organów sądowniczych: Trybunału Sprawiedliwości i Sądu. Artykuł 19. ust. 1 TUE oraz artykuł 257. TFUE pozwalają na tworzenie w jego ramach sądów wyspecjalizowanych. Sądy takie tworzone są przez Parlament Europejski i Radę Unii Europejskiej stanowiące zgodnie ze zwykłą procedurą prawodawczą. Obecnie jedynym istniejącym sądem wyspecjalizowanym jest Sąd do spraw Służby Publicznej, jaki orzeka w sprawie sporów między Unią a jej pracownikami</a:t>
            </a:r>
            <a:r>
              <a:rPr lang="pl-PL" dirty="0" smtClean="0"/>
              <a:t>.</a:t>
            </a:r>
          </a:p>
          <a:p>
            <a:pPr algn="just">
              <a:buFont typeface="Arial" panose="020B0604020202020204" pitchFamily="34" charset="0"/>
              <a:buChar char="•"/>
            </a:pPr>
            <a:r>
              <a:rPr lang="pl-PL" b="1" dirty="0" smtClean="0"/>
              <a:t>Sąd I Instancji </a:t>
            </a:r>
            <a:r>
              <a:rPr lang="pl-PL" dirty="0" smtClean="0"/>
              <a:t>– organ stosunkowo nowy. Powołany do życia decyzją Rady 24 X 1988 r. Motywem powołania Sądu był wzrost liczby spraw wnoszonych do TS, co spowodowało obniżenie efektywności jego działania. Z kompetencji TS zostały wyłączone i przeniesione do Sądu następujące kategorie spraw: sprawy pracownicze, tj. skargi funkcjonariuszy Wspólnot przeciwko Wspólnotom wiążące się z zatrudnieniem; sprawy wniesione przez podmioty gospodarcze na tle konkurencji WE; skargi wniesione przez podmioty gospodarcze na podstawie Traktatu </a:t>
            </a:r>
            <a:r>
              <a:rPr lang="pl-PL" dirty="0" err="1" smtClean="0"/>
              <a:t>EWWiS</a:t>
            </a:r>
            <a:r>
              <a:rPr lang="pl-PL" dirty="0" smtClean="0"/>
              <a:t> na uchylenie aktu Komisji lub niedziałanie Komisji w sprawach dotyczących nakładania ograniczeń ilościowych na produkcję węgla i stali oraz kontroli celnych; skargi odszkodowawcze wniesione w związku z trzema poprzednimi rodzajami spraw.</a:t>
            </a:r>
            <a:endParaRPr lang="pl-PL" dirty="0"/>
          </a:p>
        </p:txBody>
      </p:sp>
    </p:spTree>
    <p:extLst>
      <p:ext uri="{BB962C8B-B14F-4D97-AF65-F5344CB8AC3E}">
        <p14:creationId xmlns:p14="http://schemas.microsoft.com/office/powerpoint/2010/main" val="1876348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92925" y="495321"/>
            <a:ext cx="8911687" cy="1269084"/>
          </a:xfrm>
        </p:spPr>
        <p:txBody>
          <a:bodyPr>
            <a:normAutofit fontScale="90000"/>
          </a:bodyPr>
          <a:lstStyle/>
          <a:p>
            <a:r>
              <a:rPr lang="pl-PL" dirty="0" smtClean="0"/>
              <a:t>Środki ochrony praw jednostek realizowane w postępowaniu przed instytucjami sądowymi UE</a:t>
            </a:r>
            <a:endParaRPr lang="pl-PL" dirty="0"/>
          </a:p>
        </p:txBody>
      </p:sp>
      <p:sp>
        <p:nvSpPr>
          <p:cNvPr id="3" name="Symbol zastępczy zawartości 2"/>
          <p:cNvSpPr>
            <a:spLocks noGrp="1"/>
          </p:cNvSpPr>
          <p:nvPr>
            <p:ph idx="1"/>
          </p:nvPr>
        </p:nvSpPr>
        <p:spPr/>
        <p:txBody>
          <a:bodyPr/>
          <a:lstStyle/>
          <a:p>
            <a:r>
              <a:rPr lang="pl-PL" dirty="0" smtClean="0"/>
              <a:t>Europejskie prawo wspólnotowe wyposaża osoby fizyczne i prawne w środki prawne dochodzenia ich praw przed instytucjami sądowymi UE. Podmiotom tym przysługują określone w traktatach założycielskich rodzaje powództw służących ochronie przed naruszeniami ich uprawnień, zaistniałych przede wszystkim w działalności organów i instytucji UE. </a:t>
            </a:r>
            <a:endParaRPr lang="pl-PL" dirty="0"/>
          </a:p>
        </p:txBody>
      </p:sp>
      <p:graphicFrame>
        <p:nvGraphicFramePr>
          <p:cNvPr id="4" name="Diagram 3"/>
          <p:cNvGraphicFramePr/>
          <p:nvPr>
            <p:extLst>
              <p:ext uri="{D42A27DB-BD31-4B8C-83A1-F6EECF244321}">
                <p14:modId xmlns:p14="http://schemas.microsoft.com/office/powerpoint/2010/main" val="3879009572"/>
              </p:ext>
            </p:extLst>
          </p:nvPr>
        </p:nvGraphicFramePr>
        <p:xfrm>
          <a:off x="2310605" y="3623672"/>
          <a:ext cx="9472613" cy="2287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5107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dirty="0" smtClean="0"/>
              <a:t>Do najważniejszych rodzajów powództw, do których wniesienia legitymację posiadają jednostki należą:</a:t>
            </a:r>
          </a:p>
          <a:p>
            <a:pPr>
              <a:buFont typeface="Arial" panose="020B0604020202020204" pitchFamily="34" charset="0"/>
              <a:buChar char="•"/>
            </a:pPr>
            <a:r>
              <a:rPr lang="pl-PL" dirty="0" smtClean="0"/>
              <a:t>Skargi o unieważnienie aktu prawnego,</a:t>
            </a:r>
          </a:p>
          <a:p>
            <a:pPr>
              <a:buFont typeface="Arial" panose="020B0604020202020204" pitchFamily="34" charset="0"/>
              <a:buChar char="•"/>
            </a:pPr>
            <a:r>
              <a:rPr lang="pl-PL" dirty="0" smtClean="0"/>
              <a:t>Skargi na zaniechanie działania przez instytucję Wspólnot Europejskich,</a:t>
            </a:r>
          </a:p>
          <a:p>
            <a:pPr>
              <a:buFont typeface="Arial" panose="020B0604020202020204" pitchFamily="34" charset="0"/>
              <a:buChar char="•"/>
            </a:pPr>
            <a:r>
              <a:rPr lang="pl-PL" dirty="0" smtClean="0"/>
              <a:t>Skargi odszkodowawcze,</a:t>
            </a:r>
          </a:p>
          <a:p>
            <a:pPr>
              <a:buFont typeface="Arial" panose="020B0604020202020204" pitchFamily="34" charset="0"/>
              <a:buChar char="•"/>
            </a:pPr>
            <a:r>
              <a:rPr lang="pl-PL" dirty="0" smtClean="0"/>
              <a:t>Skargi w sprawach pracowniczych,</a:t>
            </a:r>
          </a:p>
          <a:p>
            <a:pPr>
              <a:buFont typeface="Arial" panose="020B0604020202020204" pitchFamily="34" charset="0"/>
              <a:buChar char="•"/>
            </a:pPr>
            <a:r>
              <a:rPr lang="pl-PL" dirty="0" smtClean="0"/>
              <a:t>Skarga odwoławcza do Europejskiego Trybunału Sprawiedliwości do orzeczenia Sądu I Instancji.</a:t>
            </a:r>
            <a:endParaRPr lang="pl-PL" dirty="0"/>
          </a:p>
        </p:txBody>
      </p:sp>
    </p:spTree>
    <p:extLst>
      <p:ext uri="{BB962C8B-B14F-4D97-AF65-F5344CB8AC3E}">
        <p14:creationId xmlns:p14="http://schemas.microsoft.com/office/powerpoint/2010/main" val="253900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89212" y="508201"/>
            <a:ext cx="8911687" cy="1280890"/>
          </a:xfrm>
        </p:spPr>
        <p:txBody>
          <a:bodyPr>
            <a:normAutofit fontScale="90000"/>
          </a:bodyPr>
          <a:lstStyle/>
          <a:p>
            <a:r>
              <a:rPr lang="pl-PL" dirty="0" smtClean="0"/>
              <a:t>Pozasądowa ochrona praw jednostek przed instytucjami i organami Wspólnot Europejskich</a:t>
            </a:r>
            <a:endParaRPr lang="pl-PL" dirty="0"/>
          </a:p>
        </p:txBody>
      </p:sp>
      <p:sp>
        <p:nvSpPr>
          <p:cNvPr id="3" name="Symbol zastępczy zawartości 2"/>
          <p:cNvSpPr>
            <a:spLocks noGrp="1"/>
          </p:cNvSpPr>
          <p:nvPr>
            <p:ph idx="1"/>
          </p:nvPr>
        </p:nvSpPr>
        <p:spPr/>
        <p:txBody>
          <a:bodyPr/>
          <a:lstStyle/>
          <a:p>
            <a:r>
              <a:rPr lang="pl-PL" dirty="0" smtClean="0"/>
              <a:t>Do najważniejszych pozasądowych środków ochrony praw jednostki przed instytucjami i organami WE należy zaliczyć:</a:t>
            </a:r>
          </a:p>
          <a:p>
            <a:pPr>
              <a:buFont typeface="Wingdings" panose="05000000000000000000" pitchFamily="2" charset="2"/>
              <a:buChar char="§"/>
            </a:pPr>
            <a:r>
              <a:rPr lang="pl-PL" dirty="0" smtClean="0"/>
              <a:t>Prawo petycji do Parlamentu Europejskiego, </a:t>
            </a:r>
          </a:p>
          <a:p>
            <a:pPr>
              <a:buFont typeface="Wingdings" panose="05000000000000000000" pitchFamily="2" charset="2"/>
              <a:buChar char="§"/>
            </a:pPr>
            <a:r>
              <a:rPr lang="pl-PL" dirty="0" smtClean="0"/>
              <a:t>Prawo skargi do Rzecznika Praw Obywatelskich UE,</a:t>
            </a:r>
          </a:p>
          <a:p>
            <a:pPr>
              <a:buFont typeface="Wingdings" panose="05000000000000000000" pitchFamily="2" charset="2"/>
              <a:buChar char="§"/>
            </a:pPr>
            <a:r>
              <a:rPr lang="pl-PL" dirty="0" smtClean="0"/>
              <a:t>Prawo skarg do Komisji Europejskiej:</a:t>
            </a:r>
          </a:p>
          <a:p>
            <a:pPr>
              <a:buFont typeface="Wingdings" panose="05000000000000000000" pitchFamily="2" charset="2"/>
              <a:buChar char="Ø"/>
            </a:pPr>
            <a:r>
              <a:rPr lang="pl-PL" sz="1600" dirty="0" smtClean="0"/>
              <a:t>Skarga na naruszenie zasad dobrej administracji,</a:t>
            </a:r>
          </a:p>
          <a:p>
            <a:pPr>
              <a:buFont typeface="Wingdings" panose="05000000000000000000" pitchFamily="2" charset="2"/>
              <a:buChar char="Ø"/>
            </a:pPr>
            <a:r>
              <a:rPr lang="pl-PL" sz="1600" dirty="0" smtClean="0"/>
              <a:t>Skarga w związku z naruszeniem prawa wspólnotowego przez państwo członkowskie,</a:t>
            </a:r>
          </a:p>
          <a:p>
            <a:pPr>
              <a:buFont typeface="Wingdings" panose="05000000000000000000" pitchFamily="2" charset="2"/>
              <a:buChar char="Ø"/>
            </a:pPr>
            <a:r>
              <a:rPr lang="pl-PL" sz="1600" dirty="0" smtClean="0"/>
              <a:t>Skarga w zakresie: prawa antytrustowego, pomocy publicznej oraz praktyk handlowych </a:t>
            </a:r>
          </a:p>
          <a:p>
            <a:pPr>
              <a:buFont typeface="Wingdings" panose="05000000000000000000" pitchFamily="2" charset="2"/>
              <a:buChar char="Ø"/>
            </a:pPr>
            <a:endParaRPr lang="pl-PL" dirty="0"/>
          </a:p>
        </p:txBody>
      </p:sp>
    </p:spTree>
    <p:extLst>
      <p:ext uri="{BB962C8B-B14F-4D97-AF65-F5344CB8AC3E}">
        <p14:creationId xmlns:p14="http://schemas.microsoft.com/office/powerpoint/2010/main" val="3098790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Karta Praw Podstawowych UE</a:t>
            </a:r>
            <a:endParaRPr lang="pl-PL" dirty="0"/>
          </a:p>
        </p:txBody>
      </p:sp>
      <p:sp>
        <p:nvSpPr>
          <p:cNvPr id="3" name="Symbol zastępczy zawartości 2"/>
          <p:cNvSpPr>
            <a:spLocks noGrp="1"/>
          </p:cNvSpPr>
          <p:nvPr>
            <p:ph idx="1"/>
          </p:nvPr>
        </p:nvSpPr>
        <p:spPr>
          <a:xfrm>
            <a:off x="2535002" y="1455313"/>
            <a:ext cx="9027532" cy="4133937"/>
          </a:xfrm>
        </p:spPr>
        <p:txBody>
          <a:bodyPr>
            <a:noAutofit/>
          </a:bodyPr>
          <a:lstStyle/>
          <a:p>
            <a:pPr algn="just"/>
            <a:r>
              <a:rPr lang="pl-PL" sz="1400" dirty="0"/>
              <a:t>zbiór fundamentalnych praw człowieka i obowiązków obywatelskich uchwalony i podpisany w dniu 7 grudnia 2000 r. podczas szczytu Rady Europejskiej w Nicei w imieniu trzech organów Unii Europejskiej: Parlamentu, Rady UE oraz Komisji, powtórnie, z pewnymi poprawkami, podpisany przez przewodniczących tych organów podczas szczytu w Lizbonie 12 grudnia 2007 r. Moc wiążąca dokumentu została mu nadana przez traktat lizboński podpisany 13 </a:t>
            </a:r>
            <a:r>
              <a:rPr lang="pl-PL" sz="1400" dirty="0" smtClean="0"/>
              <a:t>grudnia </a:t>
            </a:r>
            <a:r>
              <a:rPr lang="pl-PL" sz="1400" dirty="0"/>
              <a:t>2007 </a:t>
            </a:r>
            <a:r>
              <a:rPr lang="pl-PL" sz="1400" dirty="0" smtClean="0"/>
              <a:t>r., </a:t>
            </a:r>
            <a:r>
              <a:rPr lang="pl-PL" sz="1400" dirty="0"/>
              <a:t>który wszedł w życie 1 grudnia 2009 r</a:t>
            </a:r>
            <a:r>
              <a:rPr lang="pl-PL" sz="1400" dirty="0" smtClean="0"/>
              <a:t>.</a:t>
            </a:r>
          </a:p>
          <a:p>
            <a:pPr algn="just"/>
            <a:r>
              <a:rPr lang="pl-PL" sz="1400" dirty="0"/>
              <a:t>Nazwanie owego aktu „kartą” ma charakter tradycyjny. W ten sposób podkreśla się związek z aktami historycznymi, np. angielską </a:t>
            </a:r>
            <a:r>
              <a:rPr lang="pl-PL" sz="1400" dirty="0" err="1"/>
              <a:t>Magna</a:t>
            </a:r>
            <a:r>
              <a:rPr lang="pl-PL" sz="1400" dirty="0"/>
              <a:t> </a:t>
            </a:r>
            <a:r>
              <a:rPr lang="pl-PL" sz="1400" dirty="0" err="1"/>
              <a:t>Carta</a:t>
            </a:r>
            <a:r>
              <a:rPr lang="pl-PL" sz="1400" dirty="0"/>
              <a:t> Libertatum z 15 czerwca 1215 roku, której przyjęcie było przełomem w kwestii prawa i </a:t>
            </a:r>
            <a:r>
              <a:rPr lang="pl-PL" sz="1400" dirty="0" smtClean="0"/>
              <a:t>wolności.</a:t>
            </a:r>
          </a:p>
          <a:p>
            <a:pPr algn="just"/>
            <a:r>
              <a:rPr lang="pl-PL" sz="1400" dirty="0"/>
              <a:t>Karta praw podstawowych składa się z preambuły oraz 54 artykułów rozdzielonych między 7 rozdziałów</a:t>
            </a:r>
            <a:r>
              <a:rPr lang="pl-PL" sz="1400" dirty="0" smtClean="0"/>
              <a:t>:</a:t>
            </a:r>
          </a:p>
          <a:p>
            <a:pPr algn="just">
              <a:buFont typeface="Arial" panose="020B0604020202020204" pitchFamily="34" charset="0"/>
              <a:buChar char="•"/>
            </a:pPr>
            <a:r>
              <a:rPr lang="pl-PL" sz="1400" dirty="0" smtClean="0"/>
              <a:t>Godność człowieka,</a:t>
            </a:r>
          </a:p>
          <a:p>
            <a:pPr algn="just">
              <a:buFont typeface="Arial" panose="020B0604020202020204" pitchFamily="34" charset="0"/>
              <a:buChar char="•"/>
            </a:pPr>
            <a:r>
              <a:rPr lang="pl-PL" sz="1400" dirty="0" smtClean="0"/>
              <a:t>Wolność,</a:t>
            </a:r>
          </a:p>
          <a:p>
            <a:pPr algn="just">
              <a:buFont typeface="Arial" panose="020B0604020202020204" pitchFamily="34" charset="0"/>
              <a:buChar char="•"/>
            </a:pPr>
            <a:r>
              <a:rPr lang="pl-PL" sz="1400" dirty="0" smtClean="0"/>
              <a:t>Równość,</a:t>
            </a:r>
          </a:p>
          <a:p>
            <a:pPr algn="just">
              <a:buFont typeface="Arial" panose="020B0604020202020204" pitchFamily="34" charset="0"/>
              <a:buChar char="•"/>
            </a:pPr>
            <a:r>
              <a:rPr lang="pl-PL" sz="1400" dirty="0" smtClean="0"/>
              <a:t>Solidarność,</a:t>
            </a:r>
          </a:p>
          <a:p>
            <a:pPr algn="just">
              <a:buFont typeface="Arial" panose="020B0604020202020204" pitchFamily="34" charset="0"/>
              <a:buChar char="•"/>
            </a:pPr>
            <a:r>
              <a:rPr lang="pl-PL" sz="1400" dirty="0" smtClean="0"/>
              <a:t>Prawa Obywatelskie,</a:t>
            </a:r>
          </a:p>
          <a:p>
            <a:pPr algn="just">
              <a:buFont typeface="Arial" panose="020B0604020202020204" pitchFamily="34" charset="0"/>
              <a:buChar char="•"/>
            </a:pPr>
            <a:r>
              <a:rPr lang="pl-PL" sz="1400" dirty="0" smtClean="0"/>
              <a:t>Wymiar sprawiedliwości,</a:t>
            </a:r>
          </a:p>
          <a:p>
            <a:pPr algn="just">
              <a:buFont typeface="Arial" panose="020B0604020202020204" pitchFamily="34" charset="0"/>
              <a:buChar char="•"/>
            </a:pPr>
            <a:r>
              <a:rPr lang="pl-PL" sz="1400" dirty="0" smtClean="0"/>
              <a:t>Postanowienia ogólne</a:t>
            </a:r>
            <a:endParaRPr lang="pl-PL" sz="1400" dirty="0"/>
          </a:p>
        </p:txBody>
      </p:sp>
    </p:spTree>
    <p:extLst>
      <p:ext uri="{BB962C8B-B14F-4D97-AF65-F5344CB8AC3E}">
        <p14:creationId xmlns:p14="http://schemas.microsoft.com/office/powerpoint/2010/main" val="993755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Pozaeuropejskie regionalne systemy ochrony praw człowieka</a:t>
            </a:r>
            <a:endParaRPr lang="pl-PL" dirty="0"/>
          </a:p>
        </p:txBody>
      </p:sp>
      <p:sp>
        <p:nvSpPr>
          <p:cNvPr id="3" name="Symbol zastępczy zawartości 2"/>
          <p:cNvSpPr>
            <a:spLocks noGrp="1"/>
          </p:cNvSpPr>
          <p:nvPr>
            <p:ph idx="1"/>
          </p:nvPr>
        </p:nvSpPr>
        <p:spPr/>
        <p:txBody>
          <a:bodyPr/>
          <a:lstStyle/>
          <a:p>
            <a:r>
              <a:rPr lang="pl-PL" dirty="0" smtClean="0"/>
              <a:t>Afrykański system ochrony praw człowieka,</a:t>
            </a:r>
          </a:p>
          <a:p>
            <a:r>
              <a:rPr lang="pl-PL" dirty="0" err="1" smtClean="0"/>
              <a:t>Interamerykański</a:t>
            </a:r>
            <a:r>
              <a:rPr lang="pl-PL" dirty="0" smtClean="0"/>
              <a:t> system ochrony praw człowieka,</a:t>
            </a:r>
          </a:p>
          <a:p>
            <a:r>
              <a:rPr lang="pl-PL" dirty="0" smtClean="0"/>
              <a:t>System ochrony praw człowieka w ramach Ligi Państw Arabskich,</a:t>
            </a:r>
          </a:p>
          <a:p>
            <a:r>
              <a:rPr lang="pl-PL" dirty="0" smtClean="0"/>
              <a:t>Ochrona praw człowieka w krajach azjatyckich</a:t>
            </a:r>
            <a:endParaRPr lang="pl-PL" dirty="0"/>
          </a:p>
        </p:txBody>
      </p:sp>
    </p:spTree>
    <p:extLst>
      <p:ext uri="{BB962C8B-B14F-4D97-AF65-F5344CB8AC3E}">
        <p14:creationId xmlns:p14="http://schemas.microsoft.com/office/powerpoint/2010/main" val="3744278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Uniwersalny system ochrony praw człowieka</a:t>
            </a:r>
            <a:endParaRPr lang="pl-PL" dirty="0"/>
          </a:p>
        </p:txBody>
      </p:sp>
      <p:sp>
        <p:nvSpPr>
          <p:cNvPr id="3" name="Symbol zastępczy zawartości 2"/>
          <p:cNvSpPr>
            <a:spLocks noGrp="1"/>
          </p:cNvSpPr>
          <p:nvPr>
            <p:ph idx="1"/>
          </p:nvPr>
        </p:nvSpPr>
        <p:spPr/>
        <p:txBody>
          <a:bodyPr/>
          <a:lstStyle/>
          <a:p>
            <a:r>
              <a:rPr lang="pl-PL" dirty="0" smtClean="0"/>
              <a:t>System ochrony praw człowieka w ramach ONZ określany jest mianem powszechnego lub uniwersalnego. </a:t>
            </a:r>
          </a:p>
          <a:p>
            <a:r>
              <a:rPr lang="pl-PL" dirty="0" smtClean="0"/>
              <a:t>System ONZ : </a:t>
            </a:r>
          </a:p>
          <a:p>
            <a:pPr>
              <a:buFont typeface="+mj-lt"/>
              <a:buAutoNum type="arabicPeriod"/>
            </a:pPr>
            <a:r>
              <a:rPr lang="pl-PL" dirty="0" smtClean="0"/>
              <a:t>Zasięg terytorialny – obejmuje cały świat.</a:t>
            </a:r>
          </a:p>
          <a:p>
            <a:pPr>
              <a:buFont typeface="+mj-lt"/>
              <a:buAutoNum type="arabicPeriod"/>
            </a:pPr>
            <a:r>
              <a:rPr lang="pl-PL" dirty="0" smtClean="0"/>
              <a:t>Wspólny system wartości- obejmuje wszystkie podstawowe kategorie praw człowieka – aspekt przedmiotowy.</a:t>
            </a:r>
          </a:p>
          <a:p>
            <a:pPr>
              <a:buFont typeface="+mj-lt"/>
              <a:buAutoNum type="arabicPeriod"/>
            </a:pPr>
            <a:r>
              <a:rPr lang="pl-PL" dirty="0" smtClean="0"/>
              <a:t>Obejmuje wszystkie państwa członkowskie ONZ- aspekt podmiotowy.</a:t>
            </a:r>
          </a:p>
          <a:p>
            <a:pPr marL="0" indent="0">
              <a:buNone/>
            </a:pPr>
            <a:endParaRPr lang="pl-PL" dirty="0" smtClean="0"/>
          </a:p>
          <a:p>
            <a:pPr marL="0" indent="0">
              <a:buNone/>
            </a:pPr>
            <a:r>
              <a:rPr lang="pl-PL" dirty="0" smtClean="0"/>
              <a:t>„ Uniwersalność praw człowieka zawiera imperatyw wrażliwości na ich naruszenie, gdziekolwiek by ono miało miejsce.”</a:t>
            </a:r>
            <a:endParaRPr lang="pl-PL" dirty="0"/>
          </a:p>
        </p:txBody>
      </p:sp>
    </p:spTree>
    <p:extLst>
      <p:ext uri="{BB962C8B-B14F-4D97-AF65-F5344CB8AC3E}">
        <p14:creationId xmlns:p14="http://schemas.microsoft.com/office/powerpoint/2010/main" val="3062153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a:bodyPr>
          <a:lstStyle/>
          <a:p>
            <a:pPr marL="0" indent="0" algn="ctr">
              <a:buNone/>
            </a:pPr>
            <a:r>
              <a:rPr lang="pl-PL" sz="2400" dirty="0"/>
              <a:t>C</a:t>
            </a:r>
            <a:r>
              <a:rPr lang="pl-PL" sz="2400" dirty="0" smtClean="0"/>
              <a:t>zy możliwe jest w ogóle stworzenie takiego systemu ochrony praw człowieka, który byłby wspólny dla państw, narodów o różnej kulturze, tradycji prawnej, historii, religii, systemie etycznym, itp.?</a:t>
            </a:r>
          </a:p>
          <a:p>
            <a:pPr marL="0" indent="0" algn="ctr">
              <a:buNone/>
            </a:pPr>
            <a:endParaRPr lang="pl-PL" sz="2400" dirty="0"/>
          </a:p>
        </p:txBody>
      </p:sp>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12974" y="4022411"/>
            <a:ext cx="2047875" cy="2238375"/>
          </a:xfrm>
          <a:prstGeom prst="rect">
            <a:avLst/>
          </a:prstGeom>
        </p:spPr>
      </p:pic>
    </p:spTree>
    <p:extLst>
      <p:ext uri="{BB962C8B-B14F-4D97-AF65-F5344CB8AC3E}">
        <p14:creationId xmlns:p14="http://schemas.microsoft.com/office/powerpoint/2010/main" val="4128602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Akty stanowiące podwaliny systemu ochrony praw człowieka ONZ:</a:t>
            </a:r>
            <a:endParaRPr lang="pl-PL" dirty="0"/>
          </a:p>
        </p:txBody>
      </p:sp>
      <p:sp>
        <p:nvSpPr>
          <p:cNvPr id="3" name="Symbol zastępczy zawartości 2"/>
          <p:cNvSpPr>
            <a:spLocks noGrp="1"/>
          </p:cNvSpPr>
          <p:nvPr>
            <p:ph idx="1"/>
          </p:nvPr>
        </p:nvSpPr>
        <p:spPr/>
        <p:txBody>
          <a:bodyPr>
            <a:normAutofit/>
          </a:bodyPr>
          <a:lstStyle/>
          <a:p>
            <a:pPr algn="just"/>
            <a:r>
              <a:rPr lang="pl-PL" b="1" dirty="0" smtClean="0"/>
              <a:t>Karta Narodów Zjednoczonych </a:t>
            </a:r>
            <a:r>
              <a:rPr lang="pl-PL" dirty="0" smtClean="0"/>
              <a:t>- wielostronna umowa międzynarodowa powołująca do życia i określająca ustrój ONZ, została podpisana 26 czerwca 1945 w San Francisco przez 50 z 51 krajów członkowskich. Karta</a:t>
            </a:r>
            <a:r>
              <a:rPr lang="pl-PL" dirty="0"/>
              <a:t>, choć sama nie zawiera katalogu praw podstawowych, podnosi aż siedmiokrotnie kwestie związane z prawami człowieka (art. 1, 13, 55, 56, 62, 68, 76) – mówi się tam o popieraniu, przestrzeganiu, poszanowaniu praw człowieka. ONZ zdecydowała się na podjęcie tematu praw człowieka, aby je przywrócić i podkreślić godność i wartość jednostki. Narody Zjednoczone uznały, że wszyscy ludzie są równi. Warunkiem niezbędnym do ochrony praw człowieka jest postęp społeczny i poprawa warunków życia.</a:t>
            </a:r>
          </a:p>
        </p:txBody>
      </p:sp>
    </p:spTree>
    <p:extLst>
      <p:ext uri="{BB962C8B-B14F-4D97-AF65-F5344CB8AC3E}">
        <p14:creationId xmlns:p14="http://schemas.microsoft.com/office/powerpoint/2010/main" val="3910535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lstStyle/>
          <a:p>
            <a:pPr algn="just"/>
            <a:r>
              <a:rPr lang="pl-PL" b="1" dirty="0" smtClean="0"/>
              <a:t>Powszechna Deklaracja Praw Człowieka </a:t>
            </a:r>
            <a:r>
              <a:rPr lang="pl-PL" dirty="0"/>
              <a:t>- zbiór praw człowieka i zasad ich stosowania uchwalony przez Zgromadzenie Ogólne ONZ rezolucją 217/III A w dniu 10 grudnia 1948 roku w Paryżu. W momencie powstania deklaracja była jedynie standardem – jako rezolucja Zgromadzenia Ogólnego nie tworzyła prawa międzynarodowego ani nie miała wiążącego charakteru. W obecnej chwili większość prawników zajmujących się prawem międzynarodowym uważa ją za prawo zwyczajowe, z czego wnioskują oni jej powszechne obowiązywanie. Na bazie Deklaracji w 1966 roku uchwalono Międzynarodowe Pakty Praw Człowieka. </a:t>
            </a:r>
          </a:p>
        </p:txBody>
      </p:sp>
    </p:spTree>
    <p:extLst>
      <p:ext uri="{BB962C8B-B14F-4D97-AF65-F5344CB8AC3E}">
        <p14:creationId xmlns:p14="http://schemas.microsoft.com/office/powerpoint/2010/main" val="1649285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Traktatowe Systemy Ochrony Praw Człowieka działające w ramach ONZ:</a:t>
            </a:r>
            <a:endParaRPr lang="pl-PL" dirty="0"/>
          </a:p>
        </p:txBody>
      </p:sp>
      <p:sp>
        <p:nvSpPr>
          <p:cNvPr id="3" name="Symbol zastępczy zawartości 2"/>
          <p:cNvSpPr>
            <a:spLocks noGrp="1"/>
          </p:cNvSpPr>
          <p:nvPr>
            <p:ph idx="1"/>
          </p:nvPr>
        </p:nvSpPr>
        <p:spPr>
          <a:xfrm>
            <a:off x="2589211" y="2133600"/>
            <a:ext cx="9040411" cy="4202806"/>
          </a:xfrm>
        </p:spPr>
        <p:txBody>
          <a:bodyPr>
            <a:normAutofit lnSpcReduction="10000"/>
          </a:bodyPr>
          <a:lstStyle/>
          <a:p>
            <a:r>
              <a:rPr lang="pl-PL" dirty="0" smtClean="0"/>
              <a:t>Systemy traktatowe działają w ramach siedmiu konwencji ONZ:</a:t>
            </a:r>
          </a:p>
          <a:p>
            <a:pPr>
              <a:buFont typeface="+mj-lt"/>
              <a:buAutoNum type="arabicPeriod"/>
            </a:pPr>
            <a:r>
              <a:rPr lang="pl-PL" dirty="0" smtClean="0"/>
              <a:t>Międzynarodowego Paktu Praw Obywatelskich i Politycznych wraz z dwoma Protokołami Dodatkowymi;</a:t>
            </a:r>
          </a:p>
          <a:p>
            <a:pPr>
              <a:buFont typeface="+mj-lt"/>
              <a:buAutoNum type="arabicPeriod"/>
            </a:pPr>
            <a:r>
              <a:rPr lang="pl-PL" dirty="0" smtClean="0"/>
              <a:t>Międzynarodowego Paktu Praw Ekonomicznych, Socjalnych i Kulturalnych;</a:t>
            </a:r>
          </a:p>
          <a:p>
            <a:pPr>
              <a:buFont typeface="+mj-lt"/>
              <a:buAutoNum type="arabicPeriod"/>
            </a:pPr>
            <a:r>
              <a:rPr lang="pl-PL" dirty="0" smtClean="0"/>
              <a:t>Konwencji przeciwko torturom i innemu okrutnemu, nieludzkiemu lub poniżającemu traktowaniu lub karaniu.</a:t>
            </a:r>
          </a:p>
          <a:p>
            <a:pPr>
              <a:buFont typeface="+mj-lt"/>
              <a:buAutoNum type="arabicPeriod"/>
            </a:pPr>
            <a:r>
              <a:rPr lang="pl-PL" dirty="0" smtClean="0"/>
              <a:t>Międzynarodowa Konwencja o likwidacji wszelkich form dyskryminacji rasowej.</a:t>
            </a:r>
          </a:p>
          <a:p>
            <a:pPr>
              <a:buFont typeface="+mj-lt"/>
              <a:buAutoNum type="arabicPeriod"/>
            </a:pPr>
            <a:r>
              <a:rPr lang="pl-PL" dirty="0" smtClean="0"/>
              <a:t>Konwencje w sprawie likwidacji wszelkich form dyskryminacji kobiet wraz z Protokołem Dodatkowym.</a:t>
            </a:r>
          </a:p>
          <a:p>
            <a:pPr>
              <a:buFont typeface="+mj-lt"/>
              <a:buAutoNum type="arabicPeriod"/>
            </a:pPr>
            <a:r>
              <a:rPr lang="pl-PL" dirty="0" smtClean="0"/>
              <a:t>Konwencji o </a:t>
            </a:r>
            <a:r>
              <a:rPr lang="pl-PL" dirty="0"/>
              <a:t>p</a:t>
            </a:r>
            <a:r>
              <a:rPr lang="pl-PL" dirty="0" smtClean="0"/>
              <a:t>rawach dziecka wraz z dwoma Protokołami Dodatkowymi.</a:t>
            </a:r>
          </a:p>
          <a:p>
            <a:pPr>
              <a:buFont typeface="+mj-lt"/>
              <a:buAutoNum type="arabicPeriod"/>
            </a:pPr>
            <a:r>
              <a:rPr lang="pl-PL" dirty="0" smtClean="0"/>
              <a:t>Konwencja o ochronie praw pracowników migrujących i członków ich rodzin.</a:t>
            </a:r>
            <a:endParaRPr lang="pl-PL" dirty="0"/>
          </a:p>
        </p:txBody>
      </p:sp>
    </p:spTree>
    <p:extLst>
      <p:ext uri="{BB962C8B-B14F-4D97-AF65-F5344CB8AC3E}">
        <p14:creationId xmlns:p14="http://schemas.microsoft.com/office/powerpoint/2010/main" val="522201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normAutofit lnSpcReduction="10000"/>
          </a:bodyPr>
          <a:lstStyle/>
          <a:p>
            <a:r>
              <a:rPr lang="pl-PL" dirty="0" smtClean="0"/>
              <a:t>W ramach wymienionych konwencji międzynarodowych przewidziano specjalne mechanizmy kontrolne, mające na celu zagwarantowanie ich realizacji i przestrzegania.</a:t>
            </a:r>
          </a:p>
          <a:p>
            <a:r>
              <a:rPr lang="pl-PL" dirty="0" smtClean="0"/>
              <a:t>Do podstawowych celów organów kontrolnych (tzw. </a:t>
            </a:r>
            <a:r>
              <a:rPr lang="pl-PL" dirty="0"/>
              <a:t>k</a:t>
            </a:r>
            <a:r>
              <a:rPr lang="pl-PL" dirty="0" smtClean="0"/>
              <a:t>omitetów ekspertów) należy między innymi:</a:t>
            </a:r>
          </a:p>
          <a:p>
            <a:pPr>
              <a:buFont typeface="Arial" panose="020B0604020202020204" pitchFamily="34" charset="0"/>
              <a:buChar char="•"/>
            </a:pPr>
            <a:r>
              <a:rPr lang="pl-PL" dirty="0"/>
              <a:t> i</a:t>
            </a:r>
            <a:r>
              <a:rPr lang="pl-PL" dirty="0" smtClean="0"/>
              <a:t>nterpretacje traktatów poprzez system sprawozdań i skarg indywidualnych, </a:t>
            </a:r>
          </a:p>
          <a:p>
            <a:pPr>
              <a:buFont typeface="Arial" panose="020B0604020202020204" pitchFamily="34" charset="0"/>
              <a:buChar char="•"/>
            </a:pPr>
            <a:r>
              <a:rPr lang="pl-PL" dirty="0"/>
              <a:t>p</a:t>
            </a:r>
            <a:r>
              <a:rPr lang="pl-PL" dirty="0" smtClean="0"/>
              <a:t>rzyjmowanie komentarzy ogólnych i rekomendacji w celu wskazywania na problemy o zasadniczym charakterze,</a:t>
            </a:r>
          </a:p>
          <a:p>
            <a:pPr>
              <a:buFont typeface="Arial" panose="020B0604020202020204" pitchFamily="34" charset="0"/>
              <a:buChar char="•"/>
            </a:pPr>
            <a:r>
              <a:rPr lang="pl-PL" dirty="0" smtClean="0"/>
              <a:t>pomoc państwom – stronom w identyfikacji naruszeń praw człowieka,</a:t>
            </a:r>
          </a:p>
          <a:p>
            <a:pPr>
              <a:buFont typeface="Arial" panose="020B0604020202020204" pitchFamily="34" charset="0"/>
              <a:buChar char="•"/>
            </a:pPr>
            <a:r>
              <a:rPr lang="pl-PL" dirty="0"/>
              <a:t>i</a:t>
            </a:r>
            <a:r>
              <a:rPr lang="pl-PL" dirty="0" smtClean="0"/>
              <a:t>nformowanie międzynarodowej opinii publicznej o sytuacji w dziedzinie praw człowieka i mobilizowanie jej do przeciwdziałania zagrożeniom.</a:t>
            </a:r>
          </a:p>
          <a:p>
            <a:pPr>
              <a:buFont typeface="Arial" panose="020B0604020202020204" pitchFamily="34" charset="0"/>
              <a:buChar char="•"/>
            </a:pPr>
            <a:endParaRPr lang="pl-PL" dirty="0"/>
          </a:p>
        </p:txBody>
      </p:sp>
    </p:spTree>
    <p:extLst>
      <p:ext uri="{BB962C8B-B14F-4D97-AF65-F5344CB8AC3E}">
        <p14:creationId xmlns:p14="http://schemas.microsoft.com/office/powerpoint/2010/main" val="2668826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Europejski System Ochrony Praw Człowieka</a:t>
            </a:r>
            <a:endParaRPr lang="pl-PL" dirty="0"/>
          </a:p>
        </p:txBody>
      </p:sp>
      <p:sp>
        <p:nvSpPr>
          <p:cNvPr id="3" name="Symbol zastępczy zawartości 2"/>
          <p:cNvSpPr>
            <a:spLocks noGrp="1"/>
          </p:cNvSpPr>
          <p:nvPr>
            <p:ph idx="1"/>
          </p:nvPr>
        </p:nvSpPr>
        <p:spPr/>
        <p:txBody>
          <a:bodyPr>
            <a:normAutofit lnSpcReduction="10000"/>
          </a:bodyPr>
          <a:lstStyle/>
          <a:p>
            <a:r>
              <a:rPr lang="pl-PL" dirty="0" smtClean="0"/>
              <a:t>Regionalny system ochrony praw człowieka funkcjonujący w ramach Rady Europy.</a:t>
            </a:r>
          </a:p>
          <a:p>
            <a:pPr algn="just"/>
            <a:r>
              <a:rPr lang="pl-PL" dirty="0" smtClean="0"/>
              <a:t>Rada Europy </a:t>
            </a:r>
            <a:r>
              <a:rPr lang="pl-PL" dirty="0"/>
              <a:t>- międzynarodowa organizacja rządowa skupiająca prawie wszystkie państwa Europy oraz kilka państw spoza tego kontynentu takich jak Armenia czy Azerbejdżan. Jej głównym celem jest „osiągnięcie większej jedności między jej członkami, aby chronić i wcielać w życie ideały i zasady stanowiące ich wspólne dziedzictwo oraz aby ułatwić ich postęp ekonomiczny i społeczny</a:t>
            </a:r>
            <a:r>
              <a:rPr lang="pl-PL" dirty="0" smtClean="0"/>
              <a:t>”. </a:t>
            </a:r>
            <a:r>
              <a:rPr lang="pl-PL" dirty="0"/>
              <a:t>Realizując tak określony cel organizacja ta zajmuje się przede wszystkim promocją i ochroną praw człowieka, demokracji i współpracą państw członkowskich w dziedzinie kultury</a:t>
            </a:r>
            <a:r>
              <a:rPr lang="pl-PL" dirty="0" smtClean="0"/>
              <a:t>.</a:t>
            </a:r>
          </a:p>
          <a:p>
            <a:pPr algn="just"/>
            <a:r>
              <a:rPr lang="pl-PL" dirty="0" smtClean="0"/>
              <a:t>Podstawową formą ustanawiania i upowszechniania standardów praw człowieka na gruncie RE są traktaty międzynarodowe ( konwencje, karty), uzupełniane protokołami dodatkowymi.</a:t>
            </a:r>
            <a:endParaRPr lang="pl-PL" dirty="0"/>
          </a:p>
        </p:txBody>
      </p:sp>
    </p:spTree>
    <p:extLst>
      <p:ext uri="{BB962C8B-B14F-4D97-AF65-F5344CB8AC3E}">
        <p14:creationId xmlns:p14="http://schemas.microsoft.com/office/powerpoint/2010/main" val="2805377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2592925" y="624110"/>
            <a:ext cx="8911686" cy="5287112"/>
          </a:xfrm>
        </p:spPr>
        <p:txBody>
          <a:bodyPr>
            <a:normAutofit lnSpcReduction="10000"/>
          </a:bodyPr>
          <a:lstStyle/>
          <a:p>
            <a:r>
              <a:rPr lang="pl-PL" dirty="0" smtClean="0"/>
              <a:t>Konwencje są uchwalane przez Komitet Ministrów RE z własnej inicjatywy lub na skutek zalecenia Zgromadzenia Parlamentarnego RE.</a:t>
            </a:r>
          </a:p>
          <a:p>
            <a:r>
              <a:rPr lang="pl-PL" dirty="0" smtClean="0"/>
              <a:t>Konwencje RE dotyczące praw człowieka stanowią najskuteczniejszy instrument ustanawiania standardów w tym zakresie, tworzą też mechanizmy kontroli ich przestrzegania.</a:t>
            </a:r>
          </a:p>
          <a:p>
            <a:r>
              <a:rPr lang="pl-PL" dirty="0" smtClean="0"/>
              <a:t>Rdzeń systemu konwencji RE dotyczącej praw człowieka stanowią: </a:t>
            </a:r>
          </a:p>
          <a:p>
            <a:pPr>
              <a:buFont typeface="Arial" panose="020B0604020202020204" pitchFamily="34" charset="0"/>
              <a:buChar char="•"/>
            </a:pPr>
            <a:r>
              <a:rPr lang="pl-PL" dirty="0" smtClean="0"/>
              <a:t> Europejska Konwencja o ochronie praw człowieka i podstawowych wolności,</a:t>
            </a:r>
          </a:p>
          <a:p>
            <a:pPr>
              <a:buFont typeface="Arial" panose="020B0604020202020204" pitchFamily="34" charset="0"/>
              <a:buChar char="•"/>
            </a:pPr>
            <a:r>
              <a:rPr lang="pl-PL" dirty="0" smtClean="0"/>
              <a:t>Europejska Karta Społeczna,</a:t>
            </a:r>
          </a:p>
          <a:p>
            <a:pPr>
              <a:buFont typeface="Arial" panose="020B0604020202020204" pitchFamily="34" charset="0"/>
              <a:buChar char="•"/>
            </a:pPr>
            <a:r>
              <a:rPr lang="pl-PL" dirty="0" smtClean="0"/>
              <a:t>Europejska Konwencja o zapobieganiu torturom oraz nieludzkiemu lub poniżającemu traktowaniu albo karaniu,</a:t>
            </a:r>
          </a:p>
          <a:p>
            <a:pPr>
              <a:buFont typeface="Arial" panose="020B0604020202020204" pitchFamily="34" charset="0"/>
              <a:buChar char="•"/>
            </a:pPr>
            <a:r>
              <a:rPr lang="pl-PL" dirty="0" smtClean="0"/>
              <a:t>Europejska Konwencja Ramowa o ochronie mniejszości narodowych,</a:t>
            </a:r>
          </a:p>
          <a:p>
            <a:pPr>
              <a:buFont typeface="Arial" panose="020B0604020202020204" pitchFamily="34" charset="0"/>
              <a:buChar char="•"/>
            </a:pPr>
            <a:r>
              <a:rPr lang="pl-PL" dirty="0" smtClean="0"/>
              <a:t>Europejska Konwencja o wykonywaniu praw dzieci,</a:t>
            </a:r>
          </a:p>
          <a:p>
            <a:pPr>
              <a:buFont typeface="Arial" panose="020B0604020202020204" pitchFamily="34" charset="0"/>
              <a:buChar char="•"/>
            </a:pPr>
            <a:r>
              <a:rPr lang="pl-PL" dirty="0" smtClean="0"/>
              <a:t>Konwencja o ochronie </a:t>
            </a:r>
            <a:r>
              <a:rPr lang="pl-PL" dirty="0"/>
              <a:t>p</a:t>
            </a:r>
            <a:r>
              <a:rPr lang="pl-PL" dirty="0" smtClean="0"/>
              <a:t>raw człowieka i godności istoty ludzkiej wobec zastosowań biologii i medycyny.</a:t>
            </a:r>
          </a:p>
          <a:p>
            <a:pPr>
              <a:buFont typeface="Arial" panose="020B0604020202020204" pitchFamily="34" charset="0"/>
              <a:buChar char="•"/>
            </a:pPr>
            <a:r>
              <a:rPr lang="pl-PL" dirty="0" smtClean="0"/>
              <a:t>Konwencja o obywatelstwie.</a:t>
            </a:r>
            <a:endParaRPr lang="pl-PL" dirty="0"/>
          </a:p>
        </p:txBody>
      </p:sp>
    </p:spTree>
    <p:extLst>
      <p:ext uri="{BB962C8B-B14F-4D97-AF65-F5344CB8AC3E}">
        <p14:creationId xmlns:p14="http://schemas.microsoft.com/office/powerpoint/2010/main" val="976744374"/>
      </p:ext>
    </p:extLst>
  </p:cSld>
  <p:clrMapOvr>
    <a:masterClrMapping/>
  </p:clrMapOvr>
</p:sld>
</file>

<file path=ppt/theme/theme1.xml><?xml version="1.0" encoding="utf-8"?>
<a:theme xmlns:a="http://schemas.openxmlformats.org/drawingml/2006/main" name="Smuga">
  <a:themeElements>
    <a:clrScheme name="Smuga">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Smug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mu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218</TotalTime>
  <Words>1669</Words>
  <Application>Microsoft Office PowerPoint</Application>
  <PresentationFormat>Panoramiczny</PresentationFormat>
  <Paragraphs>91</Paragraphs>
  <Slides>18</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18</vt:i4>
      </vt:variant>
    </vt:vector>
  </HeadingPairs>
  <TitlesOfParts>
    <vt:vector size="23" baseType="lpstr">
      <vt:lpstr>Arial</vt:lpstr>
      <vt:lpstr>Century Gothic</vt:lpstr>
      <vt:lpstr>Wingdings</vt:lpstr>
      <vt:lpstr>Wingdings 3</vt:lpstr>
      <vt:lpstr>Smuga</vt:lpstr>
      <vt:lpstr>Uniwersalizm i regionalizm w ochronie praw człowieka: system ONZ, system Rady Europy, ochrona praw jednostki w UE</vt:lpstr>
      <vt:lpstr>Uniwersalny system ochrony praw człowieka</vt:lpstr>
      <vt:lpstr>Prezentacja programu PowerPoint</vt:lpstr>
      <vt:lpstr>Akty stanowiące podwaliny systemu ochrony praw człowieka ONZ:</vt:lpstr>
      <vt:lpstr>Prezentacja programu PowerPoint</vt:lpstr>
      <vt:lpstr>Traktatowe Systemy Ochrony Praw Człowieka działające w ramach ONZ:</vt:lpstr>
      <vt:lpstr>Prezentacja programu PowerPoint</vt:lpstr>
      <vt:lpstr>Europejski System Ochrony Praw Człowieka</vt:lpstr>
      <vt:lpstr>Prezentacja programu PowerPoint</vt:lpstr>
      <vt:lpstr>Prezentacja programu PowerPoint</vt:lpstr>
      <vt:lpstr>System ochrony praw człowieka funkcjonujący w UE</vt:lpstr>
      <vt:lpstr>Prezentacja programu PowerPoint</vt:lpstr>
      <vt:lpstr>Sądowa ochrona praw podstawowych w UE</vt:lpstr>
      <vt:lpstr>Środki ochrony praw jednostek realizowane w postępowaniu przed instytucjami sądowymi UE</vt:lpstr>
      <vt:lpstr>Prezentacja programu PowerPoint</vt:lpstr>
      <vt:lpstr>Pozasądowa ochrona praw jednostek przed instytucjami i organami Wspólnot Europejskich</vt:lpstr>
      <vt:lpstr>Karta Praw Podstawowych UE</vt:lpstr>
      <vt:lpstr>Pozaeuropejskie regionalne systemy ochrony praw człowieka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Uniwersalizm i regionalizm w ochronie praw człowieka: system ONZ, system Rady Europy, ochrona praw jednostki w UE</dc:title>
  <dc:creator>Paweł Niemczyk</dc:creator>
  <cp:lastModifiedBy>Paweł Niemczyk</cp:lastModifiedBy>
  <cp:revision>20</cp:revision>
  <dcterms:created xsi:type="dcterms:W3CDTF">2014-10-27T12:55:24Z</dcterms:created>
  <dcterms:modified xsi:type="dcterms:W3CDTF">2014-10-28T11:12:54Z</dcterms:modified>
</cp:coreProperties>
</file>