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2549-3B03-411A-9010-FD40C83BBD41}" type="datetimeFigureOut">
              <a:rPr lang="pl-PL" smtClean="0"/>
              <a:pPr/>
              <a:t>2015-10-01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3CDE9-075F-4F9A-BA1D-D4CE6C8338F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276456" cy="2664296"/>
          </a:xfrm>
        </p:spPr>
        <p:txBody>
          <a:bodyPr/>
          <a:lstStyle/>
          <a:p>
            <a:r>
              <a:rPr lang="pl-PL" dirty="0" smtClean="0"/>
              <a:t>Prawa człowieka </a:t>
            </a:r>
            <a:br>
              <a:rPr lang="pl-PL" dirty="0" smtClean="0"/>
            </a:br>
            <a:r>
              <a:rPr lang="pl-PL" dirty="0" smtClean="0"/>
              <a:t>i </a:t>
            </a:r>
            <a:br>
              <a:rPr lang="pl-PL" dirty="0" smtClean="0"/>
            </a:br>
            <a:r>
              <a:rPr lang="pl-PL" dirty="0" smtClean="0"/>
              <a:t>systemy ich ochrony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15616" y="3284984"/>
            <a:ext cx="6400800" cy="648072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Wprowadzenie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707904" y="5157192"/>
            <a:ext cx="51125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dirty="0" smtClean="0"/>
              <a:t>Mateusz Radajewski</a:t>
            </a:r>
          </a:p>
          <a:p>
            <a:pPr algn="r"/>
            <a:r>
              <a:rPr lang="pl-PL" dirty="0" smtClean="0"/>
              <a:t>Katedra Prawa Konstytucyjnego</a:t>
            </a:r>
          </a:p>
          <a:p>
            <a:pPr algn="r"/>
            <a:r>
              <a:rPr lang="pl-PL" dirty="0" smtClean="0"/>
              <a:t>Wydział Prawa, Administracji i Ekonomii</a:t>
            </a:r>
          </a:p>
          <a:p>
            <a:pPr algn="r"/>
            <a:r>
              <a:rPr lang="pl-PL" dirty="0" smtClean="0"/>
              <a:t>Uniwersytet Wrocławski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Podział praw i wolności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i="1" dirty="0" smtClean="0"/>
              <a:t>9. „</a:t>
            </a:r>
            <a:r>
              <a:rPr lang="pl-PL" sz="2400" i="1" dirty="0"/>
              <a:t>Ekstradycja obywatela polskiego jest </a:t>
            </a:r>
            <a:r>
              <a:rPr lang="pl-PL" sz="2400" i="1" dirty="0" smtClean="0"/>
              <a:t>zakazana (…)”</a:t>
            </a:r>
          </a:p>
          <a:p>
            <a:pPr marL="0" indent="0" algn="just">
              <a:buNone/>
            </a:pPr>
            <a:r>
              <a:rPr lang="pl-PL" sz="2400" i="1" dirty="0" smtClean="0"/>
              <a:t>10. „</a:t>
            </a:r>
            <a:r>
              <a:rPr lang="pl-PL" sz="2400" i="1" dirty="0"/>
              <a:t>Obywatela polskiego nie można wydalić z kraju ani zakazać mu powrotu do kraju</a:t>
            </a:r>
            <a:r>
              <a:rPr lang="pl-PL" sz="2400" i="1" dirty="0" smtClean="0"/>
              <a:t>.”</a:t>
            </a:r>
          </a:p>
          <a:p>
            <a:pPr marL="0" indent="0" algn="just">
              <a:buNone/>
            </a:pPr>
            <a:r>
              <a:rPr lang="pl-PL" sz="2400" i="1" dirty="0" smtClean="0"/>
              <a:t>11. „</a:t>
            </a:r>
            <a:r>
              <a:rPr lang="pl-PL" sz="2400" i="1" dirty="0"/>
              <a:t>Rodzice mają prawo do wychowania dzieci zgodnie z własnymi przekonaniami</a:t>
            </a:r>
            <a:r>
              <a:rPr lang="pl-PL" sz="2400" i="1" dirty="0" smtClean="0"/>
              <a:t>.”</a:t>
            </a:r>
          </a:p>
          <a:p>
            <a:pPr marL="0" indent="0" algn="just">
              <a:buNone/>
            </a:pPr>
            <a:r>
              <a:rPr lang="pl-PL" sz="2400" i="1" dirty="0" smtClean="0"/>
              <a:t>12. „</a:t>
            </a:r>
            <a:r>
              <a:rPr lang="pl-PL" sz="2400" i="1" dirty="0"/>
              <a:t>Każdy ma prawo składać petycje, wnioski i skargi w interesie publicznym, własnym lub innej osoby za jej zgodą do organów władzy publicznej oraz do organizacji i instytucji społecznych w związku z wykonywanymi przez nie zadaniami zleconymi z zakresu administracji publicznej</a:t>
            </a:r>
            <a:r>
              <a:rPr lang="pl-PL" sz="2400" i="1" dirty="0" smtClean="0"/>
              <a:t>.”</a:t>
            </a:r>
          </a:p>
          <a:p>
            <a:pPr marL="0" indent="0" algn="just">
              <a:buNone/>
            </a:pPr>
            <a:r>
              <a:rPr lang="pl-PL" sz="2400" i="1" dirty="0" smtClean="0"/>
              <a:t>13. „</a:t>
            </a:r>
            <a:r>
              <a:rPr lang="pl-PL" sz="2400" i="1" dirty="0"/>
              <a:t>Każdy ma prawo do własności, innych praw majątkowych oraz prawo dziedziczenia</a:t>
            </a:r>
            <a:r>
              <a:rPr lang="pl-PL" sz="2400" i="1" dirty="0" smtClean="0"/>
              <a:t>.”</a:t>
            </a:r>
          </a:p>
          <a:p>
            <a:pPr marL="0" indent="0" algn="just">
              <a:buNone/>
            </a:pPr>
            <a:r>
              <a:rPr lang="pl-PL" sz="2400" i="1" dirty="0" smtClean="0"/>
              <a:t>14. „</a:t>
            </a:r>
            <a:r>
              <a:rPr lang="pl-PL" sz="2400" i="1" dirty="0"/>
              <a:t>Każdemu zapewnia się wolność wyboru i wykonywania zawodu oraz wyboru miejsca </a:t>
            </a:r>
            <a:r>
              <a:rPr lang="pl-PL" sz="2400" i="1" dirty="0" smtClean="0"/>
              <a:t>pracy”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7899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Prawa i wolności podstawowe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Ustawa zasadnicza RFN (23 maja 1949 r.)</a:t>
            </a:r>
            <a:endParaRPr lang="pl-PL" sz="2400" i="1" dirty="0" smtClean="0"/>
          </a:p>
          <a:p>
            <a:pPr algn="ctr">
              <a:buNone/>
            </a:pPr>
            <a:r>
              <a:rPr lang="pl-PL" sz="2400" i="1" dirty="0" smtClean="0"/>
              <a:t>Rozdział I</a:t>
            </a:r>
          </a:p>
          <a:p>
            <a:pPr algn="ctr">
              <a:buNone/>
            </a:pPr>
            <a:r>
              <a:rPr lang="pl-PL" sz="2400" i="1" dirty="0" smtClean="0"/>
              <a:t>Prawa podstawowe</a:t>
            </a:r>
          </a:p>
          <a:p>
            <a:pPr algn="ctr">
              <a:buNone/>
            </a:pPr>
            <a:endParaRPr lang="pl-PL" sz="2400" i="1" dirty="0"/>
          </a:p>
          <a:p>
            <a:pPr algn="ctr">
              <a:buNone/>
            </a:pPr>
            <a:r>
              <a:rPr lang="pl-PL" sz="2400" b="1" dirty="0" smtClean="0"/>
              <a:t>Konstytucja PRL (22 lipca 1952 r.)</a:t>
            </a:r>
          </a:p>
          <a:p>
            <a:pPr algn="ctr">
              <a:buNone/>
            </a:pPr>
            <a:r>
              <a:rPr lang="pl-PL" sz="2400" i="1" dirty="0" smtClean="0"/>
              <a:t>Rozdział VII</a:t>
            </a:r>
          </a:p>
          <a:p>
            <a:pPr algn="ctr">
              <a:buNone/>
            </a:pPr>
            <a:r>
              <a:rPr lang="pl-PL" sz="2400" i="1" dirty="0" smtClean="0"/>
              <a:t>Podstawowe prawa i obowiązki obywateli</a:t>
            </a:r>
          </a:p>
          <a:p>
            <a:pPr algn="ctr">
              <a:buNone/>
            </a:pP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189520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Prawa podmiotowe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Elementy prawa podmiotowego: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podmiot uprawniony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podmiot zobowiązany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obowiązek określonego zachowania</a:t>
            </a:r>
          </a:p>
          <a:p>
            <a:pPr marL="514350" indent="-514350" algn="just">
              <a:buAutoNum type="arabicParenR"/>
            </a:pPr>
            <a:r>
              <a:rPr lang="pl-PL" dirty="0" smtClean="0"/>
              <a:t>przesłanki aktualizacji obowiązku</a:t>
            </a:r>
          </a:p>
          <a:p>
            <a:pPr algn="ctr">
              <a:buNone/>
            </a:pP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42073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Prawa podmiotowe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dirty="0" smtClean="0"/>
              <a:t>Wskaż wszystkie elementy prawa podmiotowego w przypadku następujących przepisów:</a:t>
            </a:r>
          </a:p>
          <a:p>
            <a:pPr marL="514350" indent="-514350" algn="just">
              <a:buAutoNum type="arabicPeriod"/>
            </a:pPr>
            <a:r>
              <a:rPr lang="pl-PL" sz="2800" i="1" dirty="0" smtClean="0"/>
              <a:t>„</a:t>
            </a:r>
            <a:r>
              <a:rPr lang="pl-PL" sz="2800" i="1" dirty="0"/>
              <a:t>Każdy ma prawo do sprawiedliwego i jawnego rozpatrzenia sprawy bez nieuzasadnionej zwłoki przez właściwy, niezależny, bezstronny i niezawisły sąd</a:t>
            </a:r>
            <a:r>
              <a:rPr lang="pl-PL" sz="2800" i="1" dirty="0" smtClean="0"/>
              <a:t>.”</a:t>
            </a:r>
          </a:p>
          <a:p>
            <a:pPr marL="514350" indent="-514350" algn="just">
              <a:buAutoNum type="arabicPeriod"/>
            </a:pPr>
            <a:r>
              <a:rPr lang="pl-PL" sz="2800" i="1" dirty="0" smtClean="0"/>
              <a:t>„Każdemu </a:t>
            </a:r>
            <a:r>
              <a:rPr lang="pl-PL" sz="2800" i="1" dirty="0"/>
              <a:t>zapewnia się wolność sumienia i religii</a:t>
            </a:r>
            <a:r>
              <a:rPr lang="pl-PL" sz="2800" i="1" dirty="0" smtClean="0"/>
              <a:t>.”</a:t>
            </a:r>
          </a:p>
          <a:p>
            <a:pPr marL="514350" indent="-514350" algn="just">
              <a:buAutoNum type="arabicPeriod"/>
            </a:pPr>
            <a:r>
              <a:rPr lang="pl-PL" sz="2800" i="1" dirty="0" smtClean="0"/>
              <a:t>„Obywatele </a:t>
            </a:r>
            <a:r>
              <a:rPr lang="pl-PL" sz="2800" i="1" dirty="0"/>
              <a:t>polscy korzystający z pełni praw publicznych mają prawo dostępu do służby publicznej na jednakowych zasadach</a:t>
            </a:r>
            <a:r>
              <a:rPr lang="pl-PL" sz="2800" i="1" dirty="0" smtClean="0"/>
              <a:t>.”</a:t>
            </a:r>
          </a:p>
          <a:p>
            <a:pPr algn="ctr">
              <a:buNone/>
            </a:pPr>
            <a:endParaRPr lang="pl-PL" sz="2400" b="1" i="1" dirty="0"/>
          </a:p>
        </p:txBody>
      </p:sp>
    </p:spTree>
    <p:extLst>
      <p:ext uri="{BB962C8B-B14F-4D97-AF65-F5344CB8AC3E}">
        <p14:creationId xmlns:p14="http://schemas.microsoft.com/office/powerpoint/2010/main" val="101482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Rozwój praw człowieka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620688"/>
            <a:ext cx="8928992" cy="6093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b="1" dirty="0" smtClean="0"/>
              <a:t>Idealizacja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/>
              <a:t>Konceptualizacja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/>
              <a:t>Normatywizacja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b="1" dirty="0" smtClean="0"/>
              <a:t>Konstytucjonalizacja</a:t>
            </a:r>
          </a:p>
          <a:p>
            <a:pPr algn="ctr">
              <a:buNone/>
            </a:pPr>
            <a:endParaRPr lang="pl-PL" sz="2400" b="1" dirty="0"/>
          </a:p>
          <a:p>
            <a:pPr algn="ctr">
              <a:buNone/>
            </a:pPr>
            <a:r>
              <a:rPr lang="pl-PL" sz="2400" b="1" dirty="0" smtClean="0"/>
              <a:t>Internacjonalizacja</a:t>
            </a:r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r>
              <a:rPr lang="pl-PL" sz="2400" b="1" dirty="0" smtClean="0"/>
              <a:t>Realizacja</a:t>
            </a:r>
            <a:endParaRPr lang="pl-PL" sz="2400" b="1" dirty="0"/>
          </a:p>
          <a:p>
            <a:pPr algn="ctr">
              <a:buNone/>
            </a:pPr>
            <a:endParaRPr lang="pl-PL" sz="2400" b="1" dirty="0" smtClean="0"/>
          </a:p>
          <a:p>
            <a:pPr algn="ctr">
              <a:buNone/>
            </a:pPr>
            <a:endParaRPr lang="pl-PL" sz="2400" b="1" dirty="0"/>
          </a:p>
        </p:txBody>
      </p:sp>
      <p:sp>
        <p:nvSpPr>
          <p:cNvPr id="4" name="Strzałka w dół 3"/>
          <p:cNvSpPr/>
          <p:nvPr/>
        </p:nvSpPr>
        <p:spPr>
          <a:xfrm>
            <a:off x="4358346" y="1052736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315425" y="1976649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315425" y="2881652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Strzałka w dół 6"/>
          <p:cNvSpPr/>
          <p:nvPr/>
        </p:nvSpPr>
        <p:spPr>
          <a:xfrm>
            <a:off x="4315425" y="3764658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dół 7"/>
          <p:cNvSpPr/>
          <p:nvPr/>
        </p:nvSpPr>
        <p:spPr>
          <a:xfrm>
            <a:off x="4315425" y="4639375"/>
            <a:ext cx="303980" cy="36004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24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Wpływ koncepcji filozoficznych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2800" i="1" dirty="0" smtClean="0"/>
              <a:t>„Wtem </a:t>
            </a:r>
            <a:r>
              <a:rPr lang="pl-PL" sz="2800" i="1" dirty="0"/>
              <a:t>nadszedł ktoś i oznajmił im: «Ci ludzie, których wtrąciliście do więzienia, znajdują się w świątyni i nauczają lud». </a:t>
            </a:r>
            <a:r>
              <a:rPr lang="pl-PL" sz="2800" i="1" dirty="0" smtClean="0"/>
              <a:t>Wtedy </a:t>
            </a:r>
            <a:r>
              <a:rPr lang="pl-PL" sz="2800" i="1" dirty="0"/>
              <a:t>dowódca straży poszedł ze sługami i przyprowadził </a:t>
            </a:r>
            <a:r>
              <a:rPr lang="pl-PL" sz="2800" i="1" dirty="0" smtClean="0"/>
              <a:t>ich</a:t>
            </a:r>
            <a:r>
              <a:rPr lang="pl-PL" sz="2800" i="1" dirty="0"/>
              <a:t> </a:t>
            </a:r>
            <a:r>
              <a:rPr lang="pl-PL" sz="2800" i="1" dirty="0" smtClean="0"/>
              <a:t>(…).</a:t>
            </a:r>
            <a:r>
              <a:rPr lang="pl-PL" sz="2800" i="1" dirty="0"/>
              <a:t> Przyprowadziwszy ich stawili przed Sanhedrynem, a arcykapłan zapytał</a:t>
            </a:r>
            <a:r>
              <a:rPr lang="pl-PL" sz="2800" i="1" dirty="0" smtClean="0"/>
              <a:t>: «</a:t>
            </a:r>
            <a:r>
              <a:rPr lang="pl-PL" sz="2800" i="1" dirty="0"/>
              <a:t>Zakazaliśmy wam surowo, abyście nie nauczali w to imię, a oto napełniliście Jerozolimę waszą nauką i chcecie ściągnąć na nas krew tego Człowieka</a:t>
            </a:r>
            <a:r>
              <a:rPr lang="pl-PL" sz="2800" i="1" dirty="0" smtClean="0"/>
              <a:t>?» «</a:t>
            </a:r>
            <a:r>
              <a:rPr lang="pl-PL" sz="2800" b="1" dirty="0" smtClean="0"/>
              <a:t>Trzeba </a:t>
            </a:r>
            <a:r>
              <a:rPr lang="pl-PL" sz="2800" b="1" dirty="0"/>
              <a:t>bardziej słuchać Boga niż </a:t>
            </a:r>
            <a:r>
              <a:rPr lang="pl-PL" sz="2800" b="1" dirty="0" smtClean="0"/>
              <a:t>ludzi</a:t>
            </a:r>
            <a:r>
              <a:rPr lang="pl-PL" sz="2800" i="1" dirty="0" smtClean="0"/>
              <a:t>» </a:t>
            </a:r>
            <a:r>
              <a:rPr lang="pl-PL" sz="2800" i="1" dirty="0"/>
              <a:t>odpowiedział Piotr i Apostołowie</a:t>
            </a:r>
            <a:r>
              <a:rPr lang="pl-PL" sz="2800" i="1" dirty="0" smtClean="0"/>
              <a:t>.” </a:t>
            </a:r>
            <a:r>
              <a:rPr lang="pl-PL" sz="2800" dirty="0" smtClean="0"/>
              <a:t>(</a:t>
            </a:r>
            <a:r>
              <a:rPr lang="pl-PL" sz="2800" dirty="0" err="1" smtClean="0"/>
              <a:t>Dz</a:t>
            </a:r>
            <a:r>
              <a:rPr lang="pl-PL" sz="2800" dirty="0" smtClean="0"/>
              <a:t> 5, 25-29)</a:t>
            </a:r>
          </a:p>
          <a:p>
            <a:pPr algn="just">
              <a:buNone/>
            </a:pPr>
            <a:endParaRPr lang="pl-PL" sz="2800" dirty="0" smtClean="0"/>
          </a:p>
          <a:p>
            <a:pPr algn="just">
              <a:buNone/>
            </a:pPr>
            <a:r>
              <a:rPr lang="pl-PL" sz="2800" b="1" i="1" dirty="0" smtClean="0"/>
              <a:t>„</a:t>
            </a:r>
            <a:r>
              <a:rPr lang="pl-PL" sz="2800" i="1" dirty="0"/>
              <a:t>Oddajcie więc Cezarowi to, co należy do Cezara, a Bogu to, co należy do </a:t>
            </a:r>
            <a:r>
              <a:rPr lang="pl-PL" sz="2800" i="1" dirty="0" smtClean="0"/>
              <a:t>Boga” (Mk 12, 17b)</a:t>
            </a:r>
            <a:endParaRPr lang="pl-PL" sz="2800" b="1" i="1" dirty="0"/>
          </a:p>
        </p:txBody>
      </p:sp>
    </p:spTree>
    <p:extLst>
      <p:ext uri="{BB962C8B-B14F-4D97-AF65-F5344CB8AC3E}">
        <p14:creationId xmlns:p14="http://schemas.microsoft.com/office/powerpoint/2010/main" val="16540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Formuła Radbrucha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i="1" dirty="0" smtClean="0"/>
              <a:t>„Konflikt </a:t>
            </a:r>
            <a:r>
              <a:rPr lang="pl-PL" sz="2800" i="1" dirty="0"/>
              <a:t>między sprawiedliwością i bezpieczeństwem prawnym należałoby rozwiązać w ten sposób, ażeby prawo pozytywne zagwarantowane przez ustawodawstwo i  władzę państwową miało pierwszeństwo również wtedy, gdy treściowo jest niesprawiedliwe i niecelowe, chyba że sprzeczność z ustawy pozytywnej ze  sprawiedliwością osiąga taki stopień, że  ustawa jako prawo niesprawiedliwe powinna ustąpić </a:t>
            </a:r>
            <a:r>
              <a:rPr lang="pl-PL" sz="2800" i="1" dirty="0" smtClean="0"/>
              <a:t>sprawiedliwości.”</a:t>
            </a:r>
          </a:p>
          <a:p>
            <a:pPr marL="0" indent="0" algn="r">
              <a:buNone/>
            </a:pPr>
            <a:r>
              <a:rPr lang="pl-PL" sz="1600" dirty="0" smtClean="0"/>
              <a:t>(G</a:t>
            </a:r>
            <a:r>
              <a:rPr lang="pl-PL" sz="1600" dirty="0"/>
              <a:t>. Radbruch, </a:t>
            </a:r>
            <a:r>
              <a:rPr lang="pl-PL" sz="1600" i="1" dirty="0"/>
              <a:t>Ustawowe bezprawie i  ponadustawowe prawo</a:t>
            </a:r>
            <a:r>
              <a:rPr lang="pl-PL" sz="1600" dirty="0"/>
              <a:t>, przekład: J. Stelmach, [w:] K. Płeszka, J. Sarkowicz, J. Stelmach (oprac.), </a:t>
            </a:r>
            <a:r>
              <a:rPr lang="pl-PL" sz="1600" i="1" dirty="0"/>
              <a:t>Współczesna teoria i filozofia prawa na Zachodzie Europy</a:t>
            </a:r>
            <a:r>
              <a:rPr lang="pl-PL" sz="1600" dirty="0"/>
              <a:t>, Kraków </a:t>
            </a:r>
            <a:r>
              <a:rPr lang="pl-PL" sz="1600" dirty="0" smtClean="0"/>
              <a:t>1985)</a:t>
            </a:r>
            <a:endParaRPr lang="pl-PL" sz="1600" dirty="0"/>
          </a:p>
          <a:p>
            <a:pPr marL="0" indent="0" algn="r">
              <a:buNone/>
            </a:pPr>
            <a:endParaRPr lang="pl-PL" sz="2800" i="1" dirty="0"/>
          </a:p>
        </p:txBody>
      </p:sp>
    </p:spTree>
    <p:extLst>
      <p:ext uri="{BB962C8B-B14F-4D97-AF65-F5344CB8AC3E}">
        <p14:creationId xmlns:p14="http://schemas.microsoft.com/office/powerpoint/2010/main" val="154339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Współczesne pogodzenie koncepcji prawnonaturalnych i pozytywistycznych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dirty="0" smtClean="0"/>
              <a:t>Art. 30 Konstytucji RP</a:t>
            </a:r>
          </a:p>
          <a:p>
            <a:pPr marL="0" indent="0" algn="just">
              <a:buNone/>
            </a:pPr>
            <a:r>
              <a:rPr lang="pl-PL" sz="2800" b="1" dirty="0" smtClean="0"/>
              <a:t>Przyrodzona </a:t>
            </a:r>
            <a:r>
              <a:rPr lang="pl-PL" sz="2800" b="1" dirty="0"/>
              <a:t>i niezbywalna </a:t>
            </a:r>
            <a:r>
              <a:rPr lang="pl-PL" sz="2800" i="1" dirty="0"/>
              <a:t>godność człowieka stanowi źródło wolności i praw człowieka i obywatela. Jest ona nienaruszalna, a jej poszanowanie i ochrona jest obowiązkiem władz publicznych.</a:t>
            </a:r>
          </a:p>
        </p:txBody>
      </p:sp>
    </p:spTree>
    <p:extLst>
      <p:ext uri="{BB962C8B-B14F-4D97-AF65-F5344CB8AC3E}">
        <p14:creationId xmlns:p14="http://schemas.microsoft.com/office/powerpoint/2010/main" val="53598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Płaszczyzny obowiązywania praw człowieka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10081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pl-PL" sz="2800" dirty="0" smtClean="0"/>
          </a:p>
          <a:p>
            <a:pPr marL="0" indent="0" algn="ctr">
              <a:buNone/>
            </a:pPr>
            <a:r>
              <a:rPr lang="pl-PL" sz="2800" dirty="0" smtClean="0"/>
              <a:t>Płaszczyzny obowiązywania praw i wolności</a:t>
            </a:r>
          </a:p>
        </p:txBody>
      </p:sp>
      <p:sp>
        <p:nvSpPr>
          <p:cNvPr id="4" name="Strzałka w dół 3"/>
          <p:cNvSpPr/>
          <p:nvPr/>
        </p:nvSpPr>
        <p:spPr>
          <a:xfrm rot="2846403">
            <a:off x="2261622" y="170287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 rot="18925224">
            <a:off x="6155227" y="17209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1043608" y="2861066"/>
            <a:ext cx="2327140" cy="59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 smtClean="0"/>
              <a:t>Wertykalna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881575" y="2863548"/>
            <a:ext cx="2327140" cy="595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pl-PL" sz="2800" dirty="0" smtClean="0"/>
              <a:t>Horyzontalna</a:t>
            </a:r>
          </a:p>
        </p:txBody>
      </p:sp>
    </p:spTree>
    <p:extLst>
      <p:ext uri="{BB962C8B-B14F-4D97-AF65-F5344CB8AC3E}">
        <p14:creationId xmlns:p14="http://schemas.microsoft.com/office/powerpoint/2010/main" val="54457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Generacje praw i wolności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Nikt nie może być poddany eksperymentom naukowym, w tym medycznym, bez dobrowolnie wyrażonej zgody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„Każdy </a:t>
            </a:r>
            <a:r>
              <a:rPr lang="pl-PL" sz="2400" i="1" dirty="0"/>
              <a:t>pozbawiony wolności powinien być traktowany w sposób humanitarny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„Przepadek </a:t>
            </a:r>
            <a:r>
              <a:rPr lang="pl-PL" sz="2400" i="1" dirty="0"/>
              <a:t>rzeczy może nastąpić tylko w przypadkach określonych w ustawie i tylko na podstawie prawomocnego orzeczenia sądu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Każdemu zapewnia się wolność zrzeszania się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Każdy ma prawo do nauki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Każdy ma prawo do informacji o stanie i ochronie środowiska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Obywatel ma prawo do zabezpieczenia społecznego w razie niezdolności do pracy ze względu na chorobę lub inwalidztwo oraz po osiągnięciu wieku emerytalnego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Cudzoziemcowi, który w Rzeczypospolitej Polskiej poszukuje ochrony przed prześladowaniem, może być przyznany status uchodźcy zgodnie z wiążącymi Rzeczpospolitą Polską umowami międzynarodowymi</a:t>
            </a:r>
            <a:r>
              <a:rPr lang="pl-PL" sz="2400" i="1" dirty="0" smtClean="0"/>
              <a:t>.”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3206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Podstawowe pojęcia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204864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5400" dirty="0" smtClean="0"/>
              <a:t>Co to są prawa człowieka?</a:t>
            </a: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Źródło prawa praw człowieka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	A</a:t>
            </a:r>
            <a:r>
              <a:rPr lang="pl-PL" sz="2400" dirty="0" smtClean="0"/>
              <a:t>rt</a:t>
            </a:r>
            <a:r>
              <a:rPr lang="pl-PL" sz="2400" dirty="0"/>
              <a:t>. 27 zd. 1 Konwencji Wiedeńskiej o Prawie </a:t>
            </a:r>
            <a:r>
              <a:rPr lang="pl-PL" sz="2400" dirty="0" smtClean="0"/>
              <a:t>Traktatów</a:t>
            </a:r>
            <a:endParaRPr lang="pl-PL" sz="2400" dirty="0"/>
          </a:p>
          <a:p>
            <a:pPr marL="0" indent="0" algn="just">
              <a:buNone/>
            </a:pPr>
            <a:r>
              <a:rPr lang="pl-PL" sz="2400" i="1" dirty="0" smtClean="0"/>
              <a:t>„</a:t>
            </a:r>
            <a:r>
              <a:rPr lang="pl-PL" sz="2400" i="1" dirty="0"/>
              <a:t>Strona nie może powoływać się na postanowienia swojego prawa wewnętrznego dla usprawiedliwienia niewykonywania przez nią traktatu”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4288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87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/>
              <a:t>Umowy międzynarodowe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Wielostronne (uniwersalne) – np.:</a:t>
            </a:r>
          </a:p>
          <a:p>
            <a:pPr marL="457200" indent="-457200" algn="just">
              <a:buNone/>
            </a:pPr>
            <a:r>
              <a:rPr lang="pl-PL" sz="2400" dirty="0" smtClean="0"/>
              <a:t>	a) Międzynarodowy Pakt Praw Obywatelskich i Politycznych</a:t>
            </a:r>
          </a:p>
          <a:p>
            <a:pPr marL="457200" indent="-457200" algn="just">
              <a:buNone/>
            </a:pPr>
            <a:r>
              <a:rPr lang="pl-PL" sz="2400" dirty="0" smtClean="0"/>
              <a:t>	b) Międzynarodowy Pakt Praw Gospodarczych, Społecznych i Kulturalnych</a:t>
            </a:r>
          </a:p>
          <a:p>
            <a:pPr marL="457200" indent="-457200" algn="just">
              <a:buNone/>
            </a:pPr>
            <a:r>
              <a:rPr lang="pl-PL" sz="2400" dirty="0" smtClean="0"/>
              <a:t>	c) Konwencja o prawach dziecka</a:t>
            </a:r>
          </a:p>
          <a:p>
            <a:pPr marL="457200" indent="-457200" algn="just">
              <a:buNone/>
            </a:pPr>
            <a:r>
              <a:rPr lang="pl-PL" sz="2400" dirty="0" smtClean="0"/>
              <a:t>2. 	Regionalne:</a:t>
            </a:r>
          </a:p>
          <a:p>
            <a:pPr marL="457200" indent="-457200" algn="just">
              <a:buNone/>
            </a:pPr>
            <a:r>
              <a:rPr lang="pl-PL" sz="2400" dirty="0" smtClean="0"/>
              <a:t>	a) system europejski (</a:t>
            </a:r>
            <a:r>
              <a:rPr lang="pl-PL" sz="2400" b="1" u="sng" dirty="0" smtClean="0"/>
              <a:t>Rady Europy</a:t>
            </a:r>
            <a:r>
              <a:rPr lang="pl-PL" sz="2400" dirty="0" smtClean="0"/>
              <a:t> – nie Unii Europejskiej), np.:</a:t>
            </a:r>
          </a:p>
          <a:p>
            <a:pPr marL="457200" indent="-457200" algn="just">
              <a:buNone/>
            </a:pPr>
            <a:r>
              <a:rPr lang="pl-PL" sz="2400" dirty="0" smtClean="0"/>
              <a:t>	 – </a:t>
            </a:r>
            <a:r>
              <a:rPr lang="pl-PL" sz="2400" b="1" u="sng" dirty="0" smtClean="0"/>
              <a:t>Europejska Konwencja Praw Człowieka wraz z Protokołami</a:t>
            </a:r>
          </a:p>
          <a:p>
            <a:pPr marL="457200" indent="-457200" algn="just">
              <a:buNone/>
            </a:pPr>
            <a:r>
              <a:rPr lang="pl-PL" sz="2400" dirty="0" smtClean="0"/>
              <a:t>	 – Europejska Karta Społeczna</a:t>
            </a:r>
          </a:p>
          <a:p>
            <a:pPr marL="457200" indent="-457200" algn="just">
              <a:buNone/>
            </a:pPr>
            <a:r>
              <a:rPr lang="pl-PL" sz="2400" dirty="0" smtClean="0"/>
              <a:t>	b) system afrykański – Afrykańska Karta Praw Człowieka i Ludów</a:t>
            </a:r>
          </a:p>
          <a:p>
            <a:pPr marL="457200" indent="-457200" algn="just">
              <a:buNone/>
            </a:pPr>
            <a:r>
              <a:rPr lang="pl-PL" sz="2400" dirty="0" smtClean="0"/>
              <a:t>	c) system arabski (LPA) – Arabska Karta Praw Człowieka </a:t>
            </a:r>
          </a:p>
          <a:p>
            <a:pPr marL="457200" indent="-457200" algn="just">
              <a:buNone/>
            </a:pPr>
            <a:r>
              <a:rPr lang="pl-PL" sz="2400" dirty="0" smtClean="0"/>
              <a:t>	d) system panamerykański – Amerykańska Karta Praw Człowieka</a:t>
            </a:r>
          </a:p>
          <a:p>
            <a:pPr marL="457200" indent="-457200" algn="just">
              <a:buNone/>
            </a:pPr>
            <a:endParaRPr lang="pl-PL" sz="2400" dirty="0" smtClean="0"/>
          </a:p>
        </p:txBody>
      </p:sp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Źródło prawa praw człowieka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64332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Źródło prawa praw człowieka</a:t>
            </a:r>
            <a:endParaRPr lang="pl-PL" sz="1600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8784976" cy="587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/>
              <a:t>System Unii Europejskiej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Wszystkie państwa członkowskie są w systemie Rady Europy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ETS (obecnie: TSUE) sam wyprowadził pewne normy dot. praw człowieka z ogólnych zasad prawa.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Karta Praw Podstawowych UE:</a:t>
            </a:r>
          </a:p>
          <a:p>
            <a:pPr marL="457200" indent="-457200" algn="just">
              <a:buNone/>
            </a:pPr>
            <a:r>
              <a:rPr lang="pl-PL" sz="2400" dirty="0" smtClean="0"/>
              <a:t>	a) zakres stosowania:</a:t>
            </a:r>
          </a:p>
          <a:p>
            <a:pPr marL="457200" indent="-457200" algn="just">
              <a:buNone/>
            </a:pPr>
            <a:r>
              <a:rPr lang="pl-PL" sz="2400" dirty="0" smtClean="0"/>
              <a:t>	– instytucje, organy i jednostki organizacyjne Unii Europejskiej</a:t>
            </a:r>
          </a:p>
          <a:p>
            <a:pPr marL="457200" indent="-457200" algn="just">
              <a:buNone/>
            </a:pPr>
            <a:r>
              <a:rPr lang="pl-PL" sz="2400" dirty="0" smtClean="0"/>
              <a:t>	– państwa członkowskie w zakresie, w jakim stosują prawo UE</a:t>
            </a:r>
          </a:p>
          <a:p>
            <a:pPr marL="457200" indent="-457200" algn="just">
              <a:buNone/>
            </a:pPr>
            <a:r>
              <a:rPr lang="pl-PL" sz="2400" dirty="0" smtClean="0"/>
              <a:t>	b) cechuje się pewnym nowatorstwem – np. art. 3 ust. 2 lit. d:</a:t>
            </a:r>
          </a:p>
          <a:p>
            <a:pPr marL="457200" indent="-457200" algn="just">
              <a:buNone/>
            </a:pPr>
            <a:r>
              <a:rPr lang="pl-PL" sz="2400" dirty="0" smtClean="0"/>
              <a:t>	</a:t>
            </a:r>
            <a:r>
              <a:rPr lang="pl-PL" sz="1600" i="1" dirty="0" smtClean="0"/>
              <a:t>„W dziedzinach medycyny i biologii muszą być szanowane w szczególności: (…) zakaz reprodukcyjnego klonowania istot ludzkich”</a:t>
            </a:r>
          </a:p>
          <a:p>
            <a:pPr marL="457200" indent="-457200" algn="just">
              <a:buNone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161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Zakończenie</a:t>
            </a:r>
            <a:endParaRPr lang="pl-PL" sz="1600" dirty="0"/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7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3600" b="1" dirty="0" smtClean="0"/>
              <a:t>Na następne zajęcia: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Konstytucja RP (art. 30-76);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Ustawa o obywatelstwie polskim (art. 1-8, 14-26, 30-32, 34-39, 41-44, 46-53);</a:t>
            </a:r>
          </a:p>
          <a:p>
            <a:pPr marL="457200" indent="-457200" algn="just">
              <a:buAutoNum type="arabicPeriod"/>
            </a:pPr>
            <a:r>
              <a:rPr lang="pl-PL" sz="2400" dirty="0" smtClean="0"/>
              <a:t>Ustawa o repatriacji (preambuła, art. 1-12 i 16).</a:t>
            </a:r>
          </a:p>
        </p:txBody>
      </p:sp>
    </p:spTree>
    <p:extLst>
      <p:ext uri="{BB962C8B-B14F-4D97-AF65-F5344CB8AC3E}">
        <p14:creationId xmlns:p14="http://schemas.microsoft.com/office/powerpoint/2010/main" val="644807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Prawa człowieka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Karta Praw Wirginii – 12 czerwca 1776 r.</a:t>
            </a:r>
          </a:p>
          <a:p>
            <a:pPr algn="ctr">
              <a:buNone/>
            </a:pPr>
            <a:r>
              <a:rPr lang="pl-PL" sz="2400" dirty="0" smtClean="0"/>
              <a:t>Article I</a:t>
            </a:r>
          </a:p>
          <a:p>
            <a:pPr algn="just">
              <a:buNone/>
            </a:pPr>
            <a:r>
              <a:rPr lang="en-US" sz="2400" i="1" dirty="0" smtClean="0"/>
              <a:t>That </a:t>
            </a:r>
            <a:r>
              <a:rPr lang="en-US" sz="2400" i="1" dirty="0"/>
              <a:t>all men are by nature equally free and independent, and have certain </a:t>
            </a:r>
            <a:r>
              <a:rPr lang="en-US" sz="2400" b="1" dirty="0"/>
              <a:t>inherent rights</a:t>
            </a:r>
            <a:r>
              <a:rPr lang="en-US" sz="2400" i="1" dirty="0"/>
              <a:t>, of which, when they enter into a state of society, they cannot, by any compact, deprive or divest their posterity; namely, the enjoyment of life and liberty, with the means of acquiring and possessing property, and pursuing and obtaining happiness and safety</a:t>
            </a:r>
            <a:r>
              <a:rPr lang="en-US" sz="2400" i="1" dirty="0" smtClean="0"/>
              <a:t>.</a:t>
            </a:r>
            <a:endParaRPr lang="pl-PL" sz="2400" i="1" dirty="0" smtClean="0"/>
          </a:p>
          <a:p>
            <a:pPr algn="just">
              <a:buNone/>
            </a:pPr>
            <a:endParaRPr lang="pl-PL" sz="2400" i="1" dirty="0" smtClean="0"/>
          </a:p>
          <a:p>
            <a:pPr algn="ctr">
              <a:buNone/>
            </a:pPr>
            <a:r>
              <a:rPr lang="pl-PL" sz="2400" dirty="0" smtClean="0"/>
              <a:t>Artykuł I</a:t>
            </a:r>
          </a:p>
          <a:p>
            <a:pPr algn="just">
              <a:buNone/>
            </a:pPr>
            <a:r>
              <a:rPr lang="pl-PL" sz="2400" i="1" dirty="0"/>
              <a:t>Wszyscy ludzie są z natury jednakowo wolni i niezależni oraz posiadają pewne </a:t>
            </a:r>
            <a:r>
              <a:rPr lang="pl-PL" sz="2400" b="1" dirty="0"/>
              <a:t>przyrodzone prawa</a:t>
            </a:r>
            <a:r>
              <a:rPr lang="pl-PL" sz="2400" i="1" dirty="0"/>
              <a:t>. Z chwilą powstania społeczeństwa niemożliwe jest odebranie tych praw przyszłym pokoleniom na podstawie jakiejkolwiek konwencji. Prawa te obejmują prawo do życia i wolności osobistej, do środków zdobywania i posiadania własności, oraz do dążenia i osiągania szczęścia i bezpieczeństwa.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Prawa obywatelskie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Konstytucja RP</a:t>
            </a:r>
          </a:p>
          <a:p>
            <a:pPr algn="just">
              <a:buNone/>
            </a:pPr>
            <a:endParaRPr lang="pl-PL" sz="2400" i="1" dirty="0" smtClean="0"/>
          </a:p>
          <a:p>
            <a:pPr algn="ctr">
              <a:buNone/>
            </a:pPr>
            <a:r>
              <a:rPr lang="pl-PL" sz="2400" dirty="0" smtClean="0"/>
              <a:t>Artykuł 36</a:t>
            </a:r>
          </a:p>
          <a:p>
            <a:pPr algn="just">
              <a:buNone/>
            </a:pPr>
            <a:r>
              <a:rPr lang="pl-PL" sz="2400" i="1" dirty="0"/>
              <a:t>Podczas pobytu za granicą </a:t>
            </a:r>
            <a:r>
              <a:rPr lang="pl-PL" sz="2400" b="1" dirty="0"/>
              <a:t>obywatel polski </a:t>
            </a:r>
            <a:r>
              <a:rPr lang="pl-PL" sz="2400" i="1" dirty="0"/>
              <a:t>ma prawo do opieki ze strony Rzeczypospolitej Polskiej</a:t>
            </a:r>
            <a:r>
              <a:rPr lang="pl-PL" sz="2400" i="1" dirty="0" smtClean="0"/>
              <a:t>.</a:t>
            </a:r>
          </a:p>
          <a:p>
            <a:pPr algn="just">
              <a:buNone/>
            </a:pPr>
            <a:endParaRPr lang="pl-PL" sz="2400" i="1" dirty="0"/>
          </a:p>
          <a:p>
            <a:pPr algn="ctr">
              <a:buNone/>
            </a:pPr>
            <a:r>
              <a:rPr lang="pl-PL" sz="2400" dirty="0"/>
              <a:t>Artykuł </a:t>
            </a:r>
            <a:r>
              <a:rPr lang="pl-PL" sz="2400" dirty="0" smtClean="0"/>
              <a:t>62 ust. 1</a:t>
            </a:r>
            <a:endParaRPr lang="pl-PL" sz="2400" dirty="0"/>
          </a:p>
          <a:p>
            <a:pPr algn="just">
              <a:buNone/>
            </a:pPr>
            <a:r>
              <a:rPr lang="pl-PL" sz="2400" b="1" dirty="0"/>
              <a:t>Obywatel polski </a:t>
            </a:r>
            <a:r>
              <a:rPr lang="pl-PL" sz="2400" i="1" dirty="0"/>
              <a:t>ma prawo udziału w referendum oraz prawo wybierania Prezydenta Rzeczypospolitej, posłów, senatorów i przedstawicieli do organów samorządu terytorialnego, jeżeli najpóźniej w dniu głosowania kończy 18 lat.</a:t>
            </a:r>
          </a:p>
        </p:txBody>
      </p:sp>
    </p:spTree>
    <p:extLst>
      <p:ext uri="{BB962C8B-B14F-4D97-AF65-F5344CB8AC3E}">
        <p14:creationId xmlns:p14="http://schemas.microsoft.com/office/powerpoint/2010/main" val="420835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Wolność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400" b="1" dirty="0" smtClean="0"/>
              <a:t>Deklaracja Praw Człowieka i Obywatela (26 sierpnia 1789 r.)</a:t>
            </a:r>
            <a:endParaRPr lang="pl-PL" sz="2400" i="1" dirty="0" smtClean="0"/>
          </a:p>
          <a:p>
            <a:pPr algn="ctr">
              <a:buNone/>
            </a:pPr>
            <a:r>
              <a:rPr lang="pl-PL" sz="2400" dirty="0" smtClean="0"/>
              <a:t>Artykuł IV</a:t>
            </a:r>
          </a:p>
          <a:p>
            <a:pPr algn="just">
              <a:buNone/>
            </a:pPr>
            <a:r>
              <a:rPr lang="pl-PL" sz="2400" i="1" dirty="0"/>
              <a:t>Wolność polega na możności czynienia wszystkiego, co nie szkodzi drugiemu; w ten sposób wykonywanie praw naturalnych każdego człowieka nie ma innych granic niż te, które zapewniają korzystanie z takich samych praw innym członkom społeczeństwa. Granice te może określać tylko ustawa. </a:t>
            </a:r>
            <a:endParaRPr lang="pl-PL" sz="2400" i="1" dirty="0" smtClean="0"/>
          </a:p>
          <a:p>
            <a:pPr algn="just">
              <a:buNone/>
            </a:pPr>
            <a:endParaRPr lang="pl-PL" sz="2400" i="1" dirty="0" smtClean="0"/>
          </a:p>
          <a:p>
            <a:pPr algn="ctr">
              <a:buNone/>
            </a:pPr>
            <a:r>
              <a:rPr lang="pl-PL" sz="2400" b="1" i="1" dirty="0" smtClean="0"/>
              <a:t>Powszechna Deklaracja Praw Człowieka i Obywatela (1948 r.)</a:t>
            </a:r>
          </a:p>
          <a:p>
            <a:pPr algn="ctr">
              <a:buNone/>
            </a:pPr>
            <a:r>
              <a:rPr lang="pl-PL" sz="2400" dirty="0" smtClean="0"/>
              <a:t>Artykuł 29 ust. 2</a:t>
            </a:r>
          </a:p>
          <a:p>
            <a:pPr lvl="0" algn="just">
              <a:buNone/>
            </a:pPr>
            <a:r>
              <a:rPr lang="pl-PL" sz="2400" i="1" dirty="0" smtClean="0"/>
              <a:t>W </a:t>
            </a:r>
            <a:r>
              <a:rPr lang="pl-PL" sz="2400" i="1" dirty="0"/>
              <a:t>korzystaniu ze swych praw i wolności </a:t>
            </a:r>
            <a:r>
              <a:rPr lang="pl-PL" sz="2400" i="1" dirty="0" smtClean="0"/>
              <a:t>każdy </a:t>
            </a:r>
            <a:r>
              <a:rPr lang="pl-PL" sz="2400" i="1" dirty="0"/>
              <a:t>człowiek podlega jedynie takim ograniczeniom, które są ustalone przez prawo wyłącznie w celu zapewnienia odpowiedniego uznania i poszanowania praw i wolności innych i w celu uczynienia zadość słusznym wymogom moralności, porządku publicznego i powszechnego dobrobytu demokratycznego społeczeństwa</a:t>
            </a:r>
            <a:r>
              <a:rPr lang="pl-PL" sz="2400" i="1" dirty="0" smtClean="0"/>
              <a:t>.</a:t>
            </a:r>
            <a:endParaRPr lang="pl-PL" sz="2400" i="1" dirty="0"/>
          </a:p>
          <a:p>
            <a:pPr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858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Prawa i wolności konstytucyjne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sz="2400" b="1" dirty="0" smtClean="0"/>
              <a:t>Konstytucja RP</a:t>
            </a:r>
            <a:endParaRPr lang="pl-PL" sz="2400" i="1" dirty="0" smtClean="0"/>
          </a:p>
          <a:p>
            <a:pPr algn="ctr">
              <a:buNone/>
            </a:pPr>
            <a:r>
              <a:rPr lang="pl-PL" sz="2400" dirty="0" smtClean="0"/>
              <a:t>Art. 31 ust. 3</a:t>
            </a:r>
          </a:p>
          <a:p>
            <a:pPr algn="just">
              <a:buNone/>
            </a:pPr>
            <a:r>
              <a:rPr lang="pl-PL" sz="2400" i="1" dirty="0"/>
              <a:t>Ograniczenia w zakresie korzystania z </a:t>
            </a:r>
            <a:r>
              <a:rPr lang="pl-PL" sz="2400" b="1" dirty="0"/>
              <a:t>konstytucyjnych wolności i praw </a:t>
            </a:r>
            <a:r>
              <a:rPr lang="pl-PL" sz="2400" i="1" dirty="0"/>
              <a:t>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praw.</a:t>
            </a:r>
            <a:endParaRPr lang="pl-PL" sz="2400" i="1" dirty="0" smtClean="0"/>
          </a:p>
          <a:p>
            <a:pPr algn="ctr">
              <a:buNone/>
            </a:pPr>
            <a:endParaRPr lang="pl-PL" sz="2400" dirty="0" smtClean="0"/>
          </a:p>
          <a:p>
            <a:pPr algn="ctr">
              <a:buNone/>
            </a:pPr>
            <a:r>
              <a:rPr lang="pl-PL" sz="2400" dirty="0" smtClean="0"/>
              <a:t>Artykuł </a:t>
            </a:r>
            <a:r>
              <a:rPr lang="pl-PL" sz="2400" dirty="0"/>
              <a:t>7</a:t>
            </a:r>
            <a:r>
              <a:rPr lang="pl-PL" sz="2400" dirty="0" smtClean="0"/>
              <a:t>9 ust. 1</a:t>
            </a:r>
          </a:p>
          <a:p>
            <a:pPr lvl="0" algn="just">
              <a:buNone/>
            </a:pPr>
            <a:r>
              <a:rPr lang="pl-PL" sz="2400" i="1" dirty="0"/>
              <a:t>Każdy, czyje </a:t>
            </a:r>
            <a:r>
              <a:rPr lang="pl-PL" sz="2400" b="1" dirty="0"/>
              <a:t>konstytucyjne wolności lub prawa </a:t>
            </a:r>
            <a:r>
              <a:rPr lang="pl-PL" sz="2400" i="1" dirty="0"/>
              <a:t>zostały naruszone, ma prawo, na zasadach określonych w ustawie, wnieść skargę do Trybunału Konstytucyjnego w sprawie zgodności z Konstytucją ustawy lub innego aktu normatywnego, na podstawie którego sąd lub organ administracji publicznej orzekł ostatecznie o jego wolnościach lub prawach albo o jego obowiązkach określonych w Konstytucji.</a:t>
            </a:r>
          </a:p>
        </p:txBody>
      </p:sp>
    </p:spTree>
    <p:extLst>
      <p:ext uri="{BB962C8B-B14F-4D97-AF65-F5344CB8AC3E}">
        <p14:creationId xmlns:p14="http://schemas.microsoft.com/office/powerpoint/2010/main" val="329598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Prawa i wolności konstytucyjne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b="1" dirty="0" smtClean="0"/>
              <a:t> IX </a:t>
            </a:r>
            <a:r>
              <a:rPr lang="en-US" sz="2400" b="1" dirty="0" smtClean="0"/>
              <a:t>Ninth </a:t>
            </a:r>
            <a:r>
              <a:rPr lang="en-US" sz="2400" b="1" dirty="0"/>
              <a:t>Amendment to the United States Constitution</a:t>
            </a:r>
          </a:p>
          <a:p>
            <a:pPr algn="ctr">
              <a:buNone/>
            </a:pPr>
            <a:r>
              <a:rPr lang="en-US" sz="2400" i="1" dirty="0" smtClean="0"/>
              <a:t>The </a:t>
            </a:r>
            <a:r>
              <a:rPr lang="en-US" sz="2400" i="1" dirty="0"/>
              <a:t>enumeration in the Constitution of certain rights shall not be construed </a:t>
            </a:r>
            <a:r>
              <a:rPr lang="en-US" sz="2400" i="1" dirty="0" smtClean="0"/>
              <a:t>to </a:t>
            </a:r>
            <a:r>
              <a:rPr lang="en-US" sz="2400" i="1" dirty="0"/>
              <a:t>deny or disparage others retained by the people</a:t>
            </a:r>
            <a:r>
              <a:rPr lang="en-US" sz="2400" i="1" dirty="0" smtClean="0"/>
              <a:t>.</a:t>
            </a:r>
            <a:endParaRPr lang="pl-PL" sz="2400" i="1" dirty="0" smtClean="0"/>
          </a:p>
          <a:p>
            <a:pPr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400" b="1" dirty="0"/>
              <a:t> IX </a:t>
            </a:r>
            <a:r>
              <a:rPr lang="pl-PL" sz="2400" b="1" dirty="0" smtClean="0"/>
              <a:t>Poprawka do Konstytucji USA</a:t>
            </a:r>
            <a:endParaRPr lang="en-US" sz="2400" b="1" dirty="0"/>
          </a:p>
          <a:p>
            <a:pPr algn="ctr">
              <a:buNone/>
            </a:pPr>
            <a:r>
              <a:rPr lang="pl-PL" sz="2400" i="1" dirty="0"/>
              <a:t>Wymienienie w konstytucji określonych praw nie oznacza zniesienia lub ograniczenia innych praw, przysługujących </a:t>
            </a:r>
            <a:r>
              <a:rPr lang="pl-PL" sz="2400" i="1" dirty="0" smtClean="0"/>
              <a:t>ludowi</a:t>
            </a:r>
          </a:p>
          <a:p>
            <a:pPr algn="ctr">
              <a:buNone/>
            </a:pPr>
            <a:endParaRPr lang="pl-PL" sz="2400" i="1" dirty="0"/>
          </a:p>
          <a:p>
            <a:pPr marL="0" indent="0" algn="ctr">
              <a:buNone/>
            </a:pPr>
            <a:r>
              <a:rPr lang="pl-PL" sz="2400" b="1" dirty="0" smtClean="0"/>
              <a:t>Art. 1 ust. 2 ustawy o Rzeczniku Praw Obywatelskich</a:t>
            </a:r>
            <a:endParaRPr lang="en-US" sz="2400" b="1" dirty="0"/>
          </a:p>
          <a:p>
            <a:pPr marL="457200" indent="-457200" algn="just">
              <a:buNone/>
            </a:pPr>
            <a:r>
              <a:rPr lang="pl-PL" sz="2400" i="1" dirty="0"/>
              <a:t>Rzecznik Praw Obywatelskich, zwany dalej "Rzecznikiem", stoi na straży wolności i praw człowieka i obywatela określonych w Konstytucji Rzeczypospolitej Polskiej </a:t>
            </a:r>
            <a:r>
              <a:rPr lang="pl-PL" sz="2400" b="1" i="1" u="sng" dirty="0"/>
              <a:t>oraz w innych aktach normatywnych</a:t>
            </a:r>
            <a:r>
              <a:rPr lang="pl-PL" sz="2400" i="1" dirty="0"/>
              <a:t>, w tym również na straży realizacji zasady równego traktowania.”</a:t>
            </a:r>
          </a:p>
          <a:p>
            <a:pPr algn="ctr">
              <a:buNone/>
            </a:pP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8242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Podział praw i wolności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 lnSpcReduction="10000"/>
          </a:bodyPr>
          <a:lstStyle/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Nikt nie może być poddany eksperymentom naukowym, w tym medycznym, bez dobrowolnie wyrażonej zgody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„Każdy </a:t>
            </a:r>
            <a:r>
              <a:rPr lang="pl-PL" sz="2400" i="1" dirty="0"/>
              <a:t>pozbawiony wolności powinien być traktowany w sposób humanitarny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„Przepadek </a:t>
            </a:r>
            <a:r>
              <a:rPr lang="pl-PL" sz="2400" i="1" dirty="0"/>
              <a:t>rzeczy może nastąpić tylko w przypadkach określonych w ustawie i tylko na podstawie prawomocnego orzeczenia sądu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Każdemu zapewnia się wolność zrzeszania się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Każdy ma prawo do nauki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Każdy ma prawo do informacji o stanie i ochronie środowiska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Obywatel ma prawo do zabezpieczenia społecznego w razie niezdolności do pracy ze względu na chorobę lub inwalidztwo oraz po osiągnięciu wieku emerytalnego</a:t>
            </a:r>
            <a:r>
              <a:rPr lang="pl-PL" sz="2400" i="1" dirty="0" smtClean="0"/>
              <a:t>.”</a:t>
            </a:r>
          </a:p>
          <a:p>
            <a:pPr marL="457200" indent="-457200" algn="just">
              <a:buAutoNum type="arabicPeriod"/>
            </a:pPr>
            <a:r>
              <a:rPr lang="pl-PL" sz="2400" i="1" dirty="0" smtClean="0"/>
              <a:t>„</a:t>
            </a:r>
            <a:r>
              <a:rPr lang="pl-PL" sz="2400" i="1" dirty="0"/>
              <a:t>Cudzoziemcowi, który w Rzeczypospolitej Polskiej poszukuje ochrony przed prześladowaniem, może być przyznany status uchodźcy zgodnie z wiążącymi Rzeczpospolitą Polską umowami międzynarodowymi</a:t>
            </a:r>
            <a:r>
              <a:rPr lang="pl-PL" sz="2400" i="1" dirty="0" smtClean="0"/>
              <a:t>.”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277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476672"/>
          </a:xfrm>
        </p:spPr>
        <p:txBody>
          <a:bodyPr>
            <a:normAutofit/>
          </a:bodyPr>
          <a:lstStyle/>
          <a:p>
            <a:r>
              <a:rPr lang="pl-PL" sz="1600" dirty="0" smtClean="0"/>
              <a:t>Podział praw i wolności</a:t>
            </a:r>
            <a:endParaRPr lang="pl-PL" sz="1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840" y="548680"/>
            <a:ext cx="8928992" cy="6093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i="1" dirty="0" smtClean="0"/>
              <a:t>9. „</a:t>
            </a:r>
            <a:r>
              <a:rPr lang="pl-PL" sz="2400" i="1" dirty="0"/>
              <a:t>Ekstradycja obywatela polskiego jest </a:t>
            </a:r>
            <a:r>
              <a:rPr lang="pl-PL" sz="2400" i="1" dirty="0" smtClean="0"/>
              <a:t>zakazana (…)”</a:t>
            </a:r>
          </a:p>
          <a:p>
            <a:pPr marL="0" indent="0" algn="just">
              <a:buNone/>
            </a:pPr>
            <a:r>
              <a:rPr lang="pl-PL" sz="2400" i="1" dirty="0" smtClean="0"/>
              <a:t>10. „</a:t>
            </a:r>
            <a:r>
              <a:rPr lang="pl-PL" sz="2400" i="1" dirty="0"/>
              <a:t>Obywatela polskiego nie można wydalić z kraju ani zakazać mu powrotu do kraju</a:t>
            </a:r>
            <a:r>
              <a:rPr lang="pl-PL" sz="2400" i="1" dirty="0" smtClean="0"/>
              <a:t>.”</a:t>
            </a:r>
          </a:p>
          <a:p>
            <a:pPr marL="0" indent="0" algn="just">
              <a:buNone/>
            </a:pPr>
            <a:r>
              <a:rPr lang="pl-PL" sz="2400" i="1" dirty="0" smtClean="0"/>
              <a:t>11. „</a:t>
            </a:r>
            <a:r>
              <a:rPr lang="pl-PL" sz="2400" i="1" dirty="0"/>
              <a:t>Rodzice mają prawo do wychowania dzieci zgodnie z własnymi przekonaniami</a:t>
            </a:r>
            <a:r>
              <a:rPr lang="pl-PL" sz="2400" i="1" dirty="0" smtClean="0"/>
              <a:t>.”</a:t>
            </a:r>
          </a:p>
          <a:p>
            <a:pPr marL="0" indent="0" algn="just">
              <a:buNone/>
            </a:pPr>
            <a:r>
              <a:rPr lang="pl-PL" sz="2400" i="1" dirty="0" smtClean="0"/>
              <a:t>12. „</a:t>
            </a:r>
            <a:r>
              <a:rPr lang="pl-PL" sz="2400" i="1" dirty="0"/>
              <a:t>Każdy ma prawo składać petycje, wnioski i skargi w interesie publicznym, własnym lub innej osoby za jej zgodą do organów władzy publicznej oraz do organizacji i instytucji społecznych w związku z wykonywanymi przez nie zadaniami zleconymi z zakresu administracji publicznej</a:t>
            </a:r>
            <a:r>
              <a:rPr lang="pl-PL" sz="2400" i="1" dirty="0" smtClean="0"/>
              <a:t>.”</a:t>
            </a:r>
          </a:p>
          <a:p>
            <a:pPr marL="0" indent="0" algn="just">
              <a:buNone/>
            </a:pPr>
            <a:r>
              <a:rPr lang="pl-PL" sz="2400" i="1" dirty="0" smtClean="0"/>
              <a:t>13. „</a:t>
            </a:r>
            <a:r>
              <a:rPr lang="pl-PL" sz="2400" i="1" dirty="0"/>
              <a:t>Każdy ma prawo do własności, innych praw majątkowych oraz prawo dziedziczenia</a:t>
            </a:r>
            <a:r>
              <a:rPr lang="pl-PL" sz="2400" i="1" dirty="0" smtClean="0"/>
              <a:t>.”</a:t>
            </a:r>
          </a:p>
          <a:p>
            <a:pPr marL="0" indent="0" algn="just">
              <a:buNone/>
            </a:pPr>
            <a:r>
              <a:rPr lang="pl-PL" sz="2400" i="1" dirty="0" smtClean="0"/>
              <a:t>14. „</a:t>
            </a:r>
            <a:r>
              <a:rPr lang="pl-PL" sz="2400" i="1" dirty="0"/>
              <a:t>Każdemu zapewnia się wolność wyboru i wykonywania zawodu oraz wyboru miejsca </a:t>
            </a:r>
            <a:r>
              <a:rPr lang="pl-PL" sz="2400" i="1" dirty="0" smtClean="0"/>
              <a:t>pracy”</a:t>
            </a:r>
            <a:endParaRPr lang="pl-PL" sz="2400" i="1" dirty="0"/>
          </a:p>
        </p:txBody>
      </p:sp>
    </p:spTree>
    <p:extLst>
      <p:ext uri="{BB962C8B-B14F-4D97-AF65-F5344CB8AC3E}">
        <p14:creationId xmlns:p14="http://schemas.microsoft.com/office/powerpoint/2010/main" val="8353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1397</Words>
  <Application>Microsoft Office PowerPoint</Application>
  <PresentationFormat>Pokaz na ekranie (4:3)</PresentationFormat>
  <Paragraphs>157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6" baseType="lpstr">
      <vt:lpstr>Arial</vt:lpstr>
      <vt:lpstr>Calibri</vt:lpstr>
      <vt:lpstr>Motyw pakietu Office</vt:lpstr>
      <vt:lpstr>Prawa człowieka  i  systemy ich ochrony</vt:lpstr>
      <vt:lpstr>Podstawowe pojęcia</vt:lpstr>
      <vt:lpstr>Prawa człowieka</vt:lpstr>
      <vt:lpstr>Prawa obywatelskie</vt:lpstr>
      <vt:lpstr>Wolność</vt:lpstr>
      <vt:lpstr>Prawa i wolności konstytucyjne</vt:lpstr>
      <vt:lpstr>Prawa i wolności konstytucyjne</vt:lpstr>
      <vt:lpstr>Podział praw i wolności</vt:lpstr>
      <vt:lpstr>Podział praw i wolności</vt:lpstr>
      <vt:lpstr>Podział praw i wolności</vt:lpstr>
      <vt:lpstr>Prawa i wolności podstawowe</vt:lpstr>
      <vt:lpstr>Prawa podmiotowe</vt:lpstr>
      <vt:lpstr>Prawa podmiotowe</vt:lpstr>
      <vt:lpstr>Rozwój praw człowieka</vt:lpstr>
      <vt:lpstr>Wpływ koncepcji filozoficznych</vt:lpstr>
      <vt:lpstr>Formuła Radbrucha</vt:lpstr>
      <vt:lpstr>Współczesne pogodzenie koncepcji prawnonaturalnych i pozytywistycznych</vt:lpstr>
      <vt:lpstr>Płaszczyzny obowiązywania praw człowieka</vt:lpstr>
      <vt:lpstr>Generacje praw i wolności</vt:lpstr>
      <vt:lpstr>Źródło prawa praw człowieka</vt:lpstr>
      <vt:lpstr>Źródło prawa praw człowieka</vt:lpstr>
      <vt:lpstr>Źródło prawa praw człowieka</vt:lpstr>
      <vt:lpstr>Zakończenie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Prawa człowieka  i  systemy ich ochrony</dc:title>
  <dc:creator>Twoja nazwa użytkownika</dc:creator>
  <cp:lastModifiedBy>Mateusz</cp:lastModifiedBy>
  <cp:revision>182</cp:revision>
  <dcterms:created xsi:type="dcterms:W3CDTF">2014-10-10T07:27:41Z</dcterms:created>
  <dcterms:modified xsi:type="dcterms:W3CDTF">2015-10-01T11:20:43Z</dcterms:modified>
</cp:coreProperties>
</file>