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99" r:id="rId13"/>
    <p:sldId id="274" r:id="rId14"/>
    <p:sldId id="276" r:id="rId15"/>
    <p:sldId id="277" r:id="rId16"/>
    <p:sldId id="278" r:id="rId17"/>
    <p:sldId id="303" r:id="rId18"/>
    <p:sldId id="302" r:id="rId19"/>
    <p:sldId id="288" r:id="rId20"/>
    <p:sldId id="289" r:id="rId21"/>
    <p:sldId id="290" r:id="rId22"/>
    <p:sldId id="291" r:id="rId23"/>
    <p:sldId id="292" r:id="rId24"/>
    <p:sldId id="293" r:id="rId25"/>
    <p:sldId id="300" r:id="rId26"/>
    <p:sldId id="294" r:id="rId27"/>
    <p:sldId id="301" r:id="rId28"/>
    <p:sldId id="298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2549-3B03-411A-9010-FD40C83BBD41}" type="datetimeFigureOut">
              <a:rPr lang="pl-PL" smtClean="0"/>
              <a:pPr/>
              <a:t>2016-10-18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3CDE9-075F-4F9A-BA1D-D4CE6C8338F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276456" cy="2664296"/>
          </a:xfrm>
        </p:spPr>
        <p:txBody>
          <a:bodyPr/>
          <a:lstStyle/>
          <a:p>
            <a:r>
              <a:rPr lang="pl-PL" dirty="0"/>
              <a:t>Prawa człowieka </a:t>
            </a:r>
            <a:br>
              <a:rPr lang="pl-PL" dirty="0"/>
            </a:br>
            <a:r>
              <a:rPr lang="pl-PL" dirty="0"/>
              <a:t>i </a:t>
            </a:r>
            <a:br>
              <a:rPr lang="pl-PL" dirty="0"/>
            </a:br>
            <a:r>
              <a:rPr lang="pl-PL" dirty="0"/>
              <a:t>systemy ich ochrony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3284984"/>
            <a:ext cx="8276456" cy="1440160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Zakres podmiotowy praw i wolności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707904" y="5157192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/>
              <a:t>Mateusz Radajewski</a:t>
            </a:r>
          </a:p>
          <a:p>
            <a:pPr algn="r"/>
            <a:r>
              <a:rPr lang="pl-PL" dirty="0"/>
              <a:t>Katedra Prawa Konstytucyjnego</a:t>
            </a:r>
          </a:p>
          <a:p>
            <a:pPr algn="r"/>
            <a:r>
              <a:rPr lang="pl-PL" dirty="0"/>
              <a:t>Wydział Prawa, Administracji i Ekonomii</a:t>
            </a:r>
          </a:p>
          <a:p>
            <a:pPr algn="r"/>
            <a:r>
              <a:rPr lang="pl-PL" dirty="0"/>
              <a:t>Uniwersytet Wrocławski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000" dirty="0"/>
              <a:t>Ustawa z dnia 15 lutego 1962 r. o obywatelstwie polskim (w brzemieniu przed 1 stycznia 1999 r.)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000" b="1" dirty="0"/>
              <a:t>Art. 14</a:t>
            </a:r>
          </a:p>
          <a:p>
            <a:pPr marL="0" indent="0">
              <a:buNone/>
            </a:pPr>
            <a:r>
              <a:rPr lang="pl-PL" sz="2400" dirty="0"/>
              <a:t>Obywatelka polska, która:</a:t>
            </a:r>
          </a:p>
          <a:p>
            <a:pPr marL="0" indent="0">
              <a:buNone/>
            </a:pPr>
            <a:r>
              <a:rPr lang="pl-PL" sz="2400" dirty="0"/>
              <a:t>1)   w myśl prawa obcego nabyła obywatelstwo obce wskutek zawarcia małżeństwa z cudzoziemcem lub w związku z zawarciem takiego małżeństwa bądź</a:t>
            </a:r>
          </a:p>
          <a:p>
            <a:pPr marL="0" indent="0">
              <a:buNone/>
            </a:pPr>
            <a:r>
              <a:rPr lang="pl-PL" sz="2400" dirty="0"/>
              <a:t>2)   posiadając obywatelstwo obce nabyła wskutek zawarcia małżeństwa z obywatelem polskim lub w związku z zawarciem takiego małżeństwa obywatelstwo polskie, po czym małżeństwo to ustało lub zostało unieważnione i osoba ta w myśl prawa obcego posiada obywatelstwo obce, traci obywatelstwo polskie, jeżeli złoży odpowiednie oświadczenie przed właściwym organem polskim</a:t>
            </a:r>
            <a:r>
              <a:rPr lang="pl-PL" sz="2400" i="1" dirty="0"/>
              <a:t> </a:t>
            </a:r>
            <a:r>
              <a:rPr lang="pl-PL" sz="2400" dirty="0"/>
              <a:t>i organ ten wyda decyzję o przyjęciu oświadczenia.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346204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3000" dirty="0"/>
              <a:t>Ustawa z dnia 15 lutego 1962 r. o obywatelstwie polskim (w brzemieniu przed 1 stycznia 1999 r.)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000" b="1" dirty="0"/>
              <a:t>Art. 15</a:t>
            </a:r>
          </a:p>
          <a:p>
            <a:pPr marL="0" indent="0">
              <a:buNone/>
            </a:pPr>
            <a:r>
              <a:rPr lang="pl-PL" sz="3400" dirty="0"/>
              <a:t>1. Obywatel polski, który przebywa za granicą, może być pozbawiony obywatelstwa polskiego, jeżeli:</a:t>
            </a:r>
          </a:p>
          <a:p>
            <a:pPr marL="457200" indent="-457200">
              <a:buAutoNum type="arabicParenR"/>
            </a:pPr>
            <a:r>
              <a:rPr lang="pl-PL" sz="3400" dirty="0"/>
              <a:t>naruszył obowiązek wierności wobec Polskiej Rzeczypospolitej Ludowej,</a:t>
            </a:r>
          </a:p>
          <a:p>
            <a:pPr marL="0" indent="0">
              <a:buNone/>
            </a:pPr>
            <a:r>
              <a:rPr lang="pl-PL" sz="3400" dirty="0"/>
              <a:t>2)   działał na szkodę żywotnych interesów Polskiej Rzeczypospolitej Ludowej,</a:t>
            </a:r>
          </a:p>
          <a:p>
            <a:pPr marL="0" indent="0">
              <a:buNone/>
            </a:pPr>
            <a:r>
              <a:rPr lang="pl-PL" sz="3400" dirty="0"/>
              <a:t>3)   nielegalnie opuścił obszar Polskiej Rzeczypospolitej Ludowej po dniu 9 maja 1945 r.,</a:t>
            </a:r>
          </a:p>
          <a:p>
            <a:pPr marL="0" indent="0">
              <a:buNone/>
            </a:pPr>
            <a:r>
              <a:rPr lang="pl-PL" sz="3400" dirty="0"/>
              <a:t>4)   odmówił powrotu do Polski na wezwanie właściwego organu państwowego, </a:t>
            </a:r>
          </a:p>
          <a:p>
            <a:pPr marL="0" indent="0">
              <a:buNone/>
            </a:pPr>
            <a:r>
              <a:rPr lang="pl-PL" sz="3400" dirty="0"/>
              <a:t>5)   uchyla się od wykonania obowiązku wojskowego, przewidzianego przez prawo polskie,</a:t>
            </a:r>
          </a:p>
          <a:p>
            <a:pPr marL="0" indent="0">
              <a:buNone/>
            </a:pPr>
            <a:r>
              <a:rPr lang="pl-PL" sz="3400" dirty="0"/>
              <a:t>6)   skazany został za granicą za przestępstwo stanowiące zbrodnię pospolitą również w rozumieniu prawa polskiego lub jest recydywistą.</a:t>
            </a:r>
          </a:p>
          <a:p>
            <a:pPr marL="0" indent="0">
              <a:buNone/>
            </a:pPr>
            <a:r>
              <a:rPr lang="pl-PL" sz="3400" dirty="0"/>
              <a:t>2. W razie niemożności doręczenia orzeczenia o pozbawieniu obywatelstwa polskiego do rąk osoby, której to orzeczenie dotyczy, lub jeżeli odmawia ona przyjęcia takiego orzeczenia, wywieszenie orzeczenia o pozbawieniu obywatelstwa polskiego w lokalu właściwego polskiego urzędu konsularnego w ciągu dni czternastu zastępuje jego doręczenie.</a:t>
            </a:r>
          </a:p>
          <a:p>
            <a:pPr marL="457200" indent="-457200">
              <a:buAutoNum type="arabicParenR"/>
            </a:pPr>
            <a:endParaRPr lang="pl-PL" sz="24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88190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764" y="620688"/>
            <a:ext cx="8229600" cy="58221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2400" dirty="0"/>
              <a:t>Konwencja o obywatelstwie kobiet zamężnych otwarta do podpisu w Nowym Jorku dnia 20 lutego 1957 r.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1900" b="1" dirty="0"/>
              <a:t>Art. 1</a:t>
            </a:r>
          </a:p>
          <a:p>
            <a:pPr marL="0" indent="0" algn="just">
              <a:buNone/>
            </a:pPr>
            <a:r>
              <a:rPr lang="pl-PL" sz="1900" i="1" dirty="0"/>
              <a:t>Każde Umawiające się Państwo zgadza się, że ani zawarcie, ani rozwiązanie związku małżeńskiego pomiędzy jego obywatelem a cudzoziemcem, ani też zmiana obywatelstwa przez małżonka w czasie trwania związku małżeńskiego nie wpłyną automatycznie na obywatelstwo żony.</a:t>
            </a:r>
          </a:p>
          <a:p>
            <a:pPr marL="0" indent="0" algn="just">
              <a:buNone/>
            </a:pPr>
            <a:endParaRPr lang="pl-PL" sz="1900" dirty="0"/>
          </a:p>
          <a:p>
            <a:pPr marL="0" indent="0" algn="ctr">
              <a:buNone/>
            </a:pPr>
            <a:r>
              <a:rPr lang="pl-PL" sz="1900" b="1" dirty="0"/>
              <a:t>Art. 2</a:t>
            </a:r>
          </a:p>
          <a:p>
            <a:pPr marL="0" indent="0" algn="just">
              <a:buNone/>
            </a:pPr>
            <a:r>
              <a:rPr lang="pl-PL" sz="1900" i="1" dirty="0"/>
              <a:t>Każde Umawiające się Państwo zgadza się, że ani dobrowolne nabycie obywatelstwa innego państwa przez jego obywatela, ani zrzeczenie się swego obywatelstwa przez jego obywatela nie przeszkodzą żonie tego obywatela w zachowaniu swego obywatelstwa.</a:t>
            </a:r>
          </a:p>
          <a:p>
            <a:pPr marL="0" indent="0" algn="just">
              <a:buNone/>
            </a:pPr>
            <a:endParaRPr lang="pl-PL" sz="1900" dirty="0"/>
          </a:p>
          <a:p>
            <a:pPr marL="0" indent="0" algn="ctr">
              <a:buNone/>
            </a:pPr>
            <a:r>
              <a:rPr lang="pl-PL" sz="1900" b="1" dirty="0"/>
              <a:t>Art. 3 ust. 1</a:t>
            </a:r>
          </a:p>
          <a:p>
            <a:pPr marL="0" indent="0" algn="just">
              <a:buNone/>
            </a:pPr>
            <a:r>
              <a:rPr lang="pl-PL" sz="1900" i="1" dirty="0"/>
              <a:t>Każde Umawiające się Państwo zgadza się, że żona jego obywatela, będąca cudzoziemką, może na własną prośbę uzyskać obywatelstwo małżonka w drodze specjalnie uproszczonej procedury naturalizacyjnej; przyznanie tego obywatelstwa może być ograniczone względami bezpieczeństwa państwowego i porządku publicznego.</a:t>
            </a:r>
          </a:p>
          <a:p>
            <a:pPr marL="0" indent="0" algn="ctr">
              <a:buNone/>
            </a:pPr>
            <a:endParaRPr lang="pl-PL" sz="1600" dirty="0"/>
          </a:p>
          <a:p>
            <a:pPr marL="0" indent="0" algn="ctr">
              <a:buNone/>
            </a:pPr>
            <a:endParaRPr lang="pl-PL" sz="1600" dirty="0"/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endParaRPr lang="pl-PL" sz="2400" i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Podmioty konstytucyjnych praw i wolności</a:t>
            </a:r>
          </a:p>
        </p:txBody>
      </p:sp>
    </p:spTree>
    <p:extLst>
      <p:ext uri="{BB962C8B-B14F-4D97-AF65-F5344CB8AC3E}">
        <p14:creationId xmlns:p14="http://schemas.microsoft.com/office/powerpoint/2010/main" val="39112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400" dirty="0"/>
              <a:t>Ustawa z dnia 14 czerwca 1960 r. – Kodeks postępowania administracyjnego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Art. 127 § 3</a:t>
            </a:r>
          </a:p>
          <a:p>
            <a:pPr marL="0" indent="0" algn="just">
              <a:buNone/>
            </a:pPr>
            <a:r>
              <a:rPr lang="pl-PL" sz="2400" i="1" dirty="0"/>
              <a:t>Od decyzji wydanej w pierwszej instancji przez ministra lub samorządowe kolegium odwoławcze nie służy odwołanie, jednakże strona niezadowolona z decyzji może zwrócić się do tego organu z wnioskiem o ponowne rozpatrzenie sprawy; do wniosku tego stosuje się odpowiednio przepisy dotyczące odwołań od decyzji.</a:t>
            </a:r>
            <a:endParaRPr lang="pl-PL" sz="2400" b="1" i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98660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pl-PL" sz="1400" dirty="0"/>
              <a:t>Człowieczeństwo jako kryterium przyznawania praw i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800" dirty="0"/>
              <a:t>„</a:t>
            </a:r>
            <a:r>
              <a:rPr lang="pl-PL" sz="2800" i="1" dirty="0"/>
              <a:t>Wartość konstytucyjnie chronionego dobra prawnego, jakim jest życie ludzkie, w tym życie rozwijające się w fazie prenatalnej, nie może być różnicowana. Brak jest bowiem dostatecznie precyzyjnych i uzasadnionych kryteriów pozwalających na dokonanie takiego zróżnicowania w zależności od fazy rozwojowej ludzkiego życia. Od momentu powstania życie ludzkie staje się więc wartością chronioną konstytucyjnie. Dotyczy to także fazy prenatalnej</a:t>
            </a:r>
            <a:r>
              <a:rPr lang="pl-PL" sz="2800" dirty="0"/>
              <a:t>.” </a:t>
            </a:r>
          </a:p>
          <a:p>
            <a:pPr marL="0" indent="0" algn="just">
              <a:buNone/>
            </a:pPr>
            <a:r>
              <a:rPr lang="pl-PL" sz="2800" dirty="0"/>
              <a:t>(Orzeczenie Trybunału Konstytucyjnego z dnia 28 maja 1997 r., sygn. akt K 26/96, OTK ZU z 1997 r. Nr 2, poz. 19)</a:t>
            </a:r>
            <a:endParaRPr lang="pl-PL" sz="2600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1136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Człowieczeństwo jako kryterium przyznawania praw i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4000" dirty="0"/>
              <a:t>„</a:t>
            </a:r>
            <a:r>
              <a:rPr lang="pl-PL" sz="4000" i="1" dirty="0"/>
              <a:t>Dziecko (…) wymaga szczególnej opieki i troski, w tym właściwej ochrony prawnej, zarówno przed, jak i po urodzeniu.</a:t>
            </a:r>
            <a:r>
              <a:rPr lang="pl-PL" sz="4000" dirty="0"/>
              <a:t>” </a:t>
            </a:r>
          </a:p>
          <a:p>
            <a:pPr marL="0" indent="0" algn="just">
              <a:buNone/>
            </a:pPr>
            <a:r>
              <a:rPr lang="pl-PL" sz="4000" dirty="0"/>
              <a:t>(Preambuła Konwencji o Prawach Dziecka z dnia 20 listopada 1989 r.)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593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400" dirty="0"/>
              <a:t>Człowieczeństwo jako kryterium przyznawania praw i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Problem końca człowieczeństwa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000" b="1" dirty="0"/>
              <a:t>Ustawa z dnia 1 lipca 2005 r. o pobieraniu, przechowywaniu i przeszczepianiu komórek, tkanek i narządów (Dz.U. z 2005 r. Nr 169, poz. 1411, z późn. zm.)</a:t>
            </a:r>
          </a:p>
          <a:p>
            <a:pPr marL="0" indent="0" algn="ctr">
              <a:buNone/>
            </a:pPr>
            <a:r>
              <a:rPr lang="pl-PL" sz="2000" b="1" dirty="0"/>
              <a:t>Art. 9 ust. 1</a:t>
            </a:r>
          </a:p>
          <a:p>
            <a:pPr marL="0" indent="0" algn="just">
              <a:buNone/>
            </a:pPr>
            <a:r>
              <a:rPr lang="pl-PL" sz="2000" dirty="0"/>
              <a:t>Pobranie komórek, tkanek lub narządów do przeszczepienia jest dopuszczalne po stwierdzeniu trwałego nieodwracalnego ustania czynności mózgu (śmierci mózgu).</a:t>
            </a:r>
          </a:p>
          <a:p>
            <a:pPr marL="0" indent="0" algn="ctr">
              <a:buNone/>
            </a:pPr>
            <a:r>
              <a:rPr lang="pl-PL" sz="2000" b="1" dirty="0"/>
              <a:t>Art. 9a ust. 1</a:t>
            </a:r>
          </a:p>
          <a:p>
            <a:pPr marL="0" indent="0" algn="just">
              <a:buNone/>
            </a:pPr>
            <a:r>
              <a:rPr lang="pl-PL" sz="2000" dirty="0"/>
              <a:t>Pobranie komórek, tkanek lub narządów do przeszczepienia jest dopuszczalne po stwierdzeniu </a:t>
            </a:r>
            <a:r>
              <a:rPr lang="pl-PL" sz="2000" u="sng" dirty="0"/>
              <a:t>zgonu</a:t>
            </a:r>
            <a:r>
              <a:rPr lang="pl-PL" sz="2000" dirty="0"/>
              <a:t> wskutek nieodwracalnego zatrzymania krążenia.</a:t>
            </a:r>
            <a:endParaRPr lang="pl-PL" sz="2000" b="1" dirty="0"/>
          </a:p>
          <a:p>
            <a:pPr marL="0" indent="0" algn="just">
              <a:buNone/>
            </a:pPr>
            <a:endParaRPr lang="pl-PL" sz="2000" b="1" dirty="0"/>
          </a:p>
          <a:p>
            <a:pPr marL="0" indent="0" algn="ctr">
              <a:buNone/>
            </a:pPr>
            <a:endParaRPr lang="pl-PL" sz="2000" b="1" dirty="0"/>
          </a:p>
          <a:p>
            <a:pPr marL="0" indent="0" algn="ctr">
              <a:buNone/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56657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5400" dirty="0"/>
              <a:t>Wniosek o nadanie obywatelstwa polskiego</a:t>
            </a:r>
          </a:p>
        </p:txBody>
      </p:sp>
    </p:spTree>
    <p:extLst>
      <p:ext uri="{BB962C8B-B14F-4D97-AF65-F5344CB8AC3E}">
        <p14:creationId xmlns:p14="http://schemas.microsoft.com/office/powerpoint/2010/main" val="214533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6632"/>
            <a:ext cx="8229600" cy="674136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 Wniosek o nadanie obywatelstwa polskiego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sz="3700" dirty="0"/>
              <a:t>James Potter, syn Taylor (z domu Blair) i Tony’ego Potterów, obywateli brytyjskich, urodził się 14 września 1980 r. w Londynie. 8 maja 2005 r. ożenił się on z Katarzyną Kowalską (która przejęła jego nazwisko), obywatelką Polski, urodzoną 27 grudnia 1984 r. (nr PESEL: 84122745673). W styczniu 2016 r. przeprowadzili się oni do Polski i zamieszkali na stałe we Wrocławiu przy ul. Kruczej 35/8 (kod pocztowy: 53-447).</a:t>
            </a:r>
          </a:p>
          <a:p>
            <a:pPr marL="0" indent="0" algn="just">
              <a:buNone/>
            </a:pPr>
            <a:r>
              <a:rPr lang="pl-PL" sz="3700" dirty="0"/>
              <a:t>James Potter jest zatrudniony na podstawie umowy o pracę jako nauczyciel języka angielskiego w III Liceum Ogólnokształcącym we Wrocławiu. Oprócz tego nieregularnie dorabia, przyjmując dorywcze zlecenia jako tłumacz. Od kwietnia 2016 r. pracuje także jako wolontariusz w świetlicy środowiskowej we Wrocławiu, gdzie uczy dzieci języka angielskiego.</a:t>
            </a:r>
          </a:p>
          <a:p>
            <a:pPr marL="0" indent="0" algn="just">
              <a:buNone/>
            </a:pPr>
            <a:r>
              <a:rPr lang="pl-PL" sz="3700" dirty="0"/>
              <a:t>James Potter jeszcze przed ślubem z Katarzyną Kowalską zaczął pilnie uczyć się języka polskiego, dlatego obecnie posługuje się polszczyzną na bardzo dobrym poziomie, bardzo rzadko popełnia błędy ortograficzne, natomiast ciągle ma problemy z poprawną wymową bardziej skomplikowanych słów.</a:t>
            </a:r>
          </a:p>
          <a:p>
            <a:pPr marL="0" indent="0" algn="just">
              <a:buNone/>
            </a:pPr>
            <a:r>
              <a:rPr lang="pl-PL" sz="3700" dirty="0"/>
              <a:t>James Potter i jego małżonka mają jedno dziecko – syna Kevina urodzonego 7 maja 2009 r. w Londynie (któremu nadano nr PESEL: 09250713245).</a:t>
            </a:r>
          </a:p>
          <a:p>
            <a:pPr marL="0" indent="0" algn="just">
              <a:buNone/>
            </a:pPr>
            <a:r>
              <a:rPr lang="pl-PL" sz="3700" i="1" dirty="0"/>
              <a:t>Sporządź wniosek o nadanie obywatelstwa polskiego jako James Potter. Wypełnij także część XII wniosku, wpisując pełną nazwę właściwego organu, do którego wniosek powinien złożyć James Potter. W miejscu na podpis osoby przyjmującej wniosek, podpisz się swoim imieniem i nazwiskiem.</a:t>
            </a:r>
          </a:p>
        </p:txBody>
      </p:sp>
    </p:spTree>
    <p:extLst>
      <p:ext uri="{BB962C8B-B14F-4D97-AF65-F5344CB8AC3E}">
        <p14:creationId xmlns:p14="http://schemas.microsoft.com/office/powerpoint/2010/main" val="365274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5400" dirty="0"/>
              <a:t>Kazusy</a:t>
            </a:r>
          </a:p>
        </p:txBody>
      </p:sp>
    </p:spTree>
    <p:extLst>
      <p:ext uri="{BB962C8B-B14F-4D97-AF65-F5344CB8AC3E}">
        <p14:creationId xmlns:p14="http://schemas.microsoft.com/office/powerpoint/2010/main" val="79872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5400" dirty="0"/>
              <a:t>Jakim rodzajom podmiotów przysługują prawa i wolności?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Podmioty konstytucyjnych praw i wolności</a:t>
            </a:r>
          </a:p>
        </p:txBody>
      </p:sp>
    </p:spTree>
    <p:extLst>
      <p:ext uri="{BB962C8B-B14F-4D97-AF65-F5344CB8AC3E}">
        <p14:creationId xmlns:p14="http://schemas.microsoft.com/office/powerpoint/2010/main" val="3876001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sz="5400" b="1" dirty="0"/>
              <a:t> Kazus nr 1</a:t>
            </a:r>
          </a:p>
          <a:p>
            <a:pPr marL="0" indent="0" algn="just">
              <a:buNone/>
            </a:pPr>
            <a:r>
              <a:rPr lang="pl-PL" sz="5400" dirty="0"/>
              <a:t>John Korematsu urodził się w USA 5 lipca 1973 r. 23 grudnia 2013 r. zostało nadane mu przez Prezydenta RP polskie obywatelstwo. 16 lutego 2014 r. adoptował on (w formie tzw. przysposobienia pełnego) urodzonego 3 marca 2004 r. Mahmuda Abbasa, obywatela Egiptu. </a:t>
            </a:r>
          </a:p>
          <a:p>
            <a:pPr marL="0" indent="0" algn="just">
              <a:buNone/>
            </a:pPr>
            <a:r>
              <a:rPr lang="pl-PL" sz="5400" i="1" dirty="0"/>
              <a:t>Czy Mahmud Abbas nabył polskie obywatelstwo? Jeśli tak, to w którym dniu?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3977521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300" b="1" dirty="0"/>
              <a:t> Kazus nr 2</a:t>
            </a:r>
          </a:p>
          <a:p>
            <a:pPr marL="0" indent="0" algn="just">
              <a:buNone/>
            </a:pPr>
            <a:r>
              <a:rPr lang="pl-PL" sz="2300" dirty="0"/>
              <a:t>John Kennedy (obywatel USA) w 2013 r. poślubił Teresę Miller, obywatelkę RFN i matkę trójki dzieci – 13-letniego Heinricha, 16-letniego Gustawa i 22-letniego Manfreda. W chwili zawarcia małżeństwa z Kennedym Teresa Miller była wdową – jej mąż oraz ojciec trójki dzieci nie żył już od 5 lat. </a:t>
            </a:r>
          </a:p>
          <a:p>
            <a:pPr marL="0" indent="0" algn="just">
              <a:buNone/>
            </a:pPr>
            <a:r>
              <a:rPr lang="pl-PL" sz="2300" dirty="0"/>
              <a:t>Poczuwając się do związków z Polską, wystąpiła ona do Prezydenta RP o nadanie jej obywatelstwa polskiego. Prezydent przystał na jej prośbę i wydał odpowiednie postanowienie 14 marca 2014 r. John Kennedy – nowy mąż Teresy – był jednak zadeklarowanym wrogiem Polski i złożył oświadczenie, że nie wyraża zgody, by on, Teresa oraz Heinrich, Gustaw i Manfred uzyskali obywatelstwo polskie. Heinrich, podburzony przez nowego męża matki, również oświadczył, że nie chce być obywatelem Polski. Przeciwne oświadczenie złożyli natomiast Gustaw i Manfred.</a:t>
            </a:r>
          </a:p>
          <a:p>
            <a:pPr marL="0" indent="0" algn="just">
              <a:buNone/>
            </a:pPr>
            <a:r>
              <a:rPr lang="pl-PL" sz="2300" i="1" dirty="0"/>
              <a:t>Które ze wskazanych wyżej osób i w jakim dniu uzyskały obywatelstwo polskie?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1435843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5400" b="1" dirty="0"/>
              <a:t> Kazus nr 3</a:t>
            </a:r>
          </a:p>
          <a:p>
            <a:pPr marL="0" indent="0" algn="just">
              <a:buNone/>
            </a:pPr>
            <a:r>
              <a:rPr lang="pl-PL" dirty="0"/>
              <a:t>Bracia Kowalscy – Piotr, Jakub i Jan – urodzili się 14 grudnia 1920 r. w Warszawie. Piotr był amerykańskim szpiegiem i przez ponad 30 lat – jako wysoki rangą oficer Wojska Polskiego – przekazywał na Zachód m.in. dokładne dane o armii PRL. Po wyjściu na jaw jego działalności uciekł z Polski i zamieszkał na stałe w USA. Za działalność na szkodę PRL został zaocznie skazany na śmierć i pozbawiony obywatelstwa. </a:t>
            </a:r>
          </a:p>
          <a:p>
            <a:pPr marL="0" indent="0" algn="just">
              <a:buNone/>
            </a:pPr>
            <a:r>
              <a:rPr lang="pl-PL" dirty="0"/>
              <a:t>Nieco inaczej potoczyło się życie Jakuba i Jana. Jakub jeszcze w 1938 r. przeniknął do III Rzeszy i tam w lipcu 1939 r. dobrowolnie wstąpił do niemieckiej armii. Razem z nią uczestniczył w inwazji na Polskę, a potem na Francję. Nigdy nie dawał wiary doniesieniom o hitlerowskich zbrodniach wojennych, aż do 14 grudnia 1940 r., gdy sam był świadkiem jednej z nich. Zdezerterował on wówczas z niemieckiej armii i ukrył się w Szwajcarii. W 1949 r. – na podstawie dokumentów zgromadzonych przez komunistyczny wymiar sprawiedliwości – został pozbawiony polskiego obywatelstwa. </a:t>
            </a:r>
          </a:p>
          <a:p>
            <a:pPr marL="0" indent="0" algn="just">
              <a:buNone/>
            </a:pPr>
            <a:r>
              <a:rPr lang="pl-PL" dirty="0"/>
              <a:t>Jan Kowalski jeszcze przed II wojną światową wyemigrował do Japonii. W czasie wojny japońsko-amerykańskiej nie popierał żadnej ze stron konfliktu, ale w czerwcu 1945 r. – za namową przyjaciół – postanowił wstąpić do ochotniczych oddziałów armii japońskiej. Jako członek tejże armii brał m.in. czynny udział w zamordowaniu 23 amerykańskich jeńców wojennych. Za zbrodnię tę został w 1953 r. pozbawiony polskiego obywatelstwa. </a:t>
            </a:r>
          </a:p>
          <a:p>
            <a:pPr marL="0" indent="0">
              <a:buNone/>
            </a:pPr>
            <a:r>
              <a:rPr lang="pl-PL" i="1" dirty="0"/>
              <a:t>Oceń, czy bracia Kowalscy mogą ubiegać się o przywrócenie obywatelstwa polskiego.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3579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l-PL" sz="8000" b="1" dirty="0"/>
              <a:t> Kazus nr 4</a:t>
            </a:r>
          </a:p>
          <a:p>
            <a:pPr marL="0" indent="0" algn="just">
              <a:buNone/>
            </a:pPr>
            <a:r>
              <a:rPr lang="pl-PL" sz="6000" dirty="0"/>
              <a:t>Pani Alina Kowalska od ponad czterdziestu lat mieszka w Moskwie. Potrafi mówić po polsku, a jej dziadkowie byli prześladowani ze względu na narodowość polską, na co posiada ona odpowiednie dokumenty. Od kilku lat stara się powrócić do ojczyzny. Dzięki staraniom jej przyjaciół w Polsce, Rada Gminy Polkowice podjęła 13 października 2015 r. uchwałę zawierającą zobowiązanie zapewnienia jej warunków do osiedlenia się w gminie Polkowice do 30 czerwca 2016 r. Uchwała ta wskazuje lokal mieszkalny oraz formę jego udostępnienia.</a:t>
            </a:r>
          </a:p>
          <a:p>
            <a:pPr marL="0" indent="0" algn="just">
              <a:buNone/>
            </a:pPr>
            <a:r>
              <a:rPr lang="pl-PL" sz="6000" dirty="0"/>
              <a:t>Na podstawie tych danych Konsul RP w Moskwie wydał decyzję o odmowie stwierdzenia polskiego pochodzenia. Pani Alina odwołała się od tej decyzji do Ministra Spraw Zagranicznych. Ten zmienił decyzję.</a:t>
            </a:r>
          </a:p>
          <a:p>
            <a:pPr marL="0" indent="0" algn="just">
              <a:buNone/>
            </a:pPr>
            <a:r>
              <a:rPr lang="pl-PL" sz="6000" dirty="0"/>
              <a:t>Biorąc pod uwagę stwierdzenie przez MSZ polskiego pochodzenia Pani Aliny Kowalskiej, Konsul RP w Moskwie wydał jej tzw. winę krajową, która stwierdza, że z dniem jej wydania Pani Alina Kowalska nabywa obywatelstwo polskie z racji uznania jej – jako cudzoziemki – za obywatelkę RP.</a:t>
            </a:r>
          </a:p>
          <a:p>
            <a:pPr marL="0" indent="0" algn="just">
              <a:buNone/>
            </a:pPr>
            <a:r>
              <a:rPr lang="pl-PL" sz="6000" i="1" dirty="0"/>
              <a:t>Oceń przedstawiony stan faktyczny.</a:t>
            </a:r>
          </a:p>
        </p:txBody>
      </p:sp>
    </p:spTree>
    <p:extLst>
      <p:ext uri="{BB962C8B-B14F-4D97-AF65-F5344CB8AC3E}">
        <p14:creationId xmlns:p14="http://schemas.microsoft.com/office/powerpoint/2010/main" val="2797825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8000" b="1" dirty="0"/>
              <a:t> Kazus nr 5</a:t>
            </a:r>
          </a:p>
          <a:p>
            <a:pPr marL="0" indent="0" algn="just">
              <a:buNone/>
            </a:pPr>
            <a:r>
              <a:rPr lang="pl-PL" sz="6000" dirty="0"/>
              <a:t>Pan Piotr Ławrow, obywatel Federacji Rosyjskiej, mieszkał w Polsce od 1 stycznia 2010 r. do 30 kwietnia 2011 r. na podstawie prawa stałego pobytu. Wówczas ukończył w Polsce liceum dla dorosłych. Następnie zamieszkał w Czeczenii. Powrócił do Polski 14 września 2013 r. Miesiąc później uzyskał status uchodźcy, z czym wiązało się między innymi uzyskanie zezwolenia na pobyt stały. 15 października 2015 r. złożył on do wojewody wniosek o uznanie go za obywatela RP.</a:t>
            </a:r>
          </a:p>
          <a:p>
            <a:pPr marL="0" indent="0" algn="just">
              <a:buNone/>
            </a:pPr>
            <a:r>
              <a:rPr lang="pl-PL" sz="6000" i="1" dirty="0"/>
              <a:t>Jaką decyzję powinien wydać wojewoda?</a:t>
            </a:r>
          </a:p>
        </p:txBody>
      </p:sp>
    </p:spTree>
    <p:extLst>
      <p:ext uri="{BB962C8B-B14F-4D97-AF65-F5344CB8AC3E}">
        <p14:creationId xmlns:p14="http://schemas.microsoft.com/office/powerpoint/2010/main" val="3653647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7017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8000" b="1" dirty="0"/>
              <a:t> Kazus nr 6</a:t>
            </a:r>
          </a:p>
          <a:p>
            <a:pPr marL="0" indent="0" algn="just">
              <a:buNone/>
            </a:pPr>
            <a:r>
              <a:rPr lang="pl-PL" sz="6000" dirty="0"/>
              <a:t>Pan Gerhard Swenson, obywatel Szwecji, mieszka w Polsce od 1 stycznia 2010 r. na podstawie prawa stałego pobytu. Pan Swenson utrzymuje się z pisania w języku polskim książek historycznych. Dzięki zdobywanym w ten sposób pieniądzom w 2014 r. wynajął mieszkanie w Warszawie na okres 5 lat. 15 października 2015 r. złożył on do wojewody wniosek o uznanie go za obywatela RP.</a:t>
            </a:r>
          </a:p>
          <a:p>
            <a:pPr marL="0" indent="0" algn="just">
              <a:buNone/>
            </a:pPr>
            <a:r>
              <a:rPr lang="pl-PL" sz="6000" i="1" dirty="0"/>
              <a:t>Jaką decyzję powinien wydać wojewoda?</a:t>
            </a:r>
          </a:p>
        </p:txBody>
      </p:sp>
    </p:spTree>
    <p:extLst>
      <p:ext uri="{BB962C8B-B14F-4D97-AF65-F5344CB8AC3E}">
        <p14:creationId xmlns:p14="http://schemas.microsoft.com/office/powerpoint/2010/main" val="1826152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6632"/>
            <a:ext cx="8229600" cy="674136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l-PL" sz="8000" b="1" dirty="0"/>
              <a:t> Kazus nr 7</a:t>
            </a:r>
          </a:p>
          <a:p>
            <a:pPr marL="0" indent="0" algn="just">
              <a:buNone/>
            </a:pPr>
            <a:r>
              <a:rPr lang="pl-PL" sz="8000" dirty="0"/>
              <a:t>Pan Andrzej Nowak, by wyrazić swój sprzeciw wobec działań Prezydenta RP oraz polskiego rządu, zrzekł się, za zgodą głowy państwa, obywatelstwa polskiego 14 września 2013 r. Już w styczniu 2014 r. zaczął żałować swojej decyzji, w związku z czym złożył do Ministra Spraw Wewnętrznych wniosek o przywrócenie obywatelstwa. Pan Nowak udowodnił w nim ponad wszelką wątpliwość, że nigdy nie działał na szkodę Polski, a także że przywrócenie mu obywatelstwa nie stanowi zagrożenia dla obronności lub bezpieczeństwa państwa oraz ochrony bezpieczeństwa i porządku publicznego.</a:t>
            </a:r>
          </a:p>
          <a:p>
            <a:pPr marL="0" indent="0" algn="just">
              <a:buNone/>
            </a:pPr>
            <a:r>
              <a:rPr lang="pl-PL" sz="8000" i="1" dirty="0"/>
              <a:t>Jaką decyzją powinien wydać minister? Odpowiedź uzasadnij. </a:t>
            </a:r>
          </a:p>
        </p:txBody>
      </p:sp>
    </p:spTree>
    <p:extLst>
      <p:ext uri="{BB962C8B-B14F-4D97-AF65-F5344CB8AC3E}">
        <p14:creationId xmlns:p14="http://schemas.microsoft.com/office/powerpoint/2010/main" val="1564519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6632"/>
            <a:ext cx="8229600" cy="67413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 Kazus nr 8</a:t>
            </a:r>
          </a:p>
          <a:p>
            <a:pPr marL="0" indent="0" algn="just">
              <a:buNone/>
            </a:pPr>
            <a:r>
              <a:rPr lang="pl-PL" dirty="0"/>
              <a:t>James Trump urodził się 2 listopada 2010 r. we Wrocławiu. Jego matką jest Amanda Trump zaś ojcem Daniel Trump, którzy od urodzenia są obywatelami USA. Amanda Trump postanowieniem Prezydenta RP z 8 grudnia 2011 r. uzyskała obywatelstwo polskie. 5 kwietnia 2012 r. urodziła ona w San Francisco córkę Kate.</a:t>
            </a:r>
          </a:p>
          <a:p>
            <a:pPr marL="0" indent="0" algn="just">
              <a:buNone/>
            </a:pPr>
            <a:r>
              <a:rPr lang="pl-PL" dirty="0"/>
              <a:t>Daniel Trump zarówno w przypadku syna, jak i córki nie zgodził się, by posiadali polskie obywatelstwo.</a:t>
            </a:r>
          </a:p>
          <a:p>
            <a:pPr marL="0" indent="0" algn="just">
              <a:buNone/>
            </a:pPr>
            <a:r>
              <a:rPr lang="pl-PL" i="1" dirty="0"/>
              <a:t>Czy dzieci Amandy i Daniela Trumpów posiadają polskie obywatelstwo? Jeśli tak, to z jakim dniem je uzyskały?</a:t>
            </a:r>
          </a:p>
        </p:txBody>
      </p:sp>
    </p:spTree>
    <p:extLst>
      <p:ext uri="{BB962C8B-B14F-4D97-AF65-F5344CB8AC3E}">
        <p14:creationId xmlns:p14="http://schemas.microsoft.com/office/powerpoint/2010/main" val="263142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następne zajęcia: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1) art. 30-73 Konstytucji RP</a:t>
            </a:r>
          </a:p>
          <a:p>
            <a:pPr marL="0" indent="0">
              <a:buNone/>
            </a:pPr>
            <a:r>
              <a:rPr lang="pl-PL" dirty="0"/>
              <a:t>2) materiały przesłane e-mailem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296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7"/>
            <a:ext cx="8229600" cy="17281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5400" b="1" dirty="0"/>
              <a:t>Sposoby nabycia obywatelstwa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Sposoby nabycia obywatelstwa</a:t>
            </a:r>
          </a:p>
        </p:txBody>
      </p:sp>
      <p:sp>
        <p:nvSpPr>
          <p:cNvPr id="2" name="Strzałka w dół 1"/>
          <p:cNvSpPr/>
          <p:nvPr/>
        </p:nvSpPr>
        <p:spPr>
          <a:xfrm rot="3099898">
            <a:off x="1875580" y="2773536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19125477">
            <a:off x="6233662" y="2827822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15999" y="3940118"/>
            <a:ext cx="223224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Prawo krwi</a:t>
            </a:r>
          </a:p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(</a:t>
            </a:r>
            <a:r>
              <a:rPr lang="pl-PL" sz="2800" dirty="0" err="1"/>
              <a:t>ius</a:t>
            </a:r>
            <a:r>
              <a:rPr lang="pl-PL" sz="2800" dirty="0"/>
              <a:t> </a:t>
            </a:r>
            <a:r>
              <a:rPr lang="pl-PL" sz="2800" dirty="0" err="1"/>
              <a:t>sanguinis</a:t>
            </a:r>
            <a:r>
              <a:rPr lang="pl-PL" sz="2800" dirty="0"/>
              <a:t>)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5652120" y="3954835"/>
            <a:ext cx="2232248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Prawo ziemi</a:t>
            </a:r>
          </a:p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(</a:t>
            </a:r>
            <a:r>
              <a:rPr lang="pl-PL" sz="2800" dirty="0" err="1"/>
              <a:t>ius</a:t>
            </a:r>
            <a:r>
              <a:rPr lang="pl-PL" sz="2800" dirty="0"/>
              <a:t> soli)</a:t>
            </a:r>
          </a:p>
        </p:txBody>
      </p:sp>
    </p:spTree>
    <p:extLst>
      <p:ext uri="{BB962C8B-B14F-4D97-AF65-F5344CB8AC3E}">
        <p14:creationId xmlns:p14="http://schemas.microsoft.com/office/powerpoint/2010/main" val="202425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68450"/>
            <a:ext cx="8229600" cy="17281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5400" b="1" dirty="0"/>
              <a:t>5 sposobów nabycia obywatelstwa polskiego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Sposoby nabycia obywatelstwa</a:t>
            </a:r>
          </a:p>
        </p:txBody>
      </p:sp>
      <p:sp>
        <p:nvSpPr>
          <p:cNvPr id="2" name="Strzałka w dół 1"/>
          <p:cNvSpPr/>
          <p:nvPr/>
        </p:nvSpPr>
        <p:spPr>
          <a:xfrm>
            <a:off x="389928" y="2795646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1726390" y="2774103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0" y="3940118"/>
            <a:ext cx="1319697" cy="569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i="1" dirty="0"/>
              <a:t>ex lege</a:t>
            </a:r>
          </a:p>
        </p:txBody>
      </p:sp>
      <p:sp>
        <p:nvSpPr>
          <p:cNvPr id="9" name="Strzałka w dół 8"/>
          <p:cNvSpPr/>
          <p:nvPr/>
        </p:nvSpPr>
        <p:spPr>
          <a:xfrm>
            <a:off x="3459578" y="2774103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5267624" y="2774103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7579726" y="2774103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ymbol zastępczy zawartości 2"/>
          <p:cNvSpPr txBox="1">
            <a:spLocks/>
          </p:cNvSpPr>
          <p:nvPr/>
        </p:nvSpPr>
        <p:spPr>
          <a:xfrm>
            <a:off x="1156189" y="3940118"/>
            <a:ext cx="1728192" cy="569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nadanie</a:t>
            </a: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>
          <a:xfrm>
            <a:off x="2847510" y="3918575"/>
            <a:ext cx="1728192" cy="1094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uznanie za obywatela</a:t>
            </a:r>
          </a:p>
        </p:txBody>
      </p:sp>
      <p:sp>
        <p:nvSpPr>
          <p:cNvPr id="15" name="Symbol zastępczy zawartości 2"/>
          <p:cNvSpPr txBox="1">
            <a:spLocks/>
          </p:cNvSpPr>
          <p:nvPr/>
        </p:nvSpPr>
        <p:spPr>
          <a:xfrm>
            <a:off x="4575702" y="3918575"/>
            <a:ext cx="2184107" cy="569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przywrócenie</a:t>
            </a:r>
          </a:p>
        </p:txBody>
      </p:sp>
      <p:sp>
        <p:nvSpPr>
          <p:cNvPr id="16" name="Symbol zastępczy zawartości 2"/>
          <p:cNvSpPr txBox="1">
            <a:spLocks/>
          </p:cNvSpPr>
          <p:nvPr/>
        </p:nvSpPr>
        <p:spPr>
          <a:xfrm>
            <a:off x="6896944" y="3918575"/>
            <a:ext cx="1923528" cy="569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2800" dirty="0"/>
              <a:t>repatriacja</a:t>
            </a:r>
          </a:p>
        </p:txBody>
      </p:sp>
    </p:spTree>
    <p:extLst>
      <p:ext uri="{BB962C8B-B14F-4D97-AF65-F5344CB8AC3E}">
        <p14:creationId xmlns:p14="http://schemas.microsoft.com/office/powerpoint/2010/main" val="378378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764" y="620688"/>
            <a:ext cx="8229600" cy="62373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sz="3000" dirty="0"/>
              <a:t>Ustawa z dnia 20 stycznia 1920 r. o obywatelstwie Państwa Polskiego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600" b="1" dirty="0"/>
              <a:t>Art. 11</a:t>
            </a:r>
          </a:p>
          <a:p>
            <a:pPr marL="0" indent="0" algn="just">
              <a:buNone/>
            </a:pPr>
            <a:r>
              <a:rPr lang="pl-PL" sz="2600" i="1" dirty="0"/>
              <a:t>Utrata obywatelstwa polskiego następuje:</a:t>
            </a:r>
          </a:p>
          <a:p>
            <a:pPr marL="457200" indent="-457200" algn="just">
              <a:buAutoNum type="arabicParenR"/>
            </a:pPr>
            <a:r>
              <a:rPr lang="pl-PL" sz="2600" i="1" dirty="0"/>
              <a:t>przez nabycie obcego obywatelstwa</a:t>
            </a:r>
          </a:p>
          <a:p>
            <a:pPr marL="457200" indent="-457200" algn="just">
              <a:buAutoNum type="arabicParenR"/>
            </a:pPr>
            <a:r>
              <a:rPr lang="pl-PL" sz="2600" i="1" dirty="0"/>
              <a:t>przez przyjęcie urzędu publicznego lub wstąpienie do służby wojskowej w państwie obcem bez zgody Rządu Polskiego</a:t>
            </a:r>
          </a:p>
          <a:p>
            <a:pPr marL="0" indent="0" algn="just">
              <a:buNone/>
            </a:pPr>
            <a:r>
              <a:rPr lang="pl-PL" sz="2600" i="1" dirty="0"/>
              <a:t>Osoby obowiązane do czynnej służby wojskowej nabyć mogą obywatelstwo obce nie inaczej jak po wyjednaniu na to zezwolenia od Ministra Spraw Wojskowych, w przeciwnym razie wobec Państwa Polskiego nie przestaną być uważane za obywateli polskich.</a:t>
            </a:r>
          </a:p>
          <a:p>
            <a:pPr marL="0" indent="0" algn="just">
              <a:buNone/>
            </a:pPr>
            <a:endParaRPr lang="pl-PL" sz="2600" dirty="0"/>
          </a:p>
          <a:p>
            <a:pPr marL="0" indent="0" algn="just">
              <a:buNone/>
            </a:pPr>
            <a:endParaRPr lang="pl-PL" sz="2600" dirty="0"/>
          </a:p>
          <a:p>
            <a:pPr marL="0" indent="0" algn="ctr">
              <a:buNone/>
            </a:pPr>
            <a:r>
              <a:rPr lang="pl-PL" sz="2600" b="1" dirty="0"/>
              <a:t>Art. 13</a:t>
            </a:r>
          </a:p>
          <a:p>
            <a:pPr marL="0" indent="0" algn="just">
              <a:buNone/>
            </a:pPr>
            <a:r>
              <a:rPr lang="pl-PL" sz="2600" i="1" dirty="0"/>
              <a:t>Nadanie i utrata obywatelstwa polskiego (…) rozciąga się na żonę (…) tracącego obywatelstwo polskie, tudzież na jego dzieci, w wieku do lat 18.</a:t>
            </a:r>
          </a:p>
          <a:p>
            <a:pPr marL="0" indent="0" algn="ctr">
              <a:buNone/>
            </a:pPr>
            <a:endParaRPr lang="pl-PL" sz="1600" dirty="0"/>
          </a:p>
          <a:p>
            <a:pPr marL="0" indent="0" algn="ctr">
              <a:buNone/>
            </a:pPr>
            <a:endParaRPr lang="pl-PL" sz="1600" dirty="0"/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endParaRPr lang="pl-PL" sz="2400" i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0492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764" y="620688"/>
            <a:ext cx="8229600" cy="62373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3000" dirty="0"/>
              <a:t>Ustawa z dnia 8 stycznia 1951 r. o obywatelstwie polskim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600" b="1" dirty="0"/>
              <a:t>Art. 11</a:t>
            </a:r>
          </a:p>
          <a:p>
            <a:pPr marL="0" indent="0">
              <a:buNone/>
            </a:pPr>
            <a:r>
              <a:rPr lang="pl-PL" sz="2400" dirty="0"/>
              <a:t>1. Obywatel polski może nabyć obywatelstwo obce jedynie po uzyskaniu zezwolenia władzy polskiej na zmianę obywatelstwa.</a:t>
            </a:r>
          </a:p>
          <a:p>
            <a:pPr marL="0" indent="0">
              <a:buNone/>
            </a:pPr>
            <a:r>
              <a:rPr lang="pl-PL" sz="2400" dirty="0"/>
              <a:t>2. Zezwolenie na zmianę obywatelstwa, udzielone rodzicom, rozciąga się na dzieci, pozostające pod ich władzą rodzicielską.</a:t>
            </a:r>
          </a:p>
          <a:p>
            <a:pPr marL="0" indent="0">
              <a:buNone/>
            </a:pPr>
            <a:r>
              <a:rPr lang="pl-PL" sz="2400" dirty="0"/>
              <a:t>3. Zezwolenie na zmianę obywatelstwa, udzielone jednemu z rodziców, rozciąga się na dzieci, pozostające pod jego władzą rodzicielską, gdy drugie z rodziców nie jest obywatelem polskim lub - będąc obywatelem polskim - wyrazi przed właściwą władzą zgodę na zmianę obywatelstwa dzieci. Jeżeli drugie z rodziców sprzeciwia się zmianie obywatelstwa lub gdy porozumienie się rodziców napotyka trudne do przezwyciężenia przeszkody - sprawę rozstrzyga sąd.</a:t>
            </a:r>
          </a:p>
          <a:p>
            <a:pPr marL="0" indent="0">
              <a:buNone/>
            </a:pPr>
            <a:r>
              <a:rPr lang="pl-PL" sz="2400" dirty="0"/>
              <a:t>4. Zezwolenie rozciąga się na dzieci w wieku powyżej trzynastu lat jedynie za ich zgodą.</a:t>
            </a:r>
          </a:p>
          <a:p>
            <a:pPr marL="0" indent="0">
              <a:buNone/>
            </a:pPr>
            <a:r>
              <a:rPr lang="pl-PL" sz="2400" dirty="0"/>
              <a:t>5. Nabycie obywatelstwa obcego zgodnie z ust. 1-4 pociąga za sobą utratę obywatelstwa polskiego.</a:t>
            </a:r>
          </a:p>
          <a:p>
            <a:pPr marL="0" indent="0" algn="just">
              <a:buNone/>
            </a:pPr>
            <a:endParaRPr lang="pl-PL" sz="26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9107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3000" dirty="0"/>
              <a:t>Ustawa z dnia 8 stycznia 1951 r. o obywatelstwie polskim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600" b="1" dirty="0"/>
              <a:t>Art. 12</a:t>
            </a:r>
          </a:p>
          <a:p>
            <a:pPr marL="0" indent="0">
              <a:buNone/>
            </a:pPr>
            <a:r>
              <a:rPr lang="pl-PL" sz="2400" dirty="0"/>
              <a:t>1. Obywatel polski, który przebywa za granicą, może być pozbawiony obywatelstwa polskiego, jeżeli:</a:t>
            </a:r>
          </a:p>
          <a:p>
            <a:pPr marL="0" indent="0">
              <a:buNone/>
            </a:pPr>
            <a:r>
              <a:rPr lang="pl-PL" sz="2400" dirty="0"/>
              <a:t>  1)   naruszył obowiązek wierności wobec Państwa Polskiego,</a:t>
            </a:r>
          </a:p>
          <a:p>
            <a:pPr marL="0" indent="0">
              <a:buNone/>
            </a:pPr>
            <a:r>
              <a:rPr lang="pl-PL" sz="2400" dirty="0"/>
              <a:t>  2)   działał na szkodę żywotnych interesów Polski Ludowej,</a:t>
            </a:r>
          </a:p>
          <a:p>
            <a:pPr marL="0" indent="0">
              <a:buNone/>
            </a:pPr>
            <a:r>
              <a:rPr lang="pl-PL" sz="2400" dirty="0"/>
              <a:t>  3)   nielegalnie opuścił obszar Państwa Polskiego po dniu 9 maja 1945 r.</a:t>
            </a:r>
          </a:p>
          <a:p>
            <a:pPr marL="0" indent="0">
              <a:buNone/>
            </a:pPr>
            <a:r>
              <a:rPr lang="pl-PL" sz="2400" dirty="0"/>
              <a:t>  4)   odmówił powrotu do kraju na wezwanie właściwej władzy,</a:t>
            </a:r>
          </a:p>
          <a:p>
            <a:pPr marL="0" indent="0">
              <a:buNone/>
            </a:pPr>
            <a:r>
              <a:rPr lang="pl-PL" sz="2400" dirty="0"/>
              <a:t>  5)   uchyla się od wykonania obowiązku wojskowego,</a:t>
            </a:r>
          </a:p>
          <a:p>
            <a:pPr marL="0" indent="0">
              <a:buNone/>
            </a:pPr>
            <a:r>
              <a:rPr lang="pl-PL" sz="2400" dirty="0"/>
              <a:t>  6)   skazany został za granicą za zbrodnię pospolitą lub jest recydywistą.</a:t>
            </a:r>
          </a:p>
          <a:p>
            <a:pPr marL="0" indent="0">
              <a:buNone/>
            </a:pPr>
            <a:r>
              <a:rPr lang="pl-PL" sz="2400" dirty="0"/>
              <a:t>2. Pozbawienie obywatelstwa polskiego można rozciągnąć na zamieszkałe za granicą dzieci pozbawionego, które nie ukończyły lat trzynastu.</a:t>
            </a:r>
          </a:p>
          <a:p>
            <a:pPr marL="0" indent="0" algn="just">
              <a:buNone/>
            </a:pPr>
            <a:endParaRPr lang="pl-PL" sz="26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1084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000" dirty="0"/>
              <a:t>Ustawa z dnia 8 stycznia 1951 r. o obywatelstwie polskim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600" b="1" dirty="0"/>
              <a:t>Art. 13</a:t>
            </a:r>
          </a:p>
          <a:p>
            <a:pPr marL="0" indent="0">
              <a:buNone/>
            </a:pPr>
            <a:r>
              <a:rPr lang="pl-PL" sz="2400" dirty="0"/>
              <a:t>1. O nadaniu i utracie obywatelstwa polskiego orzeka Rada Państwa.</a:t>
            </a:r>
          </a:p>
          <a:p>
            <a:pPr marL="0" indent="0">
              <a:buNone/>
            </a:pPr>
            <a:r>
              <a:rPr lang="pl-PL" sz="2400" dirty="0"/>
              <a:t>2. Orzeczenie Rady Państwa o utracie obywatelstwa polskiego następuje na wniosek Prezesa Rady Ministrów.</a:t>
            </a:r>
          </a:p>
          <a:p>
            <a:pPr marL="0" indent="0">
              <a:buNone/>
            </a:pPr>
            <a:r>
              <a:rPr lang="pl-PL" sz="2400" dirty="0"/>
              <a:t>3. Ogłoszenie w Monitorze Polskim orzeczenia o pozbawieniu obywatelstwa polskiego zastępuje doręczenie orzeczenia.</a:t>
            </a:r>
          </a:p>
          <a:p>
            <a:pPr marL="0" indent="0" algn="just">
              <a:buNone/>
            </a:pPr>
            <a:endParaRPr lang="pl-PL" sz="26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21987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503860" cy="6237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000" dirty="0"/>
              <a:t>Ustawa z dnia 15 lutego 1962 r. o obywatelstwie polskim (w brzemieniu przed 1 stycznia 1999 r.)</a:t>
            </a:r>
          </a:p>
          <a:p>
            <a:pPr marL="0" indent="0" algn="ctr">
              <a:buNone/>
            </a:pPr>
            <a:endParaRPr lang="pl-PL" sz="2400" i="1" dirty="0"/>
          </a:p>
          <a:p>
            <a:pPr marL="0" indent="0" algn="ctr">
              <a:buNone/>
            </a:pPr>
            <a:r>
              <a:rPr lang="pl-PL" sz="2000" b="1" dirty="0"/>
              <a:t>Art. 13</a:t>
            </a:r>
          </a:p>
          <a:p>
            <a:pPr marL="0" indent="0">
              <a:buNone/>
            </a:pPr>
            <a:r>
              <a:rPr lang="pl-PL" sz="1800" dirty="0"/>
              <a:t>1. Z zastrzeżeniem wyjątków w ustawie przewidzianych obywatel polski może nabyć obywatelstwo obce jedynie za zezwoleniem właściwego organu polskiego na zmianę obywatelstwa. </a:t>
            </a:r>
            <a:r>
              <a:rPr lang="pl-PL" sz="1800" b="1" dirty="0"/>
              <a:t>Nabycie obywatelstwa obcego pociąga za sobą utratę obywatelstwa polskiego.</a:t>
            </a:r>
          </a:p>
          <a:p>
            <a:pPr marL="0" indent="0">
              <a:buNone/>
            </a:pPr>
            <a:r>
              <a:rPr lang="pl-PL" sz="1800" dirty="0"/>
              <a:t>2. Zezwolenie na zmianę obywatelstwa udzielone rodzicom rozciąga się na dzieci pozostające pod ich władzą rodzicielską.</a:t>
            </a:r>
          </a:p>
          <a:p>
            <a:pPr marL="0" indent="0">
              <a:buNone/>
            </a:pPr>
            <a:r>
              <a:rPr lang="pl-PL" sz="1800" dirty="0"/>
              <a:t>3. Zezwolenie na zmianę obywatelstwa udzielone jednemu z rodziców rozciąga się na dzieci pozostające pod jego władzą rodzicielską, gdy drugiemu z rodziców nie służy władza rodzicielska lub nie jest ono obywatelem polskim albo - będąc obywatelem polskim - wyrazi przed właściwym organem zgodę na zmianę obywatelstwa dzieci.</a:t>
            </a:r>
          </a:p>
          <a:p>
            <a:pPr marL="0" indent="0">
              <a:buNone/>
            </a:pPr>
            <a:r>
              <a:rPr lang="pl-PL" sz="1800" dirty="0"/>
              <a:t>4. W przypadku gdy drugie z rodziców będąc obywatelem polskim sprzeciwia się zmianie obywatelstwa dzieci lub gdy porozumienie się rodziców napotyka trudne do przezwyciężenia przeszkody, każde z rodziców może zwrócić się o rozstrzygnięcie do sądu.</a:t>
            </a:r>
          </a:p>
          <a:p>
            <a:pPr marL="0" indent="0">
              <a:buNone/>
            </a:pPr>
            <a:r>
              <a:rPr lang="pl-PL" sz="1800" dirty="0"/>
              <a:t>5. Zezwolenie na zmianę obywatelstwa rozciąga się na dzieci, które ukończyły szesnaście lat, jedynie za ich zgodą.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188640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200" dirty="0"/>
              <a:t>Przywrócenie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66595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797</Words>
  <Application>Microsoft Office PowerPoint</Application>
  <PresentationFormat>Pokaz na ekranie (4:3)</PresentationFormat>
  <Paragraphs>168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Motyw pakietu Office</vt:lpstr>
      <vt:lpstr>Prawa człowieka  i  systemy ich ochrony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Człowieczeństwo jako kryterium przyznawania praw i wolności</vt:lpstr>
      <vt:lpstr>Człowieczeństwo jako kryterium przyznawania praw i wolności</vt:lpstr>
      <vt:lpstr>Człowieczeństwo jako kryterium przyznawania praw i wolności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Na następne zajęcia: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człowieka  i  systemy ich ochrony</dc:title>
  <dc:creator>Twoja nazwa użytkownika</dc:creator>
  <cp:lastModifiedBy>Mateusz</cp:lastModifiedBy>
  <cp:revision>246</cp:revision>
  <dcterms:created xsi:type="dcterms:W3CDTF">2014-10-10T07:27:41Z</dcterms:created>
  <dcterms:modified xsi:type="dcterms:W3CDTF">2016-10-18T15:40:31Z</dcterms:modified>
</cp:coreProperties>
</file>