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5" r:id="rId28"/>
    <p:sldId id="284" r:id="rId29"/>
    <p:sldId id="283"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2015-10-15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61D2549-3B03-411A-9010-FD40C83BBD41}" type="datetimeFigureOut">
              <a:rPr lang="pl-PL" smtClean="0"/>
              <a:pPr/>
              <a:t>2015-10-15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61D2549-3B03-411A-9010-FD40C83BBD41}" type="datetimeFigureOut">
              <a:rPr lang="pl-PL" smtClean="0"/>
              <a:pPr/>
              <a:t>2015-10-15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61D2549-3B03-411A-9010-FD40C83BBD41}" type="datetimeFigureOut">
              <a:rPr lang="pl-PL" smtClean="0"/>
              <a:pPr/>
              <a:t>2015-10-15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61D2549-3B03-411A-9010-FD40C83BBD41}" type="datetimeFigureOut">
              <a:rPr lang="pl-PL" smtClean="0"/>
              <a:pPr/>
              <a:t>2015-10-15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2015-10-15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2015-10-15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D2549-3B03-411A-9010-FD40C83BBD41}" type="datetimeFigureOut">
              <a:rPr lang="pl-PL" smtClean="0"/>
              <a:pPr/>
              <a:t>2015-10-15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3CDE9-075F-4F9A-BA1D-D4CE6C8338F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188640"/>
            <a:ext cx="8276456" cy="2664296"/>
          </a:xfrm>
        </p:spPr>
        <p:txBody>
          <a:bodyPr/>
          <a:lstStyle/>
          <a:p>
            <a:r>
              <a:rPr lang="pl-PL" dirty="0" smtClean="0"/>
              <a:t>Prawa człowieka </a:t>
            </a:r>
            <a:br>
              <a:rPr lang="pl-PL" dirty="0" smtClean="0"/>
            </a:br>
            <a:r>
              <a:rPr lang="pl-PL" dirty="0" smtClean="0"/>
              <a:t>i </a:t>
            </a:r>
            <a:br>
              <a:rPr lang="pl-PL" dirty="0" smtClean="0"/>
            </a:br>
            <a:r>
              <a:rPr lang="pl-PL" dirty="0" smtClean="0"/>
              <a:t>systemy ich ochrony</a:t>
            </a:r>
            <a:endParaRPr lang="pl-PL" dirty="0"/>
          </a:p>
        </p:txBody>
      </p:sp>
      <p:sp>
        <p:nvSpPr>
          <p:cNvPr id="3" name="Podtytuł 2"/>
          <p:cNvSpPr>
            <a:spLocks noGrp="1"/>
          </p:cNvSpPr>
          <p:nvPr>
            <p:ph type="subTitle" idx="1"/>
          </p:nvPr>
        </p:nvSpPr>
        <p:spPr>
          <a:xfrm>
            <a:off x="179512" y="3284984"/>
            <a:ext cx="8276456" cy="1440160"/>
          </a:xfrm>
        </p:spPr>
        <p:txBody>
          <a:bodyPr/>
          <a:lstStyle/>
          <a:p>
            <a:r>
              <a:rPr lang="pl-PL" dirty="0" smtClean="0">
                <a:solidFill>
                  <a:schemeClr val="tx1"/>
                </a:solidFill>
              </a:rPr>
              <a:t>Prawa i wolności człowieka i obywatela w Konstytucji RP</a:t>
            </a:r>
            <a:endParaRPr lang="pl-PL" dirty="0">
              <a:solidFill>
                <a:schemeClr val="tx1"/>
              </a:solidFill>
            </a:endParaRPr>
          </a:p>
        </p:txBody>
      </p:sp>
      <p:sp>
        <p:nvSpPr>
          <p:cNvPr id="4" name="pole tekstowe 3"/>
          <p:cNvSpPr txBox="1"/>
          <p:nvPr/>
        </p:nvSpPr>
        <p:spPr>
          <a:xfrm>
            <a:off x="3707904" y="5157192"/>
            <a:ext cx="5112568" cy="1477328"/>
          </a:xfrm>
          <a:prstGeom prst="rect">
            <a:avLst/>
          </a:prstGeom>
          <a:noFill/>
        </p:spPr>
        <p:txBody>
          <a:bodyPr wrap="square" rtlCol="0">
            <a:spAutoFit/>
          </a:bodyPr>
          <a:lstStyle/>
          <a:p>
            <a:pPr algn="r"/>
            <a:r>
              <a:rPr lang="pl-PL" dirty="0" smtClean="0"/>
              <a:t>Mateusz Radajewski</a:t>
            </a:r>
          </a:p>
          <a:p>
            <a:pPr algn="r"/>
            <a:r>
              <a:rPr lang="pl-PL" dirty="0" smtClean="0"/>
              <a:t>Katedra Prawa Konstytucyjnego</a:t>
            </a:r>
          </a:p>
          <a:p>
            <a:pPr algn="r"/>
            <a:r>
              <a:rPr lang="pl-PL" dirty="0" smtClean="0"/>
              <a:t>Wydział Prawa, Administracji i Ekonomii</a:t>
            </a:r>
          </a:p>
          <a:p>
            <a:pPr algn="r"/>
            <a:r>
              <a:rPr lang="pl-PL" dirty="0" smtClean="0"/>
              <a:t>Uniwersytet Wrocławski</a:t>
            </a:r>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868450"/>
            <a:ext cx="8229600" cy="1728192"/>
          </a:xfrm>
        </p:spPr>
        <p:txBody>
          <a:bodyPr>
            <a:noAutofit/>
          </a:bodyPr>
          <a:lstStyle/>
          <a:p>
            <a:pPr marL="0" indent="0" algn="ctr">
              <a:buNone/>
            </a:pPr>
            <a:r>
              <a:rPr lang="pl-PL" sz="5400" b="1" dirty="0" smtClean="0"/>
              <a:t>5 sposobów nabycia obywatelstwa polskiego</a:t>
            </a:r>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Sposoby nabycia obywatelstwa</a:t>
            </a:r>
            <a:endParaRPr lang="pl-PL" sz="1200" dirty="0"/>
          </a:p>
        </p:txBody>
      </p:sp>
      <p:sp>
        <p:nvSpPr>
          <p:cNvPr id="2" name="Strzałka w dół 1"/>
          <p:cNvSpPr/>
          <p:nvPr/>
        </p:nvSpPr>
        <p:spPr>
          <a:xfrm>
            <a:off x="389928" y="2795646"/>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p:cNvSpPr/>
          <p:nvPr/>
        </p:nvSpPr>
        <p:spPr>
          <a:xfrm>
            <a:off x="1726390" y="2774103"/>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Symbol zastępczy zawartości 2"/>
          <p:cNvSpPr txBox="1">
            <a:spLocks/>
          </p:cNvSpPr>
          <p:nvPr/>
        </p:nvSpPr>
        <p:spPr>
          <a:xfrm>
            <a:off x="0" y="3940118"/>
            <a:ext cx="1319697" cy="56900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i="1" dirty="0"/>
              <a:t>e</a:t>
            </a:r>
            <a:r>
              <a:rPr lang="pl-PL" sz="2800" i="1" dirty="0" smtClean="0"/>
              <a:t>x lege</a:t>
            </a:r>
          </a:p>
        </p:txBody>
      </p:sp>
      <p:sp>
        <p:nvSpPr>
          <p:cNvPr id="9" name="Strzałka w dół 8"/>
          <p:cNvSpPr/>
          <p:nvPr/>
        </p:nvSpPr>
        <p:spPr>
          <a:xfrm>
            <a:off x="3459578" y="2774103"/>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Strzałka w dół 9"/>
          <p:cNvSpPr/>
          <p:nvPr/>
        </p:nvSpPr>
        <p:spPr>
          <a:xfrm>
            <a:off x="5267624" y="2774103"/>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Strzałka w dół 11"/>
          <p:cNvSpPr/>
          <p:nvPr/>
        </p:nvSpPr>
        <p:spPr>
          <a:xfrm>
            <a:off x="7579726" y="2774103"/>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Symbol zastępczy zawartości 2"/>
          <p:cNvSpPr txBox="1">
            <a:spLocks/>
          </p:cNvSpPr>
          <p:nvPr/>
        </p:nvSpPr>
        <p:spPr>
          <a:xfrm>
            <a:off x="1156189" y="3940118"/>
            <a:ext cx="1728192" cy="56900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smtClean="0"/>
              <a:t>nadanie</a:t>
            </a:r>
          </a:p>
        </p:txBody>
      </p:sp>
      <p:sp>
        <p:nvSpPr>
          <p:cNvPr id="14" name="Symbol zastępczy zawartości 2"/>
          <p:cNvSpPr txBox="1">
            <a:spLocks/>
          </p:cNvSpPr>
          <p:nvPr/>
        </p:nvSpPr>
        <p:spPr>
          <a:xfrm>
            <a:off x="2847510" y="3918575"/>
            <a:ext cx="1728192" cy="10946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a:t>u</a:t>
            </a:r>
            <a:r>
              <a:rPr lang="pl-PL" sz="2800" dirty="0" smtClean="0"/>
              <a:t>znanie za obywatela</a:t>
            </a:r>
          </a:p>
        </p:txBody>
      </p:sp>
      <p:sp>
        <p:nvSpPr>
          <p:cNvPr id="15" name="Symbol zastępczy zawartości 2"/>
          <p:cNvSpPr txBox="1">
            <a:spLocks/>
          </p:cNvSpPr>
          <p:nvPr/>
        </p:nvSpPr>
        <p:spPr>
          <a:xfrm>
            <a:off x="4575702" y="3918575"/>
            <a:ext cx="2184107" cy="56900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smtClean="0"/>
              <a:t>przywrócenie</a:t>
            </a:r>
          </a:p>
        </p:txBody>
      </p:sp>
      <p:sp>
        <p:nvSpPr>
          <p:cNvPr id="16" name="Symbol zastępczy zawartości 2"/>
          <p:cNvSpPr txBox="1">
            <a:spLocks/>
          </p:cNvSpPr>
          <p:nvPr/>
        </p:nvSpPr>
        <p:spPr>
          <a:xfrm>
            <a:off x="6896944" y="3918575"/>
            <a:ext cx="1923528" cy="56900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smtClean="0"/>
              <a:t>repatriacja</a:t>
            </a:r>
          </a:p>
        </p:txBody>
      </p:sp>
    </p:spTree>
    <p:extLst>
      <p:ext uri="{BB962C8B-B14F-4D97-AF65-F5344CB8AC3E}">
        <p14:creationId xmlns:p14="http://schemas.microsoft.com/office/powerpoint/2010/main" val="3783783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81764" y="620688"/>
            <a:ext cx="8229600" cy="6237312"/>
          </a:xfrm>
        </p:spPr>
        <p:txBody>
          <a:bodyPr>
            <a:normAutofit fontScale="85000" lnSpcReduction="20000"/>
          </a:bodyPr>
          <a:lstStyle/>
          <a:p>
            <a:pPr marL="0" indent="0" algn="ctr">
              <a:buNone/>
            </a:pPr>
            <a:r>
              <a:rPr lang="pl-PL" sz="3000" dirty="0" smtClean="0"/>
              <a:t>Ustawa z dnia 20 stycznia 1920 r. o obywatelstwie Państwa Polskiego</a:t>
            </a:r>
          </a:p>
          <a:p>
            <a:pPr marL="0" indent="0" algn="ctr">
              <a:buNone/>
            </a:pPr>
            <a:endParaRPr lang="pl-PL" sz="2400" i="1" dirty="0"/>
          </a:p>
          <a:p>
            <a:pPr marL="0" indent="0" algn="ctr">
              <a:buNone/>
            </a:pPr>
            <a:r>
              <a:rPr lang="pl-PL" sz="2600" b="1" dirty="0" smtClean="0"/>
              <a:t>Art. 11</a:t>
            </a:r>
          </a:p>
          <a:p>
            <a:pPr marL="0" indent="0" algn="just">
              <a:buNone/>
            </a:pPr>
            <a:r>
              <a:rPr lang="pl-PL" sz="2600" i="1" dirty="0" smtClean="0"/>
              <a:t>Utrata obywatelstwa polskiego następuje:</a:t>
            </a:r>
          </a:p>
          <a:p>
            <a:pPr marL="457200" indent="-457200" algn="just">
              <a:buAutoNum type="arabicParenR"/>
            </a:pPr>
            <a:r>
              <a:rPr lang="pl-PL" sz="2600" i="1" dirty="0" smtClean="0"/>
              <a:t>przez nabycie obcego obywatelstwa</a:t>
            </a:r>
          </a:p>
          <a:p>
            <a:pPr marL="457200" indent="-457200" algn="just">
              <a:buAutoNum type="arabicParenR"/>
            </a:pPr>
            <a:r>
              <a:rPr lang="pl-PL" sz="2600" i="1" dirty="0" smtClean="0"/>
              <a:t>przez przyjęcie urzędu publicznego lub wstąpienie do </a:t>
            </a:r>
            <a:r>
              <a:rPr lang="pl-PL" sz="2600" i="1" dirty="0"/>
              <a:t>s</a:t>
            </a:r>
            <a:r>
              <a:rPr lang="pl-PL" sz="2600" i="1" dirty="0" smtClean="0"/>
              <a:t>łużby wojskowej w państwie obcem bez zgody Rządu Polskiego</a:t>
            </a:r>
          </a:p>
          <a:p>
            <a:pPr marL="0" indent="0" algn="just">
              <a:buNone/>
            </a:pPr>
            <a:r>
              <a:rPr lang="pl-PL" sz="2600" i="1" dirty="0" smtClean="0"/>
              <a:t>Osoby obowiązane do czynnej służby wojskowej nabyć mogą obywatelstwo obce nie inaczej jak po wyjednaniu na to zezwolenia od Ministra Spraw Wojskowych, w przeciwnym razie wobec Państwa Polskiego nie przestaną być uważane za obywateli polskich.</a:t>
            </a:r>
          </a:p>
          <a:p>
            <a:pPr marL="0" indent="0" algn="just">
              <a:buNone/>
            </a:pPr>
            <a:endParaRPr lang="pl-PL" sz="2600" dirty="0"/>
          </a:p>
          <a:p>
            <a:pPr marL="0" indent="0" algn="just">
              <a:buNone/>
            </a:pPr>
            <a:endParaRPr lang="pl-PL" sz="2600" dirty="0"/>
          </a:p>
          <a:p>
            <a:pPr marL="0" indent="0" algn="ctr">
              <a:buNone/>
            </a:pPr>
            <a:r>
              <a:rPr lang="pl-PL" sz="2600" b="1" dirty="0" smtClean="0"/>
              <a:t>Art. 13</a:t>
            </a:r>
          </a:p>
          <a:p>
            <a:pPr marL="0" indent="0" algn="just">
              <a:buNone/>
            </a:pPr>
            <a:r>
              <a:rPr lang="pl-PL" sz="2600" i="1" dirty="0" smtClean="0"/>
              <a:t>Nadanie i utrata obywatelstwa polskiego (…) rozciąga się na żonę (…) tracącego obywatelstwo polskie, tudzież na jego dzieci, w wieku do lat 18.</a:t>
            </a:r>
          </a:p>
          <a:p>
            <a:pPr marL="0" indent="0" algn="ctr">
              <a:buNone/>
            </a:pPr>
            <a:endParaRPr lang="pl-PL" sz="1600" dirty="0"/>
          </a:p>
          <a:p>
            <a:pPr marL="0" indent="0" algn="ctr">
              <a:buNone/>
            </a:pPr>
            <a:endParaRPr lang="pl-PL" sz="1600" dirty="0" smtClean="0"/>
          </a:p>
          <a:p>
            <a:pPr marL="0" indent="0" algn="ctr">
              <a:buNone/>
            </a:pPr>
            <a:endParaRPr lang="pl-PL" sz="2400" i="1" dirty="0"/>
          </a:p>
          <a:p>
            <a:pPr marL="0" indent="0" algn="ctr">
              <a:buNone/>
            </a:pPr>
            <a:endParaRPr lang="pl-PL" sz="2400" i="1" dirty="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Przywrócenie obywatelstwa</a:t>
            </a:r>
            <a:endParaRPr lang="pl-PL" sz="1200" dirty="0"/>
          </a:p>
        </p:txBody>
      </p:sp>
    </p:spTree>
    <p:extLst>
      <p:ext uri="{BB962C8B-B14F-4D97-AF65-F5344CB8AC3E}">
        <p14:creationId xmlns:p14="http://schemas.microsoft.com/office/powerpoint/2010/main" val="2704925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81764" y="620688"/>
            <a:ext cx="8229600" cy="6237312"/>
          </a:xfrm>
        </p:spPr>
        <p:txBody>
          <a:bodyPr>
            <a:normAutofit fontScale="92500" lnSpcReduction="20000"/>
          </a:bodyPr>
          <a:lstStyle/>
          <a:p>
            <a:pPr marL="0" indent="0" algn="ctr">
              <a:buNone/>
            </a:pPr>
            <a:r>
              <a:rPr lang="pl-PL" sz="3000" dirty="0" smtClean="0"/>
              <a:t>Ustawa z dnia 8 stycznia 1951 r. o obywatelstwie polskim</a:t>
            </a:r>
          </a:p>
          <a:p>
            <a:pPr marL="0" indent="0" algn="ctr">
              <a:buNone/>
            </a:pPr>
            <a:endParaRPr lang="pl-PL" sz="2400" i="1" dirty="0"/>
          </a:p>
          <a:p>
            <a:pPr marL="0" indent="0" algn="ctr">
              <a:buNone/>
            </a:pPr>
            <a:r>
              <a:rPr lang="pl-PL" sz="2600" b="1" dirty="0" smtClean="0"/>
              <a:t>Art. 11</a:t>
            </a:r>
          </a:p>
          <a:p>
            <a:pPr marL="0" indent="0">
              <a:buNone/>
            </a:pPr>
            <a:r>
              <a:rPr lang="pl-PL" sz="2400" dirty="0"/>
              <a:t>1. Obywatel polski może nabyć obywatelstwo obce jedynie po uzyskaniu zezwolenia władzy polskiej na zmianę obywatelstwa.</a:t>
            </a:r>
          </a:p>
          <a:p>
            <a:pPr marL="0" indent="0">
              <a:buNone/>
            </a:pPr>
            <a:r>
              <a:rPr lang="pl-PL" sz="2400" dirty="0"/>
              <a:t>2. Zezwolenie na zmianę obywatelstwa, udzielone rodzicom, rozciąga się na dzieci, pozostające pod ich władzą rodzicielską.</a:t>
            </a:r>
          </a:p>
          <a:p>
            <a:pPr marL="0" indent="0">
              <a:buNone/>
            </a:pPr>
            <a:r>
              <a:rPr lang="pl-PL" sz="2400" dirty="0"/>
              <a:t>3. Zezwolenie na zmianę obywatelstwa, udzielone jednemu z rodziców, rozciąga się na dzieci, pozostające pod jego władzą rodzicielską, gdy drugie z rodziców nie jest obywatelem polskim lub - będąc obywatelem polskim - wyrazi przed właściwą władzą zgodę na zmianę obywatelstwa dzieci. Jeżeli drugie z rodziców sprzeciwia się zmianie obywatelstwa lub gdy porozumienie się rodziców napotyka trudne do przezwyciężenia przeszkody - sprawę rozstrzyga sąd.</a:t>
            </a:r>
          </a:p>
          <a:p>
            <a:pPr marL="0" indent="0">
              <a:buNone/>
            </a:pPr>
            <a:r>
              <a:rPr lang="pl-PL" sz="2400" dirty="0"/>
              <a:t>4. Zezwolenie rozciąga się na dzieci w wieku powyżej trzynastu lat jedynie za ich zgodą.</a:t>
            </a:r>
          </a:p>
          <a:p>
            <a:pPr marL="0" indent="0">
              <a:buNone/>
            </a:pPr>
            <a:r>
              <a:rPr lang="pl-PL" sz="2400" dirty="0"/>
              <a:t>5. Nabycie obywatelstwa obcego zgodnie z ust. 1-4 pociąga za sobą utratę obywatelstwa polskiego.</a:t>
            </a:r>
          </a:p>
          <a:p>
            <a:pPr marL="0" indent="0" algn="just">
              <a:buNone/>
            </a:pPr>
            <a:endParaRPr lang="pl-PL" sz="2600" dirty="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Przywrócenie obywatelstwa</a:t>
            </a:r>
            <a:endParaRPr lang="pl-PL" sz="1200" dirty="0"/>
          </a:p>
        </p:txBody>
      </p:sp>
    </p:spTree>
    <p:extLst>
      <p:ext uri="{BB962C8B-B14F-4D97-AF65-F5344CB8AC3E}">
        <p14:creationId xmlns:p14="http://schemas.microsoft.com/office/powerpoint/2010/main" val="91076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620688"/>
            <a:ext cx="8503860" cy="6237312"/>
          </a:xfrm>
        </p:spPr>
        <p:txBody>
          <a:bodyPr>
            <a:normAutofit fontScale="92500"/>
          </a:bodyPr>
          <a:lstStyle/>
          <a:p>
            <a:pPr marL="0" indent="0" algn="ctr">
              <a:buNone/>
            </a:pPr>
            <a:r>
              <a:rPr lang="pl-PL" sz="3000" dirty="0" smtClean="0"/>
              <a:t>Ustawa z dnia 8 stycznia 1951 r. o obywatelstwie polskim</a:t>
            </a:r>
          </a:p>
          <a:p>
            <a:pPr marL="0" indent="0" algn="ctr">
              <a:buNone/>
            </a:pPr>
            <a:endParaRPr lang="pl-PL" sz="2400" i="1" dirty="0"/>
          </a:p>
          <a:p>
            <a:pPr marL="0" indent="0" algn="ctr">
              <a:buNone/>
            </a:pPr>
            <a:r>
              <a:rPr lang="pl-PL" sz="2600" b="1" dirty="0" smtClean="0"/>
              <a:t>Art. 12</a:t>
            </a:r>
          </a:p>
          <a:p>
            <a:pPr marL="0" indent="0">
              <a:buNone/>
            </a:pPr>
            <a:r>
              <a:rPr lang="pl-PL" sz="2400" dirty="0"/>
              <a:t>1. Obywatel polski, który przebywa za granicą, może być pozbawiony obywatelstwa polskiego, jeżeli:</a:t>
            </a:r>
          </a:p>
          <a:p>
            <a:pPr marL="0" indent="0">
              <a:buNone/>
            </a:pPr>
            <a:r>
              <a:rPr lang="pl-PL" sz="2400" dirty="0"/>
              <a:t>  1)   naruszył obowiązek wierności wobec Państwa Polskiego,</a:t>
            </a:r>
          </a:p>
          <a:p>
            <a:pPr marL="0" indent="0">
              <a:buNone/>
            </a:pPr>
            <a:r>
              <a:rPr lang="pl-PL" sz="2400" dirty="0"/>
              <a:t>  2)   działał na szkodę żywotnych interesów Polski Ludowej,</a:t>
            </a:r>
          </a:p>
          <a:p>
            <a:pPr marL="0" indent="0">
              <a:buNone/>
            </a:pPr>
            <a:r>
              <a:rPr lang="pl-PL" sz="2400" dirty="0"/>
              <a:t>  3)   nielegalnie opuścił obszar Państwa Polskiego po dniu 9 maja </a:t>
            </a:r>
            <a:r>
              <a:rPr lang="pl-PL" sz="2400" dirty="0" smtClean="0"/>
              <a:t>1945 r.</a:t>
            </a:r>
            <a:endParaRPr lang="pl-PL" sz="2400" dirty="0"/>
          </a:p>
          <a:p>
            <a:pPr marL="0" indent="0">
              <a:buNone/>
            </a:pPr>
            <a:r>
              <a:rPr lang="pl-PL" sz="2400" dirty="0"/>
              <a:t>  4)   odmówił powrotu do kraju na wezwanie właściwej władzy,</a:t>
            </a:r>
          </a:p>
          <a:p>
            <a:pPr marL="0" indent="0">
              <a:buNone/>
            </a:pPr>
            <a:r>
              <a:rPr lang="pl-PL" sz="2400" dirty="0"/>
              <a:t>  5)   uchyla się od wykonania obowiązku wojskowego,</a:t>
            </a:r>
          </a:p>
          <a:p>
            <a:pPr marL="0" indent="0">
              <a:buNone/>
            </a:pPr>
            <a:r>
              <a:rPr lang="pl-PL" sz="2400" dirty="0"/>
              <a:t>  6)   skazany został za granicą za zbrodnię pospolitą lub jest recydywistą.</a:t>
            </a:r>
          </a:p>
          <a:p>
            <a:pPr marL="0" indent="0">
              <a:buNone/>
            </a:pPr>
            <a:r>
              <a:rPr lang="pl-PL" sz="2400" dirty="0"/>
              <a:t>2. Pozbawienie obywatelstwa polskiego można rozciągnąć na zamieszkałe za granicą dzieci pozbawionego, które nie ukończyły lat trzynastu.</a:t>
            </a:r>
          </a:p>
          <a:p>
            <a:pPr marL="0" indent="0" algn="just">
              <a:buNone/>
            </a:pPr>
            <a:endParaRPr lang="pl-PL" sz="2600" dirty="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Przywrócenie obywatelstwa</a:t>
            </a:r>
            <a:endParaRPr lang="pl-PL" sz="1200" dirty="0"/>
          </a:p>
        </p:txBody>
      </p:sp>
    </p:spTree>
    <p:extLst>
      <p:ext uri="{BB962C8B-B14F-4D97-AF65-F5344CB8AC3E}">
        <p14:creationId xmlns:p14="http://schemas.microsoft.com/office/powerpoint/2010/main" val="2710840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620688"/>
            <a:ext cx="8503860" cy="6237312"/>
          </a:xfrm>
        </p:spPr>
        <p:txBody>
          <a:bodyPr>
            <a:normAutofit/>
          </a:bodyPr>
          <a:lstStyle/>
          <a:p>
            <a:pPr marL="0" indent="0" algn="ctr">
              <a:buNone/>
            </a:pPr>
            <a:r>
              <a:rPr lang="pl-PL" sz="3000" dirty="0" smtClean="0"/>
              <a:t>Ustawa z dnia 8 stycznia 1951 r. o obywatelstwie polskim</a:t>
            </a:r>
          </a:p>
          <a:p>
            <a:pPr marL="0" indent="0" algn="ctr">
              <a:buNone/>
            </a:pPr>
            <a:endParaRPr lang="pl-PL" sz="2400" i="1" dirty="0"/>
          </a:p>
          <a:p>
            <a:pPr marL="0" indent="0" algn="ctr">
              <a:buNone/>
            </a:pPr>
            <a:r>
              <a:rPr lang="pl-PL" sz="2600" b="1" dirty="0" smtClean="0"/>
              <a:t>Art. 13</a:t>
            </a:r>
          </a:p>
          <a:p>
            <a:pPr marL="0" indent="0">
              <a:buNone/>
            </a:pPr>
            <a:r>
              <a:rPr lang="pl-PL" sz="2400" dirty="0" smtClean="0"/>
              <a:t>1. O nadaniu i utracie obywatelstwa polskiego orzeka Rada Państwa.</a:t>
            </a:r>
          </a:p>
          <a:p>
            <a:pPr marL="0" indent="0">
              <a:buNone/>
            </a:pPr>
            <a:r>
              <a:rPr lang="pl-PL" sz="2400" dirty="0" smtClean="0"/>
              <a:t>2</a:t>
            </a:r>
            <a:r>
              <a:rPr lang="pl-PL" sz="2400" dirty="0"/>
              <a:t>. Orzeczenie Rady Państwa o utracie obywatelstwa polskiego następuje na wniosek Prezesa Rady Ministrów.</a:t>
            </a:r>
          </a:p>
          <a:p>
            <a:pPr marL="0" indent="0">
              <a:buNone/>
            </a:pPr>
            <a:r>
              <a:rPr lang="pl-PL" sz="2400" dirty="0"/>
              <a:t>3. Ogłoszenie w Monitorze Polskim orzeczenia o pozbawieniu obywatelstwa polskiego zastępuje doręczenie orzeczenia.</a:t>
            </a:r>
          </a:p>
          <a:p>
            <a:pPr marL="0" indent="0" algn="just">
              <a:buNone/>
            </a:pPr>
            <a:endParaRPr lang="pl-PL" sz="2600" dirty="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Przywrócenie obywatelstwa</a:t>
            </a:r>
            <a:endParaRPr lang="pl-PL" sz="1200" dirty="0"/>
          </a:p>
        </p:txBody>
      </p:sp>
    </p:spTree>
    <p:extLst>
      <p:ext uri="{BB962C8B-B14F-4D97-AF65-F5344CB8AC3E}">
        <p14:creationId xmlns:p14="http://schemas.microsoft.com/office/powerpoint/2010/main" val="2219872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620688"/>
            <a:ext cx="8503860" cy="6237312"/>
          </a:xfrm>
        </p:spPr>
        <p:txBody>
          <a:bodyPr>
            <a:normAutofit/>
          </a:bodyPr>
          <a:lstStyle/>
          <a:p>
            <a:pPr marL="0" indent="0" algn="ctr">
              <a:buNone/>
            </a:pPr>
            <a:r>
              <a:rPr lang="pl-PL" sz="3000" dirty="0" smtClean="0"/>
              <a:t>Ustawa z dnia 15 lutego 1962 r. o obywatelstwie polskim (w brzemieniu przed 1 stycznia 1999 r.)</a:t>
            </a:r>
          </a:p>
          <a:p>
            <a:pPr marL="0" indent="0" algn="ctr">
              <a:buNone/>
            </a:pPr>
            <a:endParaRPr lang="pl-PL" sz="2400" i="1" dirty="0"/>
          </a:p>
          <a:p>
            <a:pPr marL="0" indent="0" algn="ctr">
              <a:buNone/>
            </a:pPr>
            <a:r>
              <a:rPr lang="pl-PL" sz="2000" b="1" dirty="0" smtClean="0"/>
              <a:t>Art. 13</a:t>
            </a:r>
          </a:p>
          <a:p>
            <a:pPr marL="0" indent="0">
              <a:buNone/>
            </a:pPr>
            <a:r>
              <a:rPr lang="pl-PL" sz="1800" dirty="0"/>
              <a:t>1. Z zastrzeżeniem wyjątków w ustawie przewidzianych obywatel polski może nabyć obywatelstwo obce jedynie za zezwoleniem właściwego organu polskiego na zmianę </a:t>
            </a:r>
            <a:r>
              <a:rPr lang="pl-PL" sz="1800" dirty="0" smtClean="0"/>
              <a:t>obywatelstwa. </a:t>
            </a:r>
            <a:r>
              <a:rPr lang="pl-PL" sz="1800" b="1" dirty="0"/>
              <a:t>Nabycie obywatelstwa obcego pociąga za sobą utratę obywatelstwa polskiego</a:t>
            </a:r>
            <a:r>
              <a:rPr lang="pl-PL" sz="1800" b="1" dirty="0" smtClean="0"/>
              <a:t>.</a:t>
            </a:r>
          </a:p>
          <a:p>
            <a:pPr marL="0" indent="0">
              <a:buNone/>
            </a:pPr>
            <a:r>
              <a:rPr lang="pl-PL" sz="1800" dirty="0" smtClean="0"/>
              <a:t>2. Zezwolenie </a:t>
            </a:r>
            <a:r>
              <a:rPr lang="pl-PL" sz="1800" dirty="0"/>
              <a:t>na zmianę obywatelstwa udzielone rodzicom rozciąga się na dzieci pozostające pod ich władzą rodzicielską</a:t>
            </a:r>
            <a:r>
              <a:rPr lang="pl-PL" sz="1800" dirty="0" smtClean="0"/>
              <a:t>.</a:t>
            </a:r>
          </a:p>
          <a:p>
            <a:pPr marL="0" indent="0">
              <a:buNone/>
            </a:pPr>
            <a:r>
              <a:rPr lang="pl-PL" sz="1800" dirty="0"/>
              <a:t>3. Zezwolenie na zmianę obywatelstwa udzielone jednemu z rodziców rozciąga się na dzieci pozostające pod jego władzą rodzicielską, gdy drugiemu z rodziców nie służy władza rodzicielska lub nie jest ono obywatelem polskim albo - będąc obywatelem polskim - wyrazi przed właściwym </a:t>
            </a:r>
            <a:r>
              <a:rPr lang="pl-PL" sz="1800" dirty="0" smtClean="0"/>
              <a:t>organem </a:t>
            </a:r>
            <a:r>
              <a:rPr lang="pl-PL" sz="1800" dirty="0"/>
              <a:t>zgodę na zmianę obywatelstwa dzieci</a:t>
            </a:r>
            <a:r>
              <a:rPr lang="pl-PL" sz="1800" dirty="0" smtClean="0"/>
              <a:t>.</a:t>
            </a:r>
          </a:p>
          <a:p>
            <a:pPr marL="0" indent="0">
              <a:buNone/>
            </a:pPr>
            <a:r>
              <a:rPr lang="pl-PL" sz="1800" dirty="0" smtClean="0"/>
              <a:t>4. W </a:t>
            </a:r>
            <a:r>
              <a:rPr lang="pl-PL" sz="1800" dirty="0"/>
              <a:t>przypadku gdy drugie z rodziców będąc obywatelem polskim sprzeciwia się zmianie obywatelstwa dzieci lub gdy porozumienie się rodziców napotyka trudne do przezwyciężenia przeszkody, każde z rodziców może zwrócić się o rozstrzygnięcie do sądu</a:t>
            </a:r>
            <a:r>
              <a:rPr lang="pl-PL" sz="1800" dirty="0" smtClean="0"/>
              <a:t>.</a:t>
            </a:r>
          </a:p>
          <a:p>
            <a:pPr marL="0" indent="0">
              <a:buNone/>
            </a:pPr>
            <a:r>
              <a:rPr lang="pl-PL" sz="1800" dirty="0" smtClean="0"/>
              <a:t>5</a:t>
            </a:r>
            <a:r>
              <a:rPr lang="pl-PL" sz="1800" dirty="0"/>
              <a:t>. Zezwolenie na zmianę obywatelstwa rozciąga się na dzieci, które ukończyły szesnaście lat, jedynie za ich </a:t>
            </a:r>
            <a:r>
              <a:rPr lang="pl-PL" sz="1800" dirty="0" smtClean="0"/>
              <a:t>zgodą.</a:t>
            </a:r>
          </a:p>
          <a:p>
            <a:pPr marL="0" indent="0">
              <a:buNone/>
            </a:pPr>
            <a:endParaRPr lang="pl-PL" sz="1800" dirty="0" smtClean="0"/>
          </a:p>
          <a:p>
            <a:pPr marL="0" indent="0">
              <a:buNone/>
            </a:pPr>
            <a:endParaRPr lang="pl-PL" sz="2400" dirty="0" smtClean="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Przywrócenie obywatelstwa</a:t>
            </a:r>
            <a:endParaRPr lang="pl-PL" sz="1200" dirty="0"/>
          </a:p>
        </p:txBody>
      </p:sp>
    </p:spTree>
    <p:extLst>
      <p:ext uri="{BB962C8B-B14F-4D97-AF65-F5344CB8AC3E}">
        <p14:creationId xmlns:p14="http://schemas.microsoft.com/office/powerpoint/2010/main" val="2766595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620688"/>
            <a:ext cx="8503860" cy="6237312"/>
          </a:xfrm>
        </p:spPr>
        <p:txBody>
          <a:bodyPr>
            <a:normAutofit/>
          </a:bodyPr>
          <a:lstStyle/>
          <a:p>
            <a:pPr marL="0" indent="0" algn="ctr">
              <a:buNone/>
            </a:pPr>
            <a:r>
              <a:rPr lang="pl-PL" sz="3000" dirty="0" smtClean="0"/>
              <a:t>Ustawa z dnia 15 lutego 1962 r. o obywatelstwie polskim (w brzemieniu przed 1 stycznia 1999 r.)</a:t>
            </a:r>
          </a:p>
          <a:p>
            <a:pPr marL="0" indent="0" algn="ctr">
              <a:buNone/>
            </a:pPr>
            <a:endParaRPr lang="pl-PL" sz="2400" i="1" dirty="0"/>
          </a:p>
          <a:p>
            <a:pPr marL="0" indent="0" algn="ctr">
              <a:buNone/>
            </a:pPr>
            <a:r>
              <a:rPr lang="pl-PL" sz="2000" b="1" dirty="0" smtClean="0"/>
              <a:t>Art. 14</a:t>
            </a:r>
          </a:p>
          <a:p>
            <a:pPr marL="0" indent="0">
              <a:buNone/>
            </a:pPr>
            <a:r>
              <a:rPr lang="pl-PL" sz="2400" dirty="0"/>
              <a:t>Obywatelka polska, która:</a:t>
            </a:r>
          </a:p>
          <a:p>
            <a:pPr marL="0" indent="0">
              <a:buNone/>
            </a:pPr>
            <a:r>
              <a:rPr lang="pl-PL" sz="2400" dirty="0" smtClean="0"/>
              <a:t>1</a:t>
            </a:r>
            <a:r>
              <a:rPr lang="pl-PL" sz="2400" dirty="0"/>
              <a:t>)   w myśl prawa obcego nabyła obywatelstwo obce wskutek zawarcia małżeństwa z cudzoziemcem lub w związku z zawarciem takiego małżeństwa bądź</a:t>
            </a:r>
          </a:p>
          <a:p>
            <a:pPr marL="0" indent="0">
              <a:buNone/>
            </a:pPr>
            <a:r>
              <a:rPr lang="pl-PL" sz="2400" dirty="0" smtClean="0"/>
              <a:t>2</a:t>
            </a:r>
            <a:r>
              <a:rPr lang="pl-PL" sz="2400" dirty="0"/>
              <a:t>)   posiadając obywatelstwo obce nabyła wskutek zawarcia małżeństwa z obywatelem polskim lub w związku z zawarciem takiego małżeństwa obywatelstwo polskie, po czym małżeństwo to ustało lub zostało unieważnione i osoba ta w myśl prawa obcego posiada obywatelstwo obce, traci obywatelstwo polskie, jeżeli złoży odpowiednie oświadczenie przed właściwym organem </a:t>
            </a:r>
            <a:r>
              <a:rPr lang="pl-PL" sz="2400" dirty="0" smtClean="0"/>
              <a:t>polskim</a:t>
            </a:r>
            <a:r>
              <a:rPr lang="pl-PL" sz="2400" i="1" dirty="0" smtClean="0"/>
              <a:t> </a:t>
            </a:r>
            <a:r>
              <a:rPr lang="pl-PL" sz="2400" dirty="0"/>
              <a:t>i organ ten wyda decyzję o przyjęciu </a:t>
            </a:r>
            <a:r>
              <a:rPr lang="pl-PL" sz="2400" dirty="0" smtClean="0"/>
              <a:t>oświadczenia.</a:t>
            </a:r>
            <a:endParaRPr lang="pl-PL" sz="2400" dirty="0"/>
          </a:p>
          <a:p>
            <a:pPr marL="0" indent="0">
              <a:buNone/>
            </a:pPr>
            <a:endParaRPr lang="pl-PL" sz="1800" dirty="0" smtClean="0"/>
          </a:p>
          <a:p>
            <a:pPr marL="0" indent="0">
              <a:buNone/>
            </a:pPr>
            <a:endParaRPr lang="pl-PL" sz="2400" dirty="0" smtClean="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Przywrócenie obywatelstwa</a:t>
            </a:r>
            <a:endParaRPr lang="pl-PL" sz="1200" dirty="0"/>
          </a:p>
        </p:txBody>
      </p:sp>
    </p:spTree>
    <p:extLst>
      <p:ext uri="{BB962C8B-B14F-4D97-AF65-F5344CB8AC3E}">
        <p14:creationId xmlns:p14="http://schemas.microsoft.com/office/powerpoint/2010/main" val="3462040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620688"/>
            <a:ext cx="8503860" cy="6237312"/>
          </a:xfrm>
        </p:spPr>
        <p:txBody>
          <a:bodyPr>
            <a:normAutofit fontScale="62500" lnSpcReduction="20000"/>
          </a:bodyPr>
          <a:lstStyle/>
          <a:p>
            <a:pPr marL="0" indent="0" algn="ctr">
              <a:buNone/>
            </a:pPr>
            <a:r>
              <a:rPr lang="pl-PL" sz="3000" dirty="0" smtClean="0"/>
              <a:t>Ustawa z dnia 15 lutego 1962 r. o obywatelstwie polskim (w brzemieniu przed 1 stycznia 1999 r.)</a:t>
            </a:r>
          </a:p>
          <a:p>
            <a:pPr marL="0" indent="0" algn="ctr">
              <a:buNone/>
            </a:pPr>
            <a:endParaRPr lang="pl-PL" sz="2400" i="1" dirty="0"/>
          </a:p>
          <a:p>
            <a:pPr marL="0" indent="0" algn="ctr">
              <a:buNone/>
            </a:pPr>
            <a:r>
              <a:rPr lang="pl-PL" sz="2000" b="1" dirty="0" smtClean="0"/>
              <a:t>Art. 15</a:t>
            </a:r>
          </a:p>
          <a:p>
            <a:pPr marL="0" indent="0">
              <a:buNone/>
            </a:pPr>
            <a:r>
              <a:rPr lang="pl-PL" sz="3400" dirty="0"/>
              <a:t>1. Obywatel polski, który przebywa za granicą, może być pozbawiony obywatelstwa polskiego, jeżeli:</a:t>
            </a:r>
          </a:p>
          <a:p>
            <a:pPr marL="457200" indent="-457200">
              <a:buAutoNum type="arabicParenR"/>
            </a:pPr>
            <a:r>
              <a:rPr lang="pl-PL" sz="3400" dirty="0" smtClean="0"/>
              <a:t>naruszył </a:t>
            </a:r>
            <a:r>
              <a:rPr lang="pl-PL" sz="3400" dirty="0"/>
              <a:t>obowiązek wierności wobec Polskiej Rzeczypospolitej </a:t>
            </a:r>
            <a:r>
              <a:rPr lang="pl-PL" sz="3400" dirty="0" smtClean="0"/>
              <a:t>Ludowej,</a:t>
            </a:r>
          </a:p>
          <a:p>
            <a:pPr marL="0" indent="0">
              <a:buNone/>
            </a:pPr>
            <a:r>
              <a:rPr lang="pl-PL" sz="3400" dirty="0" smtClean="0"/>
              <a:t>2)   działał na szkodę żywotnych interesów Polskiej Rzeczypospolitej Ludowej,</a:t>
            </a:r>
          </a:p>
          <a:p>
            <a:pPr marL="0" indent="0">
              <a:buNone/>
            </a:pPr>
            <a:r>
              <a:rPr lang="pl-PL" sz="3400" dirty="0" smtClean="0"/>
              <a:t>3</a:t>
            </a:r>
            <a:r>
              <a:rPr lang="pl-PL" sz="3400" dirty="0"/>
              <a:t>)   nielegalnie opuścił obszar Polskiej Rzeczypospolitej Ludowej po dniu 9 maja 1945 r.,</a:t>
            </a:r>
          </a:p>
          <a:p>
            <a:pPr marL="0" indent="0">
              <a:buNone/>
            </a:pPr>
            <a:r>
              <a:rPr lang="pl-PL" sz="3400" dirty="0" smtClean="0"/>
              <a:t>4</a:t>
            </a:r>
            <a:r>
              <a:rPr lang="pl-PL" sz="3400" dirty="0"/>
              <a:t>)   odmówił powrotu do Polski na wezwanie właściwego organu państwowego, </a:t>
            </a:r>
          </a:p>
          <a:p>
            <a:pPr marL="0" indent="0">
              <a:buNone/>
            </a:pPr>
            <a:r>
              <a:rPr lang="pl-PL" sz="3400" dirty="0" smtClean="0"/>
              <a:t>5</a:t>
            </a:r>
            <a:r>
              <a:rPr lang="pl-PL" sz="3400" dirty="0"/>
              <a:t>)   uchyla się od wykonania obowiązku wojskowego, przewidzianego przez prawo polskie,</a:t>
            </a:r>
          </a:p>
          <a:p>
            <a:pPr marL="0" indent="0">
              <a:buNone/>
            </a:pPr>
            <a:r>
              <a:rPr lang="pl-PL" sz="3400" dirty="0" smtClean="0"/>
              <a:t>6</a:t>
            </a:r>
            <a:r>
              <a:rPr lang="pl-PL" sz="3400" dirty="0"/>
              <a:t>)   skazany został za granicą za przestępstwo stanowiące zbrodnię pospolitą również w rozumieniu prawa polskiego lub jest recydywistą</a:t>
            </a:r>
            <a:r>
              <a:rPr lang="pl-PL" sz="3400" dirty="0" smtClean="0"/>
              <a:t>.</a:t>
            </a:r>
          </a:p>
          <a:p>
            <a:pPr marL="0" indent="0">
              <a:buNone/>
            </a:pPr>
            <a:r>
              <a:rPr lang="pl-PL" sz="3400" dirty="0" smtClean="0"/>
              <a:t>2. W </a:t>
            </a:r>
            <a:r>
              <a:rPr lang="pl-PL" sz="3400" dirty="0"/>
              <a:t>razie niemożności doręczenia orzeczenia o pozbawieniu obywatelstwa polskiego do rąk osoby, której to orzeczenie dotyczy, lub jeżeli odmawia ona przyjęcia takiego orzeczenia, wywieszenie orzeczenia o pozbawieniu obywatelstwa polskiego w lokalu właściwego polskiego urzędu konsularnego w ciągu dni czternastu zastępuje jego doręczenie.</a:t>
            </a:r>
          </a:p>
          <a:p>
            <a:pPr marL="457200" indent="-457200">
              <a:buAutoNum type="arabicParenR"/>
            </a:pPr>
            <a:endParaRPr lang="pl-PL" sz="2400" dirty="0"/>
          </a:p>
          <a:p>
            <a:pPr marL="0" indent="0">
              <a:buNone/>
            </a:pPr>
            <a:endParaRPr lang="pl-PL" sz="1800" dirty="0" smtClean="0"/>
          </a:p>
          <a:p>
            <a:pPr marL="0" indent="0">
              <a:buNone/>
            </a:pPr>
            <a:endParaRPr lang="pl-PL" sz="2400" dirty="0" smtClean="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Przywrócenie obywatelstwa</a:t>
            </a:r>
            <a:endParaRPr lang="pl-PL" sz="1200" dirty="0"/>
          </a:p>
        </p:txBody>
      </p:sp>
    </p:spTree>
    <p:extLst>
      <p:ext uri="{BB962C8B-B14F-4D97-AF65-F5344CB8AC3E}">
        <p14:creationId xmlns:p14="http://schemas.microsoft.com/office/powerpoint/2010/main" val="2881902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620688"/>
            <a:ext cx="8503860" cy="6237312"/>
          </a:xfrm>
        </p:spPr>
        <p:txBody>
          <a:bodyPr>
            <a:normAutofit/>
          </a:bodyPr>
          <a:lstStyle/>
          <a:p>
            <a:pPr marL="0" indent="0" algn="ctr">
              <a:buNone/>
            </a:pPr>
            <a:endParaRPr lang="pl-PL" sz="2400" i="1" dirty="0"/>
          </a:p>
          <a:p>
            <a:pPr marL="0" indent="0" algn="ctr">
              <a:buNone/>
            </a:pPr>
            <a:r>
              <a:rPr lang="pl-PL" sz="2400" dirty="0" smtClean="0"/>
              <a:t>Ustawa z dnia 14 czerwca 1960 r. – Kodeks postępowania administracyjnego</a:t>
            </a:r>
          </a:p>
          <a:p>
            <a:pPr marL="0" indent="0" algn="ctr">
              <a:buNone/>
            </a:pPr>
            <a:endParaRPr lang="pl-PL" sz="2400" b="1" dirty="0"/>
          </a:p>
          <a:p>
            <a:pPr marL="0" indent="0" algn="ctr">
              <a:buNone/>
            </a:pPr>
            <a:r>
              <a:rPr lang="pl-PL" sz="2400" b="1" dirty="0" smtClean="0"/>
              <a:t>Art. 127 § 3</a:t>
            </a:r>
          </a:p>
          <a:p>
            <a:pPr marL="0" indent="0" algn="just">
              <a:buNone/>
            </a:pPr>
            <a:r>
              <a:rPr lang="pl-PL" sz="2400" i="1" dirty="0"/>
              <a:t>Od decyzji wydanej w pierwszej instancji przez ministra lub samorządowe kolegium odwoławcze nie służy odwołanie, jednakże strona niezadowolona z decyzji może zwrócić się do tego organu z wnioskiem o ponowne rozpatrzenie sprawy; do wniosku tego stosuje się odpowiednio przepisy dotyczące odwołań od decyzji.</a:t>
            </a:r>
            <a:endParaRPr lang="pl-PL" sz="2400" b="1" i="1" dirty="0" smtClean="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Przywrócenie obywatelstwa</a:t>
            </a:r>
            <a:endParaRPr lang="pl-PL" sz="1200" dirty="0"/>
          </a:p>
        </p:txBody>
      </p:sp>
    </p:spTree>
    <p:extLst>
      <p:ext uri="{BB962C8B-B14F-4D97-AF65-F5344CB8AC3E}">
        <p14:creationId xmlns:p14="http://schemas.microsoft.com/office/powerpoint/2010/main" val="298660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Zakres podmiotowy</a:t>
            </a:r>
            <a:endParaRPr lang="pl-PL" dirty="0"/>
          </a:p>
        </p:txBody>
      </p:sp>
      <p:sp>
        <p:nvSpPr>
          <p:cNvPr id="3" name="Symbol zastępczy zawartości 2"/>
          <p:cNvSpPr>
            <a:spLocks noGrp="1"/>
          </p:cNvSpPr>
          <p:nvPr>
            <p:ph idx="1"/>
          </p:nvPr>
        </p:nvSpPr>
        <p:spPr>
          <a:xfrm>
            <a:off x="251520" y="1556792"/>
            <a:ext cx="8229600" cy="821977"/>
          </a:xfrm>
        </p:spPr>
        <p:txBody>
          <a:bodyPr>
            <a:normAutofit/>
          </a:bodyPr>
          <a:lstStyle/>
          <a:p>
            <a:pPr algn="ctr">
              <a:buNone/>
            </a:pPr>
            <a:r>
              <a:rPr lang="pl-PL" sz="3600" b="1" dirty="0" smtClean="0"/>
              <a:t>Osoby fizyczne</a:t>
            </a:r>
          </a:p>
        </p:txBody>
      </p:sp>
      <p:sp>
        <p:nvSpPr>
          <p:cNvPr id="4" name="Strzałka w dół 3"/>
          <p:cNvSpPr/>
          <p:nvPr/>
        </p:nvSpPr>
        <p:spPr>
          <a:xfrm rot="2599863">
            <a:off x="2169999" y="2225512"/>
            <a:ext cx="432048" cy="936104"/>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p:cNvSpPr/>
          <p:nvPr/>
        </p:nvSpPr>
        <p:spPr>
          <a:xfrm rot="18840641">
            <a:off x="6210847" y="2217377"/>
            <a:ext cx="432048" cy="936104"/>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ole tekstowe 5"/>
          <p:cNvSpPr txBox="1"/>
          <p:nvPr/>
        </p:nvSpPr>
        <p:spPr>
          <a:xfrm>
            <a:off x="971600" y="3165995"/>
            <a:ext cx="2376264" cy="646331"/>
          </a:xfrm>
          <a:prstGeom prst="rect">
            <a:avLst/>
          </a:prstGeom>
          <a:noFill/>
        </p:spPr>
        <p:txBody>
          <a:bodyPr wrap="square" rtlCol="0">
            <a:spAutoFit/>
          </a:bodyPr>
          <a:lstStyle/>
          <a:p>
            <a:r>
              <a:rPr lang="pl-PL" sz="3600" dirty="0" smtClean="0"/>
              <a:t>Obywatele</a:t>
            </a:r>
            <a:endParaRPr lang="pl-PL" sz="3600" dirty="0"/>
          </a:p>
        </p:txBody>
      </p:sp>
      <p:sp>
        <p:nvSpPr>
          <p:cNvPr id="7" name="pole tekstowe 6"/>
          <p:cNvSpPr txBox="1"/>
          <p:nvPr/>
        </p:nvSpPr>
        <p:spPr>
          <a:xfrm>
            <a:off x="5725458" y="3182264"/>
            <a:ext cx="2755661" cy="646331"/>
          </a:xfrm>
          <a:prstGeom prst="rect">
            <a:avLst/>
          </a:prstGeom>
          <a:noFill/>
        </p:spPr>
        <p:txBody>
          <a:bodyPr wrap="square" rtlCol="0">
            <a:spAutoFit/>
          </a:bodyPr>
          <a:lstStyle/>
          <a:p>
            <a:r>
              <a:rPr lang="pl-PL" sz="3600" dirty="0" smtClean="0"/>
              <a:t>Cudzoziemcy</a:t>
            </a:r>
            <a:endParaRPr lang="pl-PL" sz="3600" dirty="0"/>
          </a:p>
        </p:txBody>
      </p:sp>
    </p:spTree>
    <p:extLst>
      <p:ext uri="{BB962C8B-B14F-4D97-AF65-F5344CB8AC3E}">
        <p14:creationId xmlns:p14="http://schemas.microsoft.com/office/powerpoint/2010/main" val="2387530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204864"/>
            <a:ext cx="8229600" cy="4525963"/>
          </a:xfrm>
        </p:spPr>
        <p:txBody>
          <a:bodyPr>
            <a:normAutofit/>
          </a:bodyPr>
          <a:lstStyle/>
          <a:p>
            <a:pPr algn="ctr">
              <a:buNone/>
            </a:pPr>
            <a:r>
              <a:rPr lang="pl-PL" sz="5400" dirty="0" smtClean="0"/>
              <a:t>Jakim rodzajom podmiotów przysługują prawa i wolności?</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Podmioty konstytucyjnych praw i wolności</a:t>
            </a:r>
            <a:endParaRPr lang="pl-PL" sz="1200" dirty="0"/>
          </a:p>
        </p:txBody>
      </p:sp>
    </p:spTree>
    <p:extLst>
      <p:ext uri="{BB962C8B-B14F-4D97-AF65-F5344CB8AC3E}">
        <p14:creationId xmlns:p14="http://schemas.microsoft.com/office/powerpoint/2010/main" val="3876001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a:bodyPr>
          <a:lstStyle/>
          <a:p>
            <a:r>
              <a:rPr lang="pl-PL" sz="1400" dirty="0" smtClean="0"/>
              <a:t>Człowieczeństwo jako kryterium przyznawania praw i wolności</a:t>
            </a:r>
            <a:endParaRPr lang="pl-PL" sz="1400" dirty="0"/>
          </a:p>
        </p:txBody>
      </p:sp>
      <p:sp>
        <p:nvSpPr>
          <p:cNvPr id="3" name="Symbol zastępczy zawartości 2"/>
          <p:cNvSpPr>
            <a:spLocks noGrp="1"/>
          </p:cNvSpPr>
          <p:nvPr>
            <p:ph idx="1"/>
          </p:nvPr>
        </p:nvSpPr>
        <p:spPr>
          <a:xfrm>
            <a:off x="457200" y="1600200"/>
            <a:ext cx="8229600" cy="5069160"/>
          </a:xfrm>
        </p:spPr>
        <p:txBody>
          <a:bodyPr>
            <a:normAutofit lnSpcReduction="10000"/>
          </a:bodyPr>
          <a:lstStyle/>
          <a:p>
            <a:pPr marL="0" indent="0" algn="just">
              <a:buNone/>
            </a:pPr>
            <a:r>
              <a:rPr lang="pl-PL" sz="2800" dirty="0" smtClean="0"/>
              <a:t>„</a:t>
            </a:r>
            <a:r>
              <a:rPr lang="pl-PL" sz="2800" i="1" dirty="0" smtClean="0"/>
              <a:t>Wartość </a:t>
            </a:r>
            <a:r>
              <a:rPr lang="pl-PL" sz="2800" i="1" dirty="0"/>
              <a:t>konstytucyjnie chronionego dobra </a:t>
            </a:r>
            <a:r>
              <a:rPr lang="pl-PL" sz="2800" i="1" dirty="0" smtClean="0"/>
              <a:t>prawnego, </a:t>
            </a:r>
            <a:r>
              <a:rPr lang="pl-PL" sz="2800" i="1" dirty="0"/>
              <a:t>jakim jest życie ludzkie, w tym życie rozwijające się w fazie prenatalnej, nie może być różnicowana. Brak jest bowiem dostatecznie precyzyjnych i uzasadnionych kryteriów pozwalających na dokonanie takiego zróżnicowania w zależności od fazy rozwojowej ludzkiego życia. Od momentu powstania życie ludzkie staje się więc wartością chronioną konstytucyjnie. Dotyczy to także fazy prenatalnej</a:t>
            </a:r>
            <a:r>
              <a:rPr lang="pl-PL" sz="2800" dirty="0" smtClean="0"/>
              <a:t>.” </a:t>
            </a:r>
          </a:p>
          <a:p>
            <a:pPr marL="0" indent="0" algn="just">
              <a:buNone/>
            </a:pPr>
            <a:r>
              <a:rPr lang="pl-PL" sz="2800" dirty="0" smtClean="0"/>
              <a:t>(Orzeczenie Trybunału Konstytucyjnego z dnia 28 maja 1997 r., sygn. </a:t>
            </a:r>
            <a:r>
              <a:rPr lang="pl-PL" sz="2800" dirty="0"/>
              <a:t>a</a:t>
            </a:r>
            <a:r>
              <a:rPr lang="pl-PL" sz="2800" dirty="0" smtClean="0"/>
              <a:t>kt K 26/96, OTK ZU z 1997 r. Nr 2, poz. 19)</a:t>
            </a:r>
            <a:endParaRPr lang="pl-PL" sz="2600" dirty="0"/>
          </a:p>
          <a:p>
            <a:pPr marL="0" indent="0" algn="ctr">
              <a:buNone/>
            </a:pPr>
            <a:endParaRPr lang="pl-PL" dirty="0"/>
          </a:p>
        </p:txBody>
      </p:sp>
    </p:spTree>
    <p:extLst>
      <p:ext uri="{BB962C8B-B14F-4D97-AF65-F5344CB8AC3E}">
        <p14:creationId xmlns:p14="http://schemas.microsoft.com/office/powerpoint/2010/main" val="40711361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400" dirty="0" smtClean="0"/>
              <a:t>Człowieczeństwo jako kryterium przyznawania praw i wolności</a:t>
            </a:r>
            <a:endParaRPr lang="pl-PL" sz="1400" dirty="0"/>
          </a:p>
        </p:txBody>
      </p:sp>
      <p:sp>
        <p:nvSpPr>
          <p:cNvPr id="3" name="Symbol zastępczy zawartości 2"/>
          <p:cNvSpPr>
            <a:spLocks noGrp="1"/>
          </p:cNvSpPr>
          <p:nvPr>
            <p:ph idx="1"/>
          </p:nvPr>
        </p:nvSpPr>
        <p:spPr>
          <a:xfrm>
            <a:off x="251520" y="1628800"/>
            <a:ext cx="8229600" cy="5040560"/>
          </a:xfrm>
        </p:spPr>
        <p:txBody>
          <a:bodyPr>
            <a:normAutofit/>
          </a:bodyPr>
          <a:lstStyle/>
          <a:p>
            <a:pPr marL="0" indent="0" algn="just">
              <a:buNone/>
            </a:pPr>
            <a:r>
              <a:rPr lang="pl-PL" sz="4000" dirty="0" smtClean="0"/>
              <a:t>„</a:t>
            </a:r>
            <a:r>
              <a:rPr lang="pl-PL" sz="4000" i="1" dirty="0" smtClean="0"/>
              <a:t>Dziecko (…) </a:t>
            </a:r>
            <a:r>
              <a:rPr lang="pl-PL" sz="4000" i="1" dirty="0"/>
              <a:t>wymaga szczególnej opieki i troski, w tym właściwej ochrony prawnej, zarówno przed, jak i po urodzeniu.</a:t>
            </a:r>
            <a:r>
              <a:rPr lang="pl-PL" sz="4000" dirty="0"/>
              <a:t>” </a:t>
            </a:r>
            <a:endParaRPr lang="pl-PL" sz="4000" dirty="0" smtClean="0"/>
          </a:p>
          <a:p>
            <a:pPr marL="0" indent="0" algn="just">
              <a:buNone/>
            </a:pPr>
            <a:r>
              <a:rPr lang="pl-PL" sz="4000" dirty="0" smtClean="0"/>
              <a:t>(Preambuła Konwencji o Prawach Dziecka z dnia 20 listopada 1989 r.)</a:t>
            </a:r>
            <a:endParaRPr lang="pl-PL" sz="4000" dirty="0"/>
          </a:p>
          <a:p>
            <a:pPr marL="0" indent="0" algn="ctr">
              <a:buNone/>
            </a:pPr>
            <a:endParaRPr lang="pl-PL" dirty="0"/>
          </a:p>
        </p:txBody>
      </p:sp>
    </p:spTree>
    <p:extLst>
      <p:ext uri="{BB962C8B-B14F-4D97-AF65-F5344CB8AC3E}">
        <p14:creationId xmlns:p14="http://schemas.microsoft.com/office/powerpoint/2010/main" val="2746593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400" dirty="0" smtClean="0"/>
              <a:t>Człowieczeństwo jako kryterium przyznawania praw i wolności</a:t>
            </a:r>
            <a:endParaRPr lang="pl-PL" sz="1400" dirty="0"/>
          </a:p>
        </p:txBody>
      </p:sp>
      <p:sp>
        <p:nvSpPr>
          <p:cNvPr id="3" name="Symbol zastępczy zawartości 2"/>
          <p:cNvSpPr>
            <a:spLocks noGrp="1"/>
          </p:cNvSpPr>
          <p:nvPr>
            <p:ph idx="1"/>
          </p:nvPr>
        </p:nvSpPr>
        <p:spPr>
          <a:xfrm>
            <a:off x="251520" y="1628800"/>
            <a:ext cx="8229600" cy="5040560"/>
          </a:xfrm>
        </p:spPr>
        <p:txBody>
          <a:bodyPr>
            <a:normAutofit/>
          </a:bodyPr>
          <a:lstStyle/>
          <a:p>
            <a:pPr marL="0" indent="0" algn="ctr">
              <a:buNone/>
            </a:pPr>
            <a:r>
              <a:rPr lang="pl-PL" dirty="0" smtClean="0"/>
              <a:t>Problem końca człowieczeństwa</a:t>
            </a:r>
          </a:p>
          <a:p>
            <a:pPr marL="0" indent="0" algn="ctr">
              <a:buNone/>
            </a:pPr>
            <a:endParaRPr lang="pl-PL" dirty="0" smtClean="0"/>
          </a:p>
          <a:p>
            <a:pPr marL="0" indent="0" algn="just">
              <a:buNone/>
            </a:pPr>
            <a:r>
              <a:rPr lang="pl-PL" sz="2000" b="1" dirty="0"/>
              <a:t>U</a:t>
            </a:r>
            <a:r>
              <a:rPr lang="pl-PL" sz="2000" b="1" dirty="0" smtClean="0"/>
              <a:t>stawa z dnia 1 lipca 2005 r. o </a:t>
            </a:r>
            <a:r>
              <a:rPr lang="pl-PL" sz="2000" b="1" dirty="0"/>
              <a:t>pobieraniu, przechowywaniu i przeszczepianiu komórek, tkanek i </a:t>
            </a:r>
            <a:r>
              <a:rPr lang="pl-PL" sz="2000" b="1" dirty="0" smtClean="0"/>
              <a:t>narządów (Dz.U. z 2005 r. Nr 169, poz. 1411, z późn. zm.)</a:t>
            </a:r>
          </a:p>
          <a:p>
            <a:pPr marL="0" indent="0" algn="ctr">
              <a:buNone/>
            </a:pPr>
            <a:r>
              <a:rPr lang="pl-PL" sz="2000" b="1" dirty="0" smtClean="0"/>
              <a:t>Art. 9 ust. 1</a:t>
            </a:r>
          </a:p>
          <a:p>
            <a:pPr marL="0" indent="0" algn="just">
              <a:buNone/>
            </a:pPr>
            <a:r>
              <a:rPr lang="pl-PL" sz="2000" dirty="0" smtClean="0"/>
              <a:t>Pobranie </a:t>
            </a:r>
            <a:r>
              <a:rPr lang="pl-PL" sz="2000" dirty="0"/>
              <a:t>komórek, tkanek lub narządów do przeszczepienia jest dopuszczalne po stwierdzeniu trwałego nieodwracalnego ustania czynności mózgu (śmierci mózgu</a:t>
            </a:r>
            <a:r>
              <a:rPr lang="pl-PL" sz="2000" dirty="0" smtClean="0"/>
              <a:t>).</a:t>
            </a:r>
          </a:p>
          <a:p>
            <a:pPr marL="0" indent="0" algn="ctr">
              <a:buNone/>
            </a:pPr>
            <a:r>
              <a:rPr lang="pl-PL" sz="2000" b="1" dirty="0"/>
              <a:t>Art. </a:t>
            </a:r>
            <a:r>
              <a:rPr lang="pl-PL" sz="2000" b="1" dirty="0" smtClean="0"/>
              <a:t>9a </a:t>
            </a:r>
            <a:r>
              <a:rPr lang="pl-PL" sz="2000" b="1" dirty="0"/>
              <a:t>ust. 1</a:t>
            </a:r>
          </a:p>
          <a:p>
            <a:pPr marL="0" indent="0" algn="just">
              <a:buNone/>
            </a:pPr>
            <a:r>
              <a:rPr lang="pl-PL" sz="2000" dirty="0"/>
              <a:t>Pobranie komórek, tkanek lub narządów do przeszczepienia jest dopuszczalne po stwierdzeniu </a:t>
            </a:r>
            <a:r>
              <a:rPr lang="pl-PL" sz="2000" u="sng" dirty="0"/>
              <a:t>zgonu</a:t>
            </a:r>
            <a:r>
              <a:rPr lang="pl-PL" sz="2000" dirty="0"/>
              <a:t> wskutek nieodwracalnego zatrzymania krążenia.</a:t>
            </a:r>
            <a:endParaRPr lang="pl-PL" sz="2000" b="1" dirty="0" smtClean="0"/>
          </a:p>
          <a:p>
            <a:pPr marL="0" indent="0" algn="just">
              <a:buNone/>
            </a:pPr>
            <a:endParaRPr lang="pl-PL" sz="2000" b="1" dirty="0" smtClean="0"/>
          </a:p>
          <a:p>
            <a:pPr marL="0" indent="0" algn="ctr">
              <a:buNone/>
            </a:pPr>
            <a:endParaRPr lang="pl-PL" sz="2000" b="1" dirty="0"/>
          </a:p>
          <a:p>
            <a:pPr marL="0" indent="0" algn="ctr">
              <a:buNone/>
            </a:pPr>
            <a:endParaRPr lang="pl-PL" sz="2000" b="1" dirty="0"/>
          </a:p>
        </p:txBody>
      </p:sp>
    </p:spTree>
    <p:extLst>
      <p:ext uri="{BB962C8B-B14F-4D97-AF65-F5344CB8AC3E}">
        <p14:creationId xmlns:p14="http://schemas.microsoft.com/office/powerpoint/2010/main" val="56657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1400" dirty="0" smtClean="0"/>
              <a:t>Osoby prawne jako podmioty praw i wolności</a:t>
            </a:r>
            <a:endParaRPr lang="pl-PL" sz="1400" dirty="0"/>
          </a:p>
        </p:txBody>
      </p:sp>
      <p:sp>
        <p:nvSpPr>
          <p:cNvPr id="3" name="Symbol zastępczy zawartości 2"/>
          <p:cNvSpPr>
            <a:spLocks noGrp="1"/>
          </p:cNvSpPr>
          <p:nvPr>
            <p:ph idx="1"/>
          </p:nvPr>
        </p:nvSpPr>
        <p:spPr>
          <a:xfrm>
            <a:off x="251520" y="1628800"/>
            <a:ext cx="8229600" cy="5040560"/>
          </a:xfrm>
        </p:spPr>
        <p:txBody>
          <a:bodyPr>
            <a:normAutofit/>
          </a:bodyPr>
          <a:lstStyle/>
          <a:p>
            <a:pPr marL="0" indent="0" algn="ctr">
              <a:buNone/>
            </a:pPr>
            <a:r>
              <a:rPr lang="pl-PL" sz="2200" b="1" dirty="0" smtClean="0"/>
              <a:t>Art. 19 ust. 3 Ustawy Zasadniczej RFN</a:t>
            </a:r>
          </a:p>
          <a:p>
            <a:pPr marL="0" indent="0" algn="just">
              <a:buNone/>
            </a:pPr>
            <a:r>
              <a:rPr lang="pl-PL" sz="2200" b="1" i="1" dirty="0" smtClean="0"/>
              <a:t>„</a:t>
            </a:r>
            <a:r>
              <a:rPr lang="pl-PL" sz="2200" i="1" dirty="0"/>
              <a:t>Prawa podstawowe stosuje się także odnośnie </a:t>
            </a:r>
            <a:r>
              <a:rPr lang="pl-PL" sz="2200" i="1" dirty="0" smtClean="0"/>
              <a:t>do krajowych </a:t>
            </a:r>
            <a:r>
              <a:rPr lang="pl-PL" sz="2200" i="1" dirty="0"/>
              <a:t>osób prawnych, o ile da się je do tych osób zastosować zgodnie z ich istotą</a:t>
            </a:r>
            <a:r>
              <a:rPr lang="pl-PL" sz="2200" i="1" dirty="0" smtClean="0"/>
              <a:t>.”</a:t>
            </a:r>
            <a:endParaRPr lang="pl-PL" sz="2200" b="1" i="1" dirty="0"/>
          </a:p>
          <a:p>
            <a:pPr marL="0" indent="0" algn="just">
              <a:buNone/>
            </a:pPr>
            <a:endParaRPr lang="pl-PL" sz="2200" b="1" i="1" dirty="0" smtClean="0"/>
          </a:p>
          <a:p>
            <a:pPr marL="0" indent="0" algn="just">
              <a:buNone/>
            </a:pPr>
            <a:r>
              <a:rPr lang="pl-PL" sz="2200" i="1" dirty="0" smtClean="0"/>
              <a:t>„(…) Konstytucja </a:t>
            </a:r>
            <a:r>
              <a:rPr lang="pl-PL" sz="2200" i="1" dirty="0"/>
              <a:t>statuuje pewne prawa i wolności odnoszące się do podmiotów zbiorowych (np. partii politycznych, związków wyznaniowych). Wydaje się też oczywiste, że pewne prawa, np. prawo własności, lub wolności, np. prowadzenia działalności gospodarczej, </a:t>
            </a:r>
            <a:r>
              <a:rPr lang="pl-PL" sz="2200" i="1" dirty="0" smtClean="0"/>
              <a:t>muszą – </a:t>
            </a:r>
            <a:r>
              <a:rPr lang="pl-PL" sz="2200" i="1" dirty="0"/>
              <a:t>z istoty systemu </a:t>
            </a:r>
            <a:r>
              <a:rPr lang="pl-PL" sz="2200" i="1" dirty="0" smtClean="0"/>
              <a:t>gospodarczego – obejmować </a:t>
            </a:r>
            <a:r>
              <a:rPr lang="pl-PL" sz="2200" i="1" dirty="0"/>
              <a:t>nie tylko osoby fizyczne, ale też podmioty gospodarcze </a:t>
            </a:r>
            <a:r>
              <a:rPr lang="pl-PL" sz="2200" i="1" dirty="0" smtClean="0"/>
              <a:t>niebędące </a:t>
            </a:r>
            <a:r>
              <a:rPr lang="pl-PL" sz="2200" i="1" dirty="0"/>
              <a:t>osobami fizycznymi</a:t>
            </a:r>
            <a:r>
              <a:rPr lang="pl-PL" sz="2200" i="1" dirty="0" smtClean="0"/>
              <a:t>.</a:t>
            </a:r>
            <a:r>
              <a:rPr lang="pl-PL" sz="2200" dirty="0" smtClean="0"/>
              <a:t>”</a:t>
            </a:r>
          </a:p>
          <a:p>
            <a:pPr marL="0" indent="0" algn="just">
              <a:buNone/>
            </a:pPr>
            <a:r>
              <a:rPr lang="pl-PL" sz="2200" dirty="0" smtClean="0"/>
              <a:t>(Wyrok Trybunału Konstytucyjnego z dnia 8 czerwca 1999 r., sygn. akt SK 12/98, OTK ZU z 1999 r. Nr 5, poz. 96)</a:t>
            </a:r>
          </a:p>
        </p:txBody>
      </p:sp>
    </p:spTree>
    <p:extLst>
      <p:ext uri="{BB962C8B-B14F-4D97-AF65-F5344CB8AC3E}">
        <p14:creationId xmlns:p14="http://schemas.microsoft.com/office/powerpoint/2010/main" val="1403619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052737"/>
            <a:ext cx="8229600" cy="1728192"/>
          </a:xfrm>
        </p:spPr>
        <p:txBody>
          <a:bodyPr>
            <a:noAutofit/>
          </a:bodyPr>
          <a:lstStyle/>
          <a:p>
            <a:pPr marL="0" indent="0" algn="ctr">
              <a:buNone/>
            </a:pPr>
            <a:r>
              <a:rPr lang="pl-PL" sz="5400" b="1" dirty="0" smtClean="0"/>
              <a:t>Konstytucyjne zasady statusu jednostki</a:t>
            </a:r>
          </a:p>
        </p:txBody>
      </p:sp>
      <p:sp>
        <p:nvSpPr>
          <p:cNvPr id="2" name="Strzałka w dół 1"/>
          <p:cNvSpPr/>
          <p:nvPr/>
        </p:nvSpPr>
        <p:spPr>
          <a:xfrm rot="3099898">
            <a:off x="1875580" y="2773536"/>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p:cNvSpPr/>
          <p:nvPr/>
        </p:nvSpPr>
        <p:spPr>
          <a:xfrm rot="19125477">
            <a:off x="6233662" y="2827822"/>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Symbol zastępczy zawartości 2"/>
          <p:cNvSpPr txBox="1">
            <a:spLocks/>
          </p:cNvSpPr>
          <p:nvPr/>
        </p:nvSpPr>
        <p:spPr>
          <a:xfrm>
            <a:off x="515999" y="3940118"/>
            <a:ext cx="2232248"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smtClean="0"/>
              <a:t>Godność</a:t>
            </a:r>
          </a:p>
          <a:p>
            <a:pPr marL="0" indent="0" algn="ctr">
              <a:buFont typeface="Arial" pitchFamily="34" charset="0"/>
              <a:buNone/>
            </a:pPr>
            <a:r>
              <a:rPr lang="pl-PL" sz="2800" dirty="0" smtClean="0"/>
              <a:t>(art. 30)</a:t>
            </a:r>
          </a:p>
        </p:txBody>
      </p:sp>
      <p:sp>
        <p:nvSpPr>
          <p:cNvPr id="8" name="Symbol zastępczy zawartości 2"/>
          <p:cNvSpPr txBox="1">
            <a:spLocks/>
          </p:cNvSpPr>
          <p:nvPr/>
        </p:nvSpPr>
        <p:spPr>
          <a:xfrm>
            <a:off x="5652120" y="3954835"/>
            <a:ext cx="2232248"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smtClean="0"/>
              <a:t>Wolność</a:t>
            </a:r>
          </a:p>
          <a:p>
            <a:pPr marL="0" indent="0" algn="ctr">
              <a:buFont typeface="Arial" pitchFamily="34" charset="0"/>
              <a:buNone/>
            </a:pPr>
            <a:r>
              <a:rPr lang="pl-PL" sz="2800" dirty="0" smtClean="0"/>
              <a:t>(art. 31)</a:t>
            </a:r>
          </a:p>
        </p:txBody>
      </p:sp>
      <p:sp>
        <p:nvSpPr>
          <p:cNvPr id="9" name="Strzałka w dół 8"/>
          <p:cNvSpPr/>
          <p:nvPr/>
        </p:nvSpPr>
        <p:spPr>
          <a:xfrm>
            <a:off x="3999861" y="3212978"/>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Symbol zastępczy zawartości 2"/>
          <p:cNvSpPr txBox="1">
            <a:spLocks/>
          </p:cNvSpPr>
          <p:nvPr/>
        </p:nvSpPr>
        <p:spPr>
          <a:xfrm>
            <a:off x="3084059" y="4552186"/>
            <a:ext cx="2232248"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smtClean="0"/>
              <a:t>Równość</a:t>
            </a:r>
          </a:p>
          <a:p>
            <a:pPr marL="0" indent="0" algn="ctr">
              <a:buFont typeface="Arial" pitchFamily="34" charset="0"/>
              <a:buNone/>
            </a:pPr>
            <a:r>
              <a:rPr lang="pl-PL" sz="2800" dirty="0" smtClean="0"/>
              <a:t>(art. 32-33)</a:t>
            </a:r>
          </a:p>
        </p:txBody>
      </p:sp>
    </p:spTree>
    <p:extLst>
      <p:ext uri="{BB962C8B-B14F-4D97-AF65-F5344CB8AC3E}">
        <p14:creationId xmlns:p14="http://schemas.microsoft.com/office/powerpoint/2010/main" val="24144180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052737"/>
            <a:ext cx="8229600" cy="1728192"/>
          </a:xfrm>
        </p:spPr>
        <p:txBody>
          <a:bodyPr>
            <a:noAutofit/>
          </a:bodyPr>
          <a:lstStyle/>
          <a:p>
            <a:pPr marL="0" indent="0" algn="ctr">
              <a:buNone/>
            </a:pPr>
            <a:r>
              <a:rPr lang="pl-PL" sz="5400" b="1" dirty="0" smtClean="0"/>
              <a:t>Pojęcie godności</a:t>
            </a:r>
          </a:p>
        </p:txBody>
      </p:sp>
      <p:sp>
        <p:nvSpPr>
          <p:cNvPr id="2" name="Strzałka w dół 1"/>
          <p:cNvSpPr/>
          <p:nvPr/>
        </p:nvSpPr>
        <p:spPr>
          <a:xfrm rot="3099898">
            <a:off x="1875580" y="2773536"/>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p:cNvSpPr/>
          <p:nvPr/>
        </p:nvSpPr>
        <p:spPr>
          <a:xfrm rot="19125477">
            <a:off x="6233662" y="2827822"/>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Symbol zastępczy zawartości 2"/>
          <p:cNvSpPr txBox="1">
            <a:spLocks/>
          </p:cNvSpPr>
          <p:nvPr/>
        </p:nvSpPr>
        <p:spPr>
          <a:xfrm>
            <a:off x="515999" y="3940118"/>
            <a:ext cx="2232248"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smtClean="0"/>
              <a:t>Godność</a:t>
            </a:r>
          </a:p>
          <a:p>
            <a:pPr marL="0" indent="0" algn="ctr">
              <a:buFont typeface="Arial" pitchFamily="34" charset="0"/>
              <a:buNone/>
            </a:pPr>
            <a:r>
              <a:rPr lang="pl-PL" sz="2800" dirty="0" smtClean="0"/>
              <a:t>osobowa</a:t>
            </a:r>
          </a:p>
        </p:txBody>
      </p:sp>
      <p:sp>
        <p:nvSpPr>
          <p:cNvPr id="8" name="Symbol zastępczy zawartości 2"/>
          <p:cNvSpPr txBox="1">
            <a:spLocks/>
          </p:cNvSpPr>
          <p:nvPr/>
        </p:nvSpPr>
        <p:spPr>
          <a:xfrm>
            <a:off x="5436096" y="3954835"/>
            <a:ext cx="2592288"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smtClean="0"/>
              <a:t>Godność osobowościowa</a:t>
            </a:r>
          </a:p>
        </p:txBody>
      </p:sp>
    </p:spTree>
    <p:extLst>
      <p:ext uri="{BB962C8B-B14F-4D97-AF65-F5344CB8AC3E}">
        <p14:creationId xmlns:p14="http://schemas.microsoft.com/office/powerpoint/2010/main" val="26107921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02034"/>
          </a:xfrm>
        </p:spPr>
        <p:txBody>
          <a:bodyPr>
            <a:noAutofit/>
          </a:bodyPr>
          <a:lstStyle/>
          <a:p>
            <a:r>
              <a:rPr lang="pl-PL" sz="1400" dirty="0" smtClean="0"/>
              <a:t>Godność</a:t>
            </a:r>
            <a:endParaRPr lang="pl-PL" sz="1400" dirty="0"/>
          </a:p>
        </p:txBody>
      </p:sp>
      <p:sp>
        <p:nvSpPr>
          <p:cNvPr id="3" name="Symbol zastępczy zawartości 2"/>
          <p:cNvSpPr>
            <a:spLocks noGrp="1"/>
          </p:cNvSpPr>
          <p:nvPr>
            <p:ph idx="1"/>
          </p:nvPr>
        </p:nvSpPr>
        <p:spPr>
          <a:xfrm>
            <a:off x="179512" y="764704"/>
            <a:ext cx="8229600" cy="4525963"/>
          </a:xfrm>
        </p:spPr>
        <p:txBody>
          <a:bodyPr>
            <a:normAutofit fontScale="85000" lnSpcReduction="20000"/>
          </a:bodyPr>
          <a:lstStyle/>
          <a:p>
            <a:pPr marL="0" indent="0" algn="just">
              <a:buNone/>
            </a:pPr>
            <a:r>
              <a:rPr lang="pl-PL" i="1" dirty="0"/>
              <a:t>Godność osobista jest to sfera osobowości, która konkretyzuje się w poczuciu własnej wartości człowieka i oczekiwaniu szacunku ze strony innych ludzi. Poczucie to, które jest istotnym elementem psychiki człowieka, kształtowane jest przez szereg różnych okoliczności zewnętrznych. Nie jest niezmienne. Jako wytwór rozwoju natury ludzkiej jest uwarunkowane historycznie i kulturowo. Jego "postacie" czy "rozmiar" w istotny sposób zależą przy tym od innych cech psychiki człowieka i od całokształtu jego osobowości. Dlatego mogą być różne miary poczucia własnej "wartości" człowieka i naruszenia jego godności. </a:t>
            </a:r>
            <a:endParaRPr lang="pl-PL" i="1" dirty="0" smtClean="0"/>
          </a:p>
          <a:p>
            <a:pPr marL="0" indent="0" algn="r">
              <a:buNone/>
            </a:pPr>
            <a:r>
              <a:rPr lang="pl-PL" dirty="0" smtClean="0"/>
              <a:t>(Wyrok SN z 25 kwietnia 1989 r., I CR 143/89)</a:t>
            </a:r>
            <a:endParaRPr lang="pl-PL" dirty="0"/>
          </a:p>
        </p:txBody>
      </p:sp>
    </p:spTree>
    <p:extLst>
      <p:ext uri="{BB962C8B-B14F-4D97-AF65-F5344CB8AC3E}">
        <p14:creationId xmlns:p14="http://schemas.microsoft.com/office/powerpoint/2010/main" val="538257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620688"/>
            <a:ext cx="8503860" cy="6237312"/>
          </a:xfrm>
        </p:spPr>
        <p:txBody>
          <a:bodyPr>
            <a:normAutofit/>
          </a:bodyPr>
          <a:lstStyle/>
          <a:p>
            <a:pPr marL="0" indent="0" algn="ctr">
              <a:buNone/>
            </a:pPr>
            <a:r>
              <a:rPr lang="pl-PL" sz="3000" dirty="0" smtClean="0"/>
              <a:t>Art. 122a ustawy z dnia 3 lipca 2002 r. – Prawo lotnicze</a:t>
            </a:r>
          </a:p>
          <a:p>
            <a:pPr marL="0" indent="0" algn="ctr">
              <a:buNone/>
            </a:pPr>
            <a:endParaRPr lang="pl-PL" sz="2400" i="1" dirty="0"/>
          </a:p>
          <a:p>
            <a:pPr marL="0" indent="0" algn="just">
              <a:buNone/>
            </a:pPr>
            <a:r>
              <a:rPr lang="pl-PL" sz="2600" i="1" dirty="0" smtClean="0"/>
              <a:t>J</a:t>
            </a:r>
            <a:r>
              <a:rPr lang="pl-PL" sz="2800" i="1" dirty="0"/>
              <a:t>eżeli wymagają tego względy bezpieczeństwa państwa i organ dowodzenia obroną powietrzną, uwzględniając w szczególności informacje przekazane przez instytucje zapewniające służby ruchu lotniczego, stwierdzi, że cywilny statek powietrzny jest użyty do działań sprzecznych z prawem, a w szczególności jako środek ataku terrorystycznego z powietrza, statek ten może być </a:t>
            </a:r>
            <a:r>
              <a:rPr lang="pl-PL" sz="2800" i="1" dirty="0" smtClean="0"/>
              <a:t>zniszczony (…).</a:t>
            </a:r>
            <a:endParaRPr lang="pl-PL" sz="2600" i="1" dirty="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Godność</a:t>
            </a:r>
            <a:endParaRPr lang="pl-PL" sz="1200" dirty="0"/>
          </a:p>
        </p:txBody>
      </p:sp>
    </p:spTree>
    <p:extLst>
      <p:ext uri="{BB962C8B-B14F-4D97-AF65-F5344CB8AC3E}">
        <p14:creationId xmlns:p14="http://schemas.microsoft.com/office/powerpoint/2010/main" val="23031571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341"/>
            <a:ext cx="8964488" cy="1143000"/>
          </a:xfrm>
        </p:spPr>
        <p:txBody>
          <a:bodyPr>
            <a:normAutofit fontScale="90000"/>
          </a:bodyPr>
          <a:lstStyle/>
          <a:p>
            <a:r>
              <a:rPr lang="pl-PL" dirty="0" smtClean="0"/>
              <a:t>Wyrok TK z dnia 30 września 2008 r.</a:t>
            </a:r>
            <a:br>
              <a:rPr lang="pl-PL" dirty="0" smtClean="0"/>
            </a:br>
            <a:r>
              <a:rPr lang="pl-PL" dirty="0" smtClean="0"/>
              <a:t> (K 44/07)</a:t>
            </a:r>
            <a:endParaRPr lang="pl-PL" dirty="0"/>
          </a:p>
        </p:txBody>
      </p:sp>
      <p:sp>
        <p:nvSpPr>
          <p:cNvPr id="3" name="Symbol zastępczy zawartości 2"/>
          <p:cNvSpPr>
            <a:spLocks noGrp="1"/>
          </p:cNvSpPr>
          <p:nvPr>
            <p:ph idx="1"/>
          </p:nvPr>
        </p:nvSpPr>
        <p:spPr>
          <a:xfrm>
            <a:off x="179512" y="1340768"/>
            <a:ext cx="8856984" cy="5112568"/>
          </a:xfrm>
        </p:spPr>
        <p:txBody>
          <a:bodyPr>
            <a:normAutofit fontScale="85000" lnSpcReduction="20000"/>
          </a:bodyPr>
          <a:lstStyle/>
          <a:p>
            <a:pPr marL="0" lvl="0" indent="0" algn="just" fontAlgn="base">
              <a:buNone/>
            </a:pPr>
            <a:r>
              <a:rPr lang="pl-PL" i="1" dirty="0" smtClean="0"/>
              <a:t>„(…) można </a:t>
            </a:r>
            <a:r>
              <a:rPr lang="pl-PL" i="1" dirty="0"/>
              <a:t>stwierdzić, że skutkiem zastosowania zakwestionowanego przepisu </a:t>
            </a:r>
            <a:r>
              <a:rPr lang="pl-PL" sz="2400" dirty="0" smtClean="0"/>
              <a:t>[pozwalającego na zestrzelenie samolotu] </a:t>
            </a:r>
            <a:r>
              <a:rPr lang="pl-PL" i="1" dirty="0" smtClean="0"/>
              <a:t>jest &lt;&lt;depersonifikacja&gt;&gt; </a:t>
            </a:r>
            <a:r>
              <a:rPr lang="pl-PL" i="1" dirty="0"/>
              <a:t>i </a:t>
            </a:r>
            <a:r>
              <a:rPr lang="pl-PL" i="1" dirty="0" smtClean="0"/>
              <a:t>&lt;&lt;reifikacja&gt;&gt; </a:t>
            </a:r>
            <a:r>
              <a:rPr lang="pl-PL" i="1" dirty="0"/>
              <a:t>znajdujących się na pokładzie samolotu RENEGADE, niebędących agresorami ludzi (pasażerów i członków załogi). Osoby te stają się jedynie obiektem (przedmiotem) akcji ratunkowej, skierowanej na zapobieganie hipotetycznym, dalszym i prawdopodobnie większym stratom, jakie mogłoby wywołać celowane uderzenie terrorystyczne. Z gruntu fałszywy jest przy tym argument, iż pasażerowie i załoga samolotu RENEGADE znaleźli się w takiej sytuacji wyłącznie wskutek bezprawnego działania zamachowców; pośrednio jest to bowiem przejawem niepowodzenia państwa w realizacji pozytywnych obowiązków </a:t>
            </a:r>
            <a:r>
              <a:rPr lang="pl-PL" i="1" dirty="0" smtClean="0"/>
              <a:t>ochronnych.”</a:t>
            </a:r>
            <a:endParaRPr lang="pl-PL" i="1" dirty="0"/>
          </a:p>
        </p:txBody>
      </p:sp>
    </p:spTree>
    <p:extLst>
      <p:ext uri="{BB962C8B-B14F-4D97-AF65-F5344CB8AC3E}">
        <p14:creationId xmlns:p14="http://schemas.microsoft.com/office/powerpoint/2010/main" val="35862968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341"/>
            <a:ext cx="8964488" cy="1143000"/>
          </a:xfrm>
        </p:spPr>
        <p:txBody>
          <a:bodyPr>
            <a:normAutofit fontScale="90000"/>
          </a:bodyPr>
          <a:lstStyle/>
          <a:p>
            <a:r>
              <a:rPr lang="pl-PL" dirty="0" smtClean="0"/>
              <a:t>Wyrok TK z dnia 30 września 2008 r.</a:t>
            </a:r>
            <a:br>
              <a:rPr lang="pl-PL" dirty="0" smtClean="0"/>
            </a:br>
            <a:r>
              <a:rPr lang="pl-PL" dirty="0" smtClean="0"/>
              <a:t> (K 44/07)</a:t>
            </a:r>
            <a:endParaRPr lang="pl-PL" dirty="0"/>
          </a:p>
        </p:txBody>
      </p:sp>
      <p:sp>
        <p:nvSpPr>
          <p:cNvPr id="3" name="Symbol zastępczy zawartości 2"/>
          <p:cNvSpPr>
            <a:spLocks noGrp="1"/>
          </p:cNvSpPr>
          <p:nvPr>
            <p:ph idx="1"/>
          </p:nvPr>
        </p:nvSpPr>
        <p:spPr>
          <a:xfrm>
            <a:off x="179512" y="1268760"/>
            <a:ext cx="8507288" cy="5256584"/>
          </a:xfrm>
        </p:spPr>
        <p:txBody>
          <a:bodyPr>
            <a:normAutofit fontScale="85000" lnSpcReduction="20000"/>
          </a:bodyPr>
          <a:lstStyle/>
          <a:p>
            <a:pPr marL="0" indent="0" algn="just">
              <a:buNone/>
            </a:pPr>
            <a:r>
              <a:rPr lang="pl-PL" i="1" dirty="0" smtClean="0"/>
              <a:t>„Z </a:t>
            </a:r>
            <a:r>
              <a:rPr lang="pl-PL" i="1" dirty="0"/>
              <a:t>punktu widzenia analizowanego wzorca kontroli zakwestionowany </a:t>
            </a:r>
            <a:r>
              <a:rPr lang="pl-PL" i="1" dirty="0" smtClean="0"/>
              <a:t>przepis (…) nie nasuwałby (…) </a:t>
            </a:r>
            <a:r>
              <a:rPr lang="pl-PL" i="1" dirty="0"/>
              <a:t>tak poważnych wątpliwości konstytucyjnych, gdyby zezwalał wyłącznie na zestrzelenie samolotu, na którego pokładzie znajdują się tylko zamachowcy. Oni sami spowodowali bowiem tę sytuację; z własnej woli zdecydowali się zginąć, narażając przy tym życie niewinnych ludzi. Jeśli zostaną zestrzeleni, zginą w walce, którą sami wywołali. Nie można więc o nich powiedzieć, że zostali potraktowani przedmiotowo. W zakresie, w jakim tego typu ostateczny środek prawny może być wymierzony przeciwko znajdującym się na jego pokładzie osobom niebędącym agresorami, tj. pozostałym pasażerom i personelowi, godzi on niewątpliwie w ich godność osobową</a:t>
            </a:r>
            <a:r>
              <a:rPr lang="pl-PL" i="1" dirty="0" smtClean="0"/>
              <a:t>.”</a:t>
            </a:r>
            <a:endParaRPr lang="pl-PL" i="1" dirty="0"/>
          </a:p>
        </p:txBody>
      </p:sp>
    </p:spTree>
    <p:extLst>
      <p:ext uri="{BB962C8B-B14F-4D97-AF65-F5344CB8AC3E}">
        <p14:creationId xmlns:p14="http://schemas.microsoft.com/office/powerpoint/2010/main" val="3301276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204864"/>
            <a:ext cx="8229600" cy="4525963"/>
          </a:xfrm>
        </p:spPr>
        <p:txBody>
          <a:bodyPr>
            <a:normAutofit/>
          </a:bodyPr>
          <a:lstStyle/>
          <a:p>
            <a:pPr algn="ctr">
              <a:buNone/>
            </a:pPr>
            <a:r>
              <a:rPr lang="pl-PL" sz="5400" dirty="0" smtClean="0"/>
              <a:t>Czym jest obywatelstwo?</a:t>
            </a:r>
            <a:endParaRPr lang="pl-PL" sz="5400" dirty="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Podmioty konstytucyjnych praw i wolności</a:t>
            </a:r>
            <a:endParaRPr lang="pl-PL" sz="1200" dirty="0"/>
          </a:p>
        </p:txBody>
      </p:sp>
    </p:spTree>
    <p:extLst>
      <p:ext uri="{BB962C8B-B14F-4D97-AF65-F5344CB8AC3E}">
        <p14:creationId xmlns:p14="http://schemas.microsoft.com/office/powerpoint/2010/main" val="26032161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341"/>
            <a:ext cx="8964488" cy="1143000"/>
          </a:xfrm>
        </p:spPr>
        <p:txBody>
          <a:bodyPr>
            <a:normAutofit fontScale="90000"/>
          </a:bodyPr>
          <a:lstStyle/>
          <a:p>
            <a:r>
              <a:rPr lang="pl-PL" dirty="0" smtClean="0"/>
              <a:t>Orzeczenie TK z 9 marca 1988 r.</a:t>
            </a:r>
            <a:br>
              <a:rPr lang="pl-PL" dirty="0" smtClean="0"/>
            </a:br>
            <a:r>
              <a:rPr lang="pl-PL" dirty="0" smtClean="0"/>
              <a:t>(U 7/87)</a:t>
            </a:r>
            <a:endParaRPr lang="pl-PL" dirty="0"/>
          </a:p>
        </p:txBody>
      </p:sp>
      <p:sp>
        <p:nvSpPr>
          <p:cNvPr id="3" name="Symbol zastępczy zawartości 2"/>
          <p:cNvSpPr>
            <a:spLocks noGrp="1"/>
          </p:cNvSpPr>
          <p:nvPr>
            <p:ph idx="1"/>
          </p:nvPr>
        </p:nvSpPr>
        <p:spPr>
          <a:xfrm>
            <a:off x="179512" y="1268760"/>
            <a:ext cx="8507288" cy="5256584"/>
          </a:xfrm>
        </p:spPr>
        <p:txBody>
          <a:bodyPr>
            <a:normAutofit/>
          </a:bodyPr>
          <a:lstStyle/>
          <a:p>
            <a:pPr marL="0" indent="0" algn="just">
              <a:buNone/>
            </a:pPr>
            <a:r>
              <a:rPr lang="pl-PL" i="1" dirty="0" smtClean="0"/>
              <a:t>„(…) konstytucyjna zasada równości wobec prawa (…) polega na tym, że wszystkie podmioty prawa (adresaci norm prawnych), charakteryzujące się daną cechą istotną (relewantną) w równym stopniu, mają być traktowane równo. A więc według jednakowej miary, bez zróżnicowań zarówno dyskryminujących, jak i faworyzujących (…). Równość wobec prawa to także zasadność wybrania tego, a nie innego kryterium zróżnicowania podmiotów (adresatów) prawa.”</a:t>
            </a:r>
            <a:endParaRPr lang="pl-PL" i="1" dirty="0"/>
          </a:p>
        </p:txBody>
      </p:sp>
    </p:spTree>
    <p:extLst>
      <p:ext uri="{BB962C8B-B14F-4D97-AF65-F5344CB8AC3E}">
        <p14:creationId xmlns:p14="http://schemas.microsoft.com/office/powerpoint/2010/main" val="28279440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341"/>
            <a:ext cx="8964488" cy="1143000"/>
          </a:xfrm>
        </p:spPr>
        <p:txBody>
          <a:bodyPr>
            <a:normAutofit fontScale="90000"/>
          </a:bodyPr>
          <a:lstStyle/>
          <a:p>
            <a:r>
              <a:rPr lang="pl-PL" dirty="0" smtClean="0"/>
              <a:t>Warunki dopuszczalnego różnicowania sytuacji podmiotów podobnych</a:t>
            </a:r>
            <a:endParaRPr lang="pl-PL" dirty="0"/>
          </a:p>
        </p:txBody>
      </p:sp>
      <p:sp>
        <p:nvSpPr>
          <p:cNvPr id="3" name="Symbol zastępczy zawartości 2"/>
          <p:cNvSpPr>
            <a:spLocks noGrp="1"/>
          </p:cNvSpPr>
          <p:nvPr>
            <p:ph idx="1"/>
          </p:nvPr>
        </p:nvSpPr>
        <p:spPr>
          <a:xfrm>
            <a:off x="179512" y="1268760"/>
            <a:ext cx="8507288" cy="5256584"/>
          </a:xfrm>
        </p:spPr>
        <p:txBody>
          <a:bodyPr>
            <a:normAutofit fontScale="70000" lnSpcReduction="20000"/>
          </a:bodyPr>
          <a:lstStyle/>
          <a:p>
            <a:pPr marL="0" indent="0">
              <a:buNone/>
            </a:pPr>
            <a:r>
              <a:rPr lang="pl-PL" i="1" dirty="0" smtClean="0"/>
              <a:t>(…) wszelkie </a:t>
            </a:r>
            <a:r>
              <a:rPr lang="pl-PL" i="1" dirty="0"/>
              <a:t>odstępstwa od nakazu równego traktowania podmiotów podobnych musi zawsze znajdować podstawę w odpowiednio przekonywujących argumentach. Argumenty te muszą mieć:</a:t>
            </a:r>
          </a:p>
          <a:p>
            <a:pPr marL="0" indent="0">
              <a:buNone/>
            </a:pPr>
            <a:r>
              <a:rPr lang="pl-PL" i="1" dirty="0"/>
              <a:t>- po pierwsze, charakter relewantny, a więc pozostawać w bezpośrednim związku z celem i zasadniczą treścią przepisów, w których zawarta jest kontrolowana norma oraz służyć realizacji tego celu i treści. Innymi słowy, wprowadzane zróżnicowania muszą mieć charakter racjonalnie uzasadniony. Nie wolno ich dokonywać według dowolnie ustalonego kryterium </a:t>
            </a:r>
            <a:r>
              <a:rPr lang="pl-PL" i="1" dirty="0" smtClean="0"/>
              <a:t>(…)</a:t>
            </a:r>
            <a:endParaRPr lang="pl-PL" i="1" dirty="0"/>
          </a:p>
          <a:p>
            <a:pPr marL="0" indent="0">
              <a:buNone/>
            </a:pPr>
            <a:r>
              <a:rPr lang="pl-PL" i="1" dirty="0"/>
              <a:t>- po drugie, argumenty te muszą mieć charakter proporcjonalny, a więc waga interesu, któremu ma służyć różnicowanie sytuacji adresatów normy, musi pozostawać w odpowiedniej proporcji do wagi interesów, które zostaną naruszone w wyniku nierównego potraktowania podmiotów podobnych;</a:t>
            </a:r>
          </a:p>
          <a:p>
            <a:pPr marL="0" indent="0">
              <a:buNone/>
            </a:pPr>
            <a:r>
              <a:rPr lang="pl-PL" i="1" dirty="0" smtClean="0"/>
              <a:t>- po </a:t>
            </a:r>
            <a:r>
              <a:rPr lang="pl-PL" i="1" dirty="0"/>
              <a:t>trzecie, argumenty te muszą pozostawać w jakimś związku z innymi wartościami, zasadami czy normami konstytucyjnymi, uzasadniającymi odmienne traktowanie podmiotów </a:t>
            </a:r>
            <a:r>
              <a:rPr lang="pl-PL" i="1" dirty="0" smtClean="0"/>
              <a:t>podobnych (…).</a:t>
            </a:r>
          </a:p>
          <a:p>
            <a:pPr marL="0" indent="0" algn="r">
              <a:buNone/>
            </a:pPr>
            <a:r>
              <a:rPr lang="pl-PL" dirty="0" smtClean="0"/>
              <a:t>(Wyrok TK z 3 października 1996 r., sygn. akt K 10/96)</a:t>
            </a:r>
          </a:p>
          <a:p>
            <a:pPr marL="0" indent="0">
              <a:buNone/>
            </a:pPr>
            <a:endParaRPr lang="pl-PL" dirty="0"/>
          </a:p>
        </p:txBody>
      </p:sp>
    </p:spTree>
    <p:extLst>
      <p:ext uri="{BB962C8B-B14F-4D97-AF65-F5344CB8AC3E}">
        <p14:creationId xmlns:p14="http://schemas.microsoft.com/office/powerpoint/2010/main" val="34180255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204864"/>
            <a:ext cx="8229600" cy="4525963"/>
          </a:xfrm>
        </p:spPr>
        <p:txBody>
          <a:bodyPr>
            <a:normAutofit/>
          </a:bodyPr>
          <a:lstStyle/>
          <a:p>
            <a:pPr algn="ctr">
              <a:buNone/>
            </a:pPr>
            <a:r>
              <a:rPr lang="pl-PL" sz="5400" dirty="0" smtClean="0"/>
              <a:t>Kazusy</a:t>
            </a:r>
            <a:endParaRPr lang="pl-PL" sz="5400" dirty="0"/>
          </a:p>
        </p:txBody>
      </p:sp>
    </p:spTree>
    <p:extLst>
      <p:ext uri="{BB962C8B-B14F-4D97-AF65-F5344CB8AC3E}">
        <p14:creationId xmlns:p14="http://schemas.microsoft.com/office/powerpoint/2010/main" val="7987264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229600" cy="6470179"/>
          </a:xfrm>
        </p:spPr>
        <p:txBody>
          <a:bodyPr>
            <a:normAutofit fontScale="70000" lnSpcReduction="20000"/>
          </a:bodyPr>
          <a:lstStyle/>
          <a:p>
            <a:pPr marL="0" indent="0" algn="ctr">
              <a:buNone/>
            </a:pPr>
            <a:r>
              <a:rPr lang="pl-PL" sz="5400" b="1" dirty="0"/>
              <a:t> </a:t>
            </a:r>
            <a:r>
              <a:rPr lang="pl-PL" sz="5400" b="1" dirty="0" smtClean="0"/>
              <a:t>Kazus nr 1</a:t>
            </a:r>
            <a:endParaRPr lang="pl-PL" sz="5400" b="1" dirty="0"/>
          </a:p>
          <a:p>
            <a:pPr marL="0" indent="0" algn="just">
              <a:buNone/>
            </a:pPr>
            <a:r>
              <a:rPr lang="pl-PL" sz="5400" dirty="0"/>
              <a:t>John Korematsu urodził się w USA 5 lipca 1973 r. 23 grudnia 2013 r. zostało nadane mu przez Prezydenta RP polskie obywatelstwo. 16 lutego 2014 r. adoptował on (w formie tzw. przysposobienia pełnego) urodzonego 3 marca 2004 r. Mahmuda Abbasa, obywatela Egiptu. </a:t>
            </a:r>
          </a:p>
          <a:p>
            <a:pPr marL="0" indent="0" algn="just">
              <a:buNone/>
            </a:pPr>
            <a:r>
              <a:rPr lang="pl-PL" sz="5400" i="1" dirty="0"/>
              <a:t>Czy Mahmud Abbas nabył polskie obywatelstwo? Jeśli tak, to w którym dniu?</a:t>
            </a:r>
            <a:endParaRPr lang="pl-PL" sz="5400" dirty="0"/>
          </a:p>
        </p:txBody>
      </p:sp>
    </p:spTree>
    <p:extLst>
      <p:ext uri="{BB962C8B-B14F-4D97-AF65-F5344CB8AC3E}">
        <p14:creationId xmlns:p14="http://schemas.microsoft.com/office/powerpoint/2010/main" val="39775211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229600" cy="6470179"/>
          </a:xfrm>
        </p:spPr>
        <p:txBody>
          <a:bodyPr>
            <a:normAutofit fontScale="62500" lnSpcReduction="20000"/>
          </a:bodyPr>
          <a:lstStyle/>
          <a:p>
            <a:pPr marL="0" indent="0" algn="ctr">
              <a:buNone/>
            </a:pPr>
            <a:r>
              <a:rPr lang="pl-PL" sz="5400" b="1" dirty="0"/>
              <a:t> </a:t>
            </a:r>
            <a:r>
              <a:rPr lang="pl-PL" sz="5400" b="1" dirty="0" smtClean="0"/>
              <a:t>Kazus nr 2</a:t>
            </a:r>
            <a:endParaRPr lang="pl-PL" sz="5400" b="1" dirty="0"/>
          </a:p>
          <a:p>
            <a:pPr marL="0" indent="0" algn="just">
              <a:buNone/>
            </a:pPr>
            <a:r>
              <a:rPr lang="pl-PL" sz="4400" dirty="0"/>
              <a:t>John Kennedy (obywatel USA) w 2013 r. poślubił Teresę Miller, obywatelkę RFN i matkę dwójki dzieci – 13-letniego Heinricha i 22-letniego Manfreda. W chwili zawarcia małżeństwa z Kennedym Teresa Miller była wdową – jej mąż oraz ojciec dwójki dzieci nie żył już od 5 lat. Poczuwając się do związków z Polską, wystąpiła ona do Prezydenta RP o nadanie jej obywatelstwa polskiego. Prezydent przystał na jej prośbę i uzyskała ona polskie obywatelstwo z dniem 14 marca 2014 r. John Kennedy – jako nowy mąż Teresy – był jednak zadeklarowanym wrogiem Polski i złożył oświadczenie, że nie wyraża zgodę, by on, Teresa oraz Heinrich i Manfred uzyskali obywatelstwo polskie. </a:t>
            </a:r>
          </a:p>
          <a:p>
            <a:pPr marL="0" indent="0" algn="just">
              <a:buNone/>
            </a:pPr>
            <a:r>
              <a:rPr lang="pl-PL" sz="4400" i="1" dirty="0"/>
              <a:t>Która ze wskazanych wyżej osób uzyskała obywatelstwo polskie 14 marca 2014 r.?</a:t>
            </a:r>
            <a:endParaRPr lang="pl-PL" sz="4400" dirty="0"/>
          </a:p>
        </p:txBody>
      </p:sp>
    </p:spTree>
    <p:extLst>
      <p:ext uri="{BB962C8B-B14F-4D97-AF65-F5344CB8AC3E}">
        <p14:creationId xmlns:p14="http://schemas.microsoft.com/office/powerpoint/2010/main" val="14358439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229600" cy="6470179"/>
          </a:xfrm>
        </p:spPr>
        <p:txBody>
          <a:bodyPr>
            <a:normAutofit fontScale="62500" lnSpcReduction="20000"/>
          </a:bodyPr>
          <a:lstStyle/>
          <a:p>
            <a:pPr marL="0" indent="0" algn="ctr">
              <a:buNone/>
            </a:pPr>
            <a:r>
              <a:rPr lang="pl-PL" sz="5400" b="1" dirty="0"/>
              <a:t> </a:t>
            </a:r>
            <a:r>
              <a:rPr lang="pl-PL" sz="5400" b="1" dirty="0" smtClean="0"/>
              <a:t>Kazus nr 3</a:t>
            </a:r>
            <a:endParaRPr lang="pl-PL" sz="5400" b="1" dirty="0"/>
          </a:p>
          <a:p>
            <a:pPr marL="0" indent="0" algn="just">
              <a:buNone/>
            </a:pPr>
            <a:r>
              <a:rPr lang="pl-PL" dirty="0"/>
              <a:t>Bracia Kowalscy – Piotr, Jakub i Jan – urodzili się 14 grudnia 1920 r. w Warszawie. Piotr był amerykańskim szpiegiem i przez ponad 30 lat – jako wysoki rangą oficer Wojska Polskiego – przekazywał na Zachód m.in. dokładne dane o armii PRL. Po wyjściu na jaw jego działalności uciekł z Polski i zamieszkał na stałe w USA. Za działalność na szkodę PRL został zaocznie skazany na śmierć i pozbawiony obywatelstwa. </a:t>
            </a:r>
          </a:p>
          <a:p>
            <a:pPr marL="0" indent="0" algn="just">
              <a:buNone/>
            </a:pPr>
            <a:r>
              <a:rPr lang="pl-PL" dirty="0"/>
              <a:t>Nieco inaczej potoczyło się życie Jakuba i Jana. Jakub jeszcze w 1938 r. przeniknął do III Rzeszy i tam dobrowolnie wstąpił do niemieckiej armii. Razem z nią uczestniczył w inwazji na Polskę, a potem na Francję. Nigdy nie dawał wiary doniesieniom o hitlerowskich zbrodniach wojennych, aż do 14 grudnia 1940 r., gdy sam był świadkiem jednej z nich. Zdezerterował on wówczas z niemieckiej armii i ukrył się w Szwajcarii. W 1949 r. – na podstawie dokumentów zgromadzonych przez komunistyczny wymiar sprawiedliwości – został pozbawiony polskiego obywatelstwa. </a:t>
            </a:r>
          </a:p>
          <a:p>
            <a:pPr marL="0" indent="0" algn="just">
              <a:buNone/>
            </a:pPr>
            <a:r>
              <a:rPr lang="pl-PL" dirty="0"/>
              <a:t>Jan Kowalski jeszcze przed II wojną światową wyemigrował do Japonii. W czasie wojny japońsko-amerykańskiej nie popierał żadnej ze stron konfliktu, ale w czerwcu 1945 r. – za namową przyjaciół – postanowił wstąpić do ochotniczych oddziałów armii japońskiej. Jako członek tejże armii brał m.in. czynny udział w zamordowaniu 23 amerykańskich jeńców wojennych. Za zbrodnię tę został w 1953 r. pozbawiony polskiego obywatelstwa. </a:t>
            </a:r>
          </a:p>
          <a:p>
            <a:pPr marL="0" indent="0">
              <a:buNone/>
            </a:pPr>
            <a:r>
              <a:rPr lang="pl-PL" i="1" dirty="0"/>
              <a:t>Oceń, czy bracia Kowalscy mogą ubiegać się o przywrócenie obywatelstwa polskiego.</a:t>
            </a:r>
            <a:endParaRPr lang="pl-PL" dirty="0"/>
          </a:p>
        </p:txBody>
      </p:sp>
    </p:spTree>
    <p:extLst>
      <p:ext uri="{BB962C8B-B14F-4D97-AF65-F5344CB8AC3E}">
        <p14:creationId xmlns:p14="http://schemas.microsoft.com/office/powerpoint/2010/main" val="40535797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229600" cy="6470179"/>
          </a:xfrm>
        </p:spPr>
        <p:txBody>
          <a:bodyPr>
            <a:normAutofit fontScale="40000" lnSpcReduction="20000"/>
          </a:bodyPr>
          <a:lstStyle/>
          <a:p>
            <a:pPr marL="0" indent="0" algn="ctr">
              <a:buNone/>
            </a:pPr>
            <a:r>
              <a:rPr lang="pl-PL" sz="8000" b="1" dirty="0"/>
              <a:t> </a:t>
            </a:r>
            <a:r>
              <a:rPr lang="pl-PL" sz="8000" b="1" dirty="0" smtClean="0"/>
              <a:t>Kazus nr 4</a:t>
            </a:r>
          </a:p>
          <a:p>
            <a:pPr marL="0" indent="0" algn="just">
              <a:buNone/>
            </a:pPr>
            <a:r>
              <a:rPr lang="pl-PL" sz="6000" dirty="0" smtClean="0"/>
              <a:t>Pani Alina Kowalska od ponad czterdziestu lat mieszka w Moskwie. Potrafi mówić po polsku, a jej dziadkowie byli prześladowani ze względu na narodowość polską, na co posiada ona odpowiednie dokumenty. Od kilku lat stara się powrócić do ojczyzny. </a:t>
            </a:r>
            <a:r>
              <a:rPr lang="pl-PL" sz="6000" dirty="0"/>
              <a:t>D</a:t>
            </a:r>
            <a:r>
              <a:rPr lang="pl-PL" sz="6000" dirty="0" smtClean="0"/>
              <a:t>zięki staraniom jej przyjaciół w Polsce, Rada Gminy Polkowice podjęła 13 października 2015 r. uchwałę zawierającą zobowiązanie zapewnienia jej warunków do osiedlenia się w gminie Polkowice do 30 czerwca 2016 r. Uchwała ta wskazuje lokal mieszkalny oraz formę jego udostępnienia.</a:t>
            </a:r>
          </a:p>
          <a:p>
            <a:pPr marL="0" indent="0" algn="just">
              <a:buNone/>
            </a:pPr>
            <a:r>
              <a:rPr lang="pl-PL" sz="6000" dirty="0" smtClean="0"/>
              <a:t>Na podstawie tych danych Konsul RP w Moskwie wydał decyzję o odmowie stwierdzenia polskiego pochodzenia. Pani Alina odwołała się od tej decyzji do Ministra Spraw Zagranicznych. Ten zmienił decyzję.</a:t>
            </a:r>
          </a:p>
          <a:p>
            <a:pPr marL="0" indent="0" algn="just">
              <a:buNone/>
            </a:pPr>
            <a:r>
              <a:rPr lang="pl-PL" sz="6000" dirty="0" smtClean="0"/>
              <a:t>Biorąc pod uwagę stwierdzenie przez MSZ polskiego pochodzenia Pani Aliny Kowalskiej, Konsul RP w Moskwie wydał jej tzw. winę krajową, która stwierdza, że z dniem jej wydania Pani Alina Kowalska nabywa obywatelstwo polskie z racji uznania jej – jako cudzoziemki – za obywatelkę RP.</a:t>
            </a:r>
          </a:p>
          <a:p>
            <a:pPr marL="0" indent="0" algn="just">
              <a:buNone/>
            </a:pPr>
            <a:r>
              <a:rPr lang="pl-PL" sz="6000" i="1" dirty="0" smtClean="0"/>
              <a:t>Oceń przedstawiony stan faktyczny.</a:t>
            </a:r>
            <a:endParaRPr lang="pl-PL" sz="6000" i="1" dirty="0"/>
          </a:p>
        </p:txBody>
      </p:sp>
    </p:spTree>
    <p:extLst>
      <p:ext uri="{BB962C8B-B14F-4D97-AF65-F5344CB8AC3E}">
        <p14:creationId xmlns:p14="http://schemas.microsoft.com/office/powerpoint/2010/main" val="27978255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229600" cy="6470179"/>
          </a:xfrm>
        </p:spPr>
        <p:txBody>
          <a:bodyPr>
            <a:normAutofit fontScale="55000" lnSpcReduction="20000"/>
          </a:bodyPr>
          <a:lstStyle/>
          <a:p>
            <a:pPr marL="0" indent="0" algn="ctr">
              <a:buNone/>
            </a:pPr>
            <a:r>
              <a:rPr lang="pl-PL" sz="8000" b="1" dirty="0"/>
              <a:t> </a:t>
            </a:r>
            <a:r>
              <a:rPr lang="pl-PL" sz="8000" b="1" dirty="0" smtClean="0"/>
              <a:t>Kazus nr 5</a:t>
            </a:r>
          </a:p>
          <a:p>
            <a:pPr marL="0" indent="0" algn="just">
              <a:buNone/>
            </a:pPr>
            <a:r>
              <a:rPr lang="pl-PL" sz="6000" dirty="0" smtClean="0"/>
              <a:t>Pan Piotr Ławrow, obywatel Federacji Rosyjskiej, mieszkał w Polsce od 1 stycznia 2010 r. do 30 kwietnia 2011 r. Następnie zamieszkał w Czeczenii. Powrócił do Polski 14 września 2013 r. Miesiąc później uzyskał status uchodźcy, z czym wiązało się między innymi uzyskanie zezwolenia na pobyt stały. Pan Ławrow utrzymuje się z pisania książek historycznych. Dzięki zdobywanym w ten sposób pieniądzom wynajął mieszkanie w Warszawie na okres 5 lat. 15 października 2015 r. złożył on do wojewody wniosek o uznanie go za obywatela RP.</a:t>
            </a:r>
          </a:p>
          <a:p>
            <a:pPr marL="0" indent="0" algn="just">
              <a:buNone/>
            </a:pPr>
            <a:r>
              <a:rPr lang="pl-PL" sz="6000" i="1" dirty="0" smtClean="0"/>
              <a:t>Jaką decyzję powinien wydać wojewoda?</a:t>
            </a:r>
            <a:endParaRPr lang="pl-PL" sz="6000" i="1" dirty="0"/>
          </a:p>
        </p:txBody>
      </p:sp>
    </p:spTree>
    <p:extLst>
      <p:ext uri="{BB962C8B-B14F-4D97-AF65-F5344CB8AC3E}">
        <p14:creationId xmlns:p14="http://schemas.microsoft.com/office/powerpoint/2010/main" val="36536475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16632"/>
            <a:ext cx="8229600" cy="6741368"/>
          </a:xfrm>
        </p:spPr>
        <p:txBody>
          <a:bodyPr>
            <a:normAutofit fontScale="25000" lnSpcReduction="20000"/>
          </a:bodyPr>
          <a:lstStyle/>
          <a:p>
            <a:pPr marL="0" indent="0" algn="ctr">
              <a:buNone/>
            </a:pPr>
            <a:r>
              <a:rPr lang="pl-PL" sz="8000" b="1" dirty="0"/>
              <a:t> </a:t>
            </a:r>
            <a:r>
              <a:rPr lang="pl-PL" sz="8000" b="1" dirty="0" smtClean="0"/>
              <a:t>Kazus nr 6</a:t>
            </a:r>
          </a:p>
          <a:p>
            <a:pPr marL="0" indent="0" algn="just">
              <a:buNone/>
            </a:pPr>
            <a:r>
              <a:rPr lang="pl-PL" sz="11200" dirty="0" smtClean="0"/>
              <a:t>Panie Anna i Katarzyna </a:t>
            </a:r>
            <a:r>
              <a:rPr lang="pl-PL" sz="11200" dirty="0" err="1" smtClean="0"/>
              <a:t>Ost</a:t>
            </a:r>
            <a:r>
              <a:rPr lang="pl-PL" sz="11200" dirty="0" smtClean="0"/>
              <a:t> były potomkami obywateli Polskich i od urodzenia mieszkały na Syberii. W 2014 r. postanowiły ubiegać się o polskie obywatelstwo. Pani Anna wszczęła procedurę repatriacyjną, natomiast pani Katarzyna zwróciła się do Prezydenta RP o nadanie jej obywatelstwa.  Pani Anna uzyskała wizę krajową 10 października 2015 r., natomiast postanowienie o nadanie </a:t>
            </a:r>
            <a:r>
              <a:rPr lang="pl-PL" sz="11200" dirty="0"/>
              <a:t>p</a:t>
            </a:r>
            <a:r>
              <a:rPr lang="pl-PL" sz="11200" dirty="0" smtClean="0"/>
              <a:t>ani Katarzynie obywatelstwa Prezydent popisał 14 października 2015 r.</a:t>
            </a:r>
          </a:p>
          <a:p>
            <a:pPr marL="0" indent="0" algn="just">
              <a:buNone/>
            </a:pPr>
            <a:r>
              <a:rPr lang="pl-PL" sz="11200" dirty="0" smtClean="0"/>
              <a:t>Wcześniej, we wrześniu 2015 r., na Syberii wybuchła epidemia groźnej choroby zakaźnej, w związku z czym UE wydała zakaz wpuszczania osób przybywających (choćby nie bezpośrednio) z Rosji. 14 października panie Anna i Katarzyna </a:t>
            </a:r>
            <a:r>
              <a:rPr lang="pl-PL" sz="11200" dirty="0" err="1" smtClean="0"/>
              <a:t>Ost</a:t>
            </a:r>
            <a:r>
              <a:rPr lang="pl-PL" sz="11200" dirty="0" smtClean="0"/>
              <a:t> zostały zatrzymane na przejściu granicznym w Terespolu. Funkcjonariusz Straży Granicznej oświadczył im, że ze względu na wspomniany zakaz nie zostaną wpuszczone do Polski.</a:t>
            </a:r>
          </a:p>
          <a:p>
            <a:pPr marL="0" indent="0" algn="just">
              <a:buNone/>
            </a:pPr>
            <a:r>
              <a:rPr lang="pl-PL" sz="11200" i="1" dirty="0" smtClean="0"/>
              <a:t>Oceń przedstawiony stan faktyczny.</a:t>
            </a:r>
            <a:endParaRPr lang="pl-PL" sz="11200" i="1" dirty="0"/>
          </a:p>
        </p:txBody>
      </p:sp>
    </p:spTree>
    <p:extLst>
      <p:ext uri="{BB962C8B-B14F-4D97-AF65-F5344CB8AC3E}">
        <p14:creationId xmlns:p14="http://schemas.microsoft.com/office/powerpoint/2010/main" val="15645190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16632"/>
            <a:ext cx="8928992" cy="6741368"/>
          </a:xfrm>
        </p:spPr>
        <p:txBody>
          <a:bodyPr>
            <a:normAutofit fontScale="25000" lnSpcReduction="20000"/>
          </a:bodyPr>
          <a:lstStyle/>
          <a:p>
            <a:pPr marL="0" indent="0" algn="ctr">
              <a:buNone/>
            </a:pPr>
            <a:r>
              <a:rPr lang="pl-PL" sz="8000" b="1" dirty="0"/>
              <a:t> </a:t>
            </a:r>
            <a:r>
              <a:rPr lang="pl-PL" sz="8000" b="1" dirty="0" smtClean="0"/>
              <a:t>Kazus nr 7</a:t>
            </a:r>
          </a:p>
          <a:p>
            <a:pPr marL="0" indent="0" algn="just">
              <a:buNone/>
            </a:pPr>
            <a:r>
              <a:rPr lang="pl-PL" sz="10400" dirty="0" smtClean="0"/>
              <a:t>W dniu 2 listopada 2015 r. weszła w życie ustawa, której art. </a:t>
            </a:r>
            <a:r>
              <a:rPr lang="pl-PL" sz="10400" dirty="0"/>
              <a:t>7</a:t>
            </a:r>
            <a:r>
              <a:rPr lang="pl-PL" sz="10400" dirty="0" smtClean="0"/>
              <a:t> brzmiał:</a:t>
            </a:r>
          </a:p>
          <a:p>
            <a:pPr marL="0" indent="0" algn="just">
              <a:buNone/>
            </a:pPr>
            <a:r>
              <a:rPr lang="pl-PL" sz="10400" dirty="0" smtClean="0"/>
              <a:t>1. Audycje radiowe i telewizyjne kierowane do dzieci przed ich emisją poddawane są ocenie Państwowej Komisji Etyki. </a:t>
            </a:r>
          </a:p>
          <a:p>
            <a:pPr marL="0" indent="0" algn="just">
              <a:buNone/>
            </a:pPr>
            <a:r>
              <a:rPr lang="pl-PL" sz="10400" dirty="0" smtClean="0"/>
              <a:t>2. Państwowa Komisja Etyki składa się z 25 osób, reprezentujących różne środowiska polityczne i społeczne. Członków Komisji powołuje Sejm większością 2/3 ustawowej liczby posłów.</a:t>
            </a:r>
          </a:p>
          <a:p>
            <a:pPr marL="0" indent="0" algn="just">
              <a:buNone/>
            </a:pPr>
            <a:r>
              <a:rPr lang="pl-PL" sz="10400" dirty="0" smtClean="0"/>
              <a:t>3. W przypadku stwierdzenia przez Państwową Komisję Etyki, uchwałą podjętą jednogłośnie, że audycja zawiera treści nieodpowiednie dla dzieci, w tym zwłaszcza zawiera treści erotyczne lub ukazujące przemoc, Komisja zakazuje emisji takiej audycji.</a:t>
            </a:r>
          </a:p>
          <a:p>
            <a:pPr marL="0" indent="0" algn="just">
              <a:buNone/>
            </a:pPr>
            <a:r>
              <a:rPr lang="pl-PL" sz="10400" dirty="0" smtClean="0"/>
              <a:t>4. Od decyzji Komisji, o której mowa w ust. 3, przysługuje odwołanie do Naczelnego Sądu Administracyjnego. NSA rozpatruje odwołanie w ciągu 24 godzin od chwili wniesienia odwołania.</a:t>
            </a:r>
          </a:p>
          <a:p>
            <a:pPr marL="0" indent="0" algn="just">
              <a:buNone/>
            </a:pPr>
            <a:r>
              <a:rPr lang="pl-PL" sz="10400" dirty="0" smtClean="0"/>
              <a:t>5. W przypadku emisji audycji mimo zakazu podmiot emitujący podlega karze grzywny w wysokości od 1 do 5 mln złotych.</a:t>
            </a:r>
          </a:p>
        </p:txBody>
      </p:sp>
    </p:spTree>
    <p:extLst>
      <p:ext uri="{BB962C8B-B14F-4D97-AF65-F5344CB8AC3E}">
        <p14:creationId xmlns:p14="http://schemas.microsoft.com/office/powerpoint/2010/main" val="4128946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052736"/>
            <a:ext cx="8229600" cy="5678091"/>
          </a:xfrm>
        </p:spPr>
        <p:txBody>
          <a:bodyPr>
            <a:normAutofit/>
          </a:bodyPr>
          <a:lstStyle/>
          <a:p>
            <a:pPr marL="0" indent="0" algn="ctr">
              <a:buNone/>
            </a:pPr>
            <a:r>
              <a:rPr lang="pl-PL" sz="2400" b="1" dirty="0" smtClean="0"/>
              <a:t>Art. 1</a:t>
            </a:r>
          </a:p>
          <a:p>
            <a:pPr marL="0" indent="0" algn="just">
              <a:buNone/>
            </a:pPr>
            <a:r>
              <a:rPr lang="pl-PL" sz="3000" dirty="0"/>
              <a:t>Każde Państwo władne jest określić w swym ustawodawstwie, kto jest jego obywatelem. Ustawodawstwo to winno być przyjęte przez inne Państwa, byleby było zgodne z umowami międzynarodowymi, zwyczajem międzynarodowym i zasadami prawnymi ogólnie uznanymi w przedmiocie obywatelstwa.</a:t>
            </a:r>
            <a:endParaRPr lang="pl-PL" sz="3000" dirty="0" smtClean="0"/>
          </a:p>
          <a:p>
            <a:pPr marL="0" indent="0">
              <a:buNone/>
            </a:pPr>
            <a:endParaRPr lang="pl-PL" sz="2400" dirty="0"/>
          </a:p>
          <a:p>
            <a:pPr marL="0" indent="0" algn="r">
              <a:buNone/>
            </a:pPr>
            <a:r>
              <a:rPr lang="pl-PL" sz="2400" i="1" dirty="0" smtClean="0"/>
              <a:t>(Konwencja </a:t>
            </a:r>
            <a:r>
              <a:rPr lang="pl-PL" sz="2400" i="1" dirty="0"/>
              <a:t>w sprawie pewnych zagadnień dotyczących kolizji ustaw o obywatelstwie oraz protokół dotyczący przypadku bezpaństwowości, podpisane w Hadze dnia 12 kwietnia 1930 r</a:t>
            </a:r>
            <a:r>
              <a:rPr lang="pl-PL" sz="2400" i="1" dirty="0" smtClean="0"/>
              <a:t>.)</a:t>
            </a:r>
            <a:endParaRPr lang="pl-PL" sz="2400" i="1" dirty="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Podmioty konstytucyjnych praw i wolności</a:t>
            </a:r>
            <a:endParaRPr lang="pl-PL" sz="1200" dirty="0"/>
          </a:p>
        </p:txBody>
      </p:sp>
    </p:spTree>
    <p:extLst>
      <p:ext uri="{BB962C8B-B14F-4D97-AF65-F5344CB8AC3E}">
        <p14:creationId xmlns:p14="http://schemas.microsoft.com/office/powerpoint/2010/main" val="26179320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16632"/>
            <a:ext cx="8928992" cy="6741368"/>
          </a:xfrm>
        </p:spPr>
        <p:txBody>
          <a:bodyPr>
            <a:normAutofit fontScale="32500" lnSpcReduction="20000"/>
          </a:bodyPr>
          <a:lstStyle/>
          <a:p>
            <a:pPr marL="0" indent="0" algn="ctr">
              <a:buNone/>
            </a:pPr>
            <a:r>
              <a:rPr lang="pl-PL" sz="8000" b="1" dirty="0"/>
              <a:t> </a:t>
            </a:r>
            <a:r>
              <a:rPr lang="pl-PL" sz="8000" b="1" dirty="0" smtClean="0"/>
              <a:t>Kazus nr </a:t>
            </a:r>
            <a:r>
              <a:rPr lang="pl-PL" sz="8000" b="1" dirty="0"/>
              <a:t>8</a:t>
            </a:r>
            <a:endParaRPr lang="pl-PL" sz="8000" b="1" dirty="0" smtClean="0"/>
          </a:p>
          <a:p>
            <a:pPr marL="0" indent="0" algn="just">
              <a:buNone/>
            </a:pPr>
            <a:r>
              <a:rPr lang="pl-PL" sz="10400" dirty="0" smtClean="0"/>
              <a:t>W dniu 2 listopada 2015 r. weszła w życie ustawa, której art. 8 brzmiał:</a:t>
            </a:r>
          </a:p>
          <a:p>
            <a:pPr marL="0" indent="0" algn="just">
              <a:buNone/>
            </a:pPr>
            <a:r>
              <a:rPr lang="pl-PL" sz="10400" dirty="0" smtClean="0"/>
              <a:t>1. Podmiot zainteresowany wydawaniem tytułu prasowego jest zobowiązany, przed rozpoczęciem jego wydawania, wystąpić z wnioskiem do Ministra Informacji i Cyfryzacji o wpis tego tytułu do Polskiego Rejestru Czasopism.</a:t>
            </a:r>
          </a:p>
          <a:p>
            <a:pPr marL="0" indent="0" algn="just">
              <a:buNone/>
            </a:pPr>
            <a:r>
              <a:rPr lang="pl-PL" sz="10400" dirty="0" smtClean="0"/>
              <a:t>2. Minister zobowiązany jest wpisać tytuł prasowy do Polskiego Rejestru Czasopism niezwłocznie.</a:t>
            </a:r>
          </a:p>
          <a:p>
            <a:pPr marL="0" indent="0" algn="just">
              <a:buNone/>
            </a:pPr>
            <a:r>
              <a:rPr lang="pl-PL" sz="10400" dirty="0" smtClean="0"/>
              <a:t>3. Wydawanie tytułu prasowego przed wpisaniem go do Polskiego Rejestru Czasopism jest zakazane.</a:t>
            </a:r>
          </a:p>
          <a:p>
            <a:pPr marL="0" indent="0" algn="just">
              <a:buNone/>
            </a:pPr>
            <a:r>
              <a:rPr lang="pl-PL" sz="10400" dirty="0" smtClean="0"/>
              <a:t>4. Za naruszenie zakazu, o którym mowa w ust. 3, wydawca podlega karze finansowej w wysokości od 100 tys. do 500 tys. zł.</a:t>
            </a:r>
          </a:p>
        </p:txBody>
      </p:sp>
    </p:spTree>
    <p:extLst>
      <p:ext uri="{BB962C8B-B14F-4D97-AF65-F5344CB8AC3E}">
        <p14:creationId xmlns:p14="http://schemas.microsoft.com/office/powerpoint/2010/main" val="39005029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16632"/>
            <a:ext cx="8928992" cy="6741368"/>
          </a:xfrm>
        </p:spPr>
        <p:txBody>
          <a:bodyPr>
            <a:normAutofit fontScale="25000" lnSpcReduction="20000"/>
          </a:bodyPr>
          <a:lstStyle/>
          <a:p>
            <a:pPr marL="0" indent="0" algn="ctr">
              <a:buNone/>
            </a:pPr>
            <a:r>
              <a:rPr lang="pl-PL" sz="8000" b="1" dirty="0"/>
              <a:t> </a:t>
            </a:r>
            <a:r>
              <a:rPr lang="pl-PL" sz="8000" b="1" dirty="0" smtClean="0"/>
              <a:t>Kazus nr 9</a:t>
            </a:r>
          </a:p>
          <a:p>
            <a:pPr marL="0" indent="0" algn="ctr">
              <a:buNone/>
            </a:pPr>
            <a:endParaRPr lang="pl-PL" sz="8000" b="1" dirty="0" smtClean="0"/>
          </a:p>
          <a:p>
            <a:pPr marL="0" indent="0" algn="just">
              <a:buNone/>
            </a:pPr>
            <a:r>
              <a:rPr lang="pl-PL" sz="12800" dirty="0" smtClean="0"/>
              <a:t>W dniu 2 listopada 2015 r. weszła w życie ustawa, której art. 9 brzmiał:</a:t>
            </a:r>
          </a:p>
          <a:p>
            <a:pPr marL="0" indent="0" algn="just">
              <a:buNone/>
            </a:pPr>
            <a:r>
              <a:rPr lang="pl-PL" sz="12800" dirty="0" smtClean="0"/>
              <a:t>1. Prowadzenie radia lub telewizji wymaga uprzedniego uzyskania koncesji.</a:t>
            </a:r>
          </a:p>
          <a:p>
            <a:pPr marL="0" indent="0" algn="just">
              <a:buNone/>
            </a:pPr>
            <a:r>
              <a:rPr lang="pl-PL" sz="12800" dirty="0" smtClean="0"/>
              <a:t>2. Koncesję, o której mowa w ust. 1, nabywa się w drodze kupna od Krajowej Rady Radiofonii i Telewizji.</a:t>
            </a:r>
          </a:p>
          <a:p>
            <a:pPr marL="0" indent="0" algn="just">
              <a:buNone/>
            </a:pPr>
            <a:r>
              <a:rPr lang="pl-PL" sz="12800" dirty="0" smtClean="0"/>
              <a:t>3. Cena koncesji na prowadzenie radia wynosi 500 tys. zł, natomiast na prowadzenie telewizji – 1 mln zł. Cena pokrywa wyłącznie koszty Krajowej Rady Radiofonii i Telewizji związane z udostępnieniem pasma.</a:t>
            </a:r>
            <a:r>
              <a:rPr lang="pl-PL" sz="12800" dirty="0"/>
              <a:t> </a:t>
            </a:r>
            <a:r>
              <a:rPr lang="pl-PL" sz="12800" dirty="0" smtClean="0"/>
              <a:t>Jeżeli koszty, o których mowa w zdaniu poprzednim, wyniosą mniej niż cena koncesji, Krajowa Rada zwraca różnicę podmiotowi, który nabył koncesję.</a:t>
            </a:r>
          </a:p>
        </p:txBody>
      </p:sp>
    </p:spTree>
    <p:extLst>
      <p:ext uri="{BB962C8B-B14F-4D97-AF65-F5344CB8AC3E}">
        <p14:creationId xmlns:p14="http://schemas.microsoft.com/office/powerpoint/2010/main" val="3569091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 następne zajęcia:</a:t>
            </a:r>
            <a:endParaRPr lang="pl-PL" dirty="0"/>
          </a:p>
        </p:txBody>
      </p:sp>
      <p:sp>
        <p:nvSpPr>
          <p:cNvPr id="3" name="Symbol zastępczy zawartości 2"/>
          <p:cNvSpPr>
            <a:spLocks noGrp="1"/>
          </p:cNvSpPr>
          <p:nvPr>
            <p:ph idx="1"/>
          </p:nvPr>
        </p:nvSpPr>
        <p:spPr/>
        <p:txBody>
          <a:bodyPr/>
          <a:lstStyle/>
          <a:p>
            <a:pPr marL="0" indent="0">
              <a:buNone/>
            </a:pPr>
            <a:r>
              <a:rPr lang="pl-PL" dirty="0"/>
              <a:t>1) Art. 1-18 Konwencji o ochronie praw człowieka i podstawowych wolności,</a:t>
            </a:r>
          </a:p>
          <a:p>
            <a:pPr marL="0" indent="0">
              <a:buNone/>
            </a:pPr>
            <a:r>
              <a:rPr lang="pl-PL" dirty="0"/>
              <a:t>2) Art. 1-27 Międzynarodowego Paktu Praw Obywatelskich i Politycznych,</a:t>
            </a:r>
          </a:p>
          <a:p>
            <a:pPr marL="0" indent="0">
              <a:buNone/>
            </a:pPr>
            <a:r>
              <a:rPr lang="pl-PL" dirty="0"/>
              <a:t>3) Art. 1-15 Międzynarodowego Paktu Praw Gospodarczych, Społecznych i Kulturalnych,</a:t>
            </a:r>
          </a:p>
          <a:p>
            <a:pPr marL="0" indent="0">
              <a:buNone/>
            </a:pPr>
            <a:r>
              <a:rPr lang="pl-PL" dirty="0"/>
              <a:t>4) Art. 1-19 oraz 30-31 Europejskiej Karty Społecznej.</a:t>
            </a:r>
          </a:p>
          <a:p>
            <a:pPr marL="0" indent="0">
              <a:buNone/>
            </a:pPr>
            <a:endParaRPr lang="pl-PL" dirty="0"/>
          </a:p>
        </p:txBody>
      </p:sp>
    </p:spTree>
    <p:extLst>
      <p:ext uri="{BB962C8B-B14F-4D97-AF65-F5344CB8AC3E}">
        <p14:creationId xmlns:p14="http://schemas.microsoft.com/office/powerpoint/2010/main" val="3292962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052736"/>
            <a:ext cx="8229600" cy="5678091"/>
          </a:xfrm>
        </p:spPr>
        <p:txBody>
          <a:bodyPr>
            <a:normAutofit/>
          </a:bodyPr>
          <a:lstStyle/>
          <a:p>
            <a:pPr marL="0" indent="0" algn="ctr">
              <a:buNone/>
            </a:pPr>
            <a:r>
              <a:rPr lang="pl-PL" sz="2400" b="1" dirty="0" smtClean="0"/>
              <a:t>Art. 15</a:t>
            </a:r>
          </a:p>
          <a:p>
            <a:pPr marL="0" indent="0">
              <a:buNone/>
            </a:pPr>
            <a:r>
              <a:rPr lang="pl-PL" sz="2800" dirty="0" smtClean="0"/>
              <a:t>1. Każdy </a:t>
            </a:r>
            <a:r>
              <a:rPr lang="pl-PL" sz="2800" dirty="0"/>
              <a:t>człowiek ma prawo do </a:t>
            </a:r>
            <a:r>
              <a:rPr lang="pl-PL" sz="2800" dirty="0" smtClean="0"/>
              <a:t>posiadania obywatelstwa</a:t>
            </a:r>
            <a:r>
              <a:rPr lang="pl-PL" sz="2800" dirty="0"/>
              <a:t>.</a:t>
            </a:r>
            <a:br>
              <a:rPr lang="pl-PL" sz="2800" dirty="0"/>
            </a:br>
            <a:r>
              <a:rPr lang="pl-PL" sz="2800" dirty="0" smtClean="0"/>
              <a:t>2. Nie </a:t>
            </a:r>
            <a:r>
              <a:rPr lang="pl-PL" sz="2800" dirty="0"/>
              <a:t>wolno nikogo pozbawiać samowolnie obywatelstwa ani nikomu odmawiać prawa do zmiany obywatelstwa. </a:t>
            </a:r>
          </a:p>
          <a:p>
            <a:pPr marL="0" indent="0">
              <a:buNone/>
            </a:pPr>
            <a:endParaRPr lang="pl-PL" sz="2400" dirty="0"/>
          </a:p>
          <a:p>
            <a:pPr marL="0" indent="0" algn="r">
              <a:buNone/>
            </a:pPr>
            <a:r>
              <a:rPr lang="pl-PL" sz="2400" i="1" dirty="0" smtClean="0"/>
              <a:t>(Powszechna Deklaracja Praw Człowieka i Obywatela)</a:t>
            </a:r>
            <a:endParaRPr lang="pl-PL" sz="2400" i="1" dirty="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Podmioty konstytucyjnych praw i wolności</a:t>
            </a:r>
            <a:endParaRPr lang="pl-PL" sz="1200" dirty="0"/>
          </a:p>
        </p:txBody>
      </p:sp>
    </p:spTree>
    <p:extLst>
      <p:ext uri="{BB962C8B-B14F-4D97-AF65-F5344CB8AC3E}">
        <p14:creationId xmlns:p14="http://schemas.microsoft.com/office/powerpoint/2010/main" val="4172381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052736"/>
            <a:ext cx="8229600" cy="5678091"/>
          </a:xfrm>
        </p:spPr>
        <p:txBody>
          <a:bodyPr>
            <a:normAutofit/>
          </a:bodyPr>
          <a:lstStyle/>
          <a:p>
            <a:pPr marL="0" indent="0" algn="ctr">
              <a:buNone/>
            </a:pPr>
            <a:r>
              <a:rPr lang="pl-PL" sz="2400" b="1" dirty="0" smtClean="0"/>
              <a:t>Art. 24</a:t>
            </a:r>
          </a:p>
          <a:p>
            <a:pPr marL="0" indent="0">
              <a:buNone/>
            </a:pPr>
            <a:r>
              <a:rPr lang="pl-PL" sz="2800" dirty="0"/>
              <a:t>1. Każde dziecko, bez żadnej dyskryminacji ze względu na rasę, kolor skóry, płeć, język, religię, pochodzenie narodowe lub społeczne, sytuację majątkową lub urodzenie, ma prawo do środków ochrony, jakich wymaga status małoletniego, ze strony rodziny, społeczeństwa i Państwa.</a:t>
            </a:r>
          </a:p>
          <a:p>
            <a:pPr marL="0" indent="0">
              <a:buNone/>
            </a:pPr>
            <a:r>
              <a:rPr lang="pl-PL" sz="2800" dirty="0"/>
              <a:t>2. Każde dziecko powinno być zarejestrowane niezwłocznie po urodzeniu i posiadać nazwisko.</a:t>
            </a:r>
          </a:p>
          <a:p>
            <a:pPr marL="0" indent="0">
              <a:buNone/>
            </a:pPr>
            <a:r>
              <a:rPr lang="pl-PL" sz="2800" b="1" dirty="0"/>
              <a:t>3. Każde dziecko ma prawo do nabycia obywatelstwa.</a:t>
            </a:r>
          </a:p>
          <a:p>
            <a:pPr marL="0" indent="0">
              <a:buNone/>
            </a:pPr>
            <a:endParaRPr lang="pl-PL" sz="2400" dirty="0"/>
          </a:p>
          <a:p>
            <a:pPr marL="0" indent="0" algn="r">
              <a:buNone/>
            </a:pPr>
            <a:r>
              <a:rPr lang="pl-PL" sz="2400" i="1" dirty="0" smtClean="0"/>
              <a:t>(Międzynarodowy Pakt Praw Obywatelskich i Politycznych)</a:t>
            </a:r>
            <a:endParaRPr lang="pl-PL" sz="2400" i="1" dirty="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Podmioty konstytucyjnych praw i wolności</a:t>
            </a:r>
            <a:endParaRPr lang="pl-PL" sz="1200" dirty="0"/>
          </a:p>
        </p:txBody>
      </p:sp>
    </p:spTree>
    <p:extLst>
      <p:ext uri="{BB962C8B-B14F-4D97-AF65-F5344CB8AC3E}">
        <p14:creationId xmlns:p14="http://schemas.microsoft.com/office/powerpoint/2010/main" val="2027862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81764" y="620688"/>
            <a:ext cx="8229600" cy="5822107"/>
          </a:xfrm>
        </p:spPr>
        <p:txBody>
          <a:bodyPr>
            <a:normAutofit fontScale="92500" lnSpcReduction="20000"/>
          </a:bodyPr>
          <a:lstStyle/>
          <a:p>
            <a:pPr marL="0" indent="0" algn="ctr">
              <a:buNone/>
            </a:pPr>
            <a:r>
              <a:rPr lang="pl-PL" sz="2400" dirty="0"/>
              <a:t>Konwencja o obywatelstwie kobiet zamężnych otwarta do podpisu w Nowym Jorku dnia 20 lutego 1957 r</a:t>
            </a:r>
            <a:r>
              <a:rPr lang="pl-PL" sz="2400" dirty="0" smtClean="0"/>
              <a:t>.</a:t>
            </a:r>
          </a:p>
          <a:p>
            <a:pPr marL="0" indent="0" algn="ctr">
              <a:buNone/>
            </a:pPr>
            <a:endParaRPr lang="pl-PL" sz="2400" i="1" dirty="0"/>
          </a:p>
          <a:p>
            <a:pPr marL="0" indent="0" algn="ctr">
              <a:buNone/>
            </a:pPr>
            <a:r>
              <a:rPr lang="pl-PL" sz="1900" b="1" dirty="0" smtClean="0"/>
              <a:t>Art. 1</a:t>
            </a:r>
          </a:p>
          <a:p>
            <a:pPr marL="0" indent="0" algn="just">
              <a:buNone/>
            </a:pPr>
            <a:r>
              <a:rPr lang="pl-PL" sz="1900" i="1" dirty="0"/>
              <a:t>Każde Umawiające się Państwo zgadza się, że ani zawarcie, ani rozwiązanie związku małżeńskiego pomiędzy jego obywatelem a cudzoziemcem, ani też zmiana obywatelstwa przez małżonka w czasie trwania związku małżeńskiego nie wpłyną automatycznie na obywatelstwo </a:t>
            </a:r>
            <a:r>
              <a:rPr lang="pl-PL" sz="1900" i="1" dirty="0" smtClean="0"/>
              <a:t>żony.</a:t>
            </a:r>
          </a:p>
          <a:p>
            <a:pPr marL="0" indent="0" algn="just">
              <a:buNone/>
            </a:pPr>
            <a:endParaRPr lang="pl-PL" sz="1900" dirty="0"/>
          </a:p>
          <a:p>
            <a:pPr marL="0" indent="0" algn="ctr">
              <a:buNone/>
            </a:pPr>
            <a:r>
              <a:rPr lang="pl-PL" sz="1900" b="1" dirty="0" smtClean="0"/>
              <a:t>Art. 2</a:t>
            </a:r>
          </a:p>
          <a:p>
            <a:pPr marL="0" indent="0" algn="just">
              <a:buNone/>
            </a:pPr>
            <a:r>
              <a:rPr lang="pl-PL" sz="1900" i="1" dirty="0"/>
              <a:t>Każde Umawiające się Państwo zgadza się, że ani dobrowolne nabycie obywatelstwa innego państwa przez jego obywatela, ani zrzeczenie się swego obywatelstwa przez jego obywatela nie przeszkodzą żonie tego obywatela w zachowaniu swego </a:t>
            </a:r>
            <a:r>
              <a:rPr lang="pl-PL" sz="1900" i="1" dirty="0" smtClean="0"/>
              <a:t>obywatelstwa.</a:t>
            </a:r>
          </a:p>
          <a:p>
            <a:pPr marL="0" indent="0" algn="just">
              <a:buNone/>
            </a:pPr>
            <a:endParaRPr lang="pl-PL" sz="1900" dirty="0"/>
          </a:p>
          <a:p>
            <a:pPr marL="0" indent="0" algn="ctr">
              <a:buNone/>
            </a:pPr>
            <a:r>
              <a:rPr lang="pl-PL" sz="1900" b="1" dirty="0" smtClean="0"/>
              <a:t>Art. 3 ust. 1</a:t>
            </a:r>
          </a:p>
          <a:p>
            <a:pPr marL="0" indent="0" algn="just">
              <a:buNone/>
            </a:pPr>
            <a:r>
              <a:rPr lang="pl-PL" sz="1900" i="1" dirty="0"/>
              <a:t>Każde Umawiające się Państwo zgadza się, że żona jego obywatela, będąca cudzoziemką, może na własną prośbę uzyskać obywatelstwo małżonka w drodze specjalnie uproszczonej procedury naturalizacyjnej; przyznanie tego obywatelstwa może być ograniczone względami bezpieczeństwa państwowego i porządku </a:t>
            </a:r>
            <a:r>
              <a:rPr lang="pl-PL" sz="1900" i="1" dirty="0" smtClean="0"/>
              <a:t>publicznego.</a:t>
            </a:r>
          </a:p>
          <a:p>
            <a:pPr marL="0" indent="0" algn="ctr">
              <a:buNone/>
            </a:pPr>
            <a:endParaRPr lang="pl-PL" sz="1600" dirty="0"/>
          </a:p>
          <a:p>
            <a:pPr marL="0" indent="0" algn="ctr">
              <a:buNone/>
            </a:pPr>
            <a:endParaRPr lang="pl-PL" sz="1600" dirty="0" smtClean="0"/>
          </a:p>
          <a:p>
            <a:pPr marL="0" indent="0" algn="ctr">
              <a:buNone/>
            </a:pPr>
            <a:endParaRPr lang="pl-PL" sz="2400" i="1" dirty="0"/>
          </a:p>
          <a:p>
            <a:pPr marL="0" indent="0" algn="ctr">
              <a:buNone/>
            </a:pPr>
            <a:endParaRPr lang="pl-PL" sz="2400" i="1" dirty="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Podmioty konstytucyjnych praw i wolności</a:t>
            </a:r>
            <a:endParaRPr lang="pl-PL" sz="1200" dirty="0"/>
          </a:p>
        </p:txBody>
      </p:sp>
    </p:spTree>
    <p:extLst>
      <p:ext uri="{BB962C8B-B14F-4D97-AF65-F5344CB8AC3E}">
        <p14:creationId xmlns:p14="http://schemas.microsoft.com/office/powerpoint/2010/main" val="3405321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81764" y="620688"/>
            <a:ext cx="8229600" cy="5822107"/>
          </a:xfrm>
        </p:spPr>
        <p:txBody>
          <a:bodyPr>
            <a:normAutofit fontScale="92500" lnSpcReduction="10000"/>
          </a:bodyPr>
          <a:lstStyle/>
          <a:p>
            <a:pPr marL="0" indent="0" algn="ctr">
              <a:buNone/>
            </a:pPr>
            <a:r>
              <a:rPr lang="pl-PL" sz="2400" dirty="0" smtClean="0"/>
              <a:t>Europejska konwencja o obywatelstwie (1997 r.)</a:t>
            </a:r>
          </a:p>
          <a:p>
            <a:pPr marL="0" indent="0" algn="ctr">
              <a:buNone/>
            </a:pPr>
            <a:r>
              <a:rPr lang="pl-PL" sz="1900" i="1" dirty="0" smtClean="0"/>
              <a:t>(nieratyfikowana przez Polskę)</a:t>
            </a:r>
          </a:p>
          <a:p>
            <a:pPr marL="0" indent="0" algn="ctr">
              <a:buNone/>
            </a:pPr>
            <a:endParaRPr lang="pl-PL" sz="2400" i="1" dirty="0"/>
          </a:p>
          <a:p>
            <a:pPr marL="0" indent="0" algn="ctr">
              <a:buNone/>
            </a:pPr>
            <a:r>
              <a:rPr lang="pl-PL" sz="2000" b="1" dirty="0" smtClean="0"/>
              <a:t>Artykuł </a:t>
            </a:r>
            <a:r>
              <a:rPr lang="pl-PL" sz="2000" b="1" dirty="0"/>
              <a:t>4</a:t>
            </a:r>
            <a:endParaRPr lang="pl-PL" sz="2000" b="1" dirty="0" smtClean="0"/>
          </a:p>
          <a:p>
            <a:pPr marL="0" indent="0" algn="ctr">
              <a:buNone/>
            </a:pPr>
            <a:r>
              <a:rPr lang="pl-PL" sz="2800" dirty="0"/>
              <a:t>Przepisy dotyczące obywatelstwa każdego państwa Strony powinny opierać się na następujących zasadach:</a:t>
            </a:r>
          </a:p>
          <a:p>
            <a:pPr marL="0" lvl="0" indent="0">
              <a:buNone/>
            </a:pPr>
            <a:r>
              <a:rPr lang="pl-PL" sz="2800" dirty="0" smtClean="0"/>
              <a:t>a. każdy </a:t>
            </a:r>
            <a:r>
              <a:rPr lang="pl-PL" sz="2800" dirty="0"/>
              <a:t>ma prawo do obywatelstwa;</a:t>
            </a:r>
          </a:p>
          <a:p>
            <a:pPr marL="0" lvl="0" indent="0">
              <a:buNone/>
            </a:pPr>
            <a:r>
              <a:rPr lang="pl-PL" sz="2800" dirty="0" smtClean="0"/>
              <a:t>b. należy </a:t>
            </a:r>
            <a:r>
              <a:rPr lang="pl-PL" sz="2800" dirty="0"/>
              <a:t>unikać bezpaństwowości;</a:t>
            </a:r>
          </a:p>
          <a:p>
            <a:pPr marL="0" lvl="0" indent="0">
              <a:buNone/>
            </a:pPr>
            <a:r>
              <a:rPr lang="pl-PL" sz="2800" dirty="0" smtClean="0"/>
              <a:t>c. nie </a:t>
            </a:r>
            <a:r>
              <a:rPr lang="pl-PL" sz="2800" dirty="0"/>
              <a:t>zostanie arbitralnie pozbawiony swojego obywatelstwa;</a:t>
            </a:r>
          </a:p>
          <a:p>
            <a:pPr marL="0" lvl="0" indent="0">
              <a:buNone/>
            </a:pPr>
            <a:r>
              <a:rPr lang="pl-PL" sz="2800" dirty="0" smtClean="0"/>
              <a:t>d. ani </a:t>
            </a:r>
            <a:r>
              <a:rPr lang="pl-PL" sz="2800" dirty="0"/>
              <a:t>zawarcie, ani rozwiązanie związku małżeńskiego pomiędzy obywatelem państwa Strony i cudzoziemcem, ani też zmiana obywatelstwa przez jednego z małżonków w czasie trwania związku małżeńskiego nie wpływa automatycznie na obywatelstwo współmałżonka.</a:t>
            </a:r>
          </a:p>
          <a:p>
            <a:pPr marL="0" indent="0" algn="ctr">
              <a:buNone/>
            </a:pPr>
            <a:endParaRPr lang="pl-PL" sz="2400" i="1" dirty="0"/>
          </a:p>
          <a:p>
            <a:pPr marL="0" indent="0" algn="ctr">
              <a:buNone/>
            </a:pPr>
            <a:endParaRPr lang="pl-PL" sz="2400" i="1" dirty="0"/>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Podmioty konstytucyjnych praw i wolności</a:t>
            </a:r>
            <a:endParaRPr lang="pl-PL" sz="1200" dirty="0"/>
          </a:p>
        </p:txBody>
      </p:sp>
    </p:spTree>
    <p:extLst>
      <p:ext uri="{BB962C8B-B14F-4D97-AF65-F5344CB8AC3E}">
        <p14:creationId xmlns:p14="http://schemas.microsoft.com/office/powerpoint/2010/main" val="838097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052737"/>
            <a:ext cx="8229600" cy="1728192"/>
          </a:xfrm>
        </p:spPr>
        <p:txBody>
          <a:bodyPr>
            <a:noAutofit/>
          </a:bodyPr>
          <a:lstStyle/>
          <a:p>
            <a:pPr marL="0" indent="0" algn="ctr">
              <a:buNone/>
            </a:pPr>
            <a:r>
              <a:rPr lang="pl-PL" sz="5400" b="1" dirty="0" smtClean="0"/>
              <a:t>Sposoby nabycia obywatelstwa</a:t>
            </a:r>
          </a:p>
        </p:txBody>
      </p:sp>
      <p:sp>
        <p:nvSpPr>
          <p:cNvPr id="4"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1200" dirty="0" smtClean="0"/>
              <a:t>Sposoby nabycia obywatelstwa</a:t>
            </a:r>
            <a:endParaRPr lang="pl-PL" sz="1200" dirty="0"/>
          </a:p>
        </p:txBody>
      </p:sp>
      <p:sp>
        <p:nvSpPr>
          <p:cNvPr id="2" name="Strzałka w dół 1"/>
          <p:cNvSpPr/>
          <p:nvPr/>
        </p:nvSpPr>
        <p:spPr>
          <a:xfrm rot="3099898">
            <a:off x="1875580" y="2773536"/>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dół 4"/>
          <p:cNvSpPr/>
          <p:nvPr/>
        </p:nvSpPr>
        <p:spPr>
          <a:xfrm rot="19125477">
            <a:off x="6233662" y="2827822"/>
            <a:ext cx="504056"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Symbol zastępczy zawartości 2"/>
          <p:cNvSpPr txBox="1">
            <a:spLocks/>
          </p:cNvSpPr>
          <p:nvPr/>
        </p:nvSpPr>
        <p:spPr>
          <a:xfrm>
            <a:off x="515999" y="3940118"/>
            <a:ext cx="2232248"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smtClean="0"/>
              <a:t>Prawo krwi</a:t>
            </a:r>
          </a:p>
          <a:p>
            <a:pPr marL="0" indent="0" algn="ctr">
              <a:buFont typeface="Arial" pitchFamily="34" charset="0"/>
              <a:buNone/>
            </a:pPr>
            <a:r>
              <a:rPr lang="pl-PL" sz="2800" dirty="0" smtClean="0"/>
              <a:t>(</a:t>
            </a:r>
            <a:r>
              <a:rPr lang="pl-PL" sz="2800" dirty="0" err="1" smtClean="0"/>
              <a:t>ius</a:t>
            </a:r>
            <a:r>
              <a:rPr lang="pl-PL" sz="2800" dirty="0" smtClean="0"/>
              <a:t> </a:t>
            </a:r>
            <a:r>
              <a:rPr lang="pl-PL" sz="2800" dirty="0" err="1" smtClean="0"/>
              <a:t>sanguinis</a:t>
            </a:r>
            <a:r>
              <a:rPr lang="pl-PL" sz="2800" dirty="0" smtClean="0"/>
              <a:t>)</a:t>
            </a:r>
          </a:p>
        </p:txBody>
      </p:sp>
      <p:sp>
        <p:nvSpPr>
          <p:cNvPr id="8" name="Symbol zastępczy zawartości 2"/>
          <p:cNvSpPr txBox="1">
            <a:spLocks/>
          </p:cNvSpPr>
          <p:nvPr/>
        </p:nvSpPr>
        <p:spPr>
          <a:xfrm>
            <a:off x="5652120" y="3954835"/>
            <a:ext cx="2232248"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l-PL" sz="2800" dirty="0" smtClean="0"/>
              <a:t>Prawo ziemi</a:t>
            </a:r>
          </a:p>
          <a:p>
            <a:pPr marL="0" indent="0" algn="ctr">
              <a:buFont typeface="Arial" pitchFamily="34" charset="0"/>
              <a:buNone/>
            </a:pPr>
            <a:r>
              <a:rPr lang="pl-PL" sz="2800" dirty="0" smtClean="0"/>
              <a:t>(</a:t>
            </a:r>
            <a:r>
              <a:rPr lang="pl-PL" sz="2800" dirty="0" err="1" smtClean="0"/>
              <a:t>ius</a:t>
            </a:r>
            <a:r>
              <a:rPr lang="pl-PL" sz="2800" dirty="0" smtClean="0"/>
              <a:t> soli)</a:t>
            </a:r>
          </a:p>
        </p:txBody>
      </p:sp>
    </p:spTree>
    <p:extLst>
      <p:ext uri="{BB962C8B-B14F-4D97-AF65-F5344CB8AC3E}">
        <p14:creationId xmlns:p14="http://schemas.microsoft.com/office/powerpoint/2010/main" val="2024253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1169</TotalTime>
  <Words>1874</Words>
  <Application>Microsoft Office PowerPoint</Application>
  <PresentationFormat>Pokaz na ekranie (4:3)</PresentationFormat>
  <Paragraphs>243</Paragraphs>
  <Slides>42</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42</vt:i4>
      </vt:variant>
    </vt:vector>
  </HeadingPairs>
  <TitlesOfParts>
    <vt:vector size="45" baseType="lpstr">
      <vt:lpstr>Arial</vt:lpstr>
      <vt:lpstr>Calibri</vt:lpstr>
      <vt:lpstr>Motyw pakietu Office</vt:lpstr>
      <vt:lpstr>Prawa człowieka  i  systemy ich ochrony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Zakres podmiotowy</vt:lpstr>
      <vt:lpstr>Człowieczeństwo jako kryterium przyznawania praw i wolności</vt:lpstr>
      <vt:lpstr>Człowieczeństwo jako kryterium przyznawania praw i wolności</vt:lpstr>
      <vt:lpstr>Człowieczeństwo jako kryterium przyznawania praw i wolności</vt:lpstr>
      <vt:lpstr>Osoby prawne jako podmioty praw i wolności</vt:lpstr>
      <vt:lpstr>Prezentacja programu PowerPoint</vt:lpstr>
      <vt:lpstr>Prezentacja programu PowerPoint</vt:lpstr>
      <vt:lpstr>Godność</vt:lpstr>
      <vt:lpstr>Prezentacja programu PowerPoint</vt:lpstr>
      <vt:lpstr>Wyrok TK z dnia 30 września 2008 r.  (K 44/07)</vt:lpstr>
      <vt:lpstr>Wyrok TK z dnia 30 września 2008 r.  (K 44/07)</vt:lpstr>
      <vt:lpstr>Orzeczenie TK z 9 marca 1988 r. (U 7/87)</vt:lpstr>
      <vt:lpstr>Warunki dopuszczalnego różnicowania sytuacji podmiotów podobnych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Na następne zajęcia: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Prawa człowieka  i  systemy ich ochrony</dc:title>
  <dc:creator>Twoja nazwa użytkownika</dc:creator>
  <cp:lastModifiedBy>Mateusz</cp:lastModifiedBy>
  <cp:revision>229</cp:revision>
  <dcterms:created xsi:type="dcterms:W3CDTF">2014-10-10T07:27:41Z</dcterms:created>
  <dcterms:modified xsi:type="dcterms:W3CDTF">2015-10-15T18:55:44Z</dcterms:modified>
</cp:coreProperties>
</file>