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5" r:id="rId4"/>
    <p:sldId id="280"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1" r:id="rId20"/>
    <p:sldId id="282" r:id="rId21"/>
    <p:sldId id="283" r:id="rId22"/>
    <p:sldId id="284" r:id="rId23"/>
    <p:sldId id="285" r:id="rId24"/>
    <p:sldId id="286" r:id="rId25"/>
    <p:sldId id="289" r:id="rId26"/>
    <p:sldId id="287" r:id="rId27"/>
    <p:sldId id="290" r:id="rId28"/>
    <p:sldId id="291" r:id="rId29"/>
    <p:sldId id="288" r:id="rId30"/>
    <p:sldId id="292" r:id="rId31"/>
    <p:sldId id="293" r:id="rId32"/>
    <p:sldId id="294" r:id="rId3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361D2549-3B03-411A-9010-FD40C83BBD41}" type="datetimeFigureOut">
              <a:rPr lang="pl-PL" smtClean="0"/>
              <a:pPr/>
              <a:t>2015-10-16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61D2549-3B03-411A-9010-FD40C83BBD41}" type="datetimeFigureOut">
              <a:rPr lang="pl-PL" smtClean="0"/>
              <a:pPr/>
              <a:t>2015-10-16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61D2549-3B03-411A-9010-FD40C83BBD41}" type="datetimeFigureOut">
              <a:rPr lang="pl-PL" smtClean="0"/>
              <a:pPr/>
              <a:t>2015-10-16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61D2549-3B03-411A-9010-FD40C83BBD41}" type="datetimeFigureOut">
              <a:rPr lang="pl-PL" smtClean="0"/>
              <a:pPr/>
              <a:t>2015-10-16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361D2549-3B03-411A-9010-FD40C83BBD41}" type="datetimeFigureOut">
              <a:rPr lang="pl-PL" smtClean="0"/>
              <a:pPr/>
              <a:t>2015-10-16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361D2549-3B03-411A-9010-FD40C83BBD41}" type="datetimeFigureOut">
              <a:rPr lang="pl-PL" smtClean="0"/>
              <a:pPr/>
              <a:t>2015-10-16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361D2549-3B03-411A-9010-FD40C83BBD41}" type="datetimeFigureOut">
              <a:rPr lang="pl-PL" smtClean="0"/>
              <a:pPr/>
              <a:t>2015-10-16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361D2549-3B03-411A-9010-FD40C83BBD41}" type="datetimeFigureOut">
              <a:rPr lang="pl-PL" smtClean="0"/>
              <a:pPr/>
              <a:t>2015-10-16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61D2549-3B03-411A-9010-FD40C83BBD41}" type="datetimeFigureOut">
              <a:rPr lang="pl-PL" smtClean="0"/>
              <a:pPr/>
              <a:t>2015-10-16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361D2549-3B03-411A-9010-FD40C83BBD41}" type="datetimeFigureOut">
              <a:rPr lang="pl-PL" smtClean="0"/>
              <a:pPr/>
              <a:t>2015-10-16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361D2549-3B03-411A-9010-FD40C83BBD41}" type="datetimeFigureOut">
              <a:rPr lang="pl-PL" smtClean="0"/>
              <a:pPr/>
              <a:t>2015-10-16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D2549-3B03-411A-9010-FD40C83BBD41}" type="datetimeFigureOut">
              <a:rPr lang="pl-PL" smtClean="0"/>
              <a:pPr/>
              <a:t>2015-10-16</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93CDE9-075F-4F9A-BA1D-D4CE6C8338F3}"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79512" y="188640"/>
            <a:ext cx="8276456" cy="2664296"/>
          </a:xfrm>
        </p:spPr>
        <p:txBody>
          <a:bodyPr/>
          <a:lstStyle/>
          <a:p>
            <a:r>
              <a:rPr lang="pl-PL" dirty="0" smtClean="0"/>
              <a:t>Prawa człowieka </a:t>
            </a:r>
            <a:br>
              <a:rPr lang="pl-PL" dirty="0" smtClean="0"/>
            </a:br>
            <a:r>
              <a:rPr lang="pl-PL" dirty="0" smtClean="0"/>
              <a:t>i </a:t>
            </a:r>
            <a:br>
              <a:rPr lang="pl-PL" dirty="0" smtClean="0"/>
            </a:br>
            <a:r>
              <a:rPr lang="pl-PL" dirty="0" smtClean="0"/>
              <a:t>systemy ich ochrony</a:t>
            </a:r>
            <a:endParaRPr lang="pl-PL" dirty="0"/>
          </a:p>
        </p:txBody>
      </p:sp>
      <p:sp>
        <p:nvSpPr>
          <p:cNvPr id="3" name="Podtytuł 2"/>
          <p:cNvSpPr>
            <a:spLocks noGrp="1"/>
          </p:cNvSpPr>
          <p:nvPr>
            <p:ph type="subTitle" idx="1"/>
          </p:nvPr>
        </p:nvSpPr>
        <p:spPr>
          <a:xfrm>
            <a:off x="179512" y="3284984"/>
            <a:ext cx="8276456" cy="1440160"/>
          </a:xfrm>
        </p:spPr>
        <p:txBody>
          <a:bodyPr>
            <a:normAutofit fontScale="92500" lnSpcReduction="10000"/>
          </a:bodyPr>
          <a:lstStyle/>
          <a:p>
            <a:r>
              <a:rPr lang="pl-PL" dirty="0" smtClean="0">
                <a:solidFill>
                  <a:schemeClr val="tx1"/>
                </a:solidFill>
              </a:rPr>
              <a:t>Ograniczanie praw i wolności człowieka i obywatela w Konstytucji RP i w międzynarodowych systemach ochrony praw człowieka</a:t>
            </a:r>
            <a:endParaRPr lang="pl-PL" dirty="0">
              <a:solidFill>
                <a:schemeClr val="tx1"/>
              </a:solidFill>
            </a:endParaRPr>
          </a:p>
        </p:txBody>
      </p:sp>
      <p:sp>
        <p:nvSpPr>
          <p:cNvPr id="4" name="pole tekstowe 3"/>
          <p:cNvSpPr txBox="1"/>
          <p:nvPr/>
        </p:nvSpPr>
        <p:spPr>
          <a:xfrm>
            <a:off x="3707904" y="5157192"/>
            <a:ext cx="5112568" cy="1477328"/>
          </a:xfrm>
          <a:prstGeom prst="rect">
            <a:avLst/>
          </a:prstGeom>
          <a:noFill/>
        </p:spPr>
        <p:txBody>
          <a:bodyPr wrap="square" rtlCol="0">
            <a:spAutoFit/>
          </a:bodyPr>
          <a:lstStyle/>
          <a:p>
            <a:pPr algn="r"/>
            <a:r>
              <a:rPr lang="pl-PL" dirty="0" smtClean="0"/>
              <a:t>Mateusz Radajewski</a:t>
            </a:r>
          </a:p>
          <a:p>
            <a:pPr algn="r"/>
            <a:r>
              <a:rPr lang="pl-PL" dirty="0" smtClean="0"/>
              <a:t>Katedra Prawa Konstytucyjnego</a:t>
            </a:r>
          </a:p>
          <a:p>
            <a:pPr algn="r"/>
            <a:r>
              <a:rPr lang="pl-PL" dirty="0" smtClean="0"/>
              <a:t>Wydział Prawa, Administracji i Ekonomii</a:t>
            </a:r>
          </a:p>
          <a:p>
            <a:pPr algn="r"/>
            <a:r>
              <a:rPr lang="pl-PL" dirty="0" smtClean="0"/>
              <a:t>Uniwersytet Wrocławski</a:t>
            </a:r>
          </a:p>
          <a:p>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Przykład </a:t>
            </a:r>
            <a:r>
              <a:rPr lang="pl-PL" dirty="0" smtClean="0"/>
              <a:t>III</a:t>
            </a:r>
            <a:r>
              <a:rPr lang="pl-PL" dirty="0"/>
              <a:t/>
            </a:r>
            <a:br>
              <a:rPr lang="pl-PL" dirty="0"/>
            </a:br>
            <a:endParaRPr lang="pl-PL" dirty="0"/>
          </a:p>
        </p:txBody>
      </p:sp>
      <p:sp>
        <p:nvSpPr>
          <p:cNvPr id="3" name="Symbol zastępczy zawartości 2"/>
          <p:cNvSpPr>
            <a:spLocks noGrp="1"/>
          </p:cNvSpPr>
          <p:nvPr>
            <p:ph idx="1"/>
          </p:nvPr>
        </p:nvSpPr>
        <p:spPr>
          <a:xfrm>
            <a:off x="107504" y="980728"/>
            <a:ext cx="8928992" cy="5688632"/>
          </a:xfrm>
        </p:spPr>
        <p:txBody>
          <a:bodyPr>
            <a:normAutofit fontScale="92500" lnSpcReduction="20000"/>
          </a:bodyPr>
          <a:lstStyle/>
          <a:p>
            <a:pPr marL="0" indent="0">
              <a:buNone/>
            </a:pPr>
            <a:r>
              <a:rPr lang="pl-PL" i="1" dirty="0" smtClean="0"/>
              <a:t>Art</a:t>
            </a:r>
            <a:r>
              <a:rPr lang="pl-PL" i="1" dirty="0"/>
              <a:t>. 73 kodeksu postępowania karnego stanowi: </a:t>
            </a:r>
            <a:endParaRPr lang="pl-PL" dirty="0"/>
          </a:p>
          <a:p>
            <a:pPr marL="0" indent="0">
              <a:buNone/>
            </a:pPr>
            <a:r>
              <a:rPr lang="pl-PL" dirty="0"/>
              <a:t>§ 1. Oskarżony tymczasowo aresztowany może porozumiewać się ze swym obrońcą podczas nieobecności innych osób oraz korespondencyjnie. </a:t>
            </a:r>
          </a:p>
          <a:p>
            <a:pPr marL="0" indent="0">
              <a:buNone/>
            </a:pPr>
            <a:r>
              <a:rPr lang="pl-PL" dirty="0"/>
              <a:t>§ 2. (…) </a:t>
            </a:r>
          </a:p>
          <a:p>
            <a:pPr marL="0" indent="0">
              <a:buNone/>
            </a:pPr>
            <a:r>
              <a:rPr lang="pl-PL" b="1" dirty="0"/>
              <a:t>§ 3. Prokurator może również zastrzec kontrolę korespondencji podejrzanego z obrońcą. </a:t>
            </a:r>
            <a:endParaRPr lang="pl-PL" dirty="0"/>
          </a:p>
          <a:p>
            <a:pPr marL="0" indent="0">
              <a:buNone/>
            </a:pPr>
            <a:r>
              <a:rPr lang="pl-PL" i="1" dirty="0"/>
              <a:t>Przepis ten został zaskarżony do Trybunału Konstytucyjnego przez Rzecznika Praw Obywatelskich. Zarzucił on mu (w zaznaczonym fragmencie) niezgodność z art. 42 ust. 2 w związku z art. 31 ust. 3 Konstytucji RP. </a:t>
            </a:r>
            <a:endParaRPr lang="pl-PL" dirty="0"/>
          </a:p>
          <a:p>
            <a:pPr marL="0" indent="0">
              <a:buNone/>
            </a:pPr>
            <a:r>
              <a:rPr lang="pl-PL" dirty="0"/>
              <a:t>Jaki wyrok powinien wydać Trybunał Konstytucyjny? </a:t>
            </a:r>
          </a:p>
        </p:txBody>
      </p:sp>
    </p:spTree>
    <p:extLst>
      <p:ext uri="{BB962C8B-B14F-4D97-AF65-F5344CB8AC3E}">
        <p14:creationId xmlns:p14="http://schemas.microsoft.com/office/powerpoint/2010/main" val="3676580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Przykład </a:t>
            </a:r>
            <a:r>
              <a:rPr lang="pl-PL" dirty="0" smtClean="0"/>
              <a:t>III</a:t>
            </a:r>
            <a:r>
              <a:rPr lang="pl-PL" dirty="0"/>
              <a:t/>
            </a:r>
            <a:br>
              <a:rPr lang="pl-PL" dirty="0"/>
            </a:br>
            <a:endParaRPr lang="pl-PL" dirty="0"/>
          </a:p>
        </p:txBody>
      </p:sp>
      <p:sp>
        <p:nvSpPr>
          <p:cNvPr id="3" name="Symbol zastępczy zawartości 2"/>
          <p:cNvSpPr>
            <a:spLocks noGrp="1"/>
          </p:cNvSpPr>
          <p:nvPr>
            <p:ph idx="1"/>
          </p:nvPr>
        </p:nvSpPr>
        <p:spPr>
          <a:xfrm>
            <a:off x="107504" y="980728"/>
            <a:ext cx="8928992" cy="5688632"/>
          </a:xfrm>
        </p:spPr>
        <p:txBody>
          <a:bodyPr>
            <a:normAutofit/>
          </a:bodyPr>
          <a:lstStyle/>
          <a:p>
            <a:pPr marL="0" indent="0" algn="just">
              <a:buNone/>
            </a:pPr>
            <a:r>
              <a:rPr lang="pl-PL" i="1" dirty="0" smtClean="0"/>
              <a:t>„</a:t>
            </a:r>
            <a:r>
              <a:rPr lang="pl-PL" i="1" dirty="0"/>
              <a:t>Stwierdzenie niekonstytucyjności art. 73 § 3 k.p.k. następuje wyłącznie ze względu na niesprecyzowanie w tym przepisie okoliczności, w których możliwe jest skorzystanie przez prokuratora z możliwości ograniczenia prawa do obrony w sposób wskazany w tym przepisie.” </a:t>
            </a:r>
            <a:r>
              <a:rPr lang="pl-PL" dirty="0"/>
              <a:t>(wyrok Trybunału Konstytucyjnego z 10 grudnia 2012 r., sygn. akt K 25/11). </a:t>
            </a:r>
          </a:p>
        </p:txBody>
      </p:sp>
    </p:spTree>
    <p:extLst>
      <p:ext uri="{BB962C8B-B14F-4D97-AF65-F5344CB8AC3E}">
        <p14:creationId xmlns:p14="http://schemas.microsoft.com/office/powerpoint/2010/main" val="3212793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Przykład </a:t>
            </a:r>
            <a:r>
              <a:rPr lang="pl-PL" dirty="0" smtClean="0"/>
              <a:t>IV</a:t>
            </a:r>
            <a:r>
              <a:rPr lang="pl-PL" dirty="0"/>
              <a:t/>
            </a:r>
            <a:br>
              <a:rPr lang="pl-PL" dirty="0"/>
            </a:br>
            <a:endParaRPr lang="pl-PL" dirty="0"/>
          </a:p>
        </p:txBody>
      </p:sp>
      <p:sp>
        <p:nvSpPr>
          <p:cNvPr id="3" name="Symbol zastępczy zawartości 2"/>
          <p:cNvSpPr>
            <a:spLocks noGrp="1"/>
          </p:cNvSpPr>
          <p:nvPr>
            <p:ph idx="1"/>
          </p:nvPr>
        </p:nvSpPr>
        <p:spPr>
          <a:xfrm>
            <a:off x="107504" y="980728"/>
            <a:ext cx="8928992" cy="5688632"/>
          </a:xfrm>
        </p:spPr>
        <p:txBody>
          <a:bodyPr>
            <a:normAutofit/>
          </a:bodyPr>
          <a:lstStyle/>
          <a:p>
            <a:pPr marL="0" indent="0">
              <a:buNone/>
            </a:pPr>
            <a:r>
              <a:rPr lang="pl-PL" i="1" dirty="0" smtClean="0"/>
              <a:t>Art</a:t>
            </a:r>
            <a:r>
              <a:rPr lang="pl-PL" i="1" dirty="0"/>
              <a:t>. 135 § 2 kodeksu karnego stanowi: </a:t>
            </a:r>
            <a:endParaRPr lang="pl-PL" dirty="0"/>
          </a:p>
          <a:p>
            <a:pPr marL="0" indent="0">
              <a:buNone/>
            </a:pPr>
            <a:r>
              <a:rPr lang="pl-PL" b="1" dirty="0"/>
              <a:t>„</a:t>
            </a:r>
            <a:r>
              <a:rPr lang="pl-PL" dirty="0"/>
              <a:t>Kto publicznie znieważa Prezydenta Rzeczypospolitej Polskiej, podlega karze pozbawienia wolności do lat 3.” </a:t>
            </a:r>
          </a:p>
          <a:p>
            <a:pPr marL="0" indent="0">
              <a:buNone/>
            </a:pPr>
            <a:r>
              <a:rPr lang="pl-PL" i="1" dirty="0"/>
              <a:t>Przepis ten został zaskarżony do Trybunału Konstytucyjnego w trybie pytania prawnego. Zarzucono mu w nim niezgodność z art. 54 ust. 1 w związku z art. 31 ust. 3 Konstytucji RP. </a:t>
            </a:r>
            <a:endParaRPr lang="pl-PL" dirty="0"/>
          </a:p>
          <a:p>
            <a:pPr marL="0" indent="0">
              <a:buNone/>
            </a:pPr>
            <a:r>
              <a:rPr lang="pl-PL" dirty="0"/>
              <a:t>Jaki wyrok powinien wydać Trybunał Konstytucyjny? </a:t>
            </a:r>
          </a:p>
        </p:txBody>
      </p:sp>
    </p:spTree>
    <p:extLst>
      <p:ext uri="{BB962C8B-B14F-4D97-AF65-F5344CB8AC3E}">
        <p14:creationId xmlns:p14="http://schemas.microsoft.com/office/powerpoint/2010/main" val="2741491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143000"/>
          </a:xfrm>
        </p:spPr>
        <p:txBody>
          <a:bodyPr>
            <a:normAutofit fontScale="90000"/>
          </a:bodyPr>
          <a:lstStyle/>
          <a:p>
            <a:r>
              <a:rPr lang="pl-PL" dirty="0"/>
              <a:t>Przykład </a:t>
            </a:r>
            <a:r>
              <a:rPr lang="pl-PL" dirty="0" smtClean="0"/>
              <a:t>IV</a:t>
            </a:r>
            <a:r>
              <a:rPr lang="pl-PL" dirty="0"/>
              <a:t/>
            </a:r>
            <a:br>
              <a:rPr lang="pl-PL" dirty="0"/>
            </a:br>
            <a:endParaRPr lang="pl-PL" dirty="0"/>
          </a:p>
        </p:txBody>
      </p:sp>
      <p:sp>
        <p:nvSpPr>
          <p:cNvPr id="3" name="Symbol zastępczy zawartości 2"/>
          <p:cNvSpPr>
            <a:spLocks noGrp="1"/>
          </p:cNvSpPr>
          <p:nvPr>
            <p:ph idx="1"/>
          </p:nvPr>
        </p:nvSpPr>
        <p:spPr>
          <a:xfrm>
            <a:off x="107504" y="548680"/>
            <a:ext cx="8928992" cy="6309320"/>
          </a:xfrm>
        </p:spPr>
        <p:txBody>
          <a:bodyPr>
            <a:noAutofit/>
          </a:bodyPr>
          <a:lstStyle/>
          <a:p>
            <a:pPr marL="0" indent="0" algn="just">
              <a:buNone/>
            </a:pPr>
            <a:r>
              <a:rPr lang="pl-PL" sz="1900" i="1" dirty="0" smtClean="0"/>
              <a:t>„</a:t>
            </a:r>
            <a:r>
              <a:rPr lang="pl-PL" sz="1900" i="1" dirty="0"/>
              <a:t>Publiczna zniewaga Prezydenta Rzeczypospolitej Polskiej bez wątpienia zakłóca (…) ład i spokój, składające się na konstytucyjną przesłankę porządku publicznego wymienioną w art. 31 ust. 3 ustawy zasadniczej. Ponadto odpowiednio duże nagromadzenie zachowań wypełniających znamiona czynu określonego w art. 135 § 2 k.k. może w skrajnych przypadkach stanowić również zagrożenie bezpieczeństwa państwa, rozumiane jako osłabienie pozycji Rzeczypospolitej na arenie międzynarodowej, w sytuacji ewentualnych wrogich działań lub zamierzeń innych państw (…)”. Trybunał Konstytucyjny doszedł do wniosku, że penalizacja czynu publicznego znieważenia Prezydenta Rzeczypospolitej Polskiej w żaden sposób nie wpływa na ograniczenie prawa do krytyki działalności organów państwa. (…) przedmiot debaty publicznej stanowi przede wszystkim rzeczywiste funkcjonowanie aparatu państwa, które może podlegać ocenie dokonywanej przez uczestników tej debaty. (…) Okazywanie pogardy za pomocą obraźliwych lub poniżających sformułowań (ewentualnie gestów), które nie podlegają kwalifikacji w kategoriach prawdy i fałszu, nie służy prezentowaniu wspomnianych ocen funkcjonowania instytucji publicznych. (…) zdaniem Trybunału Konstytucyjnego, penalizacja publicznego znieważenia Prezydenta Rzeczypospolitej nie wpływa hamująco na ewentualną krytykę działalności tego organu i na prowadzenie debaty publicznej w tym zakresie. W państwie demokratycznym, będącym dobrem wspólnym wszystkich obywateli, debata ta może toczyć się w sposób cywilizowany i kulturalny, bez jakiejkolwiek szkody dla praw i wolności człowieka i obywatela oraz prawidłowości funkcjonowania instytucji publicznych.” </a:t>
            </a:r>
            <a:r>
              <a:rPr lang="pl-PL" sz="1900" dirty="0"/>
              <a:t>(wyrok TK z dnia 6 lipca 2011 r., sygn. akt P 12/09) </a:t>
            </a:r>
          </a:p>
        </p:txBody>
      </p:sp>
    </p:spTree>
    <p:extLst>
      <p:ext uri="{BB962C8B-B14F-4D97-AF65-F5344CB8AC3E}">
        <p14:creationId xmlns:p14="http://schemas.microsoft.com/office/powerpoint/2010/main" val="3924266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143000"/>
          </a:xfrm>
        </p:spPr>
        <p:txBody>
          <a:bodyPr>
            <a:normAutofit fontScale="90000"/>
          </a:bodyPr>
          <a:lstStyle/>
          <a:p>
            <a:r>
              <a:rPr lang="pl-PL" dirty="0"/>
              <a:t>Przykład </a:t>
            </a:r>
            <a:r>
              <a:rPr lang="pl-PL" dirty="0" smtClean="0"/>
              <a:t>V</a:t>
            </a:r>
            <a:r>
              <a:rPr lang="pl-PL" dirty="0"/>
              <a:t/>
            </a:r>
            <a:br>
              <a:rPr lang="pl-PL" dirty="0"/>
            </a:br>
            <a:endParaRPr lang="pl-PL" dirty="0"/>
          </a:p>
        </p:txBody>
      </p:sp>
      <p:sp>
        <p:nvSpPr>
          <p:cNvPr id="3" name="Symbol zastępczy zawartości 2"/>
          <p:cNvSpPr>
            <a:spLocks noGrp="1"/>
          </p:cNvSpPr>
          <p:nvPr>
            <p:ph idx="1"/>
          </p:nvPr>
        </p:nvSpPr>
        <p:spPr>
          <a:xfrm>
            <a:off x="107504" y="548680"/>
            <a:ext cx="8928992" cy="6309320"/>
          </a:xfrm>
        </p:spPr>
        <p:txBody>
          <a:bodyPr>
            <a:noAutofit/>
          </a:bodyPr>
          <a:lstStyle/>
          <a:p>
            <a:pPr marL="0" indent="0">
              <a:buNone/>
            </a:pPr>
            <a:r>
              <a:rPr lang="pl-PL" i="1" dirty="0" smtClean="0"/>
              <a:t>Art</a:t>
            </a:r>
            <a:r>
              <a:rPr lang="pl-PL" i="1" dirty="0"/>
              <a:t>. 62 ust. 2 Prawa przewozowego: </a:t>
            </a:r>
            <a:endParaRPr lang="pl-PL" dirty="0"/>
          </a:p>
          <a:p>
            <a:pPr marL="0" indent="0">
              <a:buNone/>
            </a:pPr>
            <a:r>
              <a:rPr lang="pl-PL" i="1" dirty="0"/>
              <a:t>„Przewoźnik odpowiada za szkodę, jaką poniósł podróżny wskutek opóźnionego przyjazdu lub odwołania regularnie kursującego środka transportowego, </a:t>
            </a:r>
            <a:r>
              <a:rPr lang="pl-PL" b="1" i="1" dirty="0"/>
              <a:t>jeżeli szkoda wynikła z winy umyślnej lub rażącego niedbalstwa przewoźnika</a:t>
            </a:r>
            <a:r>
              <a:rPr lang="pl-PL" i="1" dirty="0"/>
              <a:t>.” </a:t>
            </a:r>
            <a:endParaRPr lang="pl-PL" dirty="0"/>
          </a:p>
          <a:p>
            <a:pPr marL="0" indent="0">
              <a:buNone/>
            </a:pPr>
            <a:r>
              <a:rPr lang="pl-PL" dirty="0"/>
              <a:t>Przepis ten został zaskarżony do Trybunału Konstytucyjnego przez Rzecznika Praw Obywatelskich. Zarzucono mu niezgodność z art. 64 ust. 1 i 2 w związku z art. 31 ust. 3 Konstytucji RP. </a:t>
            </a:r>
          </a:p>
          <a:p>
            <a:pPr marL="0" indent="0">
              <a:buNone/>
            </a:pPr>
            <a:r>
              <a:rPr lang="pl-PL" dirty="0"/>
              <a:t>Jaki wyrok powinien wydać Trybunał Konstytucyjny? </a:t>
            </a:r>
            <a:endParaRPr lang="pl-PL" sz="2800" dirty="0"/>
          </a:p>
        </p:txBody>
      </p:sp>
    </p:spTree>
    <p:extLst>
      <p:ext uri="{BB962C8B-B14F-4D97-AF65-F5344CB8AC3E}">
        <p14:creationId xmlns:p14="http://schemas.microsoft.com/office/powerpoint/2010/main" val="1917778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143000"/>
          </a:xfrm>
        </p:spPr>
        <p:txBody>
          <a:bodyPr>
            <a:normAutofit fontScale="90000"/>
          </a:bodyPr>
          <a:lstStyle/>
          <a:p>
            <a:r>
              <a:rPr lang="pl-PL" dirty="0"/>
              <a:t>Przykład </a:t>
            </a:r>
            <a:r>
              <a:rPr lang="pl-PL" dirty="0" smtClean="0"/>
              <a:t>V</a:t>
            </a:r>
            <a:r>
              <a:rPr lang="pl-PL" dirty="0"/>
              <a:t/>
            </a:r>
            <a:br>
              <a:rPr lang="pl-PL" dirty="0"/>
            </a:br>
            <a:endParaRPr lang="pl-PL" dirty="0"/>
          </a:p>
        </p:txBody>
      </p:sp>
      <p:sp>
        <p:nvSpPr>
          <p:cNvPr id="3" name="Symbol zastępczy zawartości 2"/>
          <p:cNvSpPr>
            <a:spLocks noGrp="1"/>
          </p:cNvSpPr>
          <p:nvPr>
            <p:ph idx="1"/>
          </p:nvPr>
        </p:nvSpPr>
        <p:spPr>
          <a:xfrm>
            <a:off x="107504" y="548680"/>
            <a:ext cx="8928992" cy="6309320"/>
          </a:xfrm>
        </p:spPr>
        <p:txBody>
          <a:bodyPr>
            <a:noAutofit/>
          </a:bodyPr>
          <a:lstStyle/>
          <a:p>
            <a:pPr marL="0" indent="0" algn="just">
              <a:buNone/>
            </a:pPr>
            <a:r>
              <a:rPr lang="pl-PL" sz="2000" i="1" dirty="0" smtClean="0"/>
              <a:t>„</a:t>
            </a:r>
            <a:r>
              <a:rPr lang="pl-PL" sz="2000" i="1" dirty="0"/>
              <a:t>Już na pierwszy rzut oka trudno ograniczenia w zakresie odpowiedzialności prywatnych podmiotów, prowadzących działalność gospodarczą w zakresie przewozów pasażerskich, tłumaczyć koniecznością w demokratycznym państwie prawa. Żadna z konstytucyjnych przesłanek - bezpieczeństwo państwa, porządek publiczny, ochrona środowiska, zdrowia, moralności publicznej, ani też wolności i prawa innych osób nie przemawia za utrudnieniem (czy wręcz praktycznym uniemożliwieniem) pasażerom - konsumentom dochodzenia odszkodowania za poniesione przez nich szkody spowodowane opóźnieniem albo odwołaniem kursu. Przeciwnie, to właśnie wzgląd na prawa pasażerów - konsumentów winien wpływać na ukształtowanie zasad odpowiedzialności profesjonalnych przewoźników w sposób umożliwiający sprawne uzyskanie odszkodowania. Tym samym nie można omawianym przepisem Konstytucji uzasadnić praktycznego braku odpowiedzialności przewoźników za niewykonanie albo nienależyte wykonanie wiążących ich umów przewozu, choćby dlatego, że zastosowany środek jest nadmiernie uciążliwy dla słabszej strony umowy przewozu i prowadzić może wręcz do naruszenia istoty majątkowego prawa do naprawienia szkody wynikającej z niewykonania albo nienależytego wykonania umowy.” </a:t>
            </a:r>
            <a:endParaRPr lang="pl-PL" sz="2000" dirty="0"/>
          </a:p>
          <a:p>
            <a:pPr marL="0" indent="0">
              <a:buNone/>
            </a:pPr>
            <a:r>
              <a:rPr lang="pl-PL" sz="2000" dirty="0"/>
              <a:t>(wyrok Trybunału Konstytucyjnego z dnia 2 grudnia 2008 r., sygn. akt K 37/07) </a:t>
            </a:r>
            <a:endParaRPr lang="pl-PL" sz="1800" dirty="0"/>
          </a:p>
        </p:txBody>
      </p:sp>
    </p:spTree>
    <p:extLst>
      <p:ext uri="{BB962C8B-B14F-4D97-AF65-F5344CB8AC3E}">
        <p14:creationId xmlns:p14="http://schemas.microsoft.com/office/powerpoint/2010/main" val="3591133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143000"/>
          </a:xfrm>
        </p:spPr>
        <p:txBody>
          <a:bodyPr>
            <a:normAutofit fontScale="90000"/>
          </a:bodyPr>
          <a:lstStyle/>
          <a:p>
            <a:r>
              <a:rPr lang="pl-PL" dirty="0"/>
              <a:t>Przykład </a:t>
            </a:r>
            <a:r>
              <a:rPr lang="pl-PL" dirty="0" smtClean="0"/>
              <a:t>VI</a:t>
            </a:r>
            <a:r>
              <a:rPr lang="pl-PL" dirty="0"/>
              <a:t/>
            </a:r>
            <a:br>
              <a:rPr lang="pl-PL" dirty="0"/>
            </a:br>
            <a:endParaRPr lang="pl-PL" dirty="0"/>
          </a:p>
        </p:txBody>
      </p:sp>
      <p:sp>
        <p:nvSpPr>
          <p:cNvPr id="3" name="Symbol zastępczy zawartości 2"/>
          <p:cNvSpPr>
            <a:spLocks noGrp="1"/>
          </p:cNvSpPr>
          <p:nvPr>
            <p:ph idx="1"/>
          </p:nvPr>
        </p:nvSpPr>
        <p:spPr>
          <a:xfrm>
            <a:off x="107504" y="548680"/>
            <a:ext cx="8928992" cy="6309320"/>
          </a:xfrm>
        </p:spPr>
        <p:txBody>
          <a:bodyPr>
            <a:noAutofit/>
          </a:bodyPr>
          <a:lstStyle/>
          <a:p>
            <a:pPr marL="0" indent="0">
              <a:buNone/>
            </a:pPr>
            <a:r>
              <a:rPr lang="pl-PL" sz="3500" i="1" dirty="0" smtClean="0"/>
              <a:t>Art</a:t>
            </a:r>
            <a:r>
              <a:rPr lang="pl-PL" sz="3500" i="1" dirty="0"/>
              <a:t>. 76 Kodeksu rodzinnego i opiekuńczego brzmiał: </a:t>
            </a:r>
            <a:endParaRPr lang="pl-PL" sz="3500" dirty="0"/>
          </a:p>
          <a:p>
            <a:pPr marL="0" indent="0">
              <a:buNone/>
            </a:pPr>
            <a:r>
              <a:rPr lang="pl-PL" sz="3500" i="1" dirty="0"/>
              <a:t>„ </a:t>
            </a:r>
            <a:r>
              <a:rPr lang="pl-PL" sz="3500" dirty="0"/>
              <a:t>Uznanie dziecka nie może nastąpić po jego śmierci, chyba że dziecko pozostawiło zstępnych.” </a:t>
            </a:r>
          </a:p>
          <a:p>
            <a:pPr marL="0" indent="0">
              <a:buNone/>
            </a:pPr>
            <a:r>
              <a:rPr lang="pl-PL" sz="3500" dirty="0"/>
              <a:t>Przepis ten został zaskarżony do Trybunału Konstytucyjnego w trybie skargi konstytucyjnej. Zarzucono mu niezgodność z art. 47 w związku z art. 31 ust. 3 Konstytucji RP. </a:t>
            </a:r>
          </a:p>
          <a:p>
            <a:pPr marL="0" indent="0">
              <a:buNone/>
            </a:pPr>
            <a:r>
              <a:rPr lang="pl-PL" sz="3500" dirty="0"/>
              <a:t>Jaki wyrok powinien wydać Trybunał Konstytucyjny? </a:t>
            </a:r>
          </a:p>
        </p:txBody>
      </p:sp>
    </p:spTree>
    <p:extLst>
      <p:ext uri="{BB962C8B-B14F-4D97-AF65-F5344CB8AC3E}">
        <p14:creationId xmlns:p14="http://schemas.microsoft.com/office/powerpoint/2010/main" val="2048200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143000"/>
          </a:xfrm>
        </p:spPr>
        <p:txBody>
          <a:bodyPr>
            <a:normAutofit fontScale="90000"/>
          </a:bodyPr>
          <a:lstStyle/>
          <a:p>
            <a:r>
              <a:rPr lang="pl-PL" dirty="0"/>
              <a:t>Przykład </a:t>
            </a:r>
            <a:r>
              <a:rPr lang="pl-PL" dirty="0" smtClean="0"/>
              <a:t>VI</a:t>
            </a:r>
            <a:r>
              <a:rPr lang="pl-PL" dirty="0"/>
              <a:t/>
            </a:r>
            <a:br>
              <a:rPr lang="pl-PL" dirty="0"/>
            </a:br>
            <a:endParaRPr lang="pl-PL" dirty="0"/>
          </a:p>
        </p:txBody>
      </p:sp>
      <p:sp>
        <p:nvSpPr>
          <p:cNvPr id="3" name="Symbol zastępczy zawartości 2"/>
          <p:cNvSpPr>
            <a:spLocks noGrp="1"/>
          </p:cNvSpPr>
          <p:nvPr>
            <p:ph idx="1"/>
          </p:nvPr>
        </p:nvSpPr>
        <p:spPr>
          <a:xfrm>
            <a:off x="107504" y="548680"/>
            <a:ext cx="8928992" cy="6309320"/>
          </a:xfrm>
        </p:spPr>
        <p:txBody>
          <a:bodyPr>
            <a:noAutofit/>
          </a:bodyPr>
          <a:lstStyle/>
          <a:p>
            <a:pPr marL="0" indent="0">
              <a:buNone/>
            </a:pPr>
            <a:r>
              <a:rPr lang="pl-PL" sz="2400" i="1" dirty="0" smtClean="0"/>
              <a:t>„</a:t>
            </a:r>
            <a:r>
              <a:rPr lang="pl-PL" sz="2400" i="1" dirty="0"/>
              <a:t>W ocenie Trybunału Konstytucyjnego wprowadzone rozwiązanie nie służy ochronie żadnych uzasadnionych interesów. Brak jest uzasadnienia ustanowionego ograniczenia. W szczególności nie można zgodzić się z poglądem Prokuratora Generalnego, że zakwestionowany przepis zapewnia ochronę porządku publicznego. Ustanowione ograniczenie nie spełnia zatem wynikającego z art. 31 ust. 3 Konstytucji wymogu, aby służyło realizacji jednej z wartości wymienionych w tym przepisie. W tym kontekście rozważanie kwestii, czy ustanowione ograniczenie jest zgodne z zasadą proporcjonalności, jest bezprzedmiotowe. Z tego względu należy stwierdzić, że art. 76 </a:t>
            </a:r>
            <a:r>
              <a:rPr lang="pl-PL" sz="2400" i="1" dirty="0" err="1"/>
              <a:t>k.r.o</a:t>
            </a:r>
            <a:r>
              <a:rPr lang="pl-PL" sz="2400" i="1" dirty="0"/>
              <a:t>. nie tylko narusza sferę osobistych i emocjonalnych odczuć rodziców (…) ale przede wszystkim narusza konstytucyjne prawo do ochrony rodzicielstwa, zagwarantowane w art. 47 w związku z art. 18 Konstytucji.” </a:t>
            </a:r>
            <a:endParaRPr lang="pl-PL" sz="2400" dirty="0"/>
          </a:p>
          <a:p>
            <a:pPr marL="0" indent="0">
              <a:buNone/>
            </a:pPr>
            <a:r>
              <a:rPr lang="pl-PL" sz="2400" dirty="0"/>
              <a:t>(Wyrok Trybunału Konstytucyjnego z dnia 16 lipca 2007 r., sygn. akt SK 61/06) </a:t>
            </a:r>
          </a:p>
        </p:txBody>
      </p:sp>
    </p:spTree>
    <p:extLst>
      <p:ext uri="{BB962C8B-B14F-4D97-AF65-F5344CB8AC3E}">
        <p14:creationId xmlns:p14="http://schemas.microsoft.com/office/powerpoint/2010/main" val="4218882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143000"/>
          </a:xfrm>
        </p:spPr>
        <p:txBody>
          <a:bodyPr>
            <a:normAutofit fontScale="90000"/>
          </a:bodyPr>
          <a:lstStyle/>
          <a:p>
            <a:r>
              <a:rPr lang="pl-PL" dirty="0"/>
              <a:t>Przykład </a:t>
            </a:r>
            <a:r>
              <a:rPr lang="pl-PL" dirty="0" smtClean="0"/>
              <a:t>VII</a:t>
            </a:r>
            <a:r>
              <a:rPr lang="pl-PL" dirty="0"/>
              <a:t/>
            </a:r>
            <a:br>
              <a:rPr lang="pl-PL" dirty="0"/>
            </a:br>
            <a:endParaRPr lang="pl-PL" dirty="0"/>
          </a:p>
        </p:txBody>
      </p:sp>
      <p:sp>
        <p:nvSpPr>
          <p:cNvPr id="3" name="Symbol zastępczy zawartości 2"/>
          <p:cNvSpPr>
            <a:spLocks noGrp="1"/>
          </p:cNvSpPr>
          <p:nvPr>
            <p:ph idx="1"/>
          </p:nvPr>
        </p:nvSpPr>
        <p:spPr>
          <a:xfrm>
            <a:off x="107504" y="548680"/>
            <a:ext cx="8928992" cy="6309320"/>
          </a:xfrm>
        </p:spPr>
        <p:txBody>
          <a:bodyPr>
            <a:noAutofit/>
          </a:bodyPr>
          <a:lstStyle/>
          <a:p>
            <a:pPr marL="0" indent="0">
              <a:buNone/>
            </a:pPr>
            <a:r>
              <a:rPr lang="pl-PL" sz="2800" i="1" dirty="0" smtClean="0"/>
              <a:t>Art</a:t>
            </a:r>
            <a:r>
              <a:rPr lang="pl-PL" sz="2800" i="1" dirty="0"/>
              <a:t>. 27a ust. 1 ustawy o zawodach pielęgniarki i położonej brzmiał: </a:t>
            </a:r>
            <a:endParaRPr lang="pl-PL" sz="2800" dirty="0"/>
          </a:p>
          <a:p>
            <a:pPr marL="0" indent="0">
              <a:buNone/>
            </a:pPr>
            <a:r>
              <a:rPr lang="pl-PL" sz="2800" i="1" dirty="0"/>
              <a:t>„Indywidualna praktyka, indywidualna specjalistyczna praktyka oraz grupowa praktyka pielęgniarek, położnych nie może być wykonywana w zakładzie opieki zdrowotnej na podstawie umowy cywilnoprawnej o udzielanie świadczeń zdrowotnych.” </a:t>
            </a:r>
            <a:endParaRPr lang="pl-PL" sz="2800" dirty="0"/>
          </a:p>
          <a:p>
            <a:pPr marL="0" indent="0">
              <a:buNone/>
            </a:pPr>
            <a:r>
              <a:rPr lang="pl-PL" sz="2800" dirty="0"/>
              <a:t>Przepis ten został zaskarżony do Trybunału Konstytucyjnego przez Rzecznika Praw Obywatelskich. Zarzucono mu niezgodność z art. 22 w związku z art. 31 ust. 3 Konstytucji RP. </a:t>
            </a:r>
          </a:p>
          <a:p>
            <a:pPr marL="0" indent="0">
              <a:buNone/>
            </a:pPr>
            <a:r>
              <a:rPr lang="pl-PL" sz="2800" dirty="0"/>
              <a:t>Jaki wyrok powinien wydać Trybunał Konstytucyjny? </a:t>
            </a:r>
          </a:p>
        </p:txBody>
      </p:sp>
    </p:spTree>
    <p:extLst>
      <p:ext uri="{BB962C8B-B14F-4D97-AF65-F5344CB8AC3E}">
        <p14:creationId xmlns:p14="http://schemas.microsoft.com/office/powerpoint/2010/main" val="3216826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Przykłady z ustawodawstwa</a:t>
            </a:r>
            <a:endParaRPr lang="pl-PL" dirty="0"/>
          </a:p>
        </p:txBody>
      </p:sp>
      <p:sp>
        <p:nvSpPr>
          <p:cNvPr id="3" name="Symbol zastępczy zawartości 2"/>
          <p:cNvSpPr>
            <a:spLocks noGrp="1"/>
          </p:cNvSpPr>
          <p:nvPr>
            <p:ph idx="1"/>
          </p:nvPr>
        </p:nvSpPr>
        <p:spPr/>
        <p:txBody>
          <a:bodyPr/>
          <a:lstStyle/>
          <a:p>
            <a:endParaRPr lang="pl-PL" dirty="0"/>
          </a:p>
        </p:txBody>
      </p:sp>
    </p:spTree>
    <p:extLst>
      <p:ext uri="{BB962C8B-B14F-4D97-AF65-F5344CB8AC3E}">
        <p14:creationId xmlns:p14="http://schemas.microsoft.com/office/powerpoint/2010/main" val="2347327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204864"/>
            <a:ext cx="8229600" cy="4525963"/>
          </a:xfrm>
        </p:spPr>
        <p:txBody>
          <a:bodyPr>
            <a:normAutofit/>
          </a:bodyPr>
          <a:lstStyle/>
          <a:p>
            <a:pPr algn="ctr">
              <a:buNone/>
            </a:pPr>
            <a:r>
              <a:rPr lang="pl-PL" sz="5400" dirty="0" smtClean="0"/>
              <a:t>Czy prawa i wolności mają charakter absolutny?</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1200" dirty="0" smtClean="0"/>
              <a:t>Podmioty konstytucyjnych praw i wolności</a:t>
            </a:r>
            <a:endParaRPr lang="pl-PL" sz="1200" dirty="0"/>
          </a:p>
        </p:txBody>
      </p:sp>
    </p:spTree>
    <p:extLst>
      <p:ext uri="{BB962C8B-B14F-4D97-AF65-F5344CB8AC3E}">
        <p14:creationId xmlns:p14="http://schemas.microsoft.com/office/powerpoint/2010/main" val="38760013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143000"/>
          </a:xfrm>
        </p:spPr>
        <p:txBody>
          <a:bodyPr>
            <a:normAutofit fontScale="90000"/>
          </a:bodyPr>
          <a:lstStyle/>
          <a:p>
            <a:r>
              <a:rPr lang="pl-PL" dirty="0" smtClean="0"/>
              <a:t>Klauzula sumienia</a:t>
            </a:r>
            <a:r>
              <a:rPr lang="pl-PL" dirty="0"/>
              <a:t/>
            </a:r>
            <a:br>
              <a:rPr lang="pl-PL" dirty="0"/>
            </a:br>
            <a:endParaRPr lang="pl-PL" dirty="0"/>
          </a:p>
        </p:txBody>
      </p:sp>
      <p:sp>
        <p:nvSpPr>
          <p:cNvPr id="3" name="Symbol zastępczy zawartości 2"/>
          <p:cNvSpPr>
            <a:spLocks noGrp="1"/>
          </p:cNvSpPr>
          <p:nvPr>
            <p:ph idx="1"/>
          </p:nvPr>
        </p:nvSpPr>
        <p:spPr>
          <a:xfrm>
            <a:off x="107504" y="908720"/>
            <a:ext cx="8928992" cy="6309320"/>
          </a:xfrm>
        </p:spPr>
        <p:txBody>
          <a:bodyPr>
            <a:noAutofit/>
          </a:bodyPr>
          <a:lstStyle/>
          <a:p>
            <a:pPr marL="0" indent="0">
              <a:buNone/>
            </a:pPr>
            <a:r>
              <a:rPr lang="pl-PL" sz="2800" dirty="0" smtClean="0"/>
              <a:t>Art</a:t>
            </a:r>
            <a:r>
              <a:rPr lang="pl-PL" sz="2800" dirty="0"/>
              <a:t>. </a:t>
            </a:r>
            <a:r>
              <a:rPr lang="pl-PL" sz="2800" dirty="0" smtClean="0"/>
              <a:t>38 ustawy o zawodzie lekarza i lekarza dentysty</a:t>
            </a:r>
            <a:endParaRPr lang="pl-PL" sz="2800" dirty="0"/>
          </a:p>
          <a:p>
            <a:pPr marL="0" indent="0" algn="just">
              <a:buNone/>
            </a:pPr>
            <a:r>
              <a:rPr lang="pl-PL" sz="2400" i="1" dirty="0"/>
              <a:t>1. Lekarz może nie podjąć lub odstąpić od leczenia pacjenta, o ile nie zachodzi przypadek, o którym mowa w art. 30 </a:t>
            </a:r>
            <a:r>
              <a:rPr lang="pl-PL" sz="1400" i="1" dirty="0" smtClean="0"/>
              <a:t>(„Lekarz </a:t>
            </a:r>
            <a:r>
              <a:rPr lang="pl-PL" sz="1400" i="1" dirty="0"/>
              <a:t>ma obowiązek udzielać pomocy lekarskiej w każdym przypadku, gdy zwłoka w jej udzieleniu mogłaby spowodować niebezpieczeństwo utraty życia, ciężkiego uszkodzenia ciała lub ciężkiego rozstroju zdrowia, oraz w innych przypadkach niecierpiących zwłoki</a:t>
            </a:r>
            <a:r>
              <a:rPr lang="pl-PL" sz="1400" i="1" dirty="0" smtClean="0"/>
              <a:t>.”)</a:t>
            </a:r>
            <a:r>
              <a:rPr lang="pl-PL" sz="2400" i="1" dirty="0" smtClean="0"/>
              <a:t>, </a:t>
            </a:r>
            <a:r>
              <a:rPr lang="pl-PL" sz="2400" i="1" dirty="0"/>
              <a:t>z zastrzeżeniem ust. 3.</a:t>
            </a:r>
          </a:p>
          <a:p>
            <a:pPr marL="0" indent="0" algn="just">
              <a:buNone/>
            </a:pPr>
            <a:r>
              <a:rPr lang="pl-PL" sz="2400" i="1" dirty="0"/>
              <a:t>2. W przypadku odstąpienia od leczenia, lekarz ma obowiązek dostatecznie wcześnie uprzedzić o tym pacjenta lub jego przedstawiciela ustawowego bądź opiekuna faktycznego i wskazać realne możliwości uzyskania tego świadczenia u innego lekarza lub w podmiocie leczniczym</a:t>
            </a:r>
            <a:r>
              <a:rPr lang="pl-PL" sz="2400" i="1" dirty="0" smtClean="0"/>
              <a:t>.</a:t>
            </a:r>
          </a:p>
          <a:p>
            <a:pPr marL="0" indent="0" algn="just">
              <a:buNone/>
            </a:pPr>
            <a:r>
              <a:rPr lang="pl-PL" sz="2400" i="1" dirty="0"/>
              <a:t>3. Jeżeli lekarz wykonuje swój zawód na podstawie stosunku pracy lub w ramach służby, może nie podjąć lub odstąpić od leczenia, jeżeli istnieją poważne ku temu powody, po uzyskaniu zgody swojego przełożonego.</a:t>
            </a:r>
          </a:p>
        </p:txBody>
      </p:sp>
    </p:spTree>
    <p:extLst>
      <p:ext uri="{BB962C8B-B14F-4D97-AF65-F5344CB8AC3E}">
        <p14:creationId xmlns:p14="http://schemas.microsoft.com/office/powerpoint/2010/main" val="420576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143000"/>
          </a:xfrm>
        </p:spPr>
        <p:txBody>
          <a:bodyPr>
            <a:normAutofit fontScale="90000"/>
          </a:bodyPr>
          <a:lstStyle/>
          <a:p>
            <a:r>
              <a:rPr lang="pl-PL" dirty="0" smtClean="0"/>
              <a:t>Klauzula sumienia</a:t>
            </a:r>
            <a:r>
              <a:rPr lang="pl-PL" dirty="0"/>
              <a:t/>
            </a:r>
            <a:br>
              <a:rPr lang="pl-PL" dirty="0"/>
            </a:br>
            <a:endParaRPr lang="pl-PL" dirty="0"/>
          </a:p>
        </p:txBody>
      </p:sp>
      <p:sp>
        <p:nvSpPr>
          <p:cNvPr id="3" name="Symbol zastępczy zawartości 2"/>
          <p:cNvSpPr>
            <a:spLocks noGrp="1"/>
          </p:cNvSpPr>
          <p:nvPr>
            <p:ph idx="1"/>
          </p:nvPr>
        </p:nvSpPr>
        <p:spPr>
          <a:xfrm>
            <a:off x="107504" y="908720"/>
            <a:ext cx="8928992" cy="6309320"/>
          </a:xfrm>
        </p:spPr>
        <p:txBody>
          <a:bodyPr>
            <a:noAutofit/>
          </a:bodyPr>
          <a:lstStyle/>
          <a:p>
            <a:pPr marL="0" indent="0">
              <a:buNone/>
            </a:pPr>
            <a:r>
              <a:rPr lang="pl-PL" sz="2800" dirty="0" smtClean="0"/>
              <a:t>Art</a:t>
            </a:r>
            <a:r>
              <a:rPr lang="pl-PL" sz="2800" dirty="0"/>
              <a:t>. </a:t>
            </a:r>
            <a:r>
              <a:rPr lang="pl-PL" sz="2800" dirty="0" smtClean="0"/>
              <a:t>39 ustawy o zawodzie lekarza i lekarza dentysty</a:t>
            </a:r>
            <a:endParaRPr lang="pl-PL" sz="2800" dirty="0"/>
          </a:p>
          <a:p>
            <a:pPr marL="0" indent="0" algn="just">
              <a:buNone/>
            </a:pPr>
            <a:r>
              <a:rPr lang="pl-PL" i="1" dirty="0"/>
              <a:t>Lekarz może powstrzymać się od wykonania świadczeń zdrowotnych niezgodnych z jego sumieniem, z zastrzeżeniem art. 30, z tym że ma obowiązek wskazać realne możliwości uzyskania tego świadczenia u innego lekarza lub w podmiocie leczniczym oraz uzasadnić i odnotować ten fakt w dokumentacji medycznej. Lekarz wykonujący swój zawód na podstawie stosunku pracy lub w ramach służby ma ponadto obowiązek uprzedniego powiadomienia na piśmie przełożonego.</a:t>
            </a:r>
          </a:p>
        </p:txBody>
      </p:sp>
    </p:spTree>
    <p:extLst>
      <p:ext uri="{BB962C8B-B14F-4D97-AF65-F5344CB8AC3E}">
        <p14:creationId xmlns:p14="http://schemas.microsoft.com/office/powerpoint/2010/main" val="42677712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143000"/>
          </a:xfrm>
        </p:spPr>
        <p:txBody>
          <a:bodyPr>
            <a:normAutofit fontScale="90000"/>
          </a:bodyPr>
          <a:lstStyle/>
          <a:p>
            <a:r>
              <a:rPr lang="pl-PL" dirty="0" smtClean="0"/>
              <a:t>Obraza uczuć religijnych</a:t>
            </a:r>
            <a:r>
              <a:rPr lang="pl-PL" dirty="0"/>
              <a:t/>
            </a:r>
            <a:br>
              <a:rPr lang="pl-PL" dirty="0"/>
            </a:br>
            <a:endParaRPr lang="pl-PL" dirty="0"/>
          </a:p>
        </p:txBody>
      </p:sp>
      <p:sp>
        <p:nvSpPr>
          <p:cNvPr id="3" name="Symbol zastępczy zawartości 2"/>
          <p:cNvSpPr>
            <a:spLocks noGrp="1"/>
          </p:cNvSpPr>
          <p:nvPr>
            <p:ph idx="1"/>
          </p:nvPr>
        </p:nvSpPr>
        <p:spPr>
          <a:xfrm>
            <a:off x="107504" y="908720"/>
            <a:ext cx="8928992" cy="6309320"/>
          </a:xfrm>
        </p:spPr>
        <p:txBody>
          <a:bodyPr>
            <a:noAutofit/>
          </a:bodyPr>
          <a:lstStyle/>
          <a:p>
            <a:pPr marL="0" indent="0">
              <a:buNone/>
            </a:pPr>
            <a:r>
              <a:rPr lang="pl-PL" sz="2800" dirty="0" smtClean="0"/>
              <a:t>Art</a:t>
            </a:r>
            <a:r>
              <a:rPr lang="pl-PL" sz="2800" dirty="0"/>
              <a:t>. </a:t>
            </a:r>
            <a:r>
              <a:rPr lang="pl-PL" sz="2800" dirty="0" smtClean="0"/>
              <a:t>196 ustawy – Kodeks karny</a:t>
            </a:r>
            <a:endParaRPr lang="pl-PL" sz="2800" dirty="0"/>
          </a:p>
          <a:p>
            <a:pPr marL="0" indent="0">
              <a:buNone/>
            </a:pPr>
            <a:r>
              <a:rPr lang="pl-PL" i="1" dirty="0"/>
              <a:t>Kto obraża uczucia religijne innych osób, znieważając publicznie przedmiot czci religijnej lub miejsce przeznaczone do publicznego wykonywania obrzędów religijnych,</a:t>
            </a:r>
          </a:p>
          <a:p>
            <a:pPr marL="0" indent="0">
              <a:buNone/>
            </a:pPr>
            <a:r>
              <a:rPr lang="pl-PL" i="1" dirty="0"/>
              <a:t>podlega grzywnie, karze ograniczenia wolności albo pozbawienia wolności do lat 2.</a:t>
            </a:r>
            <a:endParaRPr lang="pl-PL" i="1" dirty="0">
              <a:effectLst/>
            </a:endParaRPr>
          </a:p>
        </p:txBody>
      </p:sp>
    </p:spTree>
    <p:extLst>
      <p:ext uri="{BB962C8B-B14F-4D97-AF65-F5344CB8AC3E}">
        <p14:creationId xmlns:p14="http://schemas.microsoft.com/office/powerpoint/2010/main" val="29961784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476672"/>
            <a:ext cx="8229600" cy="908720"/>
          </a:xfrm>
        </p:spPr>
        <p:txBody>
          <a:bodyPr>
            <a:normAutofit fontScale="90000"/>
          </a:bodyPr>
          <a:lstStyle/>
          <a:p>
            <a:r>
              <a:rPr lang="pl-PL" dirty="0" smtClean="0"/>
              <a:t>Obowiązek korzystania z pasów bezpieczeństwa</a:t>
            </a:r>
            <a:r>
              <a:rPr lang="pl-PL" dirty="0"/>
              <a:t/>
            </a:r>
            <a:br>
              <a:rPr lang="pl-PL" dirty="0"/>
            </a:br>
            <a:endParaRPr lang="pl-PL" dirty="0"/>
          </a:p>
        </p:txBody>
      </p:sp>
      <p:sp>
        <p:nvSpPr>
          <p:cNvPr id="3" name="Symbol zastępczy zawartości 2"/>
          <p:cNvSpPr>
            <a:spLocks noGrp="1"/>
          </p:cNvSpPr>
          <p:nvPr>
            <p:ph idx="1"/>
          </p:nvPr>
        </p:nvSpPr>
        <p:spPr>
          <a:xfrm>
            <a:off x="107504" y="1241376"/>
            <a:ext cx="8928992" cy="5185146"/>
          </a:xfrm>
        </p:spPr>
        <p:txBody>
          <a:bodyPr>
            <a:noAutofit/>
          </a:bodyPr>
          <a:lstStyle/>
          <a:p>
            <a:pPr marL="0" indent="0">
              <a:buNone/>
            </a:pPr>
            <a:r>
              <a:rPr lang="pl-PL" sz="2800" dirty="0" smtClean="0"/>
              <a:t>Art</a:t>
            </a:r>
            <a:r>
              <a:rPr lang="pl-PL" sz="2800" dirty="0"/>
              <a:t>. </a:t>
            </a:r>
            <a:r>
              <a:rPr lang="pl-PL" sz="2800" dirty="0" smtClean="0"/>
              <a:t>39 ustawy – Prawo o ruchu drogowym</a:t>
            </a:r>
            <a:endParaRPr lang="pl-PL" sz="2800" dirty="0"/>
          </a:p>
          <a:p>
            <a:pPr marL="0" indent="0" algn="just">
              <a:buNone/>
            </a:pPr>
            <a:r>
              <a:rPr lang="pl-PL" i="1" dirty="0"/>
              <a:t>Kierujący pojazdem samochodowym oraz osoba przewożona takim pojazdem wyposażonym w pasy bezpieczeństwa są obowiązani korzystać z tych pasów podczas </a:t>
            </a:r>
            <a:r>
              <a:rPr lang="pl-PL" i="1" dirty="0" smtClean="0"/>
              <a:t>jazdy.</a:t>
            </a:r>
            <a:endParaRPr lang="pl-PL" i="1" dirty="0">
              <a:effectLst/>
            </a:endParaRPr>
          </a:p>
        </p:txBody>
      </p:sp>
    </p:spTree>
    <p:extLst>
      <p:ext uri="{BB962C8B-B14F-4D97-AF65-F5344CB8AC3E}">
        <p14:creationId xmlns:p14="http://schemas.microsoft.com/office/powerpoint/2010/main" val="28944908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476672"/>
            <a:ext cx="8229600" cy="908720"/>
          </a:xfrm>
        </p:spPr>
        <p:txBody>
          <a:bodyPr>
            <a:normAutofit fontScale="90000"/>
          </a:bodyPr>
          <a:lstStyle/>
          <a:p>
            <a:r>
              <a:rPr lang="pl-PL" dirty="0" smtClean="0"/>
              <a:t>Zakaz bigamii</a:t>
            </a:r>
            <a:r>
              <a:rPr lang="pl-PL" dirty="0"/>
              <a:t/>
            </a:r>
            <a:br>
              <a:rPr lang="pl-PL" dirty="0"/>
            </a:br>
            <a:endParaRPr lang="pl-PL" dirty="0"/>
          </a:p>
        </p:txBody>
      </p:sp>
      <p:sp>
        <p:nvSpPr>
          <p:cNvPr id="3" name="Symbol zastępczy zawartości 2"/>
          <p:cNvSpPr>
            <a:spLocks noGrp="1"/>
          </p:cNvSpPr>
          <p:nvPr>
            <p:ph idx="1"/>
          </p:nvPr>
        </p:nvSpPr>
        <p:spPr>
          <a:xfrm>
            <a:off x="107504" y="1241376"/>
            <a:ext cx="8928992" cy="5185146"/>
          </a:xfrm>
        </p:spPr>
        <p:txBody>
          <a:bodyPr>
            <a:noAutofit/>
          </a:bodyPr>
          <a:lstStyle/>
          <a:p>
            <a:pPr marL="0" indent="0">
              <a:buNone/>
            </a:pPr>
            <a:r>
              <a:rPr lang="pl-PL" sz="2800" dirty="0" smtClean="0"/>
              <a:t>Art</a:t>
            </a:r>
            <a:r>
              <a:rPr lang="pl-PL" sz="2800" dirty="0"/>
              <a:t>. </a:t>
            </a:r>
            <a:r>
              <a:rPr lang="pl-PL" sz="2800" dirty="0" smtClean="0"/>
              <a:t>206 ustawy – Kodeks karny</a:t>
            </a:r>
            <a:endParaRPr lang="pl-PL" sz="2800" dirty="0"/>
          </a:p>
          <a:p>
            <a:pPr marL="0" indent="0">
              <a:buNone/>
            </a:pPr>
            <a:r>
              <a:rPr lang="pl-PL" i="1" dirty="0"/>
              <a:t>Kto zawiera małżeństwo, pomimo że pozostaje w związku małżeńskim,</a:t>
            </a:r>
          </a:p>
          <a:p>
            <a:pPr marL="0" indent="0">
              <a:buNone/>
            </a:pPr>
            <a:r>
              <a:rPr lang="pl-PL" i="1" dirty="0"/>
              <a:t>podlega grzywnie, karze ograniczenia wolności albo pozbawienia wolności do lat 2.</a:t>
            </a:r>
            <a:endParaRPr lang="pl-PL" i="1" dirty="0">
              <a:effectLst/>
            </a:endParaRPr>
          </a:p>
        </p:txBody>
      </p:sp>
    </p:spTree>
    <p:extLst>
      <p:ext uri="{BB962C8B-B14F-4D97-AF65-F5344CB8AC3E}">
        <p14:creationId xmlns:p14="http://schemas.microsoft.com/office/powerpoint/2010/main" val="10417077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476672"/>
            <a:ext cx="8229600" cy="908720"/>
          </a:xfrm>
        </p:spPr>
        <p:txBody>
          <a:bodyPr>
            <a:normAutofit fontScale="90000"/>
          </a:bodyPr>
          <a:lstStyle/>
          <a:p>
            <a:r>
              <a:rPr lang="pl-PL" dirty="0" smtClean="0"/>
              <a:t>Zakaz małżeństw homoseksualnych?</a:t>
            </a:r>
            <a:r>
              <a:rPr lang="pl-PL" dirty="0"/>
              <a:t/>
            </a:r>
            <a:br>
              <a:rPr lang="pl-PL" dirty="0"/>
            </a:br>
            <a:endParaRPr lang="pl-PL" dirty="0"/>
          </a:p>
        </p:txBody>
      </p:sp>
      <p:sp>
        <p:nvSpPr>
          <p:cNvPr id="3" name="Symbol zastępczy zawartości 2"/>
          <p:cNvSpPr>
            <a:spLocks noGrp="1"/>
          </p:cNvSpPr>
          <p:nvPr>
            <p:ph idx="1"/>
          </p:nvPr>
        </p:nvSpPr>
        <p:spPr>
          <a:xfrm>
            <a:off x="107504" y="1241376"/>
            <a:ext cx="8928992" cy="5185146"/>
          </a:xfrm>
        </p:spPr>
        <p:txBody>
          <a:bodyPr>
            <a:noAutofit/>
          </a:bodyPr>
          <a:lstStyle/>
          <a:p>
            <a:pPr marL="0" indent="0">
              <a:buNone/>
            </a:pPr>
            <a:r>
              <a:rPr lang="pl-PL" i="1" dirty="0" smtClean="0"/>
              <a:t>Kto, przebywając za granicą, </a:t>
            </a:r>
            <a:r>
              <a:rPr lang="pl-PL" i="1" dirty="0"/>
              <a:t>zawiera małżeństwo, </a:t>
            </a:r>
            <a:r>
              <a:rPr lang="pl-PL" i="1" dirty="0" smtClean="0"/>
              <a:t>z osobą tej samej płci,</a:t>
            </a:r>
            <a:endParaRPr lang="pl-PL" i="1" dirty="0"/>
          </a:p>
          <a:p>
            <a:pPr marL="0" indent="0">
              <a:buNone/>
            </a:pPr>
            <a:r>
              <a:rPr lang="pl-PL" i="1" dirty="0"/>
              <a:t>podlega </a:t>
            </a:r>
            <a:r>
              <a:rPr lang="pl-PL" i="1" dirty="0" smtClean="0"/>
              <a:t>grzywnie</a:t>
            </a:r>
            <a:r>
              <a:rPr lang="pl-PL" i="1" dirty="0"/>
              <a:t>.</a:t>
            </a:r>
            <a:endParaRPr lang="pl-PL" i="1" dirty="0">
              <a:effectLst/>
            </a:endParaRPr>
          </a:p>
        </p:txBody>
      </p:sp>
    </p:spTree>
    <p:extLst>
      <p:ext uri="{BB962C8B-B14F-4D97-AF65-F5344CB8AC3E}">
        <p14:creationId xmlns:p14="http://schemas.microsoft.com/office/powerpoint/2010/main" val="27250630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8229600" cy="908720"/>
          </a:xfrm>
        </p:spPr>
        <p:txBody>
          <a:bodyPr>
            <a:normAutofit fontScale="90000"/>
          </a:bodyPr>
          <a:lstStyle/>
          <a:p>
            <a:r>
              <a:rPr lang="pl-PL" dirty="0" smtClean="0"/>
              <a:t>Ograniczenia zachowań seksualnych</a:t>
            </a:r>
            <a:endParaRPr lang="pl-PL" dirty="0"/>
          </a:p>
        </p:txBody>
      </p:sp>
      <p:sp>
        <p:nvSpPr>
          <p:cNvPr id="3" name="Symbol zastępczy zawartości 2"/>
          <p:cNvSpPr>
            <a:spLocks noGrp="1"/>
          </p:cNvSpPr>
          <p:nvPr>
            <p:ph idx="1"/>
          </p:nvPr>
        </p:nvSpPr>
        <p:spPr>
          <a:xfrm>
            <a:off x="107504" y="1241376"/>
            <a:ext cx="8928992" cy="5185146"/>
          </a:xfrm>
        </p:spPr>
        <p:txBody>
          <a:bodyPr>
            <a:noAutofit/>
          </a:bodyPr>
          <a:lstStyle/>
          <a:p>
            <a:pPr marL="0" indent="0">
              <a:buNone/>
            </a:pPr>
            <a:r>
              <a:rPr lang="pl-PL" sz="2800" dirty="0" smtClean="0"/>
              <a:t>Art</a:t>
            </a:r>
            <a:r>
              <a:rPr lang="pl-PL" sz="2800" dirty="0"/>
              <a:t>. </a:t>
            </a:r>
            <a:r>
              <a:rPr lang="pl-PL" sz="2800" dirty="0" smtClean="0"/>
              <a:t>200 ustawy – Kodeks karny</a:t>
            </a:r>
            <a:endParaRPr lang="pl-PL" sz="2800" dirty="0"/>
          </a:p>
          <a:p>
            <a:pPr marL="0" indent="0">
              <a:buNone/>
            </a:pPr>
            <a:r>
              <a:rPr lang="pl-PL" dirty="0"/>
              <a:t>Kto obcuje płciowo z małoletnim poniżej lat 15 lub dopuszcza się wobec takiej osoby innej czynności seksualnej lub doprowadza ją do poddania się takim czynnościom albo do ich wykonania,</a:t>
            </a:r>
          </a:p>
          <a:p>
            <a:pPr marL="0" indent="0">
              <a:buNone/>
            </a:pPr>
            <a:r>
              <a:rPr lang="pl-PL" dirty="0"/>
              <a:t>podlega karze pozbawienia wolności od lat 2 do </a:t>
            </a:r>
            <a:r>
              <a:rPr lang="pl-PL" dirty="0" smtClean="0"/>
              <a:t>12.</a:t>
            </a:r>
            <a:endParaRPr lang="pl-PL" dirty="0">
              <a:effectLst/>
            </a:endParaRPr>
          </a:p>
        </p:txBody>
      </p:sp>
    </p:spTree>
    <p:extLst>
      <p:ext uri="{BB962C8B-B14F-4D97-AF65-F5344CB8AC3E}">
        <p14:creationId xmlns:p14="http://schemas.microsoft.com/office/powerpoint/2010/main" val="31811755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8229600" cy="908720"/>
          </a:xfrm>
        </p:spPr>
        <p:txBody>
          <a:bodyPr>
            <a:normAutofit fontScale="90000"/>
          </a:bodyPr>
          <a:lstStyle/>
          <a:p>
            <a:r>
              <a:rPr lang="pl-PL" dirty="0" smtClean="0"/>
              <a:t>Ograniczenia zachowań seksualnych</a:t>
            </a:r>
            <a:endParaRPr lang="pl-PL" dirty="0"/>
          </a:p>
        </p:txBody>
      </p:sp>
      <p:sp>
        <p:nvSpPr>
          <p:cNvPr id="3" name="Symbol zastępczy zawartości 2"/>
          <p:cNvSpPr>
            <a:spLocks noGrp="1"/>
          </p:cNvSpPr>
          <p:nvPr>
            <p:ph idx="1"/>
          </p:nvPr>
        </p:nvSpPr>
        <p:spPr>
          <a:xfrm>
            <a:off x="107504" y="1241376"/>
            <a:ext cx="8928992" cy="5185146"/>
          </a:xfrm>
        </p:spPr>
        <p:txBody>
          <a:bodyPr>
            <a:noAutofit/>
          </a:bodyPr>
          <a:lstStyle/>
          <a:p>
            <a:pPr marL="0" indent="0">
              <a:buNone/>
            </a:pPr>
            <a:r>
              <a:rPr lang="pl-PL" dirty="0" smtClean="0"/>
              <a:t>Kto </a:t>
            </a:r>
            <a:r>
              <a:rPr lang="pl-PL" dirty="0"/>
              <a:t>obcuje płciowo z </a:t>
            </a:r>
            <a:r>
              <a:rPr lang="pl-PL" dirty="0" smtClean="0"/>
              <a:t>osobą tej samej płci </a:t>
            </a:r>
            <a:r>
              <a:rPr lang="pl-PL" dirty="0"/>
              <a:t>lub dopuszcza się wobec takiej osoby innej czynności seksualnej lub doprowadza ją do poddania się takim czynnościom albo do ich wykonania,</a:t>
            </a:r>
          </a:p>
          <a:p>
            <a:pPr marL="0" indent="0">
              <a:buNone/>
            </a:pPr>
            <a:r>
              <a:rPr lang="pl-PL" dirty="0"/>
              <a:t>podlega karze pozbawienia wolności od lat 2 do </a:t>
            </a:r>
            <a:r>
              <a:rPr lang="pl-PL" dirty="0" smtClean="0"/>
              <a:t>12.</a:t>
            </a:r>
            <a:endParaRPr lang="pl-PL" dirty="0">
              <a:effectLst/>
            </a:endParaRPr>
          </a:p>
        </p:txBody>
      </p:sp>
    </p:spTree>
    <p:extLst>
      <p:ext uri="{BB962C8B-B14F-4D97-AF65-F5344CB8AC3E}">
        <p14:creationId xmlns:p14="http://schemas.microsoft.com/office/powerpoint/2010/main" val="19536586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8229600" cy="908720"/>
          </a:xfrm>
        </p:spPr>
        <p:txBody>
          <a:bodyPr>
            <a:normAutofit fontScale="90000"/>
          </a:bodyPr>
          <a:lstStyle/>
          <a:p>
            <a:r>
              <a:rPr lang="pl-PL" dirty="0" smtClean="0"/>
              <a:t>Ograniczenia zachowań seksualnych</a:t>
            </a:r>
            <a:endParaRPr lang="pl-PL" dirty="0"/>
          </a:p>
        </p:txBody>
      </p:sp>
      <p:sp>
        <p:nvSpPr>
          <p:cNvPr id="3" name="Symbol zastępczy zawartości 2"/>
          <p:cNvSpPr>
            <a:spLocks noGrp="1"/>
          </p:cNvSpPr>
          <p:nvPr>
            <p:ph idx="1"/>
          </p:nvPr>
        </p:nvSpPr>
        <p:spPr>
          <a:xfrm>
            <a:off x="107504" y="1241376"/>
            <a:ext cx="8928992" cy="5185146"/>
          </a:xfrm>
        </p:spPr>
        <p:txBody>
          <a:bodyPr>
            <a:noAutofit/>
          </a:bodyPr>
          <a:lstStyle/>
          <a:p>
            <a:pPr marL="0" indent="0">
              <a:buNone/>
            </a:pPr>
            <a:r>
              <a:rPr lang="pl-PL" dirty="0" smtClean="0"/>
              <a:t>Kto </a:t>
            </a:r>
            <a:r>
              <a:rPr lang="pl-PL" dirty="0"/>
              <a:t>obcuje płciowo z </a:t>
            </a:r>
            <a:r>
              <a:rPr lang="pl-PL" dirty="0" smtClean="0"/>
              <a:t>osobą pozostającą w związku małżeńskim z inną osobą lub </a:t>
            </a:r>
            <a:r>
              <a:rPr lang="pl-PL" dirty="0"/>
              <a:t>dopuszcza się wobec </a:t>
            </a:r>
            <a:r>
              <a:rPr lang="pl-PL" dirty="0" smtClean="0"/>
              <a:t>niej innej </a:t>
            </a:r>
            <a:r>
              <a:rPr lang="pl-PL" dirty="0"/>
              <a:t>czynności seksualnej lub doprowadza ją do poddania się takim czynnościom albo do ich wykonania,</a:t>
            </a:r>
          </a:p>
          <a:p>
            <a:pPr marL="0" indent="0">
              <a:buNone/>
            </a:pPr>
            <a:r>
              <a:rPr lang="pl-PL" dirty="0"/>
              <a:t>podlega karze </a:t>
            </a:r>
            <a:r>
              <a:rPr lang="pl-PL" dirty="0" smtClean="0"/>
              <a:t>grzywny.</a:t>
            </a:r>
            <a:endParaRPr lang="pl-PL" dirty="0">
              <a:effectLst/>
            </a:endParaRPr>
          </a:p>
        </p:txBody>
      </p:sp>
    </p:spTree>
    <p:extLst>
      <p:ext uri="{BB962C8B-B14F-4D97-AF65-F5344CB8AC3E}">
        <p14:creationId xmlns:p14="http://schemas.microsoft.com/office/powerpoint/2010/main" val="12865406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8229600" cy="908720"/>
          </a:xfrm>
        </p:spPr>
        <p:txBody>
          <a:bodyPr>
            <a:normAutofit fontScale="90000"/>
          </a:bodyPr>
          <a:lstStyle/>
          <a:p>
            <a:r>
              <a:rPr lang="pl-PL" dirty="0" smtClean="0"/>
              <a:t>Ograniczenia zachowań seksualnych</a:t>
            </a:r>
            <a:endParaRPr lang="pl-PL" dirty="0"/>
          </a:p>
        </p:txBody>
      </p:sp>
      <p:sp>
        <p:nvSpPr>
          <p:cNvPr id="3" name="Symbol zastępczy zawartości 2"/>
          <p:cNvSpPr>
            <a:spLocks noGrp="1"/>
          </p:cNvSpPr>
          <p:nvPr>
            <p:ph idx="1"/>
          </p:nvPr>
        </p:nvSpPr>
        <p:spPr>
          <a:xfrm>
            <a:off x="107504" y="1241376"/>
            <a:ext cx="8928992" cy="5185146"/>
          </a:xfrm>
        </p:spPr>
        <p:txBody>
          <a:bodyPr>
            <a:noAutofit/>
          </a:bodyPr>
          <a:lstStyle/>
          <a:p>
            <a:pPr marL="0" indent="0">
              <a:buNone/>
            </a:pPr>
            <a:r>
              <a:rPr lang="pl-PL" sz="2800" dirty="0" smtClean="0"/>
              <a:t>Art</a:t>
            </a:r>
            <a:r>
              <a:rPr lang="pl-PL" sz="2800" dirty="0"/>
              <a:t>. </a:t>
            </a:r>
            <a:r>
              <a:rPr lang="pl-PL" sz="2800" dirty="0" smtClean="0"/>
              <a:t>201 ustawy – Kodeks karny</a:t>
            </a:r>
            <a:endParaRPr lang="pl-PL" sz="2800" dirty="0"/>
          </a:p>
          <a:p>
            <a:pPr marL="0" indent="0">
              <a:buNone/>
            </a:pPr>
            <a:r>
              <a:rPr lang="pl-PL" dirty="0"/>
              <a:t>Kto dopuszcza się obcowania płciowego w stosunku do wstępnego, zstępnego, przysposobionego, przysposabiającego, brata lub siostry,</a:t>
            </a:r>
          </a:p>
          <a:p>
            <a:pPr marL="0" indent="0">
              <a:buNone/>
            </a:pPr>
            <a:r>
              <a:rPr lang="pl-PL" dirty="0"/>
              <a:t>podlega karze pozbawienia wolności od 3 miesięcy do lat 5.</a:t>
            </a:r>
            <a:endParaRPr lang="pl-PL" dirty="0">
              <a:effectLst/>
            </a:endParaRPr>
          </a:p>
        </p:txBody>
      </p:sp>
    </p:spTree>
    <p:extLst>
      <p:ext uri="{BB962C8B-B14F-4D97-AF65-F5344CB8AC3E}">
        <p14:creationId xmlns:p14="http://schemas.microsoft.com/office/powerpoint/2010/main" val="4217501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052737"/>
            <a:ext cx="8229600" cy="1728192"/>
          </a:xfrm>
        </p:spPr>
        <p:txBody>
          <a:bodyPr>
            <a:noAutofit/>
          </a:bodyPr>
          <a:lstStyle/>
          <a:p>
            <a:pPr marL="0" indent="0" algn="ctr">
              <a:buNone/>
            </a:pPr>
            <a:r>
              <a:rPr lang="pl-PL" sz="5400" b="1" dirty="0" smtClean="0"/>
              <a:t>Sposoby ograniczania praw i wolności</a:t>
            </a:r>
          </a:p>
        </p:txBody>
      </p:sp>
      <p:sp>
        <p:nvSpPr>
          <p:cNvPr id="4"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1200" dirty="0" smtClean="0"/>
              <a:t>Sposoby nabycia obywatelstwa</a:t>
            </a:r>
            <a:endParaRPr lang="pl-PL" sz="1200" dirty="0"/>
          </a:p>
        </p:txBody>
      </p:sp>
      <p:sp>
        <p:nvSpPr>
          <p:cNvPr id="2" name="Strzałka w dół 1"/>
          <p:cNvSpPr/>
          <p:nvPr/>
        </p:nvSpPr>
        <p:spPr>
          <a:xfrm rot="3099898">
            <a:off x="1875580" y="2773536"/>
            <a:ext cx="504056"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Strzałka w dół 4"/>
          <p:cNvSpPr/>
          <p:nvPr/>
        </p:nvSpPr>
        <p:spPr>
          <a:xfrm rot="19125477">
            <a:off x="6233662" y="2827822"/>
            <a:ext cx="504056"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Symbol zastępczy zawartości 2"/>
          <p:cNvSpPr txBox="1">
            <a:spLocks/>
          </p:cNvSpPr>
          <p:nvPr/>
        </p:nvSpPr>
        <p:spPr>
          <a:xfrm>
            <a:off x="515999" y="3940118"/>
            <a:ext cx="2232248" cy="12241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pl-PL" sz="2800" dirty="0" smtClean="0"/>
              <a:t>klauzule limitacyjne</a:t>
            </a:r>
          </a:p>
        </p:txBody>
      </p:sp>
      <p:sp>
        <p:nvSpPr>
          <p:cNvPr id="8" name="Symbol zastępczy zawartości 2"/>
          <p:cNvSpPr txBox="1">
            <a:spLocks/>
          </p:cNvSpPr>
          <p:nvPr/>
        </p:nvSpPr>
        <p:spPr>
          <a:xfrm>
            <a:off x="5652120" y="3954835"/>
            <a:ext cx="2232248" cy="12241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pl-PL" sz="2800" dirty="0" smtClean="0"/>
              <a:t>klauzule derogacyjne</a:t>
            </a:r>
          </a:p>
        </p:txBody>
      </p:sp>
      <p:sp>
        <p:nvSpPr>
          <p:cNvPr id="9" name="Strzałka w dół 8"/>
          <p:cNvSpPr/>
          <p:nvPr/>
        </p:nvSpPr>
        <p:spPr>
          <a:xfrm>
            <a:off x="3948155" y="3068960"/>
            <a:ext cx="504056"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Symbol zastępczy zawartości 2"/>
          <p:cNvSpPr txBox="1">
            <a:spLocks/>
          </p:cNvSpPr>
          <p:nvPr/>
        </p:nvSpPr>
        <p:spPr>
          <a:xfrm>
            <a:off x="2748246" y="4437111"/>
            <a:ext cx="2903873" cy="12241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pl-PL" sz="2800" dirty="0" smtClean="0"/>
              <a:t>wyjątki</a:t>
            </a:r>
          </a:p>
          <a:p>
            <a:pPr marL="0" indent="0" algn="ctr">
              <a:buFont typeface="Arial" pitchFamily="34" charset="0"/>
              <a:buNone/>
            </a:pPr>
            <a:r>
              <a:rPr lang="pl-PL" sz="2800" i="1" dirty="0" smtClean="0"/>
              <a:t>ex definitione</a:t>
            </a:r>
          </a:p>
        </p:txBody>
      </p:sp>
    </p:spTree>
    <p:extLst>
      <p:ext uri="{BB962C8B-B14F-4D97-AF65-F5344CB8AC3E}">
        <p14:creationId xmlns:p14="http://schemas.microsoft.com/office/powerpoint/2010/main" val="20242535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8059" y="0"/>
            <a:ext cx="8928992" cy="6624736"/>
          </a:xfrm>
        </p:spPr>
        <p:txBody>
          <a:bodyPr>
            <a:noAutofit/>
          </a:bodyPr>
          <a:lstStyle/>
          <a:p>
            <a:pPr marL="0" indent="0" algn="just">
              <a:buNone/>
            </a:pPr>
            <a:r>
              <a:rPr lang="pl-PL" sz="2400" dirty="0" smtClean="0"/>
              <a:t>Przyjmując </a:t>
            </a:r>
            <a:r>
              <a:rPr lang="pl-PL" sz="2400" dirty="0"/>
              <a:t>za Trybunałem Konstytucyjnym, że płód jest podmiotem prawa do życia, jak należy ocenić – z perspektywy art. 38 w związku z art. 31 ust. 3 Konstytucji – treść art. 4a ust. 1 ustawy z dnia 7 stycznia 1993 r. o planowaniu rodziny, ochronie płodu ludzkiego i warunkach przerywania ciąży (Dz.U. Nr 17, poz. 78, z późn. zm.)? </a:t>
            </a:r>
          </a:p>
          <a:p>
            <a:pPr marL="0" indent="0" algn="just">
              <a:buNone/>
            </a:pPr>
            <a:r>
              <a:rPr lang="pl-PL" sz="2800" i="1" dirty="0"/>
              <a:t>Przerwanie ciąży może być dokonane wyłącznie przez lekarza, w przypadku gdy: </a:t>
            </a:r>
            <a:endParaRPr lang="pl-PL" sz="2800" dirty="0"/>
          </a:p>
          <a:p>
            <a:pPr marL="0" indent="0" algn="just">
              <a:buNone/>
            </a:pPr>
            <a:r>
              <a:rPr lang="pl-PL" sz="2800" i="1" dirty="0"/>
              <a:t>1) ciąża stanowi zagrożenie dla życia lub zdrowia kobiety ciężarnej, </a:t>
            </a:r>
            <a:endParaRPr lang="pl-PL" sz="2800" dirty="0"/>
          </a:p>
          <a:p>
            <a:pPr marL="0" indent="0" algn="just">
              <a:buNone/>
            </a:pPr>
            <a:r>
              <a:rPr lang="pl-PL" sz="2800" i="1" dirty="0"/>
              <a:t>2) badania prenatalne lub inne przesłanki medyczne wskazują na duże prawdopodobieństwo ciężkiego i nieodwracalnego upośledzenia płodu albo nieuleczalnej choroby zagrażającej jego życiu, </a:t>
            </a:r>
            <a:endParaRPr lang="pl-PL" sz="2800" dirty="0"/>
          </a:p>
          <a:p>
            <a:pPr marL="0" indent="0" algn="just">
              <a:buNone/>
            </a:pPr>
            <a:r>
              <a:rPr lang="pl-PL" sz="2800" i="1" dirty="0"/>
              <a:t>3) zachodzi uzasadnione podejrzenie, że ciąża powstała w wyniku czynu zabronionego. </a:t>
            </a:r>
            <a:endParaRPr lang="pl-PL" dirty="0">
              <a:effectLst/>
            </a:endParaRPr>
          </a:p>
        </p:txBody>
      </p:sp>
    </p:spTree>
    <p:extLst>
      <p:ext uri="{BB962C8B-B14F-4D97-AF65-F5344CB8AC3E}">
        <p14:creationId xmlns:p14="http://schemas.microsoft.com/office/powerpoint/2010/main" val="18942084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7504" y="1241376"/>
            <a:ext cx="8928992" cy="5185146"/>
          </a:xfrm>
        </p:spPr>
        <p:txBody>
          <a:bodyPr>
            <a:noAutofit/>
          </a:bodyPr>
          <a:lstStyle/>
          <a:p>
            <a:pPr marL="0" indent="0">
              <a:buNone/>
            </a:pPr>
            <a:r>
              <a:rPr lang="pl-PL" sz="2800" dirty="0" smtClean="0"/>
              <a:t>Art</a:t>
            </a:r>
            <a:r>
              <a:rPr lang="pl-PL" sz="2800" dirty="0"/>
              <a:t>. </a:t>
            </a:r>
            <a:r>
              <a:rPr lang="pl-PL" sz="2800" dirty="0" smtClean="0"/>
              <a:t>5 projektu ustawy o zakazie in vitro</a:t>
            </a:r>
            <a:endParaRPr lang="pl-PL" sz="2800" dirty="0"/>
          </a:p>
          <a:p>
            <a:pPr marL="0" indent="0">
              <a:buNone/>
            </a:pPr>
            <a:r>
              <a:rPr lang="pl-PL" i="1" dirty="0"/>
              <a:t>Zakazane jest tworzenie embrionu ludzkiego poza organizmem kobiety.</a:t>
            </a:r>
            <a:endParaRPr lang="pl-PL" i="1" dirty="0">
              <a:effectLst/>
            </a:endParaRPr>
          </a:p>
        </p:txBody>
      </p:sp>
    </p:spTree>
    <p:extLst>
      <p:ext uri="{BB962C8B-B14F-4D97-AF65-F5344CB8AC3E}">
        <p14:creationId xmlns:p14="http://schemas.microsoft.com/office/powerpoint/2010/main" val="33908173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a:t>
            </a:r>
            <a:endParaRPr lang="pl-PL" dirty="0"/>
          </a:p>
        </p:txBody>
      </p:sp>
      <p:sp>
        <p:nvSpPr>
          <p:cNvPr id="3" name="Symbol zastępczy zawartości 2"/>
          <p:cNvSpPr>
            <a:spLocks noGrp="1"/>
          </p:cNvSpPr>
          <p:nvPr>
            <p:ph idx="1"/>
          </p:nvPr>
        </p:nvSpPr>
        <p:spPr>
          <a:xfrm>
            <a:off x="179512" y="1196752"/>
            <a:ext cx="8507288" cy="5328592"/>
          </a:xfrm>
        </p:spPr>
        <p:txBody>
          <a:bodyPr>
            <a:normAutofit fontScale="92500"/>
          </a:bodyPr>
          <a:lstStyle/>
          <a:p>
            <a:pPr marL="0" indent="0" algn="just">
              <a:buNone/>
            </a:pPr>
            <a:r>
              <a:rPr lang="pl-PL" dirty="0" smtClean="0"/>
              <a:t>We wrześniu 2015 r. w Polsce wybuchła epidemia Eboli. W związku z wieloma ofiarami śmiertelnymi rząd wprowadził stan klęski żywiołowej na obszarze całego kraju. W efekcie zarządzono m.in. zakaz opuszczania miast i obowiązek poddawania się szczepieniom oraz leczeniu. </a:t>
            </a:r>
            <a:r>
              <a:rPr lang="pl-PL" dirty="0"/>
              <a:t>O tym fakcie powiadomiony został Sekretarz Generalny ONZ. Władze </a:t>
            </a:r>
            <a:r>
              <a:rPr lang="pl-PL" dirty="0" smtClean="0"/>
              <a:t>Polski poinformowały go, że niemożliwe jest przewidzenie, jak długo potrwa ta sytuacja.</a:t>
            </a:r>
          </a:p>
          <a:p>
            <a:pPr marL="0" indent="0">
              <a:buNone/>
            </a:pPr>
            <a:r>
              <a:rPr lang="pl-PL" i="1" dirty="0" smtClean="0"/>
              <a:t>Oceń przedstawiony stan faktyczny z punktu widzenia wiążących Polskę regulacji międzynarodowych.</a:t>
            </a:r>
            <a:endParaRPr lang="pl-PL" i="1" dirty="0"/>
          </a:p>
        </p:txBody>
      </p:sp>
    </p:spTree>
    <p:extLst>
      <p:ext uri="{BB962C8B-B14F-4D97-AF65-F5344CB8AC3E}">
        <p14:creationId xmlns:p14="http://schemas.microsoft.com/office/powerpoint/2010/main" val="653657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Przykłady z orzecznictwa</a:t>
            </a:r>
            <a:endParaRPr lang="pl-PL" dirty="0"/>
          </a:p>
        </p:txBody>
      </p:sp>
      <p:sp>
        <p:nvSpPr>
          <p:cNvPr id="3" name="Symbol zastępczy zawartości 2"/>
          <p:cNvSpPr>
            <a:spLocks noGrp="1"/>
          </p:cNvSpPr>
          <p:nvPr>
            <p:ph idx="1"/>
          </p:nvPr>
        </p:nvSpPr>
        <p:spPr/>
        <p:txBody>
          <a:bodyPr/>
          <a:lstStyle/>
          <a:p>
            <a:endParaRPr lang="pl-PL" dirty="0"/>
          </a:p>
        </p:txBody>
      </p:sp>
    </p:spTree>
    <p:extLst>
      <p:ext uri="{BB962C8B-B14F-4D97-AF65-F5344CB8AC3E}">
        <p14:creationId xmlns:p14="http://schemas.microsoft.com/office/powerpoint/2010/main" val="2045228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Przykład I </a:t>
            </a:r>
            <a:br>
              <a:rPr lang="pl-PL" dirty="0"/>
            </a:br>
            <a:endParaRPr lang="pl-PL" dirty="0"/>
          </a:p>
        </p:txBody>
      </p:sp>
      <p:sp>
        <p:nvSpPr>
          <p:cNvPr id="3" name="Symbol zastępczy zawartości 2"/>
          <p:cNvSpPr>
            <a:spLocks noGrp="1"/>
          </p:cNvSpPr>
          <p:nvPr>
            <p:ph idx="1"/>
          </p:nvPr>
        </p:nvSpPr>
        <p:spPr/>
        <p:txBody>
          <a:bodyPr>
            <a:normAutofit fontScale="85000" lnSpcReduction="10000"/>
          </a:bodyPr>
          <a:lstStyle/>
          <a:p>
            <a:endParaRPr lang="pl-PL" dirty="0"/>
          </a:p>
          <a:p>
            <a:pPr marL="0" indent="0">
              <a:buNone/>
            </a:pPr>
            <a:r>
              <a:rPr lang="pl-PL" i="1" dirty="0" smtClean="0"/>
              <a:t>Art</a:t>
            </a:r>
            <a:r>
              <a:rPr lang="pl-PL" i="1" dirty="0"/>
              <a:t>. 1 ust. 2 ustawy – Prawo o zgromadzeniach stanowi: „Zgromadzeniem jest zgrupowanie </a:t>
            </a:r>
            <a:r>
              <a:rPr lang="pl-PL" b="1" i="1" dirty="0"/>
              <a:t>co najmniej 15 osób</a:t>
            </a:r>
            <a:r>
              <a:rPr lang="pl-PL" i="1" dirty="0"/>
              <a:t>, zwołane w celu wspólnych obrad lub w celu wspólnego wyrażenia stanowiska.” Przepis ten został zaskarżony do Trybunału Konstytucyjnego przez Rzecznika Praw Obywatelskich. Zarzucił on mu (w zaznaczonym fragmencie) niezgodność z art. 57 w związku z art. 31 ust. 3 Konstytucji RP. </a:t>
            </a:r>
            <a:endParaRPr lang="pl-PL" dirty="0"/>
          </a:p>
          <a:p>
            <a:pPr marL="0" indent="0">
              <a:buNone/>
            </a:pPr>
            <a:r>
              <a:rPr lang="pl-PL" dirty="0"/>
              <a:t>Jaki wyrok powinien wydać Trybunał Konstytucyjny? </a:t>
            </a:r>
          </a:p>
        </p:txBody>
      </p:sp>
    </p:spTree>
    <p:extLst>
      <p:ext uri="{BB962C8B-B14F-4D97-AF65-F5344CB8AC3E}">
        <p14:creationId xmlns:p14="http://schemas.microsoft.com/office/powerpoint/2010/main" val="1756110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Przykład I </a:t>
            </a:r>
            <a:br>
              <a:rPr lang="pl-PL" dirty="0"/>
            </a:br>
            <a:endParaRPr lang="pl-PL" dirty="0"/>
          </a:p>
        </p:txBody>
      </p:sp>
      <p:sp>
        <p:nvSpPr>
          <p:cNvPr id="3" name="Symbol zastępczy zawartości 2"/>
          <p:cNvSpPr>
            <a:spLocks noGrp="1"/>
          </p:cNvSpPr>
          <p:nvPr>
            <p:ph idx="1"/>
          </p:nvPr>
        </p:nvSpPr>
        <p:spPr>
          <a:xfrm>
            <a:off x="107504" y="980728"/>
            <a:ext cx="8928992" cy="5688632"/>
          </a:xfrm>
        </p:spPr>
        <p:txBody>
          <a:bodyPr>
            <a:normAutofit fontScale="92500" lnSpcReduction="20000"/>
          </a:bodyPr>
          <a:lstStyle/>
          <a:p>
            <a:pPr marL="0" indent="0">
              <a:buNone/>
            </a:pPr>
            <a:r>
              <a:rPr lang="pl-PL" i="1" dirty="0" smtClean="0"/>
              <a:t>„</a:t>
            </a:r>
            <a:r>
              <a:rPr lang="pl-PL" i="1" dirty="0"/>
              <a:t>Kontrolowany art. 1 ust. 2 prawa o zgromadzeniach powoduje ograniczenie gwarancji ustawowych dla zgromadzeń, w których uczestniczy 14 lub mniej osób. Trybunał Konstytucyjny stwierdził, że ograniczenie to nie spełnia kryterium „konieczności w demokratycznym państwie”, a tym samym ma charakter arbitralny. Ustanowienie przesłanki liczebności uczestników jako warunku ustawowej identyfikacji zgromadzenia nie jest również uzasadnione dążeniem do ochrony którejkolwiek z wartości wskazanych w art. 31 ust. 3 Konstytucji. Trudno przyjąć, że brak objęcia zakresem regulacji ustawowej zgromadzeń poniżej 15 osób służyć miał np. ochronie bezpieczeństwa lub porządku publicznego, czy też wolności i praw innych (…)” </a:t>
            </a:r>
            <a:r>
              <a:rPr lang="pl-PL" dirty="0"/>
              <a:t>(Orzeczenie TK z dnia 18 września 2014 r., sygn. akt K 44/12) </a:t>
            </a:r>
          </a:p>
        </p:txBody>
      </p:sp>
    </p:spTree>
    <p:extLst>
      <p:ext uri="{BB962C8B-B14F-4D97-AF65-F5344CB8AC3E}">
        <p14:creationId xmlns:p14="http://schemas.microsoft.com/office/powerpoint/2010/main" val="2953576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Przykład </a:t>
            </a:r>
            <a:r>
              <a:rPr lang="pl-PL" dirty="0" smtClean="0"/>
              <a:t>II </a:t>
            </a:r>
            <a:r>
              <a:rPr lang="pl-PL" dirty="0"/>
              <a:t/>
            </a:r>
            <a:br>
              <a:rPr lang="pl-PL" dirty="0"/>
            </a:br>
            <a:endParaRPr lang="pl-PL" dirty="0"/>
          </a:p>
        </p:txBody>
      </p:sp>
      <p:sp>
        <p:nvSpPr>
          <p:cNvPr id="3" name="Symbol zastępczy zawartości 2"/>
          <p:cNvSpPr>
            <a:spLocks noGrp="1"/>
          </p:cNvSpPr>
          <p:nvPr>
            <p:ph idx="1"/>
          </p:nvPr>
        </p:nvSpPr>
        <p:spPr>
          <a:xfrm>
            <a:off x="107504" y="980728"/>
            <a:ext cx="8928992" cy="5688632"/>
          </a:xfrm>
        </p:spPr>
        <p:txBody>
          <a:bodyPr>
            <a:normAutofit/>
          </a:bodyPr>
          <a:lstStyle/>
          <a:p>
            <a:pPr marL="0" indent="0" algn="just">
              <a:buNone/>
            </a:pPr>
            <a:r>
              <a:rPr lang="pl-PL" i="1" dirty="0" smtClean="0"/>
              <a:t>Art</a:t>
            </a:r>
            <a:r>
              <a:rPr lang="pl-PL" i="1" dirty="0"/>
              <a:t>. 3 ust. 1 ustawy – Prawo o zgromadzeniach stanowi: „Prawo organizowania zgromadzeń przysługuje osobom </a:t>
            </a:r>
            <a:r>
              <a:rPr lang="pl-PL" b="1" i="1" dirty="0"/>
              <a:t>mającym pełną zdolność do czynności prawnych</a:t>
            </a:r>
            <a:r>
              <a:rPr lang="pl-PL" i="1" dirty="0"/>
              <a:t>, osobom prawnym, innym organizacjom, a także grupom osób.” Przepis ten został zaskarżony do Trybunału Konstytucyjnego przez Rzecznika Praw Obywatelskich. Zarzucił on mu (w zaznaczonym fragmencie) niezgodność z art. 57 w związku z art. 31 ust. 3 Konstytucji RP. </a:t>
            </a:r>
            <a:endParaRPr lang="pl-PL" dirty="0"/>
          </a:p>
          <a:p>
            <a:pPr marL="0" indent="0" algn="just">
              <a:buNone/>
            </a:pPr>
            <a:r>
              <a:rPr lang="pl-PL" dirty="0"/>
              <a:t>Jaki wyrok powinien wydać Trybunał Konstytucyjny? </a:t>
            </a:r>
          </a:p>
        </p:txBody>
      </p:sp>
    </p:spTree>
    <p:extLst>
      <p:ext uri="{BB962C8B-B14F-4D97-AF65-F5344CB8AC3E}">
        <p14:creationId xmlns:p14="http://schemas.microsoft.com/office/powerpoint/2010/main" val="596874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Przykład </a:t>
            </a:r>
            <a:r>
              <a:rPr lang="pl-PL" dirty="0" smtClean="0"/>
              <a:t>II </a:t>
            </a:r>
            <a:r>
              <a:rPr lang="pl-PL" dirty="0"/>
              <a:t/>
            </a:r>
            <a:br>
              <a:rPr lang="pl-PL" dirty="0"/>
            </a:br>
            <a:endParaRPr lang="pl-PL" dirty="0"/>
          </a:p>
        </p:txBody>
      </p:sp>
      <p:sp>
        <p:nvSpPr>
          <p:cNvPr id="3" name="Symbol zastępczy zawartości 2"/>
          <p:cNvSpPr>
            <a:spLocks noGrp="1"/>
          </p:cNvSpPr>
          <p:nvPr>
            <p:ph idx="1"/>
          </p:nvPr>
        </p:nvSpPr>
        <p:spPr>
          <a:xfrm>
            <a:off x="107504" y="980728"/>
            <a:ext cx="8928992" cy="5688632"/>
          </a:xfrm>
        </p:spPr>
        <p:txBody>
          <a:bodyPr>
            <a:normAutofit/>
          </a:bodyPr>
          <a:lstStyle/>
          <a:p>
            <a:pPr marL="0" indent="0" algn="just">
              <a:buNone/>
            </a:pPr>
            <a:r>
              <a:rPr lang="pl-PL" dirty="0" smtClean="0"/>
              <a:t>„</a:t>
            </a:r>
            <a:r>
              <a:rPr lang="pl-PL" dirty="0"/>
              <a:t>Wolność zgromadzeń obejmuje, zgodnie z brzmieniem art. 57 Konstytucji, wolność organizowania pokojowych zgromadzeń oraz wolność uczestniczenia w nich. Wyróżnienie tych dwóch elementów służyć ma nie tylko doprecyzowaniu zakresu gwarancji konstytucyjnych wskazanej wolności, ale także podkreślać odmienny charakter obu jej komponentów (…). Wyłączenie wolności organizowania zgromadzeń nie powoduje samo w sobie automatycznego wyłączenia wolności uczestniczenia w takich zgrupowaniach.” </a:t>
            </a:r>
          </a:p>
        </p:txBody>
      </p:sp>
    </p:spTree>
    <p:extLst>
      <p:ext uri="{BB962C8B-B14F-4D97-AF65-F5344CB8AC3E}">
        <p14:creationId xmlns:p14="http://schemas.microsoft.com/office/powerpoint/2010/main" val="3515766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Przykład </a:t>
            </a:r>
            <a:r>
              <a:rPr lang="pl-PL" dirty="0" smtClean="0"/>
              <a:t>II </a:t>
            </a:r>
            <a:r>
              <a:rPr lang="pl-PL" dirty="0"/>
              <a:t/>
            </a:r>
            <a:br>
              <a:rPr lang="pl-PL" dirty="0"/>
            </a:br>
            <a:endParaRPr lang="pl-PL" dirty="0"/>
          </a:p>
        </p:txBody>
      </p:sp>
      <p:sp>
        <p:nvSpPr>
          <p:cNvPr id="3" name="Symbol zastępczy zawartości 2"/>
          <p:cNvSpPr>
            <a:spLocks noGrp="1"/>
          </p:cNvSpPr>
          <p:nvPr>
            <p:ph idx="1"/>
          </p:nvPr>
        </p:nvSpPr>
        <p:spPr>
          <a:xfrm>
            <a:off x="107504" y="980728"/>
            <a:ext cx="8928992" cy="5688632"/>
          </a:xfrm>
        </p:spPr>
        <p:txBody>
          <a:bodyPr>
            <a:normAutofit fontScale="77500" lnSpcReduction="20000"/>
          </a:bodyPr>
          <a:lstStyle/>
          <a:p>
            <a:pPr marL="0" indent="0" algn="just">
              <a:buNone/>
            </a:pPr>
            <a:r>
              <a:rPr lang="pl-PL" dirty="0" smtClean="0"/>
              <a:t>„</a:t>
            </a:r>
            <a:r>
              <a:rPr lang="pl-PL" dirty="0"/>
              <a:t>Trybunał Konstytucyjny stwierdził, że czynności polegające na zwoływaniu, a następnie kierowaniu zgromadzeniem mogą być podejmowane przez osoby będące w stanie sprostać temu zadaniu. Chodzi nie tylko o samo wskazanie daty i miejsca zgromadzenia oraz jego faktyczne rozpoczęcie, ale także – co należy tutaj wyraźnie podkreślić – czuwanie nad jego przebiegiem oraz podejmowanie niezbędnych działań zapobiegających wszelkiego rodzaju naruszeniom prawa. Organizatorem może być osoba, która jest w stanie ponosić prawne konsekwencje swoich działań i zaniechań związanych z pełnioną funkcją. Z tego powodu wprowadzenie ograniczeń wolności organizowania pokojowych zgromadzeń należy uznać za uzasadnione, biorąc pod uwagę potrzebę ochrony bezpieczeństwa lub porządku publicznego, zasad moralności publicznej oraz wolności i praw innych osób (art. 31 ust. 3 Konstytucji). Kryteria zastosowane w art. 3 ust. 1 prawa o zgromadzeniach nie stanowią arbitralnego ograniczenia wolności organizowania pokojowych zgromadzeń.” (Orzeczenie TK z dnia 18 września 2014 r., sygn. akt K 44/12) </a:t>
            </a:r>
          </a:p>
        </p:txBody>
      </p:sp>
    </p:spTree>
    <p:extLst>
      <p:ext uri="{BB962C8B-B14F-4D97-AF65-F5344CB8AC3E}">
        <p14:creationId xmlns:p14="http://schemas.microsoft.com/office/powerpoint/2010/main" val="112601843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1326</TotalTime>
  <Words>2253</Words>
  <Application>Microsoft Office PowerPoint</Application>
  <PresentationFormat>Pokaz na ekranie (4:3)</PresentationFormat>
  <Paragraphs>112</Paragraphs>
  <Slides>32</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32</vt:i4>
      </vt:variant>
    </vt:vector>
  </HeadingPairs>
  <TitlesOfParts>
    <vt:vector size="35" baseType="lpstr">
      <vt:lpstr>Arial</vt:lpstr>
      <vt:lpstr>Calibri</vt:lpstr>
      <vt:lpstr>Motyw pakietu Office</vt:lpstr>
      <vt:lpstr>Prawa człowieka  i  systemy ich ochrony</vt:lpstr>
      <vt:lpstr>Prezentacja programu PowerPoint</vt:lpstr>
      <vt:lpstr>Prezentacja programu PowerPoint</vt:lpstr>
      <vt:lpstr>Przykłady z orzecznictwa</vt:lpstr>
      <vt:lpstr>Przykład I  </vt:lpstr>
      <vt:lpstr>Przykład I  </vt:lpstr>
      <vt:lpstr>Przykład II  </vt:lpstr>
      <vt:lpstr>Przykład II  </vt:lpstr>
      <vt:lpstr>Przykład II  </vt:lpstr>
      <vt:lpstr>Przykład III </vt:lpstr>
      <vt:lpstr>Przykład III </vt:lpstr>
      <vt:lpstr>Przykład IV </vt:lpstr>
      <vt:lpstr>Przykład IV </vt:lpstr>
      <vt:lpstr>Przykład V </vt:lpstr>
      <vt:lpstr>Przykład V </vt:lpstr>
      <vt:lpstr>Przykład VI </vt:lpstr>
      <vt:lpstr>Przykład VI </vt:lpstr>
      <vt:lpstr>Przykład VII </vt:lpstr>
      <vt:lpstr>Przykłady z ustawodawstwa</vt:lpstr>
      <vt:lpstr>Klauzula sumienia </vt:lpstr>
      <vt:lpstr>Klauzula sumienia </vt:lpstr>
      <vt:lpstr>Obraza uczuć religijnych </vt:lpstr>
      <vt:lpstr>Obowiązek korzystania z pasów bezpieczeństwa </vt:lpstr>
      <vt:lpstr>Zakaz bigamii </vt:lpstr>
      <vt:lpstr>Zakaz małżeństw homoseksualnych? </vt:lpstr>
      <vt:lpstr>Ograniczenia zachowań seksualnych</vt:lpstr>
      <vt:lpstr>Ograniczenia zachowań seksualnych</vt:lpstr>
      <vt:lpstr>Ograniczenia zachowań seksualnych</vt:lpstr>
      <vt:lpstr>Ograniczenia zachowań seksualnych</vt:lpstr>
      <vt:lpstr>Prezentacja programu PowerPoint</vt:lpstr>
      <vt:lpstr>Prezentacja programu PowerPoint</vt:lpstr>
      <vt:lpstr>Kazus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Prawa człowieka  i  systemy ich ochrony</dc:title>
  <dc:creator>Twoja nazwa użytkownika</dc:creator>
  <cp:lastModifiedBy>Mateusz</cp:lastModifiedBy>
  <cp:revision>256</cp:revision>
  <dcterms:created xsi:type="dcterms:W3CDTF">2014-10-10T07:27:41Z</dcterms:created>
  <dcterms:modified xsi:type="dcterms:W3CDTF">2015-10-16T19:41:43Z</dcterms:modified>
</cp:coreProperties>
</file>