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257" r:id="rId20"/>
    <p:sldId id="258" r:id="rId21"/>
    <p:sldId id="259" r:id="rId22"/>
    <p:sldId id="260" r:id="rId23"/>
    <p:sldId id="261" r:id="rId24"/>
    <p:sldId id="262" r:id="rId25"/>
    <p:sldId id="263" r:id="rId26"/>
    <p:sldId id="264" r:id="rId27"/>
    <p:sldId id="265" r:id="rId28"/>
    <p:sldId id="266" r:id="rId29"/>
    <p:sldId id="267" r:id="rId30"/>
    <p:sldId id="268" r:id="rId31"/>
    <p:sldId id="269" r:id="rId32"/>
    <p:sldId id="270" r:id="rId33"/>
    <p:sldId id="271" r:id="rId34"/>
    <p:sldId id="272" r:id="rId35"/>
    <p:sldId id="273" r:id="rId36"/>
    <p:sldId id="274" r:id="rId37"/>
    <p:sldId id="275" r:id="rId38"/>
    <p:sldId id="276" r:id="rId39"/>
    <p:sldId id="277" r:id="rId40"/>
    <p:sldId id="278" r:id="rId41"/>
    <p:sldId id="279" r:id="rId42"/>
    <p:sldId id="280" r:id="rId43"/>
    <p:sldId id="281" r:id="rId44"/>
    <p:sldId id="282" r:id="rId45"/>
    <p:sldId id="283" r:id="rId46"/>
    <p:sldId id="284" r:id="rId47"/>
    <p:sldId id="302" r:id="rId48"/>
    <p:sldId id="303" r:id="rId49"/>
    <p:sldId id="304" r:id="rId50"/>
    <p:sldId id="305" r:id="rId51"/>
    <p:sldId id="323" r:id="rId52"/>
    <p:sldId id="324" r:id="rId53"/>
    <p:sldId id="325" r:id="rId54"/>
    <p:sldId id="326" r:id="rId55"/>
    <p:sldId id="327" r:id="rId56"/>
    <p:sldId id="328" r:id="rId57"/>
    <p:sldId id="329" r:id="rId58"/>
    <p:sldId id="330" r:id="rId59"/>
    <p:sldId id="331" r:id="rId60"/>
    <p:sldId id="332" r:id="rId61"/>
    <p:sldId id="333" r:id="rId6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2639" autoAdjust="0"/>
  </p:normalViewPr>
  <p:slideViewPr>
    <p:cSldViewPr>
      <p:cViewPr varScale="1">
        <p:scale>
          <a:sx n="68" d="100"/>
          <a:sy n="68" d="100"/>
        </p:scale>
        <p:origin x="141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1D2549-3B03-411A-9010-FD40C83BBD41}" type="datetimeFigureOut">
              <a:rPr lang="pl-PL" smtClean="0"/>
              <a:pPr/>
              <a:t>2015-11-14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D2549-3B03-411A-9010-FD40C83BBD41}" type="datetimeFigureOut">
              <a:rPr lang="pl-PL" smtClean="0"/>
              <a:pPr/>
              <a:t>2015-11-14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3CDE9-075F-4F9A-BA1D-D4CE6C8338F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b.trybunal.gov.pl/sprawa/sprawa_pobierz_plik62.asp?plik=F174596250/SK_7_14_skr_2012_11_22_ADO_v2.pdf&amp;syg=SK%207/14" TargetMode="External"/><Relationship Id="rId2" Type="http://schemas.openxmlformats.org/officeDocument/2006/relationships/hyperlink" Target="http://trybunal.gov.pl/podstawowe-informacje/skarga-konstytucyjn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79512" y="188640"/>
            <a:ext cx="8276456" cy="2664296"/>
          </a:xfrm>
        </p:spPr>
        <p:txBody>
          <a:bodyPr/>
          <a:lstStyle/>
          <a:p>
            <a:r>
              <a:rPr lang="pl-PL" dirty="0" smtClean="0"/>
              <a:t>Prawa człowieka </a:t>
            </a:r>
            <a:br>
              <a:rPr lang="pl-PL" dirty="0" smtClean="0"/>
            </a:br>
            <a:r>
              <a:rPr lang="pl-PL" dirty="0" smtClean="0"/>
              <a:t>i </a:t>
            </a:r>
            <a:br>
              <a:rPr lang="pl-PL" dirty="0" smtClean="0"/>
            </a:br>
            <a:r>
              <a:rPr lang="pl-PL" dirty="0" smtClean="0"/>
              <a:t>systemy ich ochrony</a:t>
            </a:r>
            <a:endParaRPr lang="pl-PL" dirty="0"/>
          </a:p>
        </p:txBody>
      </p:sp>
      <p:sp>
        <p:nvSpPr>
          <p:cNvPr id="3" name="Podtytuł 2"/>
          <p:cNvSpPr>
            <a:spLocks noGrp="1"/>
          </p:cNvSpPr>
          <p:nvPr>
            <p:ph type="subTitle" idx="1"/>
          </p:nvPr>
        </p:nvSpPr>
        <p:spPr>
          <a:xfrm>
            <a:off x="323528" y="3284984"/>
            <a:ext cx="8496944" cy="1152128"/>
          </a:xfrm>
        </p:spPr>
        <p:txBody>
          <a:bodyPr>
            <a:normAutofit/>
          </a:bodyPr>
          <a:lstStyle/>
          <a:p>
            <a:r>
              <a:rPr lang="pl-PL" dirty="0" smtClean="0">
                <a:solidFill>
                  <a:schemeClr val="tx1"/>
                </a:solidFill>
              </a:rPr>
              <a:t>Konstytucyjne środki ochrony praw i wolności</a:t>
            </a:r>
            <a:endParaRPr lang="pl-PL" dirty="0">
              <a:solidFill>
                <a:schemeClr val="tx1"/>
              </a:solidFill>
            </a:endParaRPr>
          </a:p>
        </p:txBody>
      </p:sp>
      <p:sp>
        <p:nvSpPr>
          <p:cNvPr id="4" name="pole tekstowe 3"/>
          <p:cNvSpPr txBox="1"/>
          <p:nvPr/>
        </p:nvSpPr>
        <p:spPr>
          <a:xfrm>
            <a:off x="3707904" y="5157192"/>
            <a:ext cx="5112568" cy="1477328"/>
          </a:xfrm>
          <a:prstGeom prst="rect">
            <a:avLst/>
          </a:prstGeom>
          <a:noFill/>
        </p:spPr>
        <p:txBody>
          <a:bodyPr wrap="square" rtlCol="0">
            <a:spAutoFit/>
          </a:bodyPr>
          <a:lstStyle/>
          <a:p>
            <a:pPr algn="r"/>
            <a:r>
              <a:rPr lang="pl-PL" dirty="0" smtClean="0"/>
              <a:t>Mateusz Radajewski</a:t>
            </a:r>
          </a:p>
          <a:p>
            <a:pPr algn="r"/>
            <a:r>
              <a:rPr lang="pl-PL" dirty="0" smtClean="0"/>
              <a:t>Katedra Prawa Konstytucyjnego</a:t>
            </a:r>
          </a:p>
          <a:p>
            <a:pPr algn="r"/>
            <a:r>
              <a:rPr lang="pl-PL" dirty="0" smtClean="0"/>
              <a:t>Wydział Prawa, Administracji i Ekonomii</a:t>
            </a:r>
          </a:p>
          <a:p>
            <a:pPr algn="r"/>
            <a:r>
              <a:rPr lang="pl-PL" dirty="0" smtClean="0"/>
              <a:t>Uniwersytet Wrocławski</a:t>
            </a:r>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Przesłanki formalne:</a:t>
            </a:r>
            <a:endParaRPr lang="pl-PL" dirty="0"/>
          </a:p>
        </p:txBody>
      </p:sp>
      <p:sp>
        <p:nvSpPr>
          <p:cNvPr id="3" name="Symbol zastępczy zawartości 2"/>
          <p:cNvSpPr>
            <a:spLocks noGrp="1"/>
          </p:cNvSpPr>
          <p:nvPr>
            <p:ph idx="1"/>
          </p:nvPr>
        </p:nvSpPr>
        <p:spPr>
          <a:xfrm>
            <a:off x="107504" y="908720"/>
            <a:ext cx="8928992" cy="5949280"/>
          </a:xfrm>
        </p:spPr>
        <p:txBody>
          <a:bodyPr>
            <a:noAutofit/>
          </a:bodyPr>
          <a:lstStyle/>
          <a:p>
            <a:pPr marL="0" indent="0">
              <a:buNone/>
            </a:pPr>
            <a:r>
              <a:rPr lang="pl-PL" sz="2800" dirty="0" smtClean="0"/>
              <a:t>Art. 126 § 1 Kodeksu postępowania cywilnego:</a:t>
            </a:r>
          </a:p>
          <a:p>
            <a:pPr marL="0" indent="0">
              <a:buNone/>
            </a:pPr>
            <a:r>
              <a:rPr lang="pl-PL" sz="2800" i="1" dirty="0" smtClean="0"/>
              <a:t>Każde pismo </a:t>
            </a:r>
            <a:r>
              <a:rPr lang="pl-PL" sz="2800" i="1" dirty="0"/>
              <a:t>procesowe powinno zawierać:</a:t>
            </a:r>
          </a:p>
          <a:p>
            <a:pPr marL="0" indent="0">
              <a:buNone/>
            </a:pPr>
            <a:r>
              <a:rPr lang="pl-PL" sz="2800" i="1" dirty="0"/>
              <a:t>1)   oznaczenie sądu, do którego jest skierowane, imię i nazwisko lub nazwę stron, ich przedstawicieli ustawowych i pełnomocników;</a:t>
            </a:r>
          </a:p>
          <a:p>
            <a:pPr marL="0" indent="0">
              <a:buNone/>
            </a:pPr>
            <a:r>
              <a:rPr lang="pl-PL" sz="2800" i="1" dirty="0"/>
              <a:t>2)   oznaczenie rodzaju pisma;</a:t>
            </a:r>
          </a:p>
          <a:p>
            <a:pPr marL="0" indent="0">
              <a:buNone/>
            </a:pPr>
            <a:r>
              <a:rPr lang="pl-PL" sz="2800" i="1" dirty="0"/>
              <a:t>3)   osnowę wniosku lub oświadczenia oraz dowody na poparcie przytoczonych okoliczności;</a:t>
            </a:r>
          </a:p>
          <a:p>
            <a:pPr marL="0" indent="0">
              <a:buNone/>
            </a:pPr>
            <a:r>
              <a:rPr lang="pl-PL" sz="2800" i="1" dirty="0"/>
              <a:t>4)   podpis strony albo jej przedstawiciela ustawowego lub pełnomocnika;</a:t>
            </a:r>
          </a:p>
          <a:p>
            <a:pPr marL="0" indent="0">
              <a:buNone/>
            </a:pPr>
            <a:r>
              <a:rPr lang="pl-PL" sz="2800" i="1" dirty="0"/>
              <a:t>5)   wymienienie załączników</a:t>
            </a:r>
            <a:r>
              <a:rPr lang="pl-PL" sz="2800" i="1" dirty="0" smtClean="0"/>
              <a:t>.</a:t>
            </a:r>
            <a:endParaRPr lang="pl-PL" sz="2800" i="1" dirty="0"/>
          </a:p>
        </p:txBody>
      </p:sp>
    </p:spTree>
    <p:extLst>
      <p:ext uri="{BB962C8B-B14F-4D97-AF65-F5344CB8AC3E}">
        <p14:creationId xmlns:p14="http://schemas.microsoft.com/office/powerpoint/2010/main" val="203555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Przesłanki formalne:</a:t>
            </a:r>
            <a:endParaRPr lang="pl-PL" dirty="0"/>
          </a:p>
        </p:txBody>
      </p:sp>
      <p:sp>
        <p:nvSpPr>
          <p:cNvPr id="3" name="Symbol zastępczy zawartości 2"/>
          <p:cNvSpPr>
            <a:spLocks noGrp="1"/>
          </p:cNvSpPr>
          <p:nvPr>
            <p:ph idx="1"/>
          </p:nvPr>
        </p:nvSpPr>
        <p:spPr>
          <a:xfrm>
            <a:off x="107504" y="908720"/>
            <a:ext cx="8928992" cy="5949280"/>
          </a:xfrm>
        </p:spPr>
        <p:txBody>
          <a:bodyPr>
            <a:noAutofit/>
          </a:bodyPr>
          <a:lstStyle/>
          <a:p>
            <a:pPr marL="0" indent="0">
              <a:buNone/>
            </a:pPr>
            <a:r>
              <a:rPr lang="pl-PL" sz="2100" dirty="0" smtClean="0"/>
              <a:t>Art. 126 Kodeksu postępowania cywilnego:</a:t>
            </a:r>
          </a:p>
          <a:p>
            <a:pPr marL="0" indent="0">
              <a:buNone/>
            </a:pPr>
            <a:r>
              <a:rPr lang="pl-PL" sz="2100" i="1" dirty="0"/>
              <a:t>§ 2. Gdy pismo procesowe jest pierwszym pismem w sprawie, powinno ponadto zawierać oznaczenie przedmiotu sporu oraz:</a:t>
            </a:r>
          </a:p>
          <a:p>
            <a:pPr marL="0" indent="0">
              <a:buNone/>
            </a:pPr>
            <a:r>
              <a:rPr lang="pl-PL" sz="2100" i="1" dirty="0"/>
              <a:t>1)   oznaczenie miejsca zamieszkania lub siedziby i adresy stron, ich przedstawicieli ustawowych i pełnomocników,</a:t>
            </a:r>
          </a:p>
          <a:p>
            <a:pPr marL="0" indent="0">
              <a:buNone/>
            </a:pPr>
            <a:r>
              <a:rPr lang="pl-PL" sz="2100" i="1" dirty="0"/>
              <a:t>2)   numer Powszechnego Elektronicznego Systemu Ewidencji Ludności (PESEL) lub numer identyfikacji podatkowej (NIP) powoda będącego osobą fizyczną, jeżeli jest on obowiązany do jego posiadania lub posiada go nie mając takiego obowiązku lub</a:t>
            </a:r>
          </a:p>
          <a:p>
            <a:pPr marL="0" indent="0">
              <a:buNone/>
            </a:pPr>
            <a:r>
              <a:rPr lang="pl-PL" sz="2100" i="1" dirty="0"/>
              <a:t>3)   numer w Krajowym Rejestrze Sądowym, a w przypadku jego braku - numer w innym właściwym rejestrze, ewidencji lub NIP powoda niebędącego osobą fizyczną, który nie ma obowiązku wpisu we właściwym rejestrze lub ewidencji, jeżeli jest on obowiązany do jego posiadania.</a:t>
            </a:r>
          </a:p>
          <a:p>
            <a:pPr marL="0" indent="0">
              <a:buNone/>
            </a:pPr>
            <a:r>
              <a:rPr lang="pl-PL" sz="2100" i="1" dirty="0"/>
              <a:t>§ 2</a:t>
            </a:r>
            <a:r>
              <a:rPr lang="pl-PL" sz="2100" i="1" baseline="30000" dirty="0"/>
              <a:t>1</a:t>
            </a:r>
            <a:r>
              <a:rPr lang="pl-PL" sz="2100" i="1" dirty="0"/>
              <a:t>. Dalsze pisma procesowe, poza elementami określonymi w § 1, powinny zawierać sygnaturę akt.</a:t>
            </a:r>
          </a:p>
          <a:p>
            <a:pPr marL="0" indent="0">
              <a:buNone/>
            </a:pPr>
            <a:r>
              <a:rPr lang="pl-PL" sz="2100" i="1" dirty="0"/>
              <a:t>§ 3. Do pisma należy dołączyć pełnomocnictwo, jeżeli pismo wnosi pełnomocnik, który przedtem nie złożył pełnomocnictwa.</a:t>
            </a:r>
          </a:p>
        </p:txBody>
      </p:sp>
    </p:spTree>
    <p:extLst>
      <p:ext uri="{BB962C8B-B14F-4D97-AF65-F5344CB8AC3E}">
        <p14:creationId xmlns:p14="http://schemas.microsoft.com/office/powerpoint/2010/main" val="362328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908720"/>
            <a:ext cx="8229600" cy="3442394"/>
          </a:xfrm>
        </p:spPr>
        <p:txBody>
          <a:bodyPr>
            <a:noAutofit/>
          </a:bodyPr>
          <a:lstStyle/>
          <a:p>
            <a:r>
              <a:rPr lang="pl-PL" sz="7200" dirty="0" smtClean="0"/>
              <a:t>Jak wygląda poprawna skarga konstytucyjna?</a:t>
            </a:r>
            <a:endParaRPr lang="pl-PL" sz="7200" dirty="0"/>
          </a:p>
        </p:txBody>
      </p:sp>
    </p:spTree>
    <p:extLst>
      <p:ext uri="{BB962C8B-B14F-4D97-AF65-F5344CB8AC3E}">
        <p14:creationId xmlns:p14="http://schemas.microsoft.com/office/powerpoint/2010/main" val="709867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792088"/>
          </a:xfrm>
        </p:spPr>
        <p:txBody>
          <a:bodyPr>
            <a:normAutofit/>
          </a:bodyPr>
          <a:lstStyle/>
          <a:p>
            <a:r>
              <a:rPr lang="pl-PL" dirty="0" smtClean="0"/>
              <a:t>Pomocne linki:</a:t>
            </a:r>
            <a:endParaRPr lang="pl-PL" dirty="0"/>
          </a:p>
        </p:txBody>
      </p:sp>
      <p:sp>
        <p:nvSpPr>
          <p:cNvPr id="3" name="Symbol zastępczy zawartości 2"/>
          <p:cNvSpPr>
            <a:spLocks noGrp="1"/>
          </p:cNvSpPr>
          <p:nvPr>
            <p:ph idx="1"/>
          </p:nvPr>
        </p:nvSpPr>
        <p:spPr>
          <a:xfrm>
            <a:off x="107504" y="800263"/>
            <a:ext cx="8928992" cy="5949280"/>
          </a:xfrm>
        </p:spPr>
        <p:txBody>
          <a:bodyPr>
            <a:noAutofit/>
          </a:bodyPr>
          <a:lstStyle/>
          <a:p>
            <a:pPr marL="514350" indent="-514350" algn="just">
              <a:buAutoNum type="arabicPeriod"/>
            </a:pPr>
            <a:r>
              <a:rPr lang="pl-PL" sz="2900" dirty="0" smtClean="0">
                <a:hlinkClick r:id="rId2"/>
              </a:rPr>
              <a:t>http</a:t>
            </a:r>
            <a:r>
              <a:rPr lang="pl-PL" sz="2900" dirty="0">
                <a:hlinkClick r:id="rId2"/>
              </a:rPr>
              <a:t>://trybunal.gov.pl/podstawowe-informacje/skarga-konstytucyjna</a:t>
            </a:r>
            <a:r>
              <a:rPr lang="pl-PL" sz="2900" dirty="0" smtClean="0">
                <a:hlinkClick r:id="rId2"/>
              </a:rPr>
              <a:t>/</a:t>
            </a:r>
            <a:r>
              <a:rPr lang="pl-PL" sz="2900" dirty="0" smtClean="0"/>
              <a:t> (praktyczny opis wymogów oraz poprawnej struktury skargi konstytucyjnej),</a:t>
            </a:r>
          </a:p>
          <a:p>
            <a:pPr marL="514350" indent="-514350" algn="just">
              <a:buAutoNum type="arabicPeriod"/>
            </a:pPr>
            <a:r>
              <a:rPr lang="pl-PL" sz="2900" dirty="0">
                <a:hlinkClick r:id="rId3"/>
              </a:rPr>
              <a:t>http://</a:t>
            </a:r>
            <a:r>
              <a:rPr lang="pl-PL" sz="2900" dirty="0" smtClean="0">
                <a:hlinkClick r:id="rId3"/>
              </a:rPr>
              <a:t>db.trybunal.gov.pl/sprawa/sprawa_pobierz_plik62.asp?plik=F174596250/SK_7_14_skr_2012_11_22_ADO_v2.pdf&amp;syg=SK%207/14</a:t>
            </a:r>
            <a:r>
              <a:rPr lang="pl-PL" sz="2900" dirty="0" smtClean="0"/>
              <a:t> (plik pdf - przykładowa skarga konstytucyjna nieodrzucona na etapie wstępnej kontroli, tj. uznana przez Trybunał Konstytucyjny za poprawną pod względem formalnym i nieuznana za oczywiście bezzasadną).</a:t>
            </a:r>
            <a:endParaRPr lang="pl-PL" sz="2900" dirty="0"/>
          </a:p>
        </p:txBody>
      </p:sp>
    </p:spTree>
    <p:extLst>
      <p:ext uri="{BB962C8B-B14F-4D97-AF65-F5344CB8AC3E}">
        <p14:creationId xmlns:p14="http://schemas.microsoft.com/office/powerpoint/2010/main" val="423526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7842"/>
            <a:ext cx="9144000" cy="792088"/>
          </a:xfrm>
        </p:spPr>
        <p:txBody>
          <a:bodyPr>
            <a:normAutofit fontScale="90000"/>
          </a:bodyPr>
          <a:lstStyle/>
          <a:p>
            <a:r>
              <a:rPr lang="pl-PL" dirty="0"/>
              <a:t>S</a:t>
            </a:r>
            <a:r>
              <a:rPr lang="pl-PL" dirty="0" smtClean="0"/>
              <a:t>kutek mikro negatywnego orzeczenia TK</a:t>
            </a:r>
            <a:endParaRPr lang="pl-PL" dirty="0"/>
          </a:p>
        </p:txBody>
      </p:sp>
      <p:sp>
        <p:nvSpPr>
          <p:cNvPr id="3" name="Symbol zastępczy zawartości 2"/>
          <p:cNvSpPr>
            <a:spLocks noGrp="1"/>
          </p:cNvSpPr>
          <p:nvPr>
            <p:ph idx="1"/>
          </p:nvPr>
        </p:nvSpPr>
        <p:spPr>
          <a:xfrm>
            <a:off x="107504" y="913017"/>
            <a:ext cx="8928992" cy="5949280"/>
          </a:xfrm>
        </p:spPr>
        <p:txBody>
          <a:bodyPr>
            <a:noAutofit/>
          </a:bodyPr>
          <a:lstStyle/>
          <a:p>
            <a:pPr marL="0" indent="0" algn="just">
              <a:buNone/>
            </a:pPr>
            <a:r>
              <a:rPr lang="pl-PL" sz="2900" dirty="0" smtClean="0"/>
              <a:t>Art. 540 </a:t>
            </a:r>
            <a:r>
              <a:rPr lang="pl-PL" sz="2800" dirty="0"/>
              <a:t>§ </a:t>
            </a:r>
            <a:r>
              <a:rPr lang="pl-PL" sz="2800" dirty="0" smtClean="0"/>
              <a:t>2 Kodeksu postępowania karnego:</a:t>
            </a:r>
          </a:p>
          <a:p>
            <a:pPr marL="0" indent="0" algn="just">
              <a:buNone/>
            </a:pPr>
            <a:r>
              <a:rPr lang="pl-PL" sz="2800" i="1" dirty="0" smtClean="0"/>
              <a:t>Postępowanie wznawia się </a:t>
            </a:r>
            <a:r>
              <a:rPr lang="pl-PL" sz="2800" i="1" u="sng" dirty="0" smtClean="0"/>
              <a:t>na korzyść</a:t>
            </a:r>
            <a:r>
              <a:rPr lang="pl-PL" sz="2800" i="1" dirty="0" smtClean="0"/>
              <a:t> strony, jeżeli Trybunał Konstytucyjny orzekł o niezgodności z Konstytucją, ratyfikowaną umową międzynarodową lub z ustawą przepisu prawnego, na podstawie którego zostało wydane orzeczenie; </a:t>
            </a:r>
            <a:r>
              <a:rPr lang="pl-PL" sz="2800" i="1" u="sng" dirty="0" smtClean="0"/>
              <a:t>wznowienie nie może nastąpić na niekorzyść oskarżonego</a:t>
            </a:r>
            <a:r>
              <a:rPr lang="pl-PL" sz="2800" i="1" dirty="0" smtClean="0"/>
              <a:t>.</a:t>
            </a:r>
            <a:endParaRPr lang="pl-PL" sz="2900" i="1" dirty="0"/>
          </a:p>
        </p:txBody>
      </p:sp>
    </p:spTree>
    <p:extLst>
      <p:ext uri="{BB962C8B-B14F-4D97-AF65-F5344CB8AC3E}">
        <p14:creationId xmlns:p14="http://schemas.microsoft.com/office/powerpoint/2010/main" val="3849854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7842"/>
            <a:ext cx="9144000" cy="792088"/>
          </a:xfrm>
        </p:spPr>
        <p:txBody>
          <a:bodyPr>
            <a:normAutofit fontScale="90000"/>
          </a:bodyPr>
          <a:lstStyle/>
          <a:p>
            <a:r>
              <a:rPr lang="pl-PL" dirty="0"/>
              <a:t>S</a:t>
            </a:r>
            <a:r>
              <a:rPr lang="pl-PL" dirty="0" smtClean="0"/>
              <a:t>kutek mikro negatywnego orzeczenia TK</a:t>
            </a:r>
            <a:endParaRPr lang="pl-PL" dirty="0"/>
          </a:p>
        </p:txBody>
      </p:sp>
      <p:sp>
        <p:nvSpPr>
          <p:cNvPr id="3" name="Symbol zastępczy zawartości 2"/>
          <p:cNvSpPr>
            <a:spLocks noGrp="1"/>
          </p:cNvSpPr>
          <p:nvPr>
            <p:ph idx="1"/>
          </p:nvPr>
        </p:nvSpPr>
        <p:spPr>
          <a:xfrm>
            <a:off x="107504" y="913017"/>
            <a:ext cx="8928992" cy="5949280"/>
          </a:xfrm>
        </p:spPr>
        <p:txBody>
          <a:bodyPr>
            <a:noAutofit/>
          </a:bodyPr>
          <a:lstStyle/>
          <a:p>
            <a:pPr marL="0" indent="0" algn="just">
              <a:buNone/>
            </a:pPr>
            <a:r>
              <a:rPr lang="pl-PL" sz="2900" dirty="0" smtClean="0"/>
              <a:t>Art. 401</a:t>
            </a:r>
            <a:r>
              <a:rPr lang="pl-PL" sz="2800" b="1" baseline="30000" dirty="0" smtClean="0"/>
              <a:t>1 </a:t>
            </a:r>
            <a:r>
              <a:rPr lang="pl-PL" sz="2800" dirty="0" smtClean="0"/>
              <a:t>Kodeksu postępowania cywilnego:</a:t>
            </a:r>
          </a:p>
          <a:p>
            <a:pPr marL="0" indent="0" algn="just">
              <a:buNone/>
            </a:pPr>
            <a:r>
              <a:rPr lang="pl-PL" sz="2800" i="1" dirty="0"/>
              <a:t>Można żądać wznowienia postępowania również w wypadku, gdy Trybunał Konstytucyjny orzekł o niezgodności aktu normatywnego z Konstytucją, ratyfikowaną umową międzynarodową lub z ustawą, na podstawie którego zostało wydane orzeczenie.</a:t>
            </a:r>
            <a:endParaRPr lang="pl-PL" sz="2900" i="1" dirty="0"/>
          </a:p>
        </p:txBody>
      </p:sp>
    </p:spTree>
    <p:extLst>
      <p:ext uri="{BB962C8B-B14F-4D97-AF65-F5344CB8AC3E}">
        <p14:creationId xmlns:p14="http://schemas.microsoft.com/office/powerpoint/2010/main" val="2504590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7842"/>
            <a:ext cx="9144000" cy="792088"/>
          </a:xfrm>
        </p:spPr>
        <p:txBody>
          <a:bodyPr>
            <a:normAutofit fontScale="90000"/>
          </a:bodyPr>
          <a:lstStyle/>
          <a:p>
            <a:r>
              <a:rPr lang="pl-PL" dirty="0"/>
              <a:t>S</a:t>
            </a:r>
            <a:r>
              <a:rPr lang="pl-PL" dirty="0" smtClean="0"/>
              <a:t>kutek mikro negatywnego orzeczenia TK</a:t>
            </a:r>
            <a:endParaRPr lang="pl-PL" dirty="0"/>
          </a:p>
        </p:txBody>
      </p:sp>
      <p:sp>
        <p:nvSpPr>
          <p:cNvPr id="3" name="Symbol zastępczy zawartości 2"/>
          <p:cNvSpPr>
            <a:spLocks noGrp="1"/>
          </p:cNvSpPr>
          <p:nvPr>
            <p:ph idx="1"/>
          </p:nvPr>
        </p:nvSpPr>
        <p:spPr>
          <a:xfrm>
            <a:off x="107504" y="913017"/>
            <a:ext cx="8928992" cy="5949280"/>
          </a:xfrm>
        </p:spPr>
        <p:txBody>
          <a:bodyPr>
            <a:noAutofit/>
          </a:bodyPr>
          <a:lstStyle/>
          <a:p>
            <a:pPr marL="0" indent="0" algn="just">
              <a:buNone/>
            </a:pPr>
            <a:r>
              <a:rPr lang="pl-PL" sz="2900" dirty="0" smtClean="0"/>
              <a:t>Art. 145a</a:t>
            </a:r>
            <a:r>
              <a:rPr lang="pl-PL" sz="2800" b="1" baseline="30000" dirty="0" smtClean="0"/>
              <a:t> </a:t>
            </a:r>
            <a:r>
              <a:rPr lang="pl-PL" sz="2800" dirty="0"/>
              <a:t>§ </a:t>
            </a:r>
            <a:r>
              <a:rPr lang="pl-PL" sz="2800" dirty="0" smtClean="0"/>
              <a:t>1 Kodeksu postępowania administracyjnego:</a:t>
            </a:r>
          </a:p>
          <a:p>
            <a:pPr marL="0" indent="0" algn="just">
              <a:buNone/>
            </a:pPr>
            <a:r>
              <a:rPr lang="pl-PL" sz="2800" i="1" dirty="0"/>
              <a:t>Można żądać wznowienia postępowania również w przypadku, gdy Trybunał Konstytucyjny orzekł o niezgodności aktu normatywnego z Konstytucją, umową międzynarodową lub z ustawą, na podstawie którego została wydana decyzja.</a:t>
            </a:r>
            <a:endParaRPr lang="pl-PL" sz="2900" i="1" dirty="0"/>
          </a:p>
        </p:txBody>
      </p:sp>
    </p:spTree>
    <p:extLst>
      <p:ext uri="{BB962C8B-B14F-4D97-AF65-F5344CB8AC3E}">
        <p14:creationId xmlns:p14="http://schemas.microsoft.com/office/powerpoint/2010/main" val="2637385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7842"/>
            <a:ext cx="9144000" cy="792088"/>
          </a:xfrm>
        </p:spPr>
        <p:txBody>
          <a:bodyPr>
            <a:normAutofit fontScale="90000"/>
          </a:bodyPr>
          <a:lstStyle/>
          <a:p>
            <a:r>
              <a:rPr lang="pl-PL" dirty="0"/>
              <a:t>S</a:t>
            </a:r>
            <a:r>
              <a:rPr lang="pl-PL" dirty="0" smtClean="0"/>
              <a:t>kutek mikro negatywnego orzeczenia TK</a:t>
            </a:r>
            <a:endParaRPr lang="pl-PL" dirty="0"/>
          </a:p>
        </p:txBody>
      </p:sp>
      <p:sp>
        <p:nvSpPr>
          <p:cNvPr id="3" name="Symbol zastępczy zawartości 2"/>
          <p:cNvSpPr>
            <a:spLocks noGrp="1"/>
          </p:cNvSpPr>
          <p:nvPr>
            <p:ph idx="1"/>
          </p:nvPr>
        </p:nvSpPr>
        <p:spPr>
          <a:xfrm>
            <a:off x="107504" y="913017"/>
            <a:ext cx="8928992" cy="5949280"/>
          </a:xfrm>
        </p:spPr>
        <p:txBody>
          <a:bodyPr>
            <a:noAutofit/>
          </a:bodyPr>
          <a:lstStyle/>
          <a:p>
            <a:pPr marL="0" indent="0" algn="just">
              <a:buNone/>
            </a:pPr>
            <a:r>
              <a:rPr lang="pl-PL" sz="2900" dirty="0" smtClean="0"/>
              <a:t>Art. 240 </a:t>
            </a:r>
            <a:r>
              <a:rPr lang="pl-PL" sz="2800" dirty="0"/>
              <a:t>§ 1 </a:t>
            </a:r>
            <a:r>
              <a:rPr lang="pl-PL" sz="2800" dirty="0" smtClean="0"/>
              <a:t>pkt 8 Ordynacji podatkowej:</a:t>
            </a:r>
          </a:p>
          <a:p>
            <a:pPr marL="0" indent="0" algn="just">
              <a:buNone/>
            </a:pPr>
            <a:r>
              <a:rPr lang="pl-PL" sz="2800" i="1" dirty="0"/>
              <a:t>W sprawie zakończonej decyzją ostateczną wznawia się postępowanie, jeżeli została wydana na podstawie przepisu, o którego niezgodności z Konstytucją Rzeczypospolitej Polskiej, ustawą lub ratyfikowaną umową międzynarodową orzekł Trybunał </a:t>
            </a:r>
            <a:r>
              <a:rPr lang="pl-PL" sz="2800" i="1" dirty="0" smtClean="0"/>
              <a:t>Konstytucyjny.</a:t>
            </a:r>
            <a:endParaRPr lang="pl-PL" sz="2900" i="1" dirty="0"/>
          </a:p>
        </p:txBody>
      </p:sp>
    </p:spTree>
    <p:extLst>
      <p:ext uri="{BB962C8B-B14F-4D97-AF65-F5344CB8AC3E}">
        <p14:creationId xmlns:p14="http://schemas.microsoft.com/office/powerpoint/2010/main" val="2019155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7842"/>
            <a:ext cx="9144000" cy="792088"/>
          </a:xfrm>
        </p:spPr>
        <p:txBody>
          <a:bodyPr>
            <a:normAutofit fontScale="90000"/>
          </a:bodyPr>
          <a:lstStyle/>
          <a:p>
            <a:r>
              <a:rPr lang="pl-PL" dirty="0"/>
              <a:t>S</a:t>
            </a:r>
            <a:r>
              <a:rPr lang="pl-PL" dirty="0" smtClean="0"/>
              <a:t>kutek mikro negatywnego orzeczenia TK</a:t>
            </a:r>
            <a:endParaRPr lang="pl-PL" dirty="0"/>
          </a:p>
        </p:txBody>
      </p:sp>
      <p:sp>
        <p:nvSpPr>
          <p:cNvPr id="3" name="Symbol zastępczy zawartości 2"/>
          <p:cNvSpPr>
            <a:spLocks noGrp="1"/>
          </p:cNvSpPr>
          <p:nvPr>
            <p:ph idx="1"/>
          </p:nvPr>
        </p:nvSpPr>
        <p:spPr>
          <a:xfrm>
            <a:off x="107504" y="913017"/>
            <a:ext cx="8928992" cy="5949280"/>
          </a:xfrm>
        </p:spPr>
        <p:txBody>
          <a:bodyPr>
            <a:noAutofit/>
          </a:bodyPr>
          <a:lstStyle/>
          <a:p>
            <a:pPr marL="0" indent="0" algn="just">
              <a:buNone/>
            </a:pPr>
            <a:r>
              <a:rPr lang="pl-PL" sz="2900" dirty="0" smtClean="0"/>
              <a:t>Art. 272 </a:t>
            </a:r>
            <a:r>
              <a:rPr lang="pl-PL" sz="2800" dirty="0"/>
              <a:t>§ 1 </a:t>
            </a:r>
            <a:r>
              <a:rPr lang="pl-PL" sz="2800" dirty="0" smtClean="0"/>
              <a:t>Prawa o postępowaniu przed sądami administracyjnymi:</a:t>
            </a:r>
          </a:p>
          <a:p>
            <a:pPr marL="0" indent="0" algn="just">
              <a:buNone/>
            </a:pPr>
            <a:r>
              <a:rPr lang="pl-PL" sz="2800" i="1" dirty="0" smtClean="0"/>
              <a:t>Można </a:t>
            </a:r>
            <a:r>
              <a:rPr lang="pl-PL" sz="2800" i="1" dirty="0"/>
              <a:t>żądać wznowienia postępowania również w przypadku, gdy Trybunał Konstytucyjny orzekł o niezgodności aktu normatywnego z Konstytucją, umową międzynarodową lub z ustawą, na podstawie którego zostało wydane orzeczenie</a:t>
            </a:r>
            <a:endParaRPr lang="pl-PL" sz="2900" i="1" dirty="0"/>
          </a:p>
        </p:txBody>
      </p:sp>
    </p:spTree>
    <p:extLst>
      <p:ext uri="{BB962C8B-B14F-4D97-AF65-F5344CB8AC3E}">
        <p14:creationId xmlns:p14="http://schemas.microsoft.com/office/powerpoint/2010/main" val="1901828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Wynagrodzenie szkody</a:t>
            </a:r>
            <a:endParaRPr lang="pl-PL" dirty="0"/>
          </a:p>
        </p:txBody>
      </p:sp>
      <p:sp>
        <p:nvSpPr>
          <p:cNvPr id="3" name="Symbol zastępczy zawartości 2"/>
          <p:cNvSpPr>
            <a:spLocks noGrp="1"/>
          </p:cNvSpPr>
          <p:nvPr>
            <p:ph idx="1"/>
          </p:nvPr>
        </p:nvSpPr>
        <p:spPr/>
        <p:txBody>
          <a:bodyPr/>
          <a:lstStyle/>
          <a:p>
            <a:pPr marL="0" indent="0">
              <a:buNone/>
            </a:pPr>
            <a:r>
              <a:rPr lang="pl-PL" dirty="0" smtClean="0"/>
              <a:t>„</a:t>
            </a:r>
            <a:r>
              <a:rPr lang="pl-PL" i="1" dirty="0"/>
              <a:t>Każdy ma prawo do wynagrodzenia szkody, jaka została mu wyrządzona przez niezgodne z prawem działanie organu władzy publicznej</a:t>
            </a:r>
            <a:r>
              <a:rPr lang="pl-PL" i="1" dirty="0" smtClean="0"/>
              <a:t>.</a:t>
            </a:r>
            <a:r>
              <a:rPr lang="pl-PL" dirty="0" smtClean="0"/>
              <a:t>”</a:t>
            </a:r>
          </a:p>
          <a:p>
            <a:pPr marL="0" indent="0" algn="r">
              <a:buNone/>
            </a:pPr>
            <a:r>
              <a:rPr lang="pl-PL" dirty="0" smtClean="0"/>
              <a:t>(Art. 77 ust. 1 Konstytucji RP)</a:t>
            </a:r>
            <a:endParaRPr lang="pl-PL" dirty="0"/>
          </a:p>
        </p:txBody>
      </p:sp>
    </p:spTree>
    <p:extLst>
      <p:ext uri="{BB962C8B-B14F-4D97-AF65-F5344CB8AC3E}">
        <p14:creationId xmlns:p14="http://schemas.microsoft.com/office/powerpoint/2010/main" val="2106192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Skarga konstytucyjna</a:t>
            </a:r>
            <a:endParaRPr lang="pl-PL" dirty="0"/>
          </a:p>
        </p:txBody>
      </p:sp>
      <p:sp>
        <p:nvSpPr>
          <p:cNvPr id="3" name="Symbol zastępczy zawartości 2"/>
          <p:cNvSpPr>
            <a:spLocks noGrp="1"/>
          </p:cNvSpPr>
          <p:nvPr>
            <p:ph idx="1"/>
          </p:nvPr>
        </p:nvSpPr>
        <p:spPr>
          <a:xfrm>
            <a:off x="107504" y="1267450"/>
            <a:ext cx="8928992" cy="5141168"/>
          </a:xfrm>
        </p:spPr>
        <p:txBody>
          <a:bodyPr>
            <a:normAutofit/>
          </a:bodyPr>
          <a:lstStyle/>
          <a:p>
            <a:pPr marL="0" indent="0" algn="just">
              <a:buNone/>
            </a:pPr>
            <a:r>
              <a:rPr lang="pl-PL" i="1" dirty="0" smtClean="0"/>
              <a:t>„Każdy, czyje </a:t>
            </a:r>
            <a:r>
              <a:rPr lang="pl-PL" i="1" dirty="0"/>
              <a:t>konstytucyjne wolności lub prawa zostały naruszone, ma prawo, na zasadach określonych w ustawie, wnieść skargę do Trybunału Konstytucyjnego w sprawie zgodności z Konstytucją ustawy lub innego aktu normatywnego, na podstawie którego sąd lub organ administracji publicznej orzekł ostatecznie o jego wolnościach lub prawach albo o jego obowiązkach określonych w Konstytucji</a:t>
            </a:r>
            <a:r>
              <a:rPr lang="pl-PL" i="1" dirty="0" smtClean="0"/>
              <a:t>.”</a:t>
            </a:r>
          </a:p>
          <a:p>
            <a:pPr marL="0" indent="0" algn="r">
              <a:buNone/>
            </a:pPr>
            <a:r>
              <a:rPr lang="pl-PL" dirty="0" smtClean="0"/>
              <a:t>(Art. 79 ust. 1 Konstytucji RP)</a:t>
            </a:r>
            <a:endParaRPr lang="pl-PL" dirty="0"/>
          </a:p>
        </p:txBody>
      </p:sp>
    </p:spTree>
    <p:extLst>
      <p:ext uri="{BB962C8B-B14F-4D97-AF65-F5344CB8AC3E}">
        <p14:creationId xmlns:p14="http://schemas.microsoft.com/office/powerpoint/2010/main" val="449550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Wynagrodzenie szkody</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pl-PL" sz="3600" i="1" dirty="0" smtClean="0"/>
              <a:t>„Należy (…) przyjąć, że chodzi tu o każdy uszczerbek w prawnie chronionych dobrach danego podmiotu, zarówno o charakterze majątkowym, jak i niemajątkowym” </a:t>
            </a:r>
            <a:r>
              <a:rPr lang="pl-PL" sz="3600" dirty="0" smtClean="0"/>
              <a:t>(wyrok Trybunału Konstytucyjnego z dnia 4 grudnia 2001 r., sygn. </a:t>
            </a:r>
            <a:r>
              <a:rPr lang="pl-PL" sz="3600" dirty="0"/>
              <a:t>a</a:t>
            </a:r>
            <a:r>
              <a:rPr lang="pl-PL" sz="3600" dirty="0" smtClean="0"/>
              <a:t>kt SK 18/00)</a:t>
            </a:r>
            <a:endParaRPr lang="pl-PL" sz="3600" dirty="0"/>
          </a:p>
        </p:txBody>
      </p:sp>
    </p:spTree>
    <p:extLst>
      <p:ext uri="{BB962C8B-B14F-4D97-AF65-F5344CB8AC3E}">
        <p14:creationId xmlns:p14="http://schemas.microsoft.com/office/powerpoint/2010/main" val="1367194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fontScale="85000" lnSpcReduction="20000"/>
          </a:bodyPr>
          <a:lstStyle/>
          <a:p>
            <a:pPr marL="0" indent="0">
              <a:buNone/>
            </a:pPr>
            <a:r>
              <a:rPr lang="pl-PL" sz="3600" dirty="0" smtClean="0"/>
              <a:t>Art. 417 Kodeksu cywilnego</a:t>
            </a:r>
          </a:p>
          <a:p>
            <a:pPr marL="0" indent="0" algn="just">
              <a:buNone/>
            </a:pPr>
            <a:r>
              <a:rPr lang="pl-PL" sz="3600" i="1" dirty="0" smtClean="0"/>
              <a:t>§</a:t>
            </a:r>
            <a:r>
              <a:rPr lang="pl-PL" sz="3600" i="1" dirty="0"/>
              <a:t> 1. Za szkodę wyrządzoną przez niezgodne z prawem działanie lub zaniechanie przy wykonywaniu władzy publicznej ponosi odpowiedzialność Skarb Państwa lub jednostka samorządu terytorialnego lub inna osoba prawna wykonująca tę władzę z mocy prawa.</a:t>
            </a:r>
          </a:p>
          <a:p>
            <a:pPr marL="0" indent="0" algn="just">
              <a:buNone/>
            </a:pPr>
            <a:r>
              <a:rPr lang="pl-PL" sz="3600" i="1" dirty="0"/>
              <a:t>§ 2. Jeżeli wykonywanie zadań z zakresu władzy publicznej zlecono, na podstawie porozumienia, jednostce samorządu terytorialnego albo innej osobie prawnej, solidarną odpowiedzialność za wyrządzoną szkodę ponosi ich wykonawca oraz zlecająca je jednostka samorządu terytorialnego albo Skarb Państwa.</a:t>
            </a:r>
          </a:p>
        </p:txBody>
      </p:sp>
    </p:spTree>
    <p:extLst>
      <p:ext uri="{BB962C8B-B14F-4D97-AF65-F5344CB8AC3E}">
        <p14:creationId xmlns:p14="http://schemas.microsoft.com/office/powerpoint/2010/main" val="506708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a:bodyPr>
          <a:lstStyle/>
          <a:p>
            <a:pPr marL="0" indent="0">
              <a:buNone/>
            </a:pPr>
            <a:r>
              <a:rPr lang="pl-PL" sz="3600" dirty="0" smtClean="0"/>
              <a:t>„Przy wykonywaniu władzy publicznej”</a:t>
            </a:r>
          </a:p>
          <a:p>
            <a:pPr marL="742950" indent="-742950">
              <a:buAutoNum type="arabicPeriod"/>
            </a:pPr>
            <a:r>
              <a:rPr lang="pl-PL" sz="3600" dirty="0" smtClean="0"/>
              <a:t>Wyłącznie w sferze tzw. </a:t>
            </a:r>
            <a:r>
              <a:rPr lang="pl-PL" sz="3600" i="1" dirty="0" smtClean="0"/>
              <a:t>imperium </a:t>
            </a:r>
            <a:r>
              <a:rPr lang="pl-PL" sz="3600" dirty="0" smtClean="0"/>
              <a:t>(wykonywania władzy publicznej)</a:t>
            </a:r>
          </a:p>
          <a:p>
            <a:pPr marL="742950" indent="-742950">
              <a:buAutoNum type="arabicPeriod"/>
            </a:pPr>
            <a:r>
              <a:rPr lang="pl-PL" sz="3600" dirty="0" smtClean="0"/>
              <a:t>Nie dotyczy to sfery tzw. </a:t>
            </a:r>
            <a:r>
              <a:rPr lang="pl-PL" sz="3600" i="1" dirty="0" smtClean="0"/>
              <a:t>dominium </a:t>
            </a:r>
            <a:r>
              <a:rPr lang="pl-PL" sz="3600" dirty="0" smtClean="0"/>
              <a:t>(aktywności państwa jako podmiotu obrotu gospodarczego)</a:t>
            </a:r>
            <a:endParaRPr lang="pl-PL" sz="3600" i="1" dirty="0" smtClean="0"/>
          </a:p>
        </p:txBody>
      </p:sp>
    </p:spTree>
    <p:extLst>
      <p:ext uri="{BB962C8B-B14F-4D97-AF65-F5344CB8AC3E}">
        <p14:creationId xmlns:p14="http://schemas.microsoft.com/office/powerpoint/2010/main" val="3623244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fontScale="47500" lnSpcReduction="20000"/>
          </a:bodyPr>
          <a:lstStyle/>
          <a:p>
            <a:pPr marL="0" indent="0">
              <a:buNone/>
            </a:pPr>
            <a:r>
              <a:rPr lang="pl-PL" sz="6100" dirty="0" smtClean="0"/>
              <a:t>Art. 417</a:t>
            </a:r>
            <a:r>
              <a:rPr lang="pl-PL" sz="6100" baseline="30000" dirty="0" smtClean="0"/>
              <a:t>1</a:t>
            </a:r>
            <a:r>
              <a:rPr lang="pl-PL" sz="6100" dirty="0"/>
              <a:t> </a:t>
            </a:r>
            <a:r>
              <a:rPr lang="pl-PL" sz="6100" dirty="0" smtClean="0"/>
              <a:t>Kodeksu cywilnego</a:t>
            </a:r>
          </a:p>
          <a:p>
            <a:pPr marL="0" indent="0" algn="just">
              <a:buNone/>
            </a:pPr>
            <a:r>
              <a:rPr lang="pl-PL" sz="6000" i="1" dirty="0" smtClean="0"/>
              <a:t>§</a:t>
            </a:r>
            <a:r>
              <a:rPr lang="pl-PL" sz="6000" i="1" dirty="0"/>
              <a:t> 1. Jeżeli szkoda została wyrządzona przez wydanie aktu normatywnego, jej naprawienia można żądać po stwierdzeniu we właściwym postępowaniu niezgodności tego aktu z Konstytucją, ratyfikowaną umową międzynarodową lub ustawą.</a:t>
            </a:r>
          </a:p>
          <a:p>
            <a:pPr marL="0" indent="0" algn="just">
              <a:buNone/>
            </a:pPr>
            <a:r>
              <a:rPr lang="pl-PL" sz="6000" i="1" dirty="0"/>
              <a:t>§ 2. Jeżeli szkoda została wyrządzona przez wydanie prawomocnego orzeczenia lub ostatecznej decyzji, jej naprawienia można żądać po stwierdzeniu we właściwym postępowaniu ich niezgodności z prawem, chyba że przepisy odrębne stanowią inaczej. Odnosi się to również do wypadku, gdy prawomocne orzeczenie lub ostateczna decyzja zostały wydane na podstawie aktu normatywnego niezgodnego z Konstytucją, ratyfikowaną umową międzynarodową lub ustawą.</a:t>
            </a:r>
          </a:p>
        </p:txBody>
      </p:sp>
    </p:spTree>
    <p:extLst>
      <p:ext uri="{BB962C8B-B14F-4D97-AF65-F5344CB8AC3E}">
        <p14:creationId xmlns:p14="http://schemas.microsoft.com/office/powerpoint/2010/main" val="3544313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a:bodyPr>
          <a:lstStyle/>
          <a:p>
            <a:pPr marL="0" indent="0">
              <a:buNone/>
            </a:pPr>
            <a:r>
              <a:rPr lang="pl-PL" sz="2900" dirty="0" smtClean="0"/>
              <a:t>Art. 417</a:t>
            </a:r>
            <a:r>
              <a:rPr lang="pl-PL" sz="2900" baseline="30000" dirty="0" smtClean="0"/>
              <a:t>1</a:t>
            </a:r>
            <a:r>
              <a:rPr lang="pl-PL" sz="2900" dirty="0"/>
              <a:t> </a:t>
            </a:r>
            <a:r>
              <a:rPr lang="pl-PL" sz="2900" dirty="0" smtClean="0"/>
              <a:t>Kodeksu cywilnego</a:t>
            </a:r>
          </a:p>
          <a:p>
            <a:pPr marL="0" indent="0" algn="just">
              <a:buNone/>
            </a:pPr>
            <a:r>
              <a:rPr lang="pl-PL" sz="2900" i="1" dirty="0"/>
              <a:t>§ 3. Jeżeli szkoda została wyrządzona przez niewydanie orzeczenia lub decyzji, gdy obowiązek ich wydania przewiduje przepis prawa, jej naprawienia można żądać po stwierdzeniu we właściwym postępowaniu niezgodności z prawem niewydania orzeczenia lub decyzji, chyba że przepisy odrębne stanowią inaczej.</a:t>
            </a:r>
          </a:p>
          <a:p>
            <a:pPr marL="0" indent="0" algn="just">
              <a:buNone/>
            </a:pPr>
            <a:r>
              <a:rPr lang="pl-PL" sz="2900" i="1" dirty="0"/>
              <a:t>§ 4. Jeżeli szkoda została wyrządzona przez niewydanie aktu normatywnego, którego obowiązek wydania przewiduje przepis prawa, niezgodność z prawem niewydania tego aktu stwierdza sąd rozpoznający sprawę o naprawienie szkody.</a:t>
            </a:r>
          </a:p>
        </p:txBody>
      </p:sp>
    </p:spTree>
    <p:extLst>
      <p:ext uri="{BB962C8B-B14F-4D97-AF65-F5344CB8AC3E}">
        <p14:creationId xmlns:p14="http://schemas.microsoft.com/office/powerpoint/2010/main" val="573865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a:bodyPr>
          <a:lstStyle/>
          <a:p>
            <a:pPr marL="0" indent="0">
              <a:buNone/>
            </a:pPr>
            <a:r>
              <a:rPr lang="pl-PL" sz="2900" dirty="0" smtClean="0"/>
              <a:t>Art. 417</a:t>
            </a:r>
            <a:r>
              <a:rPr lang="pl-PL" sz="2900" baseline="30000" dirty="0"/>
              <a:t>2</a:t>
            </a:r>
            <a:r>
              <a:rPr lang="pl-PL" sz="2900" dirty="0" smtClean="0"/>
              <a:t> Kodeksu cywilnego</a:t>
            </a:r>
          </a:p>
          <a:p>
            <a:pPr marL="0" indent="0" algn="just">
              <a:buNone/>
            </a:pPr>
            <a:r>
              <a:rPr lang="pl-PL" sz="2800" dirty="0"/>
              <a:t>Jeżeli przez </a:t>
            </a:r>
            <a:r>
              <a:rPr lang="pl-PL" sz="2800" b="1" u="sng" dirty="0"/>
              <a:t>zgodne z prawem</a:t>
            </a:r>
            <a:r>
              <a:rPr lang="pl-PL" sz="2800" dirty="0"/>
              <a:t> wykonywanie władzy publicznej została wyrządzona szkoda na osobie, poszkodowany może żądać całkowitego lub częściowego jej naprawienia oraz zadośćuczynienia pieniężnego za doznaną krzywdę, gdy okoliczności, a zwłaszcza niezdolność poszkodowanego do pracy lub jego ciężkie położenie materialne, wskazują, że wymagają tego względy słuszności.</a:t>
            </a:r>
            <a:endParaRPr lang="pl-PL" sz="2900" i="1" dirty="0"/>
          </a:p>
        </p:txBody>
      </p:sp>
    </p:spTree>
    <p:extLst>
      <p:ext uri="{BB962C8B-B14F-4D97-AF65-F5344CB8AC3E}">
        <p14:creationId xmlns:p14="http://schemas.microsoft.com/office/powerpoint/2010/main" val="3804713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0"/>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0" y="1143000"/>
            <a:ext cx="9144000" cy="5598368"/>
          </a:xfrm>
        </p:spPr>
        <p:txBody>
          <a:bodyPr>
            <a:normAutofit/>
          </a:bodyPr>
          <a:lstStyle/>
          <a:p>
            <a:pPr marL="0" indent="0">
              <a:buNone/>
            </a:pPr>
            <a:r>
              <a:rPr lang="pl-PL" sz="2900" dirty="0" smtClean="0"/>
              <a:t>Art. 417</a:t>
            </a:r>
            <a:r>
              <a:rPr lang="pl-PL" sz="2900" baseline="30000" dirty="0"/>
              <a:t>2</a:t>
            </a:r>
            <a:r>
              <a:rPr lang="pl-PL" sz="2900" dirty="0" smtClean="0"/>
              <a:t> Kodeksu cywilnego</a:t>
            </a:r>
          </a:p>
          <a:p>
            <a:pPr marL="514350" indent="-514350" algn="just">
              <a:buAutoNum type="arabicPeriod"/>
            </a:pPr>
            <a:r>
              <a:rPr lang="pl-PL" sz="2800" dirty="0" smtClean="0"/>
              <a:t>Tzw. szkoda legalna.</a:t>
            </a:r>
          </a:p>
          <a:p>
            <a:pPr marL="514350" indent="-514350" algn="just">
              <a:buAutoNum type="arabicPeriod"/>
            </a:pPr>
            <a:r>
              <a:rPr lang="pl-PL" sz="2800" dirty="0" smtClean="0"/>
              <a:t>Odpowiedzialność na zasadzie słuszności (nie ryzyka czy bezprawności).</a:t>
            </a:r>
          </a:p>
          <a:p>
            <a:pPr marL="514350" indent="-514350" algn="just">
              <a:buAutoNum type="arabicPeriod"/>
            </a:pPr>
            <a:r>
              <a:rPr lang="pl-PL" sz="2800" dirty="0" smtClean="0"/>
              <a:t>Wyłącznie szkoda na osobie (naruszenie dóbr osobistych – zwłaszcza uszkodzenie ciała lub rozstrój zdrowia).</a:t>
            </a:r>
          </a:p>
          <a:p>
            <a:pPr marL="514350" indent="-514350" algn="just">
              <a:buAutoNum type="arabicPeriod"/>
            </a:pPr>
            <a:r>
              <a:rPr lang="pl-PL" sz="2800" dirty="0" smtClean="0"/>
              <a:t>Szkoda na osobie może być majątkowa lub niemajątkowa.</a:t>
            </a:r>
          </a:p>
          <a:p>
            <a:pPr marL="514350" indent="-514350" algn="just">
              <a:buAutoNum type="arabicPeriod"/>
            </a:pPr>
            <a:r>
              <a:rPr lang="pl-PL" sz="2900" dirty="0" smtClean="0"/>
              <a:t>Konieczność związku przyczynowego między działaniem lub zaniechaniem a szkodą.</a:t>
            </a:r>
            <a:endParaRPr lang="pl-PL" sz="2900" dirty="0"/>
          </a:p>
        </p:txBody>
      </p:sp>
    </p:spTree>
    <p:extLst>
      <p:ext uri="{BB962C8B-B14F-4D97-AF65-F5344CB8AC3E}">
        <p14:creationId xmlns:p14="http://schemas.microsoft.com/office/powerpoint/2010/main" val="4108147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351" y="116632"/>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99655" y="1259632"/>
            <a:ext cx="8579296" cy="5141168"/>
          </a:xfrm>
        </p:spPr>
        <p:txBody>
          <a:bodyPr>
            <a:normAutofit fontScale="92500"/>
          </a:bodyPr>
          <a:lstStyle/>
          <a:p>
            <a:pPr marL="0" indent="0">
              <a:buNone/>
            </a:pPr>
            <a:r>
              <a:rPr lang="pl-PL" i="1" dirty="0" smtClean="0"/>
              <a:t>„Ustawa </a:t>
            </a:r>
            <a:r>
              <a:rPr lang="pl-PL" i="1" dirty="0"/>
              <a:t>może określić podstawy, zakres i tryb wyrównywania strat majątkowych wynikających z ograniczenia w czasie stanu nadzwyczajnego wolności i praw człowieka i obywatela</a:t>
            </a:r>
            <a:r>
              <a:rPr lang="pl-PL" i="1" dirty="0" smtClean="0"/>
              <a:t>.”</a:t>
            </a:r>
          </a:p>
          <a:p>
            <a:pPr marL="0" indent="0" algn="r">
              <a:buNone/>
            </a:pPr>
            <a:r>
              <a:rPr lang="pl-PL" dirty="0" smtClean="0"/>
              <a:t>(Art. 228 ust. 4 Konstytucji RP)</a:t>
            </a:r>
          </a:p>
          <a:p>
            <a:pPr marL="0" indent="0" algn="just">
              <a:buNone/>
            </a:pPr>
            <a:endParaRPr lang="pl-PL" dirty="0" smtClean="0"/>
          </a:p>
          <a:p>
            <a:pPr marL="0" indent="0" algn="just">
              <a:buNone/>
            </a:pPr>
            <a:r>
              <a:rPr lang="pl-PL" dirty="0" smtClean="0"/>
              <a:t>Ustawa z dnia 22 listopada 2002 r. o wyrównywaniu strat majątkowych wynikających z ograniczenia w czasie stanu nadzwyczajnego wolności i praw człowieka i obywatela (Dz.U. Nr 233, poz. 1955)</a:t>
            </a:r>
            <a:endParaRPr lang="pl-PL" dirty="0"/>
          </a:p>
        </p:txBody>
      </p:sp>
    </p:spTree>
    <p:extLst>
      <p:ext uri="{BB962C8B-B14F-4D97-AF65-F5344CB8AC3E}">
        <p14:creationId xmlns:p14="http://schemas.microsoft.com/office/powerpoint/2010/main" val="2267132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351" y="116632"/>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99655" y="1259632"/>
            <a:ext cx="8579296" cy="5409728"/>
          </a:xfrm>
        </p:spPr>
        <p:txBody>
          <a:bodyPr>
            <a:normAutofit fontScale="92500"/>
          </a:bodyPr>
          <a:lstStyle/>
          <a:p>
            <a:pPr marL="0" indent="0">
              <a:buNone/>
            </a:pPr>
            <a:r>
              <a:rPr lang="pl-PL" dirty="0" smtClean="0"/>
              <a:t>Art. 2</a:t>
            </a:r>
          </a:p>
          <a:p>
            <a:pPr marL="0" indent="0">
              <a:buNone/>
            </a:pPr>
            <a:r>
              <a:rPr lang="pl-PL" i="1" dirty="0"/>
              <a:t>1. </a:t>
            </a:r>
            <a:r>
              <a:rPr lang="pl-PL" b="1" i="1" u="sng" dirty="0"/>
              <a:t>Każdemu</a:t>
            </a:r>
            <a:r>
              <a:rPr lang="pl-PL" i="1" dirty="0"/>
              <a:t>, kto poniósł stratę majątkową w następstwie ograniczenia wolności i praw człowieka i obywatela w czasie stanu nadzwyczajnego, służy roszczenie o odszkodowanie.</a:t>
            </a:r>
          </a:p>
          <a:p>
            <a:pPr marL="0" indent="0">
              <a:buNone/>
            </a:pPr>
            <a:r>
              <a:rPr lang="pl-PL" i="1" dirty="0"/>
              <a:t>2. Odszkodowanie, o którym mowa w ust. 1, obejmuje wyrównanie straty majątkowej, </a:t>
            </a:r>
            <a:r>
              <a:rPr lang="pl-PL" b="1" i="1" u="sng" dirty="0"/>
              <a:t>bez korzyści, które poszkodowany mógłby osiągnąć, gdyby strata nie powstała.</a:t>
            </a:r>
          </a:p>
          <a:p>
            <a:pPr marL="0" indent="0">
              <a:buNone/>
            </a:pPr>
            <a:r>
              <a:rPr lang="pl-PL" i="1" dirty="0"/>
              <a:t>3. Do odszkodowania stosuje się przepisy Kodeksu cywilnego, z wyłączeniem art. </a:t>
            </a:r>
            <a:r>
              <a:rPr lang="pl-PL" b="1" i="1" u="sng" dirty="0"/>
              <a:t>415-420</a:t>
            </a:r>
            <a:r>
              <a:rPr lang="pl-PL" b="1" i="1" u="sng" baseline="30000" dirty="0"/>
              <a:t>2</a:t>
            </a:r>
            <a:r>
              <a:rPr lang="pl-PL" i="1" dirty="0"/>
              <a:t>.</a:t>
            </a:r>
          </a:p>
        </p:txBody>
      </p:sp>
    </p:spTree>
    <p:extLst>
      <p:ext uri="{BB962C8B-B14F-4D97-AF65-F5344CB8AC3E}">
        <p14:creationId xmlns:p14="http://schemas.microsoft.com/office/powerpoint/2010/main" val="3633929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351" y="116632"/>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99655" y="1259632"/>
            <a:ext cx="8579296" cy="5409728"/>
          </a:xfrm>
        </p:spPr>
        <p:txBody>
          <a:bodyPr>
            <a:normAutofit/>
          </a:bodyPr>
          <a:lstStyle/>
          <a:p>
            <a:pPr marL="0" indent="0">
              <a:buNone/>
            </a:pPr>
            <a:r>
              <a:rPr lang="pl-PL" dirty="0" smtClean="0"/>
              <a:t>Art. 3</a:t>
            </a:r>
          </a:p>
          <a:p>
            <a:pPr marL="0" indent="0">
              <a:buNone/>
            </a:pPr>
            <a:r>
              <a:rPr lang="pl-PL" i="1" dirty="0"/>
              <a:t>1. Odszkodowanie przysługuje od Skarbu Państwa.</a:t>
            </a:r>
          </a:p>
          <a:p>
            <a:pPr marL="0" indent="0">
              <a:buNone/>
            </a:pPr>
            <a:r>
              <a:rPr lang="pl-PL" i="1" dirty="0"/>
              <a:t>2. Odszkodowanie nie przysługuje, jeżeli strata majątkowa powstała wyłącznie z winy poszkodowanego lub z winy osoby trzeciej</a:t>
            </a:r>
            <a:r>
              <a:rPr lang="pl-PL" i="1" dirty="0" smtClean="0"/>
              <a:t>.</a:t>
            </a:r>
          </a:p>
        </p:txBody>
      </p:sp>
    </p:spTree>
    <p:extLst>
      <p:ext uri="{BB962C8B-B14F-4D97-AF65-F5344CB8AC3E}">
        <p14:creationId xmlns:p14="http://schemas.microsoft.com/office/powerpoint/2010/main" val="1194142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Skarga konstytucyjna</a:t>
            </a:r>
            <a:endParaRPr lang="pl-PL" dirty="0"/>
          </a:p>
        </p:txBody>
      </p:sp>
      <p:sp>
        <p:nvSpPr>
          <p:cNvPr id="3" name="Symbol zastępczy zawartości 2"/>
          <p:cNvSpPr>
            <a:spLocks noGrp="1"/>
          </p:cNvSpPr>
          <p:nvPr>
            <p:ph idx="1"/>
          </p:nvPr>
        </p:nvSpPr>
        <p:spPr>
          <a:xfrm>
            <a:off x="107504" y="1267450"/>
            <a:ext cx="8928992" cy="5141168"/>
          </a:xfrm>
        </p:spPr>
        <p:txBody>
          <a:bodyPr>
            <a:noAutofit/>
          </a:bodyPr>
          <a:lstStyle/>
          <a:p>
            <a:pPr marL="0" indent="0" algn="just">
              <a:buNone/>
            </a:pPr>
            <a:r>
              <a:rPr lang="pl-PL" sz="4400" b="1" dirty="0" smtClean="0"/>
              <a:t>Skarga konstytucyjna </a:t>
            </a:r>
            <a:r>
              <a:rPr lang="pl-PL" sz="4400" dirty="0" smtClean="0"/>
              <a:t>– instytucja prawna pozwalająca jednostce (lub podmiotowi podobnemu) do dochodzenia swoich konstytucyjnych praw lub wolności przed sądem konstytucyjnym.</a:t>
            </a:r>
            <a:endParaRPr lang="pl-PL" sz="4400" dirty="0"/>
          </a:p>
        </p:txBody>
      </p:sp>
    </p:spTree>
    <p:extLst>
      <p:ext uri="{BB962C8B-B14F-4D97-AF65-F5344CB8AC3E}">
        <p14:creationId xmlns:p14="http://schemas.microsoft.com/office/powerpoint/2010/main" val="1359202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351" y="116632"/>
            <a:ext cx="8229600" cy="1143000"/>
          </a:xfrm>
        </p:spPr>
        <p:txBody>
          <a:bodyPr/>
          <a:lstStyle/>
          <a:p>
            <a:r>
              <a:rPr lang="pl-PL" dirty="0" smtClean="0"/>
              <a:t>Wynagrodzenie szkody</a:t>
            </a:r>
            <a:endParaRPr lang="pl-PL" dirty="0"/>
          </a:p>
        </p:txBody>
      </p:sp>
      <p:sp>
        <p:nvSpPr>
          <p:cNvPr id="3" name="Symbol zastępczy zawartości 2"/>
          <p:cNvSpPr>
            <a:spLocks noGrp="1"/>
          </p:cNvSpPr>
          <p:nvPr>
            <p:ph idx="1"/>
          </p:nvPr>
        </p:nvSpPr>
        <p:spPr>
          <a:xfrm>
            <a:off x="99655" y="1259632"/>
            <a:ext cx="8579296" cy="5409728"/>
          </a:xfrm>
        </p:spPr>
        <p:txBody>
          <a:bodyPr>
            <a:normAutofit/>
          </a:bodyPr>
          <a:lstStyle/>
          <a:p>
            <a:pPr marL="0" indent="0">
              <a:buNone/>
            </a:pPr>
            <a:r>
              <a:rPr lang="pl-PL" dirty="0" smtClean="0"/>
              <a:t>Art. 5 ust. 1</a:t>
            </a:r>
          </a:p>
          <a:p>
            <a:pPr marL="0" indent="0" algn="just">
              <a:buNone/>
            </a:pPr>
            <a:r>
              <a:rPr lang="pl-PL" i="1" dirty="0" smtClean="0"/>
              <a:t>Decyzję </a:t>
            </a:r>
            <a:r>
              <a:rPr lang="pl-PL" i="1" dirty="0"/>
              <a:t>w sprawie odszkodowania wydaje wojewoda właściwy ze względu na miejsce powstania straty majątkowej</a:t>
            </a:r>
            <a:r>
              <a:rPr lang="pl-PL" i="1" dirty="0" smtClean="0"/>
              <a:t>.</a:t>
            </a:r>
          </a:p>
          <a:p>
            <a:pPr marL="0" indent="0">
              <a:buNone/>
            </a:pPr>
            <a:r>
              <a:rPr lang="pl-PL" dirty="0" smtClean="0"/>
              <a:t>Art. 6 ust. 1</a:t>
            </a:r>
            <a:endParaRPr lang="pl-PL" dirty="0"/>
          </a:p>
          <a:p>
            <a:pPr marL="0" indent="0" algn="just">
              <a:buNone/>
            </a:pPr>
            <a:r>
              <a:rPr lang="pl-PL" i="1" dirty="0"/>
              <a:t>Poszkodowany niezadowolony z decyzji w sprawie odszkodowania, w terminie trzydziestu dni od dnia doręczenia decyzji w tej sprawie, może wnieść powództwo do sądu powszechnego.</a:t>
            </a:r>
          </a:p>
        </p:txBody>
      </p:sp>
    </p:spTree>
    <p:extLst>
      <p:ext uri="{BB962C8B-B14F-4D97-AF65-F5344CB8AC3E}">
        <p14:creationId xmlns:p14="http://schemas.microsoft.com/office/powerpoint/2010/main" val="1111669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Droga sądowa</a:t>
            </a:r>
            <a:endParaRPr lang="pl-PL" dirty="0"/>
          </a:p>
        </p:txBody>
      </p:sp>
      <p:sp>
        <p:nvSpPr>
          <p:cNvPr id="3" name="Symbol zastępczy zawartości 2"/>
          <p:cNvSpPr>
            <a:spLocks noGrp="1"/>
          </p:cNvSpPr>
          <p:nvPr>
            <p:ph idx="1"/>
          </p:nvPr>
        </p:nvSpPr>
        <p:spPr/>
        <p:txBody>
          <a:bodyPr/>
          <a:lstStyle/>
          <a:p>
            <a:pPr marL="0" indent="0" algn="just">
              <a:buNone/>
            </a:pPr>
            <a:r>
              <a:rPr lang="pl-PL" i="1" dirty="0" smtClean="0"/>
              <a:t>„</a:t>
            </a:r>
            <a:r>
              <a:rPr lang="pl-PL" i="1" dirty="0"/>
              <a:t>Ustawa nie może nikomu zamykać drogi sądowej dochodzenia naruszonych wolności lub </a:t>
            </a:r>
            <a:r>
              <a:rPr lang="pl-PL" i="1" dirty="0" smtClean="0"/>
              <a:t>praw.”</a:t>
            </a:r>
          </a:p>
          <a:p>
            <a:pPr marL="0" indent="0" algn="r">
              <a:buNone/>
            </a:pPr>
            <a:r>
              <a:rPr lang="pl-PL" dirty="0" smtClean="0"/>
              <a:t>(Art. 77 ust. 2 Konstytucji RP)</a:t>
            </a:r>
            <a:endParaRPr lang="pl-PL" dirty="0"/>
          </a:p>
        </p:txBody>
      </p:sp>
    </p:spTree>
    <p:extLst>
      <p:ext uri="{BB962C8B-B14F-4D97-AF65-F5344CB8AC3E}">
        <p14:creationId xmlns:p14="http://schemas.microsoft.com/office/powerpoint/2010/main" val="1494808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143000"/>
          </a:xfrm>
        </p:spPr>
        <p:txBody>
          <a:bodyPr/>
          <a:lstStyle/>
          <a:p>
            <a:r>
              <a:rPr lang="pl-PL" dirty="0" smtClean="0"/>
              <a:t>Droga sądowa</a:t>
            </a:r>
            <a:endParaRPr lang="pl-PL" dirty="0"/>
          </a:p>
        </p:txBody>
      </p:sp>
      <p:sp>
        <p:nvSpPr>
          <p:cNvPr id="3" name="Symbol zastępczy zawartości 2"/>
          <p:cNvSpPr>
            <a:spLocks noGrp="1"/>
          </p:cNvSpPr>
          <p:nvPr>
            <p:ph idx="1"/>
          </p:nvPr>
        </p:nvSpPr>
        <p:spPr>
          <a:xfrm>
            <a:off x="323528" y="1143000"/>
            <a:ext cx="8229600" cy="5257800"/>
          </a:xfrm>
        </p:spPr>
        <p:txBody>
          <a:bodyPr>
            <a:normAutofit fontScale="92500" lnSpcReduction="10000"/>
          </a:bodyPr>
          <a:lstStyle/>
          <a:p>
            <a:pPr marL="514350" indent="-514350" algn="just">
              <a:buAutoNum type="arabicPeriod"/>
            </a:pPr>
            <a:r>
              <a:rPr lang="pl-PL" dirty="0" smtClean="0"/>
              <a:t>Dotyczy nie tylko praw i wolności konstytucyjnych.</a:t>
            </a:r>
          </a:p>
          <a:p>
            <a:pPr marL="514350" indent="-514350" algn="just">
              <a:buAutoNum type="arabicPeriod"/>
            </a:pPr>
            <a:r>
              <a:rPr lang="pl-PL" dirty="0" smtClean="0"/>
              <a:t>Dotyczy nie tylko naruszeń dokonywanych przez władze publiczne.</a:t>
            </a:r>
          </a:p>
          <a:p>
            <a:pPr marL="514350" indent="-514350" algn="just">
              <a:buAutoNum type="arabicPeriod"/>
            </a:pPr>
            <a:r>
              <a:rPr lang="pl-PL" dirty="0" smtClean="0"/>
              <a:t>Dotyczy również dochodzenia należności z tego tytułu.</a:t>
            </a:r>
          </a:p>
          <a:p>
            <a:pPr marL="514350" indent="-514350" algn="just">
              <a:buAutoNum type="arabicPeriod"/>
            </a:pPr>
            <a:r>
              <a:rPr lang="pl-PL" dirty="0" smtClean="0"/>
              <a:t>Nie dotyczy:</a:t>
            </a:r>
          </a:p>
          <a:p>
            <a:pPr marL="514350" indent="-514350" algn="just">
              <a:buFont typeface="+mj-lt"/>
              <a:buAutoNum type="alphaLcParenR"/>
            </a:pPr>
            <a:r>
              <a:rPr lang="pl-PL" dirty="0"/>
              <a:t>w</a:t>
            </a:r>
            <a:r>
              <a:rPr lang="pl-PL" dirty="0" smtClean="0"/>
              <a:t>prowadzania wymogów formalnych inicjowania postępowania sądowego,</a:t>
            </a:r>
          </a:p>
          <a:p>
            <a:pPr marL="514350" indent="-514350" algn="just">
              <a:buFont typeface="+mj-lt"/>
              <a:buAutoNum type="alphaLcParenR"/>
            </a:pPr>
            <a:r>
              <a:rPr lang="pl-PL" dirty="0"/>
              <a:t>w</a:t>
            </a:r>
            <a:r>
              <a:rPr lang="pl-PL" dirty="0" smtClean="0"/>
              <a:t>prowadzania odpłatności postępowania sądowego.</a:t>
            </a:r>
            <a:endParaRPr lang="pl-PL" dirty="0"/>
          </a:p>
        </p:txBody>
      </p:sp>
    </p:spTree>
    <p:extLst>
      <p:ext uri="{BB962C8B-B14F-4D97-AF65-F5344CB8AC3E}">
        <p14:creationId xmlns:p14="http://schemas.microsoft.com/office/powerpoint/2010/main" val="2464874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Droga sądowa</a:t>
            </a:r>
            <a:endParaRPr lang="pl-PL" dirty="0"/>
          </a:p>
        </p:txBody>
      </p:sp>
      <p:sp>
        <p:nvSpPr>
          <p:cNvPr id="3" name="Symbol zastępczy zawartości 2"/>
          <p:cNvSpPr>
            <a:spLocks noGrp="1"/>
          </p:cNvSpPr>
          <p:nvPr>
            <p:ph idx="1"/>
          </p:nvPr>
        </p:nvSpPr>
        <p:spPr/>
        <p:txBody>
          <a:bodyPr/>
          <a:lstStyle/>
          <a:p>
            <a:pPr marL="0" indent="0" algn="just">
              <a:buNone/>
            </a:pPr>
            <a:r>
              <a:rPr lang="pl-PL" i="1" dirty="0" smtClean="0"/>
              <a:t>„</a:t>
            </a:r>
            <a:r>
              <a:rPr lang="pl-PL" i="1" dirty="0"/>
              <a:t>Każdy ma prawo do sprawiedliwego i jawnego rozpatrzenia sprawy bez nieuzasadnionej zwłoki przez właściwy, niezależny, bezstronny i niezawisły sąd</a:t>
            </a:r>
            <a:r>
              <a:rPr lang="pl-PL" i="1" dirty="0" smtClean="0"/>
              <a:t>.”</a:t>
            </a:r>
          </a:p>
          <a:p>
            <a:pPr marL="0" indent="0" algn="r">
              <a:buNone/>
            </a:pPr>
            <a:r>
              <a:rPr lang="pl-PL" dirty="0" smtClean="0"/>
              <a:t>(Art. 45 ust. 1 Konstytucji RP)</a:t>
            </a:r>
            <a:endParaRPr lang="pl-PL" dirty="0"/>
          </a:p>
        </p:txBody>
      </p:sp>
    </p:spTree>
    <p:extLst>
      <p:ext uri="{BB962C8B-B14F-4D97-AF65-F5344CB8AC3E}">
        <p14:creationId xmlns:p14="http://schemas.microsoft.com/office/powerpoint/2010/main" val="2571910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2761" y="0"/>
            <a:ext cx="8229600" cy="1143000"/>
          </a:xfrm>
        </p:spPr>
        <p:txBody>
          <a:bodyPr/>
          <a:lstStyle/>
          <a:p>
            <a:r>
              <a:rPr lang="pl-PL" dirty="0" smtClean="0"/>
              <a:t>Droga sądowa</a:t>
            </a:r>
            <a:endParaRPr lang="pl-PL" dirty="0"/>
          </a:p>
        </p:txBody>
      </p:sp>
      <p:sp>
        <p:nvSpPr>
          <p:cNvPr id="3" name="Symbol zastępczy zawartości 2"/>
          <p:cNvSpPr>
            <a:spLocks noGrp="1"/>
          </p:cNvSpPr>
          <p:nvPr>
            <p:ph idx="1"/>
          </p:nvPr>
        </p:nvSpPr>
        <p:spPr>
          <a:xfrm>
            <a:off x="179512" y="980728"/>
            <a:ext cx="8856984" cy="5760640"/>
          </a:xfrm>
        </p:spPr>
        <p:txBody>
          <a:bodyPr>
            <a:normAutofit fontScale="92500" lnSpcReduction="10000"/>
          </a:bodyPr>
          <a:lstStyle/>
          <a:p>
            <a:pPr marL="0" indent="0" algn="just">
              <a:buNone/>
            </a:pPr>
            <a:r>
              <a:rPr lang="pl-PL" i="1" dirty="0" smtClean="0"/>
              <a:t>„Na (…) treść [prawa do sądu] (…) składa się w szczególności:</a:t>
            </a:r>
          </a:p>
          <a:p>
            <a:pPr marL="514350" indent="-514350" algn="just">
              <a:buFont typeface="+mj-lt"/>
              <a:buAutoNum type="arabicParenR"/>
            </a:pPr>
            <a:r>
              <a:rPr lang="pl-PL" i="1" dirty="0"/>
              <a:t>p</a:t>
            </a:r>
            <a:r>
              <a:rPr lang="pl-PL" i="1" dirty="0" smtClean="0"/>
              <a:t>rawo </a:t>
            </a:r>
            <a:r>
              <a:rPr lang="pl-PL" i="1" dirty="0"/>
              <a:t>dostępu do sądu, tj. prawo do uruchomienia procedury przed sądem - organem o określonej charakterystyce (niezależnym, bezstronnym i niezawisłym</a:t>
            </a:r>
            <a:r>
              <a:rPr lang="pl-PL" i="1" dirty="0" smtClean="0"/>
              <a:t>),</a:t>
            </a:r>
          </a:p>
          <a:p>
            <a:pPr marL="514350" indent="-514350" algn="just">
              <a:buFont typeface="+mj-lt"/>
              <a:buAutoNum type="arabicParenR"/>
            </a:pPr>
            <a:r>
              <a:rPr lang="pl-PL" i="1" dirty="0"/>
              <a:t>prawo do odpowiedniego ukształtowania procedury sądowej, zgodnie z wymogami sprawiedliwości i </a:t>
            </a:r>
            <a:r>
              <a:rPr lang="pl-PL" i="1" dirty="0" smtClean="0"/>
              <a:t>jawności</a:t>
            </a:r>
          </a:p>
          <a:p>
            <a:pPr marL="514350" indent="-514350" algn="just">
              <a:buFont typeface="+mj-lt"/>
              <a:buAutoNum type="arabicParenR"/>
            </a:pPr>
            <a:r>
              <a:rPr lang="pl-PL" i="1" dirty="0"/>
              <a:t>prawo do wyroku sądowego, tj. prawo do uzyskania wiążącego rozstrzygnięcia danej sprawy przez sąd. </a:t>
            </a:r>
            <a:endParaRPr lang="pl-PL" i="1" dirty="0" smtClean="0"/>
          </a:p>
          <a:p>
            <a:pPr marL="0" indent="0" algn="r">
              <a:buNone/>
            </a:pPr>
            <a:r>
              <a:rPr lang="pl-PL" dirty="0" smtClean="0"/>
              <a:t>(Wyrok TK z dnia 16 marca 1999 r., sygn. </a:t>
            </a:r>
            <a:r>
              <a:rPr lang="pl-PL" dirty="0"/>
              <a:t>a</a:t>
            </a:r>
            <a:r>
              <a:rPr lang="pl-PL" dirty="0" smtClean="0"/>
              <a:t>kt SK 19/98)</a:t>
            </a:r>
            <a:endParaRPr lang="pl-PL" dirty="0"/>
          </a:p>
        </p:txBody>
      </p:sp>
    </p:spTree>
    <p:extLst>
      <p:ext uri="{BB962C8B-B14F-4D97-AF65-F5344CB8AC3E}">
        <p14:creationId xmlns:p14="http://schemas.microsoft.com/office/powerpoint/2010/main" val="1495797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Dwuinstancyjność postępowania sądowego i administracyjnego</a:t>
            </a:r>
            <a:endParaRPr lang="pl-PL" dirty="0"/>
          </a:p>
        </p:txBody>
      </p:sp>
      <p:sp>
        <p:nvSpPr>
          <p:cNvPr id="3" name="Symbol zastępczy zawartości 2"/>
          <p:cNvSpPr>
            <a:spLocks noGrp="1"/>
          </p:cNvSpPr>
          <p:nvPr>
            <p:ph idx="1"/>
          </p:nvPr>
        </p:nvSpPr>
        <p:spPr/>
        <p:txBody>
          <a:bodyPr/>
          <a:lstStyle/>
          <a:p>
            <a:pPr marL="0" indent="0" algn="just">
              <a:buNone/>
            </a:pPr>
            <a:endParaRPr lang="pl-PL" i="1" dirty="0" smtClean="0"/>
          </a:p>
          <a:p>
            <a:pPr marL="0" indent="0" algn="just">
              <a:buNone/>
            </a:pPr>
            <a:r>
              <a:rPr lang="pl-PL" i="1" dirty="0" smtClean="0"/>
              <a:t>„</a:t>
            </a:r>
            <a:r>
              <a:rPr lang="pl-PL" i="1" dirty="0"/>
              <a:t>Każda ze stron ma prawo do zaskarżenia orzeczeń i decyzji wydanych w pierwszej instancji. Wyjątki od tej zasady oraz tryb zaskarżania określa ustawa</a:t>
            </a:r>
            <a:r>
              <a:rPr lang="pl-PL" i="1" dirty="0" smtClean="0"/>
              <a:t>.”</a:t>
            </a:r>
          </a:p>
          <a:p>
            <a:pPr marL="0" indent="0" algn="r">
              <a:buNone/>
            </a:pPr>
            <a:r>
              <a:rPr lang="pl-PL" dirty="0" smtClean="0"/>
              <a:t>(Art. 78 Konstytucji RP)</a:t>
            </a:r>
            <a:endParaRPr lang="pl-PL" dirty="0"/>
          </a:p>
        </p:txBody>
      </p:sp>
    </p:spTree>
    <p:extLst>
      <p:ext uri="{BB962C8B-B14F-4D97-AF65-F5344CB8AC3E}">
        <p14:creationId xmlns:p14="http://schemas.microsoft.com/office/powerpoint/2010/main" val="3837993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Dwuinstancyjność postępowania sądowego i administracyjnego</a:t>
            </a:r>
            <a:endParaRPr lang="pl-PL" dirty="0"/>
          </a:p>
        </p:txBody>
      </p:sp>
      <p:sp>
        <p:nvSpPr>
          <p:cNvPr id="3" name="Symbol zastępczy zawartości 2"/>
          <p:cNvSpPr>
            <a:spLocks noGrp="1"/>
          </p:cNvSpPr>
          <p:nvPr>
            <p:ph idx="1"/>
          </p:nvPr>
        </p:nvSpPr>
        <p:spPr>
          <a:xfrm>
            <a:off x="0" y="1600200"/>
            <a:ext cx="8686800" cy="5141168"/>
          </a:xfrm>
        </p:spPr>
        <p:txBody>
          <a:bodyPr>
            <a:normAutofit/>
          </a:bodyPr>
          <a:lstStyle/>
          <a:p>
            <a:pPr marL="0" indent="0" algn="just">
              <a:buNone/>
            </a:pPr>
            <a:r>
              <a:rPr lang="pl-PL" sz="2400" dirty="0" smtClean="0"/>
              <a:t>Nie oznacza konieczności istnienia środków dewolutywnych – np.:</a:t>
            </a:r>
          </a:p>
          <a:p>
            <a:pPr marL="0" indent="0" algn="just">
              <a:buNone/>
            </a:pPr>
            <a:r>
              <a:rPr lang="pl-PL" sz="2400" dirty="0" smtClean="0"/>
              <a:t>1) Art. </a:t>
            </a:r>
            <a:r>
              <a:rPr lang="pl-PL" sz="2400" dirty="0"/>
              <a:t>127 § </a:t>
            </a:r>
            <a:r>
              <a:rPr lang="pl-PL" sz="2400" dirty="0" smtClean="0"/>
              <a:t>3 Kodeksu postępowania administracyjnego</a:t>
            </a:r>
          </a:p>
          <a:p>
            <a:pPr marL="0" indent="0" algn="just">
              <a:buNone/>
            </a:pPr>
            <a:r>
              <a:rPr lang="pl-PL" sz="2400" i="1" dirty="0" smtClean="0"/>
              <a:t>„Od </a:t>
            </a:r>
            <a:r>
              <a:rPr lang="pl-PL" sz="2400" i="1" dirty="0"/>
              <a:t>decyzji wydanej w pierwszej instancji przez ministra lub samorządowe kolegium odwoławcze nie służy odwołanie, jednakże strona niezadowolona z decyzji może zwrócić się do tego organu z wnioskiem o ponowne rozpatrzenie sprawy; do wniosku tego stosuje się odpowiednio przepisy dotyczące odwołań od decyzji</a:t>
            </a:r>
            <a:r>
              <a:rPr lang="pl-PL" sz="2400" i="1" dirty="0" smtClean="0"/>
              <a:t>.”</a:t>
            </a:r>
          </a:p>
          <a:p>
            <a:pPr marL="0" indent="0" algn="just">
              <a:buNone/>
            </a:pPr>
            <a:r>
              <a:rPr lang="pl-PL" sz="2400" dirty="0" smtClean="0"/>
              <a:t>2) Art</a:t>
            </a:r>
            <a:r>
              <a:rPr lang="pl-PL" sz="2400" dirty="0"/>
              <a:t>. </a:t>
            </a:r>
            <a:r>
              <a:rPr lang="pl-PL" sz="2400" dirty="0" smtClean="0"/>
              <a:t>426 </a:t>
            </a:r>
            <a:r>
              <a:rPr lang="pl-PL" sz="2400" dirty="0"/>
              <a:t>§ </a:t>
            </a:r>
            <a:r>
              <a:rPr lang="pl-PL" sz="2400" dirty="0" smtClean="0"/>
              <a:t>2 </a:t>
            </a:r>
            <a:r>
              <a:rPr lang="pl-PL" sz="2400" dirty="0"/>
              <a:t>Kodeksu postępowania </a:t>
            </a:r>
            <a:r>
              <a:rPr lang="pl-PL" sz="2400" dirty="0" smtClean="0"/>
              <a:t>karnego</a:t>
            </a:r>
            <a:endParaRPr lang="pl-PL" sz="2400" i="1" dirty="0" smtClean="0"/>
          </a:p>
          <a:p>
            <a:pPr marL="0" indent="0" algn="just">
              <a:buNone/>
            </a:pPr>
            <a:r>
              <a:rPr lang="pl-PL" sz="2400" i="1" dirty="0" smtClean="0"/>
              <a:t>„Od </a:t>
            </a:r>
            <a:r>
              <a:rPr lang="pl-PL" sz="2400" i="1" dirty="0"/>
              <a:t>postanowienia o zastosowaniu tymczasowego aresztowania wydanego na skutek </a:t>
            </a:r>
            <a:r>
              <a:rPr lang="pl-PL" sz="2400" i="1" dirty="0" smtClean="0"/>
              <a:t>zażalenia (…) </a:t>
            </a:r>
            <a:r>
              <a:rPr lang="pl-PL" sz="2400" i="1" dirty="0"/>
              <a:t>przysługuje zażalenie do innego równorzędnego składu sądu odwoławczego</a:t>
            </a:r>
            <a:r>
              <a:rPr lang="pl-PL" sz="2400" i="1" dirty="0" smtClean="0"/>
              <a:t>.”</a:t>
            </a:r>
          </a:p>
        </p:txBody>
      </p:sp>
    </p:spTree>
    <p:extLst>
      <p:ext uri="{BB962C8B-B14F-4D97-AF65-F5344CB8AC3E}">
        <p14:creationId xmlns:p14="http://schemas.microsoft.com/office/powerpoint/2010/main" val="4112166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107504" y="1600200"/>
            <a:ext cx="8579296" cy="4525963"/>
          </a:xfrm>
        </p:spPr>
        <p:txBody>
          <a:bodyPr/>
          <a:lstStyle/>
          <a:p>
            <a:pPr marL="0" indent="0" algn="just">
              <a:buNone/>
            </a:pPr>
            <a:r>
              <a:rPr lang="pl-PL" i="1" dirty="0" smtClean="0"/>
              <a:t>„Każdy </a:t>
            </a:r>
            <a:r>
              <a:rPr lang="pl-PL" i="1" dirty="0"/>
              <a:t>ma prawo wystąpienia, na zasadach określonych w ustawie, do Rzecznika Praw Obywatelskich z wnioskiem o pomoc w ochronie swoich wolności lub praw naruszonych przez organy władzy publicznej</a:t>
            </a:r>
            <a:r>
              <a:rPr lang="pl-PL" i="1" dirty="0" smtClean="0"/>
              <a:t>.”</a:t>
            </a:r>
          </a:p>
          <a:p>
            <a:pPr marL="0" indent="0" algn="r">
              <a:buNone/>
            </a:pPr>
            <a:r>
              <a:rPr lang="pl-PL" dirty="0" smtClean="0"/>
              <a:t>(Art. 80 Konstytucji RP)</a:t>
            </a:r>
            <a:endParaRPr lang="pl-PL" dirty="0"/>
          </a:p>
        </p:txBody>
      </p:sp>
    </p:spTree>
    <p:extLst>
      <p:ext uri="{BB962C8B-B14F-4D97-AF65-F5344CB8AC3E}">
        <p14:creationId xmlns:p14="http://schemas.microsoft.com/office/powerpoint/2010/main" val="18997055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179512" y="1124744"/>
            <a:ext cx="8579296" cy="5616624"/>
          </a:xfrm>
        </p:spPr>
        <p:txBody>
          <a:bodyPr>
            <a:normAutofit fontScale="92500" lnSpcReduction="20000"/>
          </a:bodyPr>
          <a:lstStyle/>
          <a:p>
            <a:pPr marL="0" indent="0" algn="just">
              <a:spcBef>
                <a:spcPts val="576"/>
              </a:spcBef>
              <a:buNone/>
            </a:pPr>
            <a:r>
              <a:rPr lang="pl-PL" dirty="0" smtClean="0"/>
              <a:t>Art. 9 ustawy o Rzeczniku Praw Obywatelskich:</a:t>
            </a:r>
          </a:p>
          <a:p>
            <a:pPr marL="0" indent="0">
              <a:spcBef>
                <a:spcPts val="576"/>
              </a:spcBef>
              <a:buNone/>
            </a:pPr>
            <a:r>
              <a:rPr lang="pl-PL" i="1" dirty="0" smtClean="0"/>
              <a:t>„Podjęcie </a:t>
            </a:r>
            <a:r>
              <a:rPr lang="pl-PL" i="1" dirty="0"/>
              <a:t>czynności przez Rzecznika </a:t>
            </a:r>
            <a:r>
              <a:rPr lang="pl-PL" i="1" dirty="0" smtClean="0"/>
              <a:t>następuje:</a:t>
            </a:r>
          </a:p>
          <a:p>
            <a:pPr marL="0" indent="0">
              <a:spcBef>
                <a:spcPts val="576"/>
              </a:spcBef>
              <a:buNone/>
            </a:pPr>
            <a:r>
              <a:rPr lang="pl-PL" i="1" dirty="0" smtClean="0"/>
              <a:t>1) na wniosek obywateli lub ich organizacji,</a:t>
            </a:r>
          </a:p>
          <a:p>
            <a:pPr marL="0" indent="0">
              <a:spcBef>
                <a:spcPts val="576"/>
              </a:spcBef>
              <a:buNone/>
            </a:pPr>
            <a:r>
              <a:rPr lang="pl-PL" i="1" dirty="0" smtClean="0"/>
              <a:t>2)</a:t>
            </a:r>
            <a:r>
              <a:rPr lang="pl-PL" i="1" dirty="0"/>
              <a:t> na wniosek organów samorządów,</a:t>
            </a:r>
          </a:p>
          <a:p>
            <a:pPr marL="0" indent="0">
              <a:spcBef>
                <a:spcPts val="576"/>
              </a:spcBef>
              <a:buNone/>
            </a:pPr>
            <a:r>
              <a:rPr lang="pl-PL" i="1" dirty="0" smtClean="0"/>
              <a:t>2a) na </a:t>
            </a:r>
            <a:r>
              <a:rPr lang="pl-PL" i="1" dirty="0"/>
              <a:t>wniosek Rzecznika Praw Dziecka,</a:t>
            </a:r>
          </a:p>
          <a:p>
            <a:pPr marL="0" indent="0">
              <a:spcBef>
                <a:spcPts val="576"/>
              </a:spcBef>
              <a:buNone/>
            </a:pPr>
            <a:r>
              <a:rPr lang="pl-PL" i="1" dirty="0" smtClean="0"/>
              <a:t>3) z </a:t>
            </a:r>
            <a:r>
              <a:rPr lang="pl-PL" i="1" dirty="0"/>
              <a:t>własnej inicjatywy</a:t>
            </a:r>
            <a:r>
              <a:rPr lang="pl-PL" i="1" dirty="0" smtClean="0"/>
              <a:t>.”</a:t>
            </a:r>
          </a:p>
          <a:p>
            <a:pPr marL="0" indent="0">
              <a:spcBef>
                <a:spcPts val="576"/>
              </a:spcBef>
              <a:buNone/>
            </a:pPr>
            <a:endParaRPr lang="pl-PL" i="1" dirty="0" smtClean="0"/>
          </a:p>
          <a:p>
            <a:pPr marL="0" indent="0">
              <a:spcBef>
                <a:spcPts val="576"/>
              </a:spcBef>
              <a:buNone/>
            </a:pPr>
            <a:r>
              <a:rPr lang="pl-PL" dirty="0"/>
              <a:t>Art. </a:t>
            </a:r>
            <a:r>
              <a:rPr lang="pl-PL" dirty="0" smtClean="0"/>
              <a:t>10 </a:t>
            </a:r>
            <a:r>
              <a:rPr lang="pl-PL" dirty="0"/>
              <a:t>ustawy o Rzeczniku Praw </a:t>
            </a:r>
            <a:r>
              <a:rPr lang="pl-PL" dirty="0" smtClean="0"/>
              <a:t>Obywatelskich:</a:t>
            </a:r>
            <a:endParaRPr lang="pl-PL" i="1" dirty="0"/>
          </a:p>
          <a:p>
            <a:pPr marL="0" indent="0" algn="just">
              <a:spcBef>
                <a:spcPts val="576"/>
              </a:spcBef>
              <a:buNone/>
            </a:pPr>
            <a:r>
              <a:rPr lang="pl-PL" i="1" dirty="0" smtClean="0"/>
              <a:t>„Wniosek </a:t>
            </a:r>
            <a:r>
              <a:rPr lang="pl-PL" i="1" dirty="0"/>
              <a:t>kierowany do Rzecznika jest wolny od opłat, nie wymaga zachowania szczególnej formy, lecz powinien zawierać oznaczenie wnioskodawcy oraz osoby, której wolności i praw sprawa dotyczy, a także określać przedmiot sprawy</a:t>
            </a:r>
            <a:r>
              <a:rPr lang="pl-PL" i="1" dirty="0" smtClean="0"/>
              <a:t>.”</a:t>
            </a:r>
            <a:endParaRPr lang="pl-PL" i="1" dirty="0"/>
          </a:p>
        </p:txBody>
      </p:sp>
    </p:spTree>
    <p:extLst>
      <p:ext uri="{BB962C8B-B14F-4D97-AF65-F5344CB8AC3E}">
        <p14:creationId xmlns:p14="http://schemas.microsoft.com/office/powerpoint/2010/main" val="3443026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179512" y="1124744"/>
            <a:ext cx="8579296" cy="5616624"/>
          </a:xfrm>
        </p:spPr>
        <p:txBody>
          <a:bodyPr>
            <a:normAutofit fontScale="92500" lnSpcReduction="20000"/>
          </a:bodyPr>
          <a:lstStyle/>
          <a:p>
            <a:pPr marL="0" indent="0" algn="just">
              <a:spcBef>
                <a:spcPts val="576"/>
              </a:spcBef>
              <a:buNone/>
            </a:pPr>
            <a:r>
              <a:rPr lang="pl-PL" dirty="0" smtClean="0"/>
              <a:t>Art. 11 ustawy o Rzeczniku Praw Obywatelskich:</a:t>
            </a:r>
          </a:p>
          <a:p>
            <a:pPr marL="0" indent="0">
              <a:buNone/>
            </a:pPr>
            <a:r>
              <a:rPr lang="pl-PL" i="1" dirty="0"/>
              <a:t>1. Rzecznik po zapoznaniu się z każdym skierowanym do niego wnioskiem może:</a:t>
            </a:r>
          </a:p>
          <a:p>
            <a:pPr marL="0" indent="0">
              <a:buNone/>
            </a:pPr>
            <a:r>
              <a:rPr lang="pl-PL" i="1" dirty="0" smtClean="0"/>
              <a:t>1) podjąć </a:t>
            </a:r>
            <a:r>
              <a:rPr lang="pl-PL" i="1" dirty="0"/>
              <a:t>sprawę,</a:t>
            </a:r>
          </a:p>
          <a:p>
            <a:pPr marL="0" indent="0">
              <a:buNone/>
            </a:pPr>
            <a:r>
              <a:rPr lang="pl-PL" i="1" dirty="0" smtClean="0"/>
              <a:t>2</a:t>
            </a:r>
            <a:r>
              <a:rPr lang="pl-PL" i="1" dirty="0"/>
              <a:t>) </a:t>
            </a:r>
            <a:r>
              <a:rPr lang="pl-PL" i="1" dirty="0" smtClean="0"/>
              <a:t>poprzestać </a:t>
            </a:r>
            <a:r>
              <a:rPr lang="pl-PL" i="1" dirty="0"/>
              <a:t>na wskazaniu wnioskodawcy przysługujących mu środków działania,</a:t>
            </a:r>
          </a:p>
          <a:p>
            <a:pPr marL="0" indent="0">
              <a:buNone/>
            </a:pPr>
            <a:r>
              <a:rPr lang="pl-PL" i="1" dirty="0" smtClean="0"/>
              <a:t>3</a:t>
            </a:r>
            <a:r>
              <a:rPr lang="pl-PL" i="1" dirty="0"/>
              <a:t>) </a:t>
            </a:r>
            <a:r>
              <a:rPr lang="pl-PL" i="1" dirty="0" smtClean="0"/>
              <a:t>przekazać </a:t>
            </a:r>
            <a:r>
              <a:rPr lang="pl-PL" i="1" dirty="0"/>
              <a:t>sprawę według właściwości,</a:t>
            </a:r>
          </a:p>
          <a:p>
            <a:pPr marL="0" indent="0">
              <a:buNone/>
            </a:pPr>
            <a:r>
              <a:rPr lang="pl-PL" i="1" dirty="0" smtClean="0"/>
              <a:t>4</a:t>
            </a:r>
            <a:r>
              <a:rPr lang="pl-PL" i="1" dirty="0"/>
              <a:t>) </a:t>
            </a:r>
            <a:r>
              <a:rPr lang="pl-PL" i="1" dirty="0" smtClean="0"/>
              <a:t>nie </a:t>
            </a:r>
            <a:r>
              <a:rPr lang="pl-PL" i="1" dirty="0"/>
              <a:t>podjąć </a:t>
            </a:r>
            <a:r>
              <a:rPr lang="pl-PL" i="1" dirty="0" smtClean="0"/>
              <a:t>sprawy</a:t>
            </a:r>
          </a:p>
          <a:p>
            <a:pPr marL="0" indent="0">
              <a:buNone/>
            </a:pPr>
            <a:r>
              <a:rPr lang="pl-PL" i="1" dirty="0" smtClean="0"/>
              <a:t>- zawiadamiając o tym wnioskodawcę i osobę, której sprawa dotyczy.</a:t>
            </a:r>
          </a:p>
          <a:p>
            <a:pPr marL="0" indent="0">
              <a:buNone/>
            </a:pPr>
            <a:r>
              <a:rPr lang="pl-PL" i="1" dirty="0" smtClean="0"/>
              <a:t>2</a:t>
            </a:r>
            <a:r>
              <a:rPr lang="pl-PL" i="1" dirty="0"/>
              <a:t>. W zakresie realizacji zasady równego traktowania między podmiotami prywatnymi Rzecznik może podjąć działania, o których mowa w ust. 1 pkt 2.</a:t>
            </a:r>
          </a:p>
        </p:txBody>
      </p:sp>
    </p:spTree>
    <p:extLst>
      <p:ext uri="{BB962C8B-B14F-4D97-AF65-F5344CB8AC3E}">
        <p14:creationId xmlns:p14="http://schemas.microsoft.com/office/powerpoint/2010/main" val="425655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Skarga konstytucyjna</a:t>
            </a:r>
            <a:endParaRPr lang="pl-PL" dirty="0"/>
          </a:p>
        </p:txBody>
      </p:sp>
      <p:sp>
        <p:nvSpPr>
          <p:cNvPr id="3" name="Symbol zastępczy zawartości 2"/>
          <p:cNvSpPr>
            <a:spLocks noGrp="1"/>
          </p:cNvSpPr>
          <p:nvPr>
            <p:ph idx="1"/>
          </p:nvPr>
        </p:nvSpPr>
        <p:spPr>
          <a:xfrm>
            <a:off x="107504" y="1267450"/>
            <a:ext cx="8928992" cy="5141168"/>
          </a:xfrm>
        </p:spPr>
        <p:txBody>
          <a:bodyPr>
            <a:noAutofit/>
          </a:bodyPr>
          <a:lstStyle/>
          <a:p>
            <a:pPr marL="0" indent="0" algn="just">
              <a:buNone/>
            </a:pPr>
            <a:r>
              <a:rPr lang="pl-PL" sz="3600" dirty="0" smtClean="0"/>
              <a:t>Funkcje skargi konstytucyjnej:</a:t>
            </a:r>
          </a:p>
          <a:p>
            <a:pPr marL="742950" indent="-742950" algn="just">
              <a:buFont typeface="+mj-lt"/>
              <a:buAutoNum type="arabicParenR"/>
            </a:pPr>
            <a:r>
              <a:rPr lang="pl-PL" sz="3600" dirty="0"/>
              <a:t>o</a:t>
            </a:r>
            <a:r>
              <a:rPr lang="pl-PL" sz="3600" dirty="0" smtClean="0"/>
              <a:t>chrona praw indywidualnych</a:t>
            </a:r>
          </a:p>
          <a:p>
            <a:pPr marL="742950" indent="-742950" algn="just">
              <a:buFont typeface="+mj-lt"/>
              <a:buAutoNum type="arabicParenR"/>
            </a:pPr>
            <a:r>
              <a:rPr lang="pl-PL" sz="3600" dirty="0"/>
              <a:t>o</a:t>
            </a:r>
            <a:r>
              <a:rPr lang="pl-PL" sz="3600" dirty="0" smtClean="0"/>
              <a:t>chrona interesu publicznego</a:t>
            </a:r>
          </a:p>
          <a:p>
            <a:pPr marL="742950" indent="-742950" algn="just">
              <a:buFont typeface="+mj-lt"/>
              <a:buAutoNum type="arabicParenR"/>
            </a:pPr>
            <a:r>
              <a:rPr lang="pl-PL" sz="3600" dirty="0"/>
              <a:t>r</a:t>
            </a:r>
            <a:r>
              <a:rPr lang="pl-PL" sz="3600" dirty="0" smtClean="0"/>
              <a:t>ozwiązywanie problemów społecznych</a:t>
            </a:r>
          </a:p>
          <a:p>
            <a:pPr marL="742950" indent="-742950" algn="just">
              <a:buFont typeface="+mj-lt"/>
              <a:buAutoNum type="arabicParenR"/>
            </a:pPr>
            <a:r>
              <a:rPr lang="pl-PL" sz="3600" dirty="0" smtClean="0"/>
              <a:t>wychowawcza</a:t>
            </a:r>
            <a:endParaRPr lang="pl-PL" sz="3600" dirty="0"/>
          </a:p>
        </p:txBody>
      </p:sp>
    </p:spTree>
    <p:extLst>
      <p:ext uri="{BB962C8B-B14F-4D97-AF65-F5344CB8AC3E}">
        <p14:creationId xmlns:p14="http://schemas.microsoft.com/office/powerpoint/2010/main" val="17477027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179512" y="1124744"/>
            <a:ext cx="8579296" cy="5616624"/>
          </a:xfrm>
        </p:spPr>
        <p:txBody>
          <a:bodyPr>
            <a:normAutofit lnSpcReduction="10000"/>
          </a:bodyPr>
          <a:lstStyle/>
          <a:p>
            <a:pPr marL="0" indent="0" algn="just">
              <a:spcBef>
                <a:spcPts val="576"/>
              </a:spcBef>
              <a:buNone/>
            </a:pPr>
            <a:r>
              <a:rPr lang="pl-PL" dirty="0" smtClean="0"/>
              <a:t>Art. 12 ustawy o Rzeczniku Praw Obywatelskich:</a:t>
            </a:r>
          </a:p>
          <a:p>
            <a:pPr marL="0" indent="0">
              <a:buNone/>
            </a:pPr>
            <a:r>
              <a:rPr lang="pl-PL" i="1" dirty="0" smtClean="0"/>
              <a:t>Podejmując </a:t>
            </a:r>
            <a:r>
              <a:rPr lang="pl-PL" i="1" dirty="0"/>
              <a:t>sprawę Rzecznik może:</a:t>
            </a:r>
          </a:p>
          <a:p>
            <a:pPr marL="0" indent="0">
              <a:buNone/>
            </a:pPr>
            <a:r>
              <a:rPr lang="pl-PL" i="1" dirty="0" smtClean="0"/>
              <a:t>1) samodzielnie </a:t>
            </a:r>
            <a:r>
              <a:rPr lang="pl-PL" i="1" dirty="0"/>
              <a:t>prowadzić postępowanie wyjaśniające,</a:t>
            </a:r>
          </a:p>
          <a:p>
            <a:pPr marL="0" indent="0">
              <a:buNone/>
            </a:pPr>
            <a:r>
              <a:rPr lang="pl-PL" i="1" dirty="0" smtClean="0"/>
              <a:t>2) zwrócić </a:t>
            </a:r>
            <a:r>
              <a:rPr lang="pl-PL" i="1" dirty="0"/>
              <a:t>się o zbadanie sprawy lub jej części do właściwych organów, w szczególności organów nadzoru, prokuratury, kontroli państwowej, zawodowej lub społecznej,</a:t>
            </a:r>
          </a:p>
          <a:p>
            <a:pPr marL="0" indent="0">
              <a:buNone/>
            </a:pPr>
            <a:r>
              <a:rPr lang="pl-PL" i="1" dirty="0" smtClean="0"/>
              <a:t>3) zwrócić </a:t>
            </a:r>
            <a:r>
              <a:rPr lang="pl-PL" i="1" dirty="0"/>
              <a:t>się do Sejmu o zlecenie Najwyższej Izbie Kontroli przeprowadzenia kontroli dla zbadania określonej sprawy lub jej części.</a:t>
            </a:r>
          </a:p>
        </p:txBody>
      </p:sp>
    </p:spTree>
    <p:extLst>
      <p:ext uri="{BB962C8B-B14F-4D97-AF65-F5344CB8AC3E}">
        <p14:creationId xmlns:p14="http://schemas.microsoft.com/office/powerpoint/2010/main" val="33051364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107504" y="548680"/>
            <a:ext cx="8928992" cy="6192688"/>
          </a:xfrm>
        </p:spPr>
        <p:txBody>
          <a:bodyPr>
            <a:noAutofit/>
          </a:bodyPr>
          <a:lstStyle/>
          <a:p>
            <a:pPr marL="0" indent="0" algn="just">
              <a:spcBef>
                <a:spcPts val="576"/>
              </a:spcBef>
              <a:buNone/>
            </a:pPr>
            <a:r>
              <a:rPr lang="pl-PL" sz="2300" dirty="0" smtClean="0"/>
              <a:t>Art. 13 ust. 1 ustawy o Rzeczniku Praw Obywatelskich:</a:t>
            </a:r>
          </a:p>
          <a:p>
            <a:pPr marL="0" indent="0">
              <a:buNone/>
            </a:pPr>
            <a:r>
              <a:rPr lang="pl-PL" sz="2250" i="1" dirty="0"/>
              <a:t>Prowadząc </a:t>
            </a:r>
            <a:r>
              <a:rPr lang="pl-PL" sz="2250" i="1" dirty="0" smtClean="0"/>
              <a:t>postępowanie (…) Rzecznik </a:t>
            </a:r>
            <a:r>
              <a:rPr lang="pl-PL" sz="2250" i="1" dirty="0"/>
              <a:t>ma prawo:</a:t>
            </a:r>
          </a:p>
          <a:p>
            <a:pPr marL="0" indent="0">
              <a:buNone/>
            </a:pPr>
            <a:r>
              <a:rPr lang="pl-PL" sz="2250" i="1" dirty="0" smtClean="0"/>
              <a:t>1</a:t>
            </a:r>
            <a:r>
              <a:rPr lang="pl-PL" sz="2250" i="1" dirty="0"/>
              <a:t>)   zbadać, nawet bez uprzedzenia, każdą sprawę na </a:t>
            </a:r>
            <a:r>
              <a:rPr lang="pl-PL" sz="2250" i="1" dirty="0" smtClean="0"/>
              <a:t>miejscu,</a:t>
            </a:r>
          </a:p>
          <a:p>
            <a:pPr marL="0" indent="0">
              <a:buNone/>
            </a:pPr>
            <a:r>
              <a:rPr lang="pl-PL" sz="2250" i="1" dirty="0" smtClean="0"/>
              <a:t>2)   żądać złożenia wyjaśnień, przedstawienia akt każdej sprawy prowadzonej przez naczelne i centralne organy administracji państwowej, organy administracji rządowej, organy organizacji spółdzielczych, społecznych, zawodowych i społeczno-zawodowych oraz organy jednostek organizacyjnych posiadających osobowość prawną, a także organy jednostek samorządu terytorialnego i samorządowych jednostek organizacyjnych,</a:t>
            </a:r>
          </a:p>
          <a:p>
            <a:pPr marL="0" indent="0">
              <a:buNone/>
            </a:pPr>
            <a:r>
              <a:rPr lang="pl-PL" sz="2250" i="1" dirty="0" smtClean="0"/>
              <a:t>3</a:t>
            </a:r>
            <a:r>
              <a:rPr lang="pl-PL" sz="2250" i="1" dirty="0"/>
              <a:t>)   żądać przedłożenia informacji o stanie sprawy prowadzonej przez sądy, a także prokuraturę i inne organy ścigania oraz żądać do wglądu w Biurze Rzecznika Praw Obywatelskich akt sądowych i prokuratorskich oraz akt innych organów ścigania po zakończeniu postępowania i zapadnięciu rozstrzygnięcia,</a:t>
            </a:r>
          </a:p>
          <a:p>
            <a:pPr marL="0" indent="0">
              <a:buNone/>
            </a:pPr>
            <a:r>
              <a:rPr lang="pl-PL" sz="2250" i="1" dirty="0" smtClean="0"/>
              <a:t>4</a:t>
            </a:r>
            <a:r>
              <a:rPr lang="pl-PL" sz="2250" i="1" dirty="0"/>
              <a:t>)   zlecać sporządzanie ekspertyz i opinii.</a:t>
            </a:r>
          </a:p>
        </p:txBody>
      </p:sp>
    </p:spTree>
    <p:extLst>
      <p:ext uri="{BB962C8B-B14F-4D97-AF65-F5344CB8AC3E}">
        <p14:creationId xmlns:p14="http://schemas.microsoft.com/office/powerpoint/2010/main" val="360489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96385" y="734228"/>
            <a:ext cx="8928992" cy="5832648"/>
          </a:xfrm>
        </p:spPr>
        <p:txBody>
          <a:bodyPr>
            <a:noAutofit/>
          </a:bodyPr>
          <a:lstStyle/>
          <a:p>
            <a:pPr marL="0" indent="0" algn="just">
              <a:spcBef>
                <a:spcPts val="576"/>
              </a:spcBef>
              <a:buNone/>
            </a:pPr>
            <a:r>
              <a:rPr lang="pl-PL" dirty="0" smtClean="0"/>
              <a:t>Art. 14 ustawy o Rzeczniku Praw Obywatelskich:</a:t>
            </a:r>
          </a:p>
          <a:p>
            <a:pPr marL="0" indent="0">
              <a:buNone/>
            </a:pPr>
            <a:r>
              <a:rPr lang="pl-PL" sz="3100" i="1" dirty="0"/>
              <a:t>Po zbadaniu sprawy Rzecznik może:</a:t>
            </a:r>
          </a:p>
          <a:p>
            <a:pPr marL="0" indent="0">
              <a:buNone/>
            </a:pPr>
            <a:r>
              <a:rPr lang="pl-PL" sz="3100" i="1" dirty="0" smtClean="0"/>
              <a:t>1</a:t>
            </a:r>
            <a:r>
              <a:rPr lang="pl-PL" sz="3100" i="1" dirty="0"/>
              <a:t>)   wyjaśnić wnioskodawcy, że nie stwierdził naruszenia wolności i praw człowieka i obywatela,</a:t>
            </a:r>
          </a:p>
          <a:p>
            <a:pPr marL="0" indent="0">
              <a:buNone/>
            </a:pPr>
            <a:r>
              <a:rPr lang="pl-PL" sz="3100" i="1" dirty="0" smtClean="0"/>
              <a:t>2</a:t>
            </a:r>
            <a:r>
              <a:rPr lang="pl-PL" sz="3100" i="1" dirty="0"/>
              <a:t>)   skierować wystąpienie do organu, organizacji lub instytucji, w których działalności stwierdził naruszenie wolności i praw człowieka i obywatela; wystąpienie takie nie może naruszać niezawisłości sędziowskiej,</a:t>
            </a:r>
          </a:p>
          <a:p>
            <a:pPr marL="0" indent="0">
              <a:buNone/>
            </a:pPr>
            <a:r>
              <a:rPr lang="pl-PL" sz="3100" i="1" dirty="0" smtClean="0"/>
              <a:t>3</a:t>
            </a:r>
            <a:r>
              <a:rPr lang="pl-PL" sz="3100" i="1" dirty="0"/>
              <a:t>)   zwrócić się do organu nadrzędnego nad jednostką, o której mowa w pkt 2, z wnioskiem o zastosowanie środków przewidzianych w przepisach prawa,</a:t>
            </a:r>
          </a:p>
        </p:txBody>
      </p:sp>
    </p:spTree>
    <p:extLst>
      <p:ext uri="{BB962C8B-B14F-4D97-AF65-F5344CB8AC3E}">
        <p14:creationId xmlns:p14="http://schemas.microsoft.com/office/powerpoint/2010/main" val="841665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96385" y="734228"/>
            <a:ext cx="8928992" cy="6007140"/>
          </a:xfrm>
        </p:spPr>
        <p:txBody>
          <a:bodyPr>
            <a:noAutofit/>
          </a:bodyPr>
          <a:lstStyle/>
          <a:p>
            <a:pPr marL="0" indent="0" algn="just">
              <a:spcBef>
                <a:spcPts val="576"/>
              </a:spcBef>
              <a:buNone/>
            </a:pPr>
            <a:r>
              <a:rPr lang="pl-PL" sz="2200" dirty="0" smtClean="0"/>
              <a:t>Art. 14 ustawy o Rzeczniku Praw Obywatelskich:</a:t>
            </a:r>
          </a:p>
          <a:p>
            <a:pPr marL="0" indent="0">
              <a:buNone/>
            </a:pPr>
            <a:r>
              <a:rPr lang="pl-PL" sz="2200" i="1" dirty="0"/>
              <a:t>Po zbadaniu sprawy Rzecznik może:</a:t>
            </a:r>
          </a:p>
          <a:p>
            <a:pPr marL="0" indent="0">
              <a:buNone/>
            </a:pPr>
            <a:r>
              <a:rPr lang="pl-PL" sz="2200" i="1" dirty="0"/>
              <a:t>4)   żądać wszczęcia postępowania w sprawach cywilnych, jak również wziąć udział w każdym toczącym się już postępowaniu - na prawach przysługujących prokuratorowi,</a:t>
            </a:r>
          </a:p>
          <a:p>
            <a:pPr marL="0" indent="0">
              <a:buNone/>
            </a:pPr>
            <a:r>
              <a:rPr lang="pl-PL" sz="2200" i="1" dirty="0" smtClean="0"/>
              <a:t>5</a:t>
            </a:r>
            <a:r>
              <a:rPr lang="pl-PL" sz="2200" i="1" dirty="0"/>
              <a:t>)   żądać wszczęcia przez uprawnionego oskarżyciela postępowania przygotowawczego w sprawach o przestępstwa ścigane z urzędu,</a:t>
            </a:r>
          </a:p>
          <a:p>
            <a:pPr marL="0" indent="0">
              <a:buNone/>
            </a:pPr>
            <a:r>
              <a:rPr lang="pl-PL" sz="2200" i="1" dirty="0" smtClean="0"/>
              <a:t>6</a:t>
            </a:r>
            <a:r>
              <a:rPr lang="pl-PL" sz="2200" i="1" dirty="0"/>
              <a:t>)   zwrócić się o wszczęcie postępowania administracyjnego, wnosić skargi do sądu administracyjnego, a także uczestniczyć w tych postępowaniach - na prawach przysługujących prokuratorowi,</a:t>
            </a:r>
          </a:p>
          <a:p>
            <a:pPr marL="0" indent="0">
              <a:buNone/>
            </a:pPr>
            <a:r>
              <a:rPr lang="pl-PL" sz="2200" i="1" dirty="0" smtClean="0"/>
              <a:t>7</a:t>
            </a:r>
            <a:r>
              <a:rPr lang="pl-PL" sz="2200" i="1" dirty="0"/>
              <a:t>)   wystąpić z wnioskiem o ukaranie, a także o uchylenie prawomocnego rozstrzygnięcia w postępowaniu w sprawach o wykroczenia, na zasadach i w trybie określonych w odrębnych przepisach,</a:t>
            </a:r>
          </a:p>
          <a:p>
            <a:pPr marL="0" indent="0">
              <a:buNone/>
            </a:pPr>
            <a:r>
              <a:rPr lang="pl-PL" sz="2200" i="1" dirty="0" smtClean="0"/>
              <a:t>8</a:t>
            </a:r>
            <a:r>
              <a:rPr lang="pl-PL" sz="2200" i="1" dirty="0"/>
              <a:t>)   wnieść kasację lub rewizję nadzwyczajną od prawomocnego orzeczenia, na zasadach i w trybie określonych w odrębnych przepisach.</a:t>
            </a:r>
          </a:p>
        </p:txBody>
      </p:sp>
    </p:spTree>
    <p:extLst>
      <p:ext uri="{BB962C8B-B14F-4D97-AF65-F5344CB8AC3E}">
        <p14:creationId xmlns:p14="http://schemas.microsoft.com/office/powerpoint/2010/main" val="41111359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96385" y="734228"/>
            <a:ext cx="8928992" cy="6007140"/>
          </a:xfrm>
        </p:spPr>
        <p:txBody>
          <a:bodyPr>
            <a:noAutofit/>
          </a:bodyPr>
          <a:lstStyle/>
          <a:p>
            <a:pPr marL="0" indent="0" algn="just">
              <a:spcBef>
                <a:spcPts val="576"/>
              </a:spcBef>
              <a:buNone/>
            </a:pPr>
            <a:r>
              <a:rPr lang="pl-PL" sz="2800" dirty="0" smtClean="0"/>
              <a:t>Art. 15 ustawy o Rzeczniku Praw Obywatelskich:</a:t>
            </a:r>
          </a:p>
          <a:p>
            <a:pPr marL="0" indent="0">
              <a:buNone/>
            </a:pPr>
            <a:r>
              <a:rPr lang="pl-PL" sz="2800" i="1" dirty="0" smtClean="0"/>
              <a:t>1</a:t>
            </a:r>
            <a:r>
              <a:rPr lang="pl-PL" sz="2800" i="1" dirty="0"/>
              <a:t>. W wystąpieniu, o którym mowa w art. 14 pkt 2, Rzecznik formułuje opinie i wnioski co do sposobu załatwiania sprawy, a także może żądać wszczęcia postępowania dyscyplinarnego lub zastosowania sankcji </a:t>
            </a:r>
            <a:r>
              <a:rPr lang="pl-PL" sz="2800" i="1" dirty="0" smtClean="0"/>
              <a:t>służbowych.</a:t>
            </a:r>
          </a:p>
          <a:p>
            <a:pPr marL="0" indent="0">
              <a:buNone/>
            </a:pPr>
            <a:r>
              <a:rPr lang="pl-PL" sz="2800" i="1" dirty="0" smtClean="0"/>
              <a:t>2. Organ, organizacja lub instytucja, do których zostało skierowane wystąpienie, obowiązane są bez zbędnej zwłoki, nie później jednak niż w terminie 30 dni, poinformować Rzecznika o podjętych działaniach lub zajętym stanowisku. W wypadku gdy Rzecznik nie podziela tego stanowiska, może zwrócić się do właściwej jednostki nadrzędnej o podjęcie odpowiednich działań.</a:t>
            </a:r>
            <a:endParaRPr lang="pl-PL" sz="2800" i="1" dirty="0"/>
          </a:p>
        </p:txBody>
      </p:sp>
    </p:spTree>
    <p:extLst>
      <p:ext uri="{BB962C8B-B14F-4D97-AF65-F5344CB8AC3E}">
        <p14:creationId xmlns:p14="http://schemas.microsoft.com/office/powerpoint/2010/main" val="3302597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96385" y="734228"/>
            <a:ext cx="8928992" cy="6007140"/>
          </a:xfrm>
        </p:spPr>
        <p:txBody>
          <a:bodyPr>
            <a:noAutofit/>
          </a:bodyPr>
          <a:lstStyle/>
          <a:p>
            <a:pPr marL="0" indent="0" algn="just">
              <a:spcBef>
                <a:spcPts val="576"/>
              </a:spcBef>
              <a:buNone/>
            </a:pPr>
            <a:r>
              <a:rPr lang="pl-PL" sz="4000" dirty="0" smtClean="0"/>
              <a:t>Art. 16 ust. 1 ustawy o Rzeczniku Praw Obywatelskich:</a:t>
            </a:r>
          </a:p>
          <a:p>
            <a:pPr marL="0" indent="0">
              <a:buNone/>
            </a:pPr>
            <a:r>
              <a:rPr lang="pl-PL" sz="4000" i="1" dirty="0"/>
              <a:t>W związku z rozpatrywanymi sprawami Rzecznik może przedstawiać właściwym organom, organizacjom i instytucjom oceny i wnioski zmierzające do zapewnienia skutecznej ochrony wolności i praw człowieka i obywatela i usprawnienia trybu załatwiania ich spraw.</a:t>
            </a:r>
          </a:p>
        </p:txBody>
      </p:sp>
    </p:spTree>
    <p:extLst>
      <p:ext uri="{BB962C8B-B14F-4D97-AF65-F5344CB8AC3E}">
        <p14:creationId xmlns:p14="http://schemas.microsoft.com/office/powerpoint/2010/main" val="797373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19" y="-99392"/>
            <a:ext cx="9144000" cy="792088"/>
          </a:xfrm>
        </p:spPr>
        <p:txBody>
          <a:bodyPr>
            <a:normAutofit fontScale="90000"/>
          </a:bodyPr>
          <a:lstStyle/>
          <a:p>
            <a:r>
              <a:rPr lang="pl-PL" dirty="0" smtClean="0"/>
              <a:t>Wniosek do Rzecznika Praw Obywatelskich</a:t>
            </a:r>
            <a:endParaRPr lang="pl-PL" dirty="0"/>
          </a:p>
        </p:txBody>
      </p:sp>
      <p:sp>
        <p:nvSpPr>
          <p:cNvPr id="3" name="Symbol zastępczy zawartości 2"/>
          <p:cNvSpPr>
            <a:spLocks noGrp="1"/>
          </p:cNvSpPr>
          <p:nvPr>
            <p:ph idx="1"/>
          </p:nvPr>
        </p:nvSpPr>
        <p:spPr>
          <a:xfrm>
            <a:off x="96385" y="734228"/>
            <a:ext cx="8928992" cy="6007140"/>
          </a:xfrm>
        </p:spPr>
        <p:txBody>
          <a:bodyPr>
            <a:noAutofit/>
          </a:bodyPr>
          <a:lstStyle/>
          <a:p>
            <a:pPr marL="0" indent="0" algn="just">
              <a:spcBef>
                <a:spcPts val="576"/>
              </a:spcBef>
              <a:buNone/>
            </a:pPr>
            <a:r>
              <a:rPr lang="pl-PL" sz="2300" dirty="0" smtClean="0"/>
              <a:t>Art. 16 ust. 2 ustawy o Rzeczniku Praw Obywatelskich:</a:t>
            </a:r>
          </a:p>
          <a:p>
            <a:pPr marL="0" indent="0">
              <a:buNone/>
            </a:pPr>
            <a:r>
              <a:rPr lang="pl-PL" sz="2300" i="1" dirty="0"/>
              <a:t>Rzecznik może również:</a:t>
            </a:r>
          </a:p>
          <a:p>
            <a:pPr marL="0" indent="0">
              <a:buNone/>
            </a:pPr>
            <a:r>
              <a:rPr lang="pl-PL" sz="2300" i="1" dirty="0" smtClean="0"/>
              <a:t>1</a:t>
            </a:r>
            <a:r>
              <a:rPr lang="pl-PL" sz="2300" i="1" dirty="0"/>
              <a:t>)   występować do właściwych organów z wnioskami o podjęcie inicjatywy ustawodawczej bądź o wydanie lub zmianę innych aktów prawnych w sprawach dotyczących wolności i praw człowieka i obywatela,</a:t>
            </a:r>
          </a:p>
          <a:p>
            <a:pPr marL="0" indent="0">
              <a:buNone/>
            </a:pPr>
            <a:r>
              <a:rPr lang="pl-PL" sz="2300" i="1" dirty="0" smtClean="0"/>
              <a:t>2</a:t>
            </a:r>
            <a:r>
              <a:rPr lang="pl-PL" sz="2300" i="1" dirty="0"/>
              <a:t>)   występować do Trybunału Konstytucyjnego z wnioskami w sprawach, o których mowa w art. 188 Konstytucji,</a:t>
            </a:r>
          </a:p>
          <a:p>
            <a:pPr marL="0" indent="0">
              <a:buNone/>
            </a:pPr>
            <a:r>
              <a:rPr lang="pl-PL" sz="2300" i="1" dirty="0" smtClean="0"/>
              <a:t>3</a:t>
            </a:r>
            <a:r>
              <a:rPr lang="pl-PL" sz="2300" i="1" dirty="0"/>
              <a:t>)   zgłosić udział w postępowaniu przed Trybunałem Konstytucyjnym w sprawach skarg konstytucyjnych i brać udział w tym postępowaniu,</a:t>
            </a:r>
          </a:p>
          <a:p>
            <a:pPr marL="0" indent="0">
              <a:buNone/>
            </a:pPr>
            <a:r>
              <a:rPr lang="pl-PL" sz="2300" i="1" dirty="0" smtClean="0"/>
              <a:t>4</a:t>
            </a:r>
            <a:r>
              <a:rPr lang="pl-PL" sz="2300" i="1" dirty="0"/>
              <a:t>)   występować z wnioskami do Sądu Najwyższego o podjęcie uchwały mającej na celu wyjaśnienie przepisów prawnych budzących wątpliwości w praktyce lub których stosowanie wywołało rozbieżności w orzecznictwie.</a:t>
            </a:r>
          </a:p>
          <a:p>
            <a:pPr marL="0" indent="0">
              <a:buNone/>
            </a:pPr>
            <a:endParaRPr lang="pl-PL" sz="4000" i="1" dirty="0"/>
          </a:p>
        </p:txBody>
      </p:sp>
    </p:spTree>
    <p:extLst>
      <p:ext uri="{BB962C8B-B14F-4D97-AF65-F5344CB8AC3E}">
        <p14:creationId xmlns:p14="http://schemas.microsoft.com/office/powerpoint/2010/main" val="416519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1</a:t>
            </a:r>
            <a:endParaRPr lang="pl-PL" dirty="0"/>
          </a:p>
        </p:txBody>
      </p:sp>
      <p:sp>
        <p:nvSpPr>
          <p:cNvPr id="3" name="Symbol zastępczy zawartości 2"/>
          <p:cNvSpPr>
            <a:spLocks noGrp="1"/>
          </p:cNvSpPr>
          <p:nvPr>
            <p:ph idx="1"/>
          </p:nvPr>
        </p:nvSpPr>
        <p:spPr>
          <a:xfrm>
            <a:off x="179512" y="836712"/>
            <a:ext cx="8856984" cy="5688632"/>
          </a:xfrm>
        </p:spPr>
        <p:txBody>
          <a:bodyPr/>
          <a:lstStyle/>
          <a:p>
            <a:pPr marL="0" indent="0" algn="just">
              <a:buNone/>
            </a:pPr>
            <a:r>
              <a:rPr lang="pl-PL" i="1" dirty="0" smtClean="0"/>
              <a:t>Adam i Ewa Kowalscy wspólnie i w porozumieniu dokonali zabójstwa Anny Nowak – matki Ewy i teściowej Adama. Za czyn ten Ewa została prawomocnie skazana na karę dożywotniego pozbawienia wolności, a jej maż – na karę 25 lat pozbawienia wolności. Ewa Kowalska zbulwersowana tym zróżnicowaniem kar postanowiła, że zaskarży wyrok II instancji do TK w trybie skargi konstytucyjnej, powołując się na naruszenie konstytucyjnej zasady równości.</a:t>
            </a:r>
          </a:p>
          <a:p>
            <a:pPr marL="0" indent="0" algn="just">
              <a:buNone/>
            </a:pPr>
            <a:r>
              <a:rPr lang="pl-PL" dirty="0" smtClean="0"/>
              <a:t>Oceń pomysł Ewy Kowalskiej.</a:t>
            </a:r>
          </a:p>
        </p:txBody>
      </p:sp>
    </p:spTree>
    <p:extLst>
      <p:ext uri="{BB962C8B-B14F-4D97-AF65-F5344CB8AC3E}">
        <p14:creationId xmlns:p14="http://schemas.microsoft.com/office/powerpoint/2010/main" val="32214190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2</a:t>
            </a:r>
            <a:endParaRPr lang="pl-PL" dirty="0"/>
          </a:p>
        </p:txBody>
      </p:sp>
      <p:sp>
        <p:nvSpPr>
          <p:cNvPr id="3" name="Symbol zastępczy zawartości 2"/>
          <p:cNvSpPr>
            <a:spLocks noGrp="1"/>
          </p:cNvSpPr>
          <p:nvPr>
            <p:ph idx="1"/>
          </p:nvPr>
        </p:nvSpPr>
        <p:spPr>
          <a:xfrm>
            <a:off x="179512" y="836712"/>
            <a:ext cx="8856984" cy="6021288"/>
          </a:xfrm>
        </p:spPr>
        <p:txBody>
          <a:bodyPr>
            <a:normAutofit lnSpcReduction="10000"/>
          </a:bodyPr>
          <a:lstStyle/>
          <a:p>
            <a:pPr marL="0" indent="0" algn="just">
              <a:buNone/>
            </a:pPr>
            <a:r>
              <a:rPr lang="pl-PL" i="1" dirty="0" smtClean="0"/>
              <a:t>Tomasz Smolarz został prawomocnie skazany na karę 5 lat pozbawienia wolności za znieważenie osoby urzędującego Prezydenta RP. Jak się jednak dowiedział tydzień po doręczeniu mu wyroku, przepis, na podstawie którego został skazany, przyjęto niezgodnie z Konstytucją, ponieważ z inicjatywą ustawodawczą w jego sprawie wystąpiła grupa 10 (a nie 15) posłów. W związku z tym Tomasz Smolarz postanowił wnieść skargę konstytucyjną, by TK stwierdził, że przepis, na podstawie którego został skazany, jest niezgodny z Konstytucją.</a:t>
            </a:r>
          </a:p>
          <a:p>
            <a:pPr marL="0" indent="0" algn="just">
              <a:buNone/>
            </a:pPr>
            <a:r>
              <a:rPr lang="pl-PL" dirty="0" smtClean="0"/>
              <a:t>Oceń pomysł Tomasza Smolarza.</a:t>
            </a:r>
          </a:p>
        </p:txBody>
      </p:sp>
    </p:spTree>
    <p:extLst>
      <p:ext uri="{BB962C8B-B14F-4D97-AF65-F5344CB8AC3E}">
        <p14:creationId xmlns:p14="http://schemas.microsoft.com/office/powerpoint/2010/main" val="2356399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a:t>
            </a:r>
            <a:r>
              <a:rPr lang="pl-PL" dirty="0"/>
              <a:t>3</a:t>
            </a:r>
          </a:p>
        </p:txBody>
      </p:sp>
      <p:sp>
        <p:nvSpPr>
          <p:cNvPr id="3" name="Symbol zastępczy zawartości 2"/>
          <p:cNvSpPr>
            <a:spLocks noGrp="1"/>
          </p:cNvSpPr>
          <p:nvPr>
            <p:ph idx="1"/>
          </p:nvPr>
        </p:nvSpPr>
        <p:spPr>
          <a:xfrm>
            <a:off x="179512" y="836712"/>
            <a:ext cx="8856984" cy="6021288"/>
          </a:xfrm>
        </p:spPr>
        <p:txBody>
          <a:bodyPr>
            <a:normAutofit/>
          </a:bodyPr>
          <a:lstStyle/>
          <a:p>
            <a:pPr marL="0" indent="0" algn="just">
              <a:buNone/>
            </a:pPr>
            <a:r>
              <a:rPr lang="pl-PL" i="1" dirty="0" smtClean="0"/>
              <a:t>Jan B. – </a:t>
            </a:r>
            <a:r>
              <a:rPr lang="pl-PL" i="1" dirty="0"/>
              <a:t>M</a:t>
            </a:r>
            <a:r>
              <a:rPr lang="pl-PL" i="1" dirty="0" smtClean="0"/>
              <a:t>inister </a:t>
            </a:r>
            <a:r>
              <a:rPr lang="pl-PL" i="1" dirty="0"/>
              <a:t>S</a:t>
            </a:r>
            <a:r>
              <a:rPr lang="pl-PL" i="1" dirty="0" smtClean="0"/>
              <a:t>prawiedliwości – w grudniu 2014 r. został prawomocnie skazany przez Trybunał Stanu na karę pozbawienia praw wyborczych. Postanowił on, że przepis ustawy o Trybunale Stanu, który przewiduje taką karę, zaskarży w trybie skargi konstytucyjnej, ponieważ narusza on konstytucyjną zasadę równości w ten sposób, że przewiduje dla osób sądzonych przez Trybunał Stanu karę nieprzewidzianą dla osób sądzonych przez sądy powszechne.</a:t>
            </a:r>
          </a:p>
          <a:p>
            <a:pPr marL="0" indent="0" algn="just">
              <a:buNone/>
            </a:pPr>
            <a:r>
              <a:rPr lang="pl-PL" dirty="0" smtClean="0"/>
              <a:t>Oceń pomysł Jana B.</a:t>
            </a:r>
            <a:endParaRPr lang="pl-PL" i="1" dirty="0"/>
          </a:p>
        </p:txBody>
      </p:sp>
    </p:spTree>
    <p:extLst>
      <p:ext uri="{BB962C8B-B14F-4D97-AF65-F5344CB8AC3E}">
        <p14:creationId xmlns:p14="http://schemas.microsoft.com/office/powerpoint/2010/main" val="43504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Zakres podmiotowy </a:t>
            </a:r>
            <a:endParaRPr lang="pl-PL" dirty="0"/>
          </a:p>
        </p:txBody>
      </p:sp>
      <p:sp>
        <p:nvSpPr>
          <p:cNvPr id="3" name="Symbol zastępczy zawartości 2"/>
          <p:cNvSpPr>
            <a:spLocks noGrp="1"/>
          </p:cNvSpPr>
          <p:nvPr>
            <p:ph idx="1"/>
          </p:nvPr>
        </p:nvSpPr>
        <p:spPr>
          <a:xfrm>
            <a:off x="107504" y="908720"/>
            <a:ext cx="9036496" cy="5832648"/>
          </a:xfrm>
        </p:spPr>
        <p:txBody>
          <a:bodyPr>
            <a:noAutofit/>
          </a:bodyPr>
          <a:lstStyle/>
          <a:p>
            <a:pPr marL="0" indent="0" algn="just">
              <a:buNone/>
            </a:pPr>
            <a:r>
              <a:rPr lang="pl-PL" i="1" dirty="0" smtClean="0"/>
              <a:t>„Każdy, czyje </a:t>
            </a:r>
            <a:r>
              <a:rPr lang="pl-PL" b="1" i="1" u="sng" dirty="0" smtClean="0"/>
              <a:t>konstytucyjne prawa lub wolności</a:t>
            </a:r>
            <a:r>
              <a:rPr lang="pl-PL" i="1" dirty="0" smtClean="0"/>
              <a:t> zostały naruszone (…)”</a:t>
            </a:r>
          </a:p>
          <a:p>
            <a:pPr marL="0" indent="0">
              <a:buNone/>
            </a:pPr>
            <a:r>
              <a:rPr lang="pl-PL" dirty="0" smtClean="0"/>
              <a:t>1. Wzorcem kontroli wyłącznie </a:t>
            </a:r>
            <a:r>
              <a:rPr lang="pl-PL" b="1" dirty="0" smtClean="0"/>
              <a:t>konstytucyjne</a:t>
            </a:r>
            <a:r>
              <a:rPr lang="pl-PL" dirty="0" smtClean="0"/>
              <a:t> prawa, wolności lub obowiązki.</a:t>
            </a:r>
          </a:p>
          <a:p>
            <a:pPr marL="0" indent="0">
              <a:buNone/>
            </a:pPr>
            <a:r>
              <a:rPr lang="pl-PL" dirty="0" smtClean="0"/>
              <a:t>2. Nie oznacza to, że wyłącznie mogą to być normy rozdziału II Konstytucji (zob. np. art. 22).</a:t>
            </a:r>
          </a:p>
          <a:p>
            <a:pPr marL="0" indent="0">
              <a:buNone/>
            </a:pPr>
            <a:r>
              <a:rPr lang="pl-PL" dirty="0" smtClean="0"/>
              <a:t>3. Wzorcem kontroli nie mogą być normy pozakonstytucyjne (np. międzynarodowe konwencje).</a:t>
            </a:r>
          </a:p>
          <a:p>
            <a:pPr marL="0" indent="0">
              <a:buNone/>
            </a:pPr>
            <a:r>
              <a:rPr lang="pl-PL" dirty="0" smtClean="0"/>
              <a:t>4. Skargą konstytucyjną nie można dochodzić praw określonych w art. 56 Konstytucji RP (prawo do uzyskania azylu oraz statusu uchodźcy).</a:t>
            </a:r>
            <a:endParaRPr lang="pl-PL" dirty="0"/>
          </a:p>
        </p:txBody>
      </p:sp>
    </p:spTree>
    <p:extLst>
      <p:ext uri="{BB962C8B-B14F-4D97-AF65-F5344CB8AC3E}">
        <p14:creationId xmlns:p14="http://schemas.microsoft.com/office/powerpoint/2010/main" val="4717357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4</a:t>
            </a:r>
            <a:endParaRPr lang="pl-PL" dirty="0"/>
          </a:p>
        </p:txBody>
      </p:sp>
      <p:sp>
        <p:nvSpPr>
          <p:cNvPr id="3" name="Symbol zastępczy zawartości 2"/>
          <p:cNvSpPr>
            <a:spLocks noGrp="1"/>
          </p:cNvSpPr>
          <p:nvPr>
            <p:ph idx="1"/>
          </p:nvPr>
        </p:nvSpPr>
        <p:spPr>
          <a:xfrm>
            <a:off x="179512" y="836712"/>
            <a:ext cx="8856984" cy="6021288"/>
          </a:xfrm>
        </p:spPr>
        <p:txBody>
          <a:bodyPr>
            <a:normAutofit/>
          </a:bodyPr>
          <a:lstStyle/>
          <a:p>
            <a:pPr marL="0" indent="0" algn="just">
              <a:buNone/>
            </a:pPr>
            <a:r>
              <a:rPr lang="pl-PL" i="1" dirty="0" smtClean="0"/>
              <a:t>Jan </a:t>
            </a:r>
            <a:r>
              <a:rPr lang="pl-PL" i="1" dirty="0" err="1" smtClean="0"/>
              <a:t>Czynszak</a:t>
            </a:r>
            <a:r>
              <a:rPr lang="pl-PL" i="1" dirty="0" smtClean="0"/>
              <a:t> postanowił skierować swoją sprawę do TK w trybie skargi konstytucyjnej. Prawomocny wyrok został mu doręczony w dniu 28 lutego 2014 r. </a:t>
            </a:r>
            <a:endParaRPr lang="pl-PL" i="1" dirty="0"/>
          </a:p>
          <a:p>
            <a:pPr marL="0" indent="0" algn="just">
              <a:buNone/>
            </a:pPr>
            <a:endParaRPr lang="pl-PL" i="1" dirty="0" smtClean="0"/>
          </a:p>
          <a:p>
            <a:pPr marL="0" indent="0" algn="just">
              <a:buNone/>
            </a:pPr>
            <a:r>
              <a:rPr lang="pl-PL" dirty="0" smtClean="0"/>
              <a:t>Wskaż ostatni dzień, w którym może on złożyć skargę konstytucyjną. </a:t>
            </a:r>
            <a:endParaRPr lang="pl-PL" dirty="0"/>
          </a:p>
        </p:txBody>
      </p:sp>
    </p:spTree>
    <p:extLst>
      <p:ext uri="{BB962C8B-B14F-4D97-AF65-F5344CB8AC3E}">
        <p14:creationId xmlns:p14="http://schemas.microsoft.com/office/powerpoint/2010/main" val="4441357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5</a:t>
            </a:r>
            <a:endParaRPr lang="pl-PL" dirty="0"/>
          </a:p>
        </p:txBody>
      </p:sp>
      <p:sp>
        <p:nvSpPr>
          <p:cNvPr id="3" name="Symbol zastępczy zawartości 2"/>
          <p:cNvSpPr>
            <a:spLocks noGrp="1"/>
          </p:cNvSpPr>
          <p:nvPr>
            <p:ph idx="1"/>
          </p:nvPr>
        </p:nvSpPr>
        <p:spPr>
          <a:xfrm>
            <a:off x="179512" y="836712"/>
            <a:ext cx="8856984" cy="6021288"/>
          </a:xfrm>
        </p:spPr>
        <p:txBody>
          <a:bodyPr>
            <a:normAutofit fontScale="77500" lnSpcReduction="20000"/>
          </a:bodyPr>
          <a:lstStyle/>
          <a:p>
            <a:pPr marL="0" indent="0" algn="just">
              <a:buNone/>
            </a:pPr>
            <a:r>
              <a:rPr lang="pl-PL" i="1" dirty="0" smtClean="0"/>
              <a:t>Adam Kwiatkowski, sędzia NSA i jego prezes, a także przewodniczący KRS, 8 października został wybrany sędzią TK w miejsce sędziego, którego kadencja upływała 3 listopada. Zgodnie z ustawą o TK przed objęciem urzędu sędziego musi on złożyć ślubowanie przed Prezydentem RP. Adam Kwiatkowski sądząc, że prezydent odbierze od niego przysięgę 3 listopada, zrzekł się wszystkich pełnionych dotychczas funkcji 2 listopada, ponieważ nie można ich łączyć z funkcją sędziego TK. Prezydent RP nie zaprosił go jednak na uroczystość odebrania ślubowania, ponieważ, jak Adam Kwiatkowski dowiedział się z mediów, Prezydent RP twierdzi, że jego wybór dokonał się na podstawie ustawy wątpliwej konstytucyjnie. Ustawy tej Prezydent RP nie zaskarżył jednak do TK, a jedyny wniosek w tej sprawie został niedawno wycofany. Na skutek opisanych wyżej wydarzeń Adam Kwiatkowski stał się osobą bezrobotną. Co więcej, z powodu zrzeczenia się urzędu sędziowskiego utracił prawo do stanu spoczynku, który nabyłby już za rok.</a:t>
            </a:r>
          </a:p>
          <a:p>
            <a:pPr marL="0" indent="0" algn="just">
              <a:buNone/>
            </a:pPr>
            <a:r>
              <a:rPr lang="pl-PL" dirty="0" smtClean="0"/>
              <a:t>Co w tej sytuacji może zrobić Adam Kwiatkowski?</a:t>
            </a:r>
            <a:endParaRPr lang="pl-PL" dirty="0"/>
          </a:p>
        </p:txBody>
      </p:sp>
    </p:spTree>
    <p:extLst>
      <p:ext uri="{BB962C8B-B14F-4D97-AF65-F5344CB8AC3E}">
        <p14:creationId xmlns:p14="http://schemas.microsoft.com/office/powerpoint/2010/main" val="20629014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a:t>
            </a:r>
            <a:r>
              <a:rPr lang="pl-PL" dirty="0"/>
              <a:t>6</a:t>
            </a:r>
          </a:p>
        </p:txBody>
      </p:sp>
      <p:sp>
        <p:nvSpPr>
          <p:cNvPr id="3" name="Symbol zastępczy zawartości 2"/>
          <p:cNvSpPr>
            <a:spLocks noGrp="1"/>
          </p:cNvSpPr>
          <p:nvPr>
            <p:ph idx="1"/>
          </p:nvPr>
        </p:nvSpPr>
        <p:spPr>
          <a:xfrm>
            <a:off x="179512" y="836712"/>
            <a:ext cx="8856984" cy="6021288"/>
          </a:xfrm>
        </p:spPr>
        <p:txBody>
          <a:bodyPr>
            <a:normAutofit fontScale="92500" lnSpcReduction="20000"/>
          </a:bodyPr>
          <a:lstStyle/>
          <a:p>
            <a:pPr marL="0" indent="0" algn="just">
              <a:buNone/>
            </a:pPr>
            <a:r>
              <a:rPr lang="pl-PL" i="1" dirty="0" smtClean="0"/>
              <a:t>Pan Jan Kowalski 4 stycznia 2015 r. został pozbawiony prawa własności swojego mieszkania w drodze wywłaszczenia. Wywłaszczona nieruchomość – zgodnie z decyzją o wywłaszczeniu – została przeznaczona na prywatną siedzibę prezesa największej partii politycznej. Pan Kowalski otrzymał za wywłaszczoną nieruchomość 500 tys. zł, co stanowiło około 20% ogólnej wartości nieruchomości. Pan Jan Kowalski złożył zatem sprawę do sądu. Zgodnie z nową ustawą tzw. wpis w tego typu sprawach wynosi 1 mln złotych. Pana Jana Kowalskiego nie stać na taki wydatek, mimo że zarabia miesięcznie około 6 tys. zł. Z powodu tego sąd odmówił zwolnienia go od wniesienie wpisowego, ponieważ Pan Kowalski nie jest osobą ubogą.</a:t>
            </a:r>
          </a:p>
          <a:p>
            <a:pPr marL="0" indent="0" algn="just">
              <a:buNone/>
            </a:pPr>
            <a:r>
              <a:rPr lang="pl-PL" dirty="0" smtClean="0"/>
              <a:t>Oceń przedstawiony stan faktyczny.</a:t>
            </a:r>
            <a:endParaRPr lang="pl-PL" dirty="0"/>
          </a:p>
        </p:txBody>
      </p:sp>
    </p:spTree>
    <p:extLst>
      <p:ext uri="{BB962C8B-B14F-4D97-AF65-F5344CB8AC3E}">
        <p14:creationId xmlns:p14="http://schemas.microsoft.com/office/powerpoint/2010/main" val="2159676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a:t>
            </a:r>
            <a:r>
              <a:rPr lang="pl-PL" dirty="0"/>
              <a:t>7</a:t>
            </a:r>
          </a:p>
        </p:txBody>
      </p:sp>
      <p:sp>
        <p:nvSpPr>
          <p:cNvPr id="3" name="Symbol zastępczy zawartości 2"/>
          <p:cNvSpPr>
            <a:spLocks noGrp="1"/>
          </p:cNvSpPr>
          <p:nvPr>
            <p:ph idx="1"/>
          </p:nvPr>
        </p:nvSpPr>
        <p:spPr>
          <a:xfrm>
            <a:off x="179512" y="836712"/>
            <a:ext cx="8856984" cy="6021288"/>
          </a:xfrm>
        </p:spPr>
        <p:txBody>
          <a:bodyPr>
            <a:normAutofit fontScale="85000" lnSpcReduction="20000"/>
          </a:bodyPr>
          <a:lstStyle/>
          <a:p>
            <a:pPr marL="0" indent="0" algn="just">
              <a:buNone/>
            </a:pPr>
            <a:r>
              <a:rPr lang="pl-PL" i="1" dirty="0" smtClean="0"/>
              <a:t>Pan Korematsu – obywatel Japonii mieszkający od roku w Polsce – jest wyznawcą religii, która nakazuje mu co sobotę bić swoją żonę. Małżonka pana Korematsu w końcu postanowiła poskarżyć się na to do prokuratury. Prokuratur wszczął postępowanie w wyniku którego ostatecznie został on skazany na karę pozbawienia wolności. 13 listopada 2014 r. prawomocny wyrok w tej sprawie wydał Sąd Apelacyjny. Kasację w tej sprawie Pan Korematsu wniósł 13 grudnia 2014 r. Sąd Najwyższy rozpoznał ją 8 stycznia 2015 r. i stwierdził, że kasacja nie zasługuje na uwzględnienie. Pan Korematsu od swoich znajomych usłyszał o tym, że jego ostatnią szansą jest skarga konstytucyjna. Z tego względu udał się on do Ciebie po poradę prawną w tej sprawie.</a:t>
            </a:r>
          </a:p>
          <a:p>
            <a:pPr marL="0" indent="0" algn="just">
              <a:buNone/>
            </a:pPr>
            <a:r>
              <a:rPr lang="pl-PL" dirty="0" smtClean="0"/>
              <a:t>Co doradzisz panu Korematsu? Czy jako cudzoziemiec może on złożyć skargę konstytucyjną? W jakim terminie może to zrobić? Co mogłoby być przedmiotem, a co wzorcem kontroli w takich sprawach? Jaki wyrok powinien wydać TK?</a:t>
            </a:r>
            <a:endParaRPr lang="pl-PL" dirty="0"/>
          </a:p>
        </p:txBody>
      </p:sp>
    </p:spTree>
    <p:extLst>
      <p:ext uri="{BB962C8B-B14F-4D97-AF65-F5344CB8AC3E}">
        <p14:creationId xmlns:p14="http://schemas.microsoft.com/office/powerpoint/2010/main" val="21122822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8</a:t>
            </a:r>
            <a:endParaRPr lang="pl-PL" dirty="0"/>
          </a:p>
        </p:txBody>
      </p:sp>
      <p:sp>
        <p:nvSpPr>
          <p:cNvPr id="3" name="Symbol zastępczy zawartości 2"/>
          <p:cNvSpPr>
            <a:spLocks noGrp="1"/>
          </p:cNvSpPr>
          <p:nvPr>
            <p:ph idx="1"/>
          </p:nvPr>
        </p:nvSpPr>
        <p:spPr>
          <a:xfrm>
            <a:off x="179512" y="836712"/>
            <a:ext cx="8856984" cy="6021288"/>
          </a:xfrm>
        </p:spPr>
        <p:txBody>
          <a:bodyPr>
            <a:normAutofit/>
          </a:bodyPr>
          <a:lstStyle/>
          <a:p>
            <a:pPr marL="0" indent="0" algn="just">
              <a:buNone/>
            </a:pPr>
            <a:r>
              <a:rPr lang="pl-PL" i="1" dirty="0" smtClean="0"/>
              <a:t>Pan Eugeniusz Michalak w dniu 13 czerwca 2015 r. wysłał e-maila do RPO, w którym opisał jak jego brat – Tymoteusz Michalak – jest nękany przez gminę będącą właścicielem domu, który on zajmuje. RPO na podstawie lektury e-maila stwierdził, że zarzuty Pana Michalaka są oczywiście bezzasadne; ale skoro wniosek i tak nie spełniał wymogów formalnych nie ma konieczności odpisywania Panu Michalakowi.</a:t>
            </a:r>
          </a:p>
          <a:p>
            <a:pPr marL="0" indent="0" algn="just">
              <a:buNone/>
            </a:pPr>
            <a:r>
              <a:rPr lang="pl-PL" dirty="0" smtClean="0"/>
              <a:t>Oceń postępowanie RPO.</a:t>
            </a:r>
            <a:endParaRPr lang="pl-PL" dirty="0"/>
          </a:p>
        </p:txBody>
      </p:sp>
    </p:spTree>
    <p:extLst>
      <p:ext uri="{BB962C8B-B14F-4D97-AF65-F5344CB8AC3E}">
        <p14:creationId xmlns:p14="http://schemas.microsoft.com/office/powerpoint/2010/main" val="33007661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9</a:t>
            </a:r>
            <a:endParaRPr lang="pl-PL" dirty="0"/>
          </a:p>
        </p:txBody>
      </p:sp>
      <p:sp>
        <p:nvSpPr>
          <p:cNvPr id="3" name="Symbol zastępczy zawartości 2"/>
          <p:cNvSpPr>
            <a:spLocks noGrp="1"/>
          </p:cNvSpPr>
          <p:nvPr>
            <p:ph idx="1"/>
          </p:nvPr>
        </p:nvSpPr>
        <p:spPr>
          <a:xfrm>
            <a:off x="179512" y="836712"/>
            <a:ext cx="8856984" cy="6021288"/>
          </a:xfrm>
        </p:spPr>
        <p:txBody>
          <a:bodyPr>
            <a:normAutofit fontScale="70000" lnSpcReduction="20000"/>
          </a:bodyPr>
          <a:lstStyle/>
          <a:p>
            <a:pPr marL="0" indent="0" algn="just">
              <a:buNone/>
            </a:pPr>
            <a:r>
              <a:rPr lang="pl-PL" i="1" dirty="0" smtClean="0"/>
              <a:t>Pan Andrzej Nowak 14 lipca 2014 r. został skazany na karę pozbawienia wolności za obrazę uczuć religijnych. W celi poznał – skazanego za taki sam czyn w sierpniu 2013 r. – Tomasza Augustyniaka, doktora nauk prawnych. Ten powiedział panu Nowakowi, że jego zdaniem przepis, na podstawie którego zostali skazani, jest niezgodny z Konstytucją. Pan Nowak zaintrygowany tymi słowami, przypomniał sobie z zajęć na UWr, że w takiej sytuacji może złożyć skargę konstytucyjną. Chciał na to namówić również pana Tomasza Augustyniaka, ale ten stwierdził, że w TK i tak zasiadają „złodzieje”, więc nie chce nawet na to tracić czasu. Pan Nowak uznał jednak, że w celi ma i tak nadmiar wolnego czasu, dlatego przygotował skargę konstytucyjną, którą wniósł 13 listopada 2015 r. Trybunał w składzie 5 sędziów stwierdził, że skarga jest dopuszczalna i przyjął ją do rozpoznania w pełnym składzie. 13 grudnia 2015 r. TK wydał wyrok, zgodnie z którym przepis, na podstawie którego Pan Nowak został skazany, jest niezgodny z Konstytucją, i straci on moc w dniu 13 grudnia 2017 r. Sejm na wieść o tym wyroku 10 stycznia 2016 r. uchylił ten przepis. 11 stycznia Pan Nowak i Pan Augustyniak wnieśli do sądu wniosek o wznowienie postępowania w ich sprawie.</a:t>
            </a:r>
          </a:p>
          <a:p>
            <a:pPr marL="0" indent="0" algn="just">
              <a:buNone/>
            </a:pPr>
            <a:r>
              <a:rPr lang="pl-PL" dirty="0" smtClean="0"/>
              <a:t>Oceń przedstawiony stan faktyczny.</a:t>
            </a:r>
          </a:p>
          <a:p>
            <a:pPr marL="0" indent="0" algn="just">
              <a:buNone/>
            </a:pPr>
            <a:r>
              <a:rPr lang="pl-PL" dirty="0" smtClean="0"/>
              <a:t>Czy sąd powinien przychylić się do wniosku o wznowienie postępowania?</a:t>
            </a:r>
            <a:endParaRPr lang="pl-PL" dirty="0"/>
          </a:p>
        </p:txBody>
      </p:sp>
    </p:spTree>
    <p:extLst>
      <p:ext uri="{BB962C8B-B14F-4D97-AF65-F5344CB8AC3E}">
        <p14:creationId xmlns:p14="http://schemas.microsoft.com/office/powerpoint/2010/main" val="3355901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10</a:t>
            </a:r>
            <a:endParaRPr lang="pl-PL" dirty="0"/>
          </a:p>
        </p:txBody>
      </p:sp>
      <p:sp>
        <p:nvSpPr>
          <p:cNvPr id="3" name="Symbol zastępczy zawartości 2"/>
          <p:cNvSpPr>
            <a:spLocks noGrp="1"/>
          </p:cNvSpPr>
          <p:nvPr>
            <p:ph idx="1"/>
          </p:nvPr>
        </p:nvSpPr>
        <p:spPr>
          <a:xfrm>
            <a:off x="179512" y="836712"/>
            <a:ext cx="8856984" cy="6021288"/>
          </a:xfrm>
        </p:spPr>
        <p:txBody>
          <a:bodyPr>
            <a:normAutofit/>
          </a:bodyPr>
          <a:lstStyle/>
          <a:p>
            <a:pPr marL="0" indent="0" algn="just">
              <a:buNone/>
            </a:pPr>
            <a:r>
              <a:rPr lang="pl-PL" i="1" dirty="0" smtClean="0"/>
              <a:t>Pan Piotr Huskowski 10 lutego 2015 r. zabił człowieka, lecz ze względu na fakt, że stało się to w obronie koniecznej, został uniewinniony od zarzutu zabójstwa. Przepis, który stał się podstawą uniewinnienia, został uchylony orzeczeniem TK 10 kwietnia 2015 r.  Na wieść o tym prokurator następnego dnia złożył wniosek o wznowienie postępowania. Sąd przychylił się do niego i Piotr Huskowski trafił do więzienia.</a:t>
            </a:r>
          </a:p>
          <a:p>
            <a:pPr marL="0" indent="0" algn="just">
              <a:buNone/>
            </a:pPr>
            <a:r>
              <a:rPr lang="pl-PL" dirty="0" smtClean="0"/>
              <a:t>Oceń przedstawiony stan faktyczny.</a:t>
            </a:r>
            <a:endParaRPr lang="pl-PL" dirty="0"/>
          </a:p>
        </p:txBody>
      </p:sp>
    </p:spTree>
    <p:extLst>
      <p:ext uri="{BB962C8B-B14F-4D97-AF65-F5344CB8AC3E}">
        <p14:creationId xmlns:p14="http://schemas.microsoft.com/office/powerpoint/2010/main" val="8868703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11</a:t>
            </a:r>
            <a:endParaRPr lang="pl-PL" dirty="0"/>
          </a:p>
        </p:txBody>
      </p:sp>
      <p:sp>
        <p:nvSpPr>
          <p:cNvPr id="3" name="Symbol zastępczy zawartości 2"/>
          <p:cNvSpPr>
            <a:spLocks noGrp="1"/>
          </p:cNvSpPr>
          <p:nvPr>
            <p:ph idx="1"/>
          </p:nvPr>
        </p:nvSpPr>
        <p:spPr>
          <a:xfrm>
            <a:off x="179512" y="836712"/>
            <a:ext cx="8856984" cy="6021288"/>
          </a:xfrm>
        </p:spPr>
        <p:txBody>
          <a:bodyPr>
            <a:normAutofit lnSpcReduction="10000"/>
          </a:bodyPr>
          <a:lstStyle/>
          <a:p>
            <a:pPr marL="0" indent="0" algn="just">
              <a:buNone/>
            </a:pPr>
            <a:r>
              <a:rPr lang="pl-PL" i="1" dirty="0" smtClean="0"/>
              <a:t>Pan Andrzej Buda, niepełnosprawny 62-latek, 10 września 2015 r. pozostawił swój samochód na miejscu, w którym zakazane jest parkowanie. Kilka godzin później w pobliżu wybuchł pożar. Wezwana na miejsce straż pożarna musiała staranować samochód pana Andrzeja, by móc ugasić pożar. W wyniku tego pojazd został zniszczony. Jak się później okazało samochód Pana Andrzeja Buby był jego jedynym źródłem utrzymania. W wyniku legalnych działań straży pożarnej popadł więc on w niedostatek.</a:t>
            </a:r>
          </a:p>
          <a:p>
            <a:pPr marL="0" indent="0" algn="just">
              <a:buNone/>
            </a:pPr>
            <a:r>
              <a:rPr lang="pl-PL" dirty="0" smtClean="0"/>
              <a:t>Czy pan Andrzej Buba może domagać się odszkodowania od Skarbu Państwa?</a:t>
            </a:r>
            <a:endParaRPr lang="pl-PL" dirty="0"/>
          </a:p>
        </p:txBody>
      </p:sp>
    </p:spTree>
    <p:extLst>
      <p:ext uri="{BB962C8B-B14F-4D97-AF65-F5344CB8AC3E}">
        <p14:creationId xmlns:p14="http://schemas.microsoft.com/office/powerpoint/2010/main" val="18191581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12</a:t>
            </a:r>
            <a:endParaRPr lang="pl-PL" dirty="0"/>
          </a:p>
        </p:txBody>
      </p:sp>
      <p:sp>
        <p:nvSpPr>
          <p:cNvPr id="3" name="Symbol zastępczy zawartości 2"/>
          <p:cNvSpPr>
            <a:spLocks noGrp="1"/>
          </p:cNvSpPr>
          <p:nvPr>
            <p:ph idx="1"/>
          </p:nvPr>
        </p:nvSpPr>
        <p:spPr>
          <a:xfrm>
            <a:off x="179512" y="836712"/>
            <a:ext cx="8856984" cy="6021288"/>
          </a:xfrm>
        </p:spPr>
        <p:txBody>
          <a:bodyPr>
            <a:normAutofit/>
          </a:bodyPr>
          <a:lstStyle/>
          <a:p>
            <a:pPr marL="0" indent="0" algn="just">
              <a:buNone/>
            </a:pPr>
            <a:r>
              <a:rPr lang="pl-PL" i="1" dirty="0" smtClean="0"/>
              <a:t>Rada Miejska w Głogowie 13 października 2015 r. wydała uchwałę nakładającą (z mocą od 1 stycznia 2015 r.) na wszystkich mieszkańców tego miasta specjalny podatek od samochodów. W przypadku nieuiszczenia tej opłaty, uchwała przewidywała konfiskatę samochodów. Podatku tego – jako oczywiście nielegalnego – nie uiścił Pan Jerzy Jamróz. W wyniku tego Urząd Miasta odebrał mu samochód.</a:t>
            </a:r>
          </a:p>
          <a:p>
            <a:pPr marL="0" indent="0" algn="just">
              <a:buNone/>
            </a:pPr>
            <a:r>
              <a:rPr lang="pl-PL" dirty="0" smtClean="0"/>
              <a:t>Co może zrobić Pan Jerzy Jamróz?</a:t>
            </a:r>
            <a:endParaRPr lang="pl-PL" dirty="0"/>
          </a:p>
        </p:txBody>
      </p:sp>
    </p:spTree>
    <p:extLst>
      <p:ext uri="{BB962C8B-B14F-4D97-AF65-F5344CB8AC3E}">
        <p14:creationId xmlns:p14="http://schemas.microsoft.com/office/powerpoint/2010/main" val="42835691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13</a:t>
            </a:r>
            <a:endParaRPr lang="pl-PL" dirty="0"/>
          </a:p>
        </p:txBody>
      </p:sp>
      <p:sp>
        <p:nvSpPr>
          <p:cNvPr id="3" name="Symbol zastępczy zawartości 2"/>
          <p:cNvSpPr>
            <a:spLocks noGrp="1"/>
          </p:cNvSpPr>
          <p:nvPr>
            <p:ph idx="1"/>
          </p:nvPr>
        </p:nvSpPr>
        <p:spPr>
          <a:xfrm>
            <a:off x="179512" y="836712"/>
            <a:ext cx="8856984" cy="6021288"/>
          </a:xfrm>
        </p:spPr>
        <p:txBody>
          <a:bodyPr>
            <a:normAutofit fontScale="92500" lnSpcReduction="10000"/>
          </a:bodyPr>
          <a:lstStyle/>
          <a:p>
            <a:pPr marL="0" indent="0" algn="just">
              <a:buNone/>
            </a:pPr>
            <a:r>
              <a:rPr lang="pl-PL" i="1" dirty="0" smtClean="0"/>
              <a:t>W lipcu 2015 r. w wyniku powodzi, do której doszło na Dolnym Śląsku, Rada Ministrów wprowadziła stan klęski żywiołowej na obszarze miasta Wrocławia. </a:t>
            </a:r>
            <a:r>
              <a:rPr lang="pl-PL" i="1" dirty="0" smtClean="0"/>
              <a:t>Z tego względu n</a:t>
            </a:r>
            <a:r>
              <a:rPr lang="pl-PL" i="1" dirty="0" smtClean="0"/>
              <a:t>adzwyczajne uprawnienia, związane np. z możliwością rekwirowania środków transportu, uzyskał Prezydenta Wrocławia. Na skutek jego decyzji Panu Kamilowi Kowalskiemu odebrano samochód, który jak się potem okazało posłużył jedynie do odwiezienia jednego z urzędników miejskich do domu. Nocą samochód został pozostawiony na terenie, na którym spodziewano się kolejnej fali powodziowej. Na skutek tego samochód został zniszczony.</a:t>
            </a:r>
          </a:p>
          <a:p>
            <a:pPr marL="0" indent="0" algn="just">
              <a:buNone/>
            </a:pPr>
            <a:r>
              <a:rPr lang="pl-PL" dirty="0" smtClean="0"/>
              <a:t>W jakim trybie Kamil Kowalski może domagać się odszkodowania?</a:t>
            </a:r>
            <a:endParaRPr lang="pl-PL" dirty="0"/>
          </a:p>
        </p:txBody>
      </p:sp>
    </p:spTree>
    <p:extLst>
      <p:ext uri="{BB962C8B-B14F-4D97-AF65-F5344CB8AC3E}">
        <p14:creationId xmlns:p14="http://schemas.microsoft.com/office/powerpoint/2010/main" val="3688367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792088"/>
          </a:xfrm>
        </p:spPr>
        <p:txBody>
          <a:bodyPr>
            <a:normAutofit/>
          </a:bodyPr>
          <a:lstStyle/>
          <a:p>
            <a:r>
              <a:rPr lang="pl-PL" dirty="0" smtClean="0"/>
              <a:t>Zakres przedmiotowy </a:t>
            </a:r>
            <a:endParaRPr lang="pl-PL" dirty="0"/>
          </a:p>
        </p:txBody>
      </p:sp>
      <p:sp>
        <p:nvSpPr>
          <p:cNvPr id="3" name="Symbol zastępczy zawartości 2"/>
          <p:cNvSpPr>
            <a:spLocks noGrp="1"/>
          </p:cNvSpPr>
          <p:nvPr>
            <p:ph idx="1"/>
          </p:nvPr>
        </p:nvSpPr>
        <p:spPr>
          <a:xfrm>
            <a:off x="107504" y="792088"/>
            <a:ext cx="8928992" cy="6065912"/>
          </a:xfrm>
        </p:spPr>
        <p:txBody>
          <a:bodyPr>
            <a:noAutofit/>
          </a:bodyPr>
          <a:lstStyle/>
          <a:p>
            <a:pPr marL="0" indent="0" algn="just">
              <a:buNone/>
            </a:pPr>
            <a:r>
              <a:rPr lang="pl-PL" sz="2600" i="1" dirty="0" smtClean="0"/>
              <a:t>„(…) w sprawie zgodności z Konstytucją </a:t>
            </a:r>
            <a:r>
              <a:rPr lang="pl-PL" sz="2600" b="1" i="1" u="sng" dirty="0" smtClean="0"/>
              <a:t>ustawy lub innego aktu normatywnego</a:t>
            </a:r>
            <a:r>
              <a:rPr lang="pl-PL" sz="2600" i="1" dirty="0" smtClean="0"/>
              <a:t> (…)”</a:t>
            </a:r>
          </a:p>
          <a:p>
            <a:pPr marL="514350" indent="-514350" algn="just">
              <a:buAutoNum type="arabicPeriod"/>
            </a:pPr>
            <a:r>
              <a:rPr lang="pl-PL" sz="2600" dirty="0" smtClean="0"/>
              <a:t>Wyłącznie akt normatywny – nie można skarżyć:</a:t>
            </a:r>
          </a:p>
          <a:p>
            <a:pPr marL="914400" lvl="1" indent="-514350" algn="just">
              <a:buFont typeface="+mj-lt"/>
              <a:buAutoNum type="alphaLcParenR"/>
            </a:pPr>
            <a:r>
              <a:rPr lang="pl-PL" sz="2600" dirty="0"/>
              <a:t>b</a:t>
            </a:r>
            <a:r>
              <a:rPr lang="pl-PL" sz="2600" dirty="0" smtClean="0"/>
              <a:t>ezczynności organów władzy publicznej,</a:t>
            </a:r>
          </a:p>
          <a:p>
            <a:pPr marL="914400" lvl="1" indent="-514350" algn="just">
              <a:buFont typeface="+mj-lt"/>
              <a:buAutoNum type="alphaLcParenR"/>
            </a:pPr>
            <a:r>
              <a:rPr lang="pl-PL" sz="2600" dirty="0"/>
              <a:t>b</a:t>
            </a:r>
            <a:r>
              <a:rPr lang="pl-PL" sz="2600" dirty="0" smtClean="0"/>
              <a:t>raku regulacji prawnej,</a:t>
            </a:r>
          </a:p>
          <a:p>
            <a:pPr marL="914400" lvl="1" indent="-514350" algn="just">
              <a:buFont typeface="+mj-lt"/>
              <a:buAutoNum type="alphaLcParenR"/>
            </a:pPr>
            <a:r>
              <a:rPr lang="pl-PL" sz="2600" dirty="0"/>
              <a:t>o</a:t>
            </a:r>
            <a:r>
              <a:rPr lang="pl-PL" sz="2600" dirty="0" smtClean="0"/>
              <a:t>rzeczeń sądowych,</a:t>
            </a:r>
          </a:p>
          <a:p>
            <a:pPr marL="914400" lvl="1" indent="-514350" algn="just">
              <a:buFont typeface="+mj-lt"/>
              <a:buAutoNum type="alphaLcParenR"/>
            </a:pPr>
            <a:r>
              <a:rPr lang="pl-PL" sz="2600" dirty="0"/>
              <a:t>r</a:t>
            </a:r>
            <a:r>
              <a:rPr lang="pl-PL" sz="2600" dirty="0" smtClean="0"/>
              <a:t>ozstrzygnięć i decyzji administracyjnych.</a:t>
            </a:r>
          </a:p>
          <a:p>
            <a:pPr marL="514350" indent="-514350" algn="just">
              <a:buFont typeface="+mj-lt"/>
              <a:buAutoNum type="arabicPeriod"/>
            </a:pPr>
            <a:r>
              <a:rPr lang="pl-PL" sz="2600" dirty="0" smtClean="0"/>
              <a:t>„Akt normatywny”:</a:t>
            </a:r>
          </a:p>
          <a:p>
            <a:pPr marL="914400" lvl="1" indent="-514350" algn="just">
              <a:buAutoNum type="alphaLcParenR"/>
            </a:pPr>
            <a:r>
              <a:rPr lang="pl-PL" sz="2600" dirty="0" smtClean="0"/>
              <a:t>ustawy,</a:t>
            </a:r>
          </a:p>
          <a:p>
            <a:pPr marL="914400" lvl="1" indent="-514350" algn="just">
              <a:buAutoNum type="alphaLcParenR"/>
            </a:pPr>
            <a:r>
              <a:rPr lang="pl-PL" sz="2600" dirty="0"/>
              <a:t>u</a:t>
            </a:r>
            <a:r>
              <a:rPr lang="pl-PL" sz="2600" dirty="0" smtClean="0"/>
              <a:t>mowy międzynarodowe,</a:t>
            </a:r>
          </a:p>
          <a:p>
            <a:pPr marL="914400" lvl="1" indent="-514350" algn="just">
              <a:buAutoNum type="alphaLcParenR"/>
            </a:pPr>
            <a:r>
              <a:rPr lang="pl-PL" sz="2600" dirty="0"/>
              <a:t>p</a:t>
            </a:r>
            <a:r>
              <a:rPr lang="pl-PL" sz="2600" dirty="0" smtClean="0"/>
              <a:t>rzepisy wydane przez centralne organy państwa,</a:t>
            </a:r>
          </a:p>
          <a:p>
            <a:pPr marL="914400" lvl="1" indent="-514350" algn="just">
              <a:buAutoNum type="alphaLcParenR"/>
            </a:pPr>
            <a:r>
              <a:rPr lang="pl-PL" sz="2600" dirty="0"/>
              <a:t>a</a:t>
            </a:r>
            <a:r>
              <a:rPr lang="pl-PL" sz="2600" dirty="0" smtClean="0"/>
              <a:t>kty prawa miejscowego i lokalne akty prawa wewnętrznego (?).</a:t>
            </a:r>
          </a:p>
          <a:p>
            <a:pPr marL="914400" lvl="1" indent="-514350" algn="just">
              <a:buAutoNum type="alphaLcParenR"/>
            </a:pPr>
            <a:endParaRPr lang="pl-PL" dirty="0" smtClean="0"/>
          </a:p>
        </p:txBody>
      </p:sp>
    </p:spTree>
    <p:extLst>
      <p:ext uri="{BB962C8B-B14F-4D97-AF65-F5344CB8AC3E}">
        <p14:creationId xmlns:p14="http://schemas.microsoft.com/office/powerpoint/2010/main" val="11052943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a:t>
            </a:r>
            <a:r>
              <a:rPr lang="pl-PL" dirty="0" smtClean="0"/>
              <a:t>14</a:t>
            </a:r>
            <a:endParaRPr lang="pl-PL" dirty="0"/>
          </a:p>
        </p:txBody>
      </p:sp>
      <p:sp>
        <p:nvSpPr>
          <p:cNvPr id="3" name="Symbol zastępczy zawartości 2"/>
          <p:cNvSpPr>
            <a:spLocks noGrp="1"/>
          </p:cNvSpPr>
          <p:nvPr>
            <p:ph idx="1"/>
          </p:nvPr>
        </p:nvSpPr>
        <p:spPr>
          <a:xfrm>
            <a:off x="179512" y="836712"/>
            <a:ext cx="8856984" cy="6021288"/>
          </a:xfrm>
        </p:spPr>
        <p:txBody>
          <a:bodyPr>
            <a:normAutofit fontScale="92500" lnSpcReduction="20000"/>
          </a:bodyPr>
          <a:lstStyle/>
          <a:p>
            <a:pPr marL="0" indent="0" algn="just">
              <a:buNone/>
            </a:pPr>
            <a:r>
              <a:rPr lang="pl-PL" i="1" dirty="0" smtClean="0"/>
              <a:t>W lipcu 2016 r. z powodu konfliktu zbrojnego z Rosją wprowadzony został stan wojenny na obszarze całego kraju. Na skutek tego Pan Wojciech Jasiński, właściciel fabryki silników samochodowych, został zobowiązany do produkcji silników dla pojazdów wojskowych. Przez cały okres trwania stanu wojennego wyprodukowała ono około 1000 takich silników. Koszt materiałów, z których zostały wyprodukowane, oraz energii do tego wykorzystanej wyniósł 100 tys. zł. Wojsko silniki przejęło za darmo. Pan Jasiński wyliczył także, że z powodu przestawienia produkcji jego fabryka nie wyprodukowała zwykłych silników samochodowych, których wartość wynosiłaby ok. 500 tys. zł.</a:t>
            </a:r>
          </a:p>
          <a:p>
            <a:pPr marL="0" indent="0" algn="just">
              <a:buNone/>
            </a:pPr>
            <a:r>
              <a:rPr lang="pl-PL" dirty="0" smtClean="0"/>
              <a:t>Co doradzisz Panu Wojciechowi Jasińskiemu? Jaką kwotę jest on w stanie odzyskać?</a:t>
            </a:r>
            <a:endParaRPr lang="pl-PL" dirty="0"/>
          </a:p>
        </p:txBody>
      </p:sp>
    </p:spTree>
    <p:extLst>
      <p:ext uri="{BB962C8B-B14F-4D97-AF65-F5344CB8AC3E}">
        <p14:creationId xmlns:p14="http://schemas.microsoft.com/office/powerpoint/2010/main" val="30490160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8053" y="27856"/>
            <a:ext cx="8229600" cy="808856"/>
          </a:xfrm>
        </p:spPr>
        <p:txBody>
          <a:bodyPr/>
          <a:lstStyle/>
          <a:p>
            <a:r>
              <a:rPr lang="pl-PL" dirty="0" smtClean="0"/>
              <a:t>Kazus nr </a:t>
            </a:r>
            <a:r>
              <a:rPr lang="pl-PL" dirty="0" smtClean="0"/>
              <a:t>15</a:t>
            </a:r>
            <a:endParaRPr lang="pl-PL" dirty="0"/>
          </a:p>
        </p:txBody>
      </p:sp>
      <p:sp>
        <p:nvSpPr>
          <p:cNvPr id="3" name="Symbol zastępczy zawartości 2"/>
          <p:cNvSpPr>
            <a:spLocks noGrp="1"/>
          </p:cNvSpPr>
          <p:nvPr>
            <p:ph idx="1"/>
          </p:nvPr>
        </p:nvSpPr>
        <p:spPr>
          <a:xfrm>
            <a:off x="179512" y="836712"/>
            <a:ext cx="8856984" cy="6021288"/>
          </a:xfrm>
        </p:spPr>
        <p:txBody>
          <a:bodyPr>
            <a:normAutofit lnSpcReduction="10000"/>
          </a:bodyPr>
          <a:lstStyle/>
          <a:p>
            <a:pPr marL="0" indent="0" algn="just">
              <a:buNone/>
            </a:pPr>
            <a:r>
              <a:rPr lang="pl-PL" i="1" dirty="0" smtClean="0"/>
              <a:t>Pan Michał Kwieciński zosta</a:t>
            </a:r>
            <a:r>
              <a:rPr lang="pl-PL" i="1" dirty="0"/>
              <a:t>ł</a:t>
            </a:r>
            <a:r>
              <a:rPr lang="pl-PL" i="1" dirty="0" smtClean="0"/>
              <a:t> pozbawiony samochodu decyzją burmistrza Trzebnicy w czasie stanu klęski żywiołowej. </a:t>
            </a:r>
            <a:r>
              <a:rPr lang="pl-PL" i="1" dirty="0" smtClean="0"/>
              <a:t>Było to konieczne do ewakuacji ludzi z terenów zagrożonych powodzią. Samochód w czasie jednej z akcji został uszkodzony i porzucony, co było konieczne dla ratowania innych osób. Pan Michał pełen zrozumienia dla burmistrza Trzebnicy postanowił jednak wystąpić o odszkodowanie. Wniósł w tej sprawie powództwo do sądu cywilnego.</a:t>
            </a:r>
            <a:endParaRPr lang="pl-PL" dirty="0"/>
          </a:p>
          <a:p>
            <a:pPr marL="0" indent="0" algn="just">
              <a:buNone/>
            </a:pPr>
            <a:r>
              <a:rPr lang="pl-PL" dirty="0" smtClean="0"/>
              <a:t>Oceń przedstawiony stan faktyczny.</a:t>
            </a:r>
          </a:p>
          <a:p>
            <a:pPr marL="0" indent="0" algn="just">
              <a:buNone/>
            </a:pPr>
            <a:r>
              <a:rPr lang="pl-PL" dirty="0" smtClean="0"/>
              <a:t>Co powinien zrobić sąd?</a:t>
            </a:r>
          </a:p>
        </p:txBody>
      </p:sp>
    </p:spTree>
    <p:extLst>
      <p:ext uri="{BB962C8B-B14F-4D97-AF65-F5344CB8AC3E}">
        <p14:creationId xmlns:p14="http://schemas.microsoft.com/office/powerpoint/2010/main" val="2239660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Przesłanki materialne:</a:t>
            </a:r>
            <a:endParaRPr lang="pl-PL" dirty="0"/>
          </a:p>
        </p:txBody>
      </p:sp>
      <p:sp>
        <p:nvSpPr>
          <p:cNvPr id="3" name="Symbol zastępczy zawartości 2"/>
          <p:cNvSpPr>
            <a:spLocks noGrp="1"/>
          </p:cNvSpPr>
          <p:nvPr>
            <p:ph idx="1"/>
          </p:nvPr>
        </p:nvSpPr>
        <p:spPr>
          <a:xfrm>
            <a:off x="107504" y="1340768"/>
            <a:ext cx="8928992" cy="4392488"/>
          </a:xfrm>
        </p:spPr>
        <p:txBody>
          <a:bodyPr>
            <a:noAutofit/>
          </a:bodyPr>
          <a:lstStyle/>
          <a:p>
            <a:pPr marL="514350" indent="-514350" algn="just">
              <a:buAutoNum type="arabicPeriod"/>
            </a:pPr>
            <a:r>
              <a:rPr lang="pl-PL" sz="3600" dirty="0" smtClean="0"/>
              <a:t>Interes osobisty – skarżący jest osobiście zainteresowany usunięciem naruszenia jego praw lub wolności,</a:t>
            </a:r>
          </a:p>
          <a:p>
            <a:pPr marL="514350" indent="-514350" algn="just">
              <a:buAutoNum type="arabicPeriod"/>
            </a:pPr>
            <a:r>
              <a:rPr lang="pl-PL" sz="3600" dirty="0" smtClean="0"/>
              <a:t>Interes prawny – naruszenie dotyczy sytuacji prawnej skarżącego,</a:t>
            </a:r>
          </a:p>
          <a:p>
            <a:pPr marL="514350" indent="-514350" algn="just">
              <a:buAutoNum type="arabicPeriod"/>
            </a:pPr>
            <a:r>
              <a:rPr lang="pl-PL" sz="3600" dirty="0" smtClean="0"/>
              <a:t>Interes realny – naruszenie praw lub wolności musi mieć charakter rzeczywisty.</a:t>
            </a:r>
            <a:endParaRPr lang="pl-PL" sz="3600" dirty="0"/>
          </a:p>
        </p:txBody>
      </p:sp>
    </p:spTree>
    <p:extLst>
      <p:ext uri="{BB962C8B-B14F-4D97-AF65-F5344CB8AC3E}">
        <p14:creationId xmlns:p14="http://schemas.microsoft.com/office/powerpoint/2010/main" val="3255122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Przesłanki formalne:</a:t>
            </a:r>
            <a:endParaRPr lang="pl-PL" dirty="0"/>
          </a:p>
        </p:txBody>
      </p:sp>
      <p:sp>
        <p:nvSpPr>
          <p:cNvPr id="3" name="Symbol zastępczy zawartości 2"/>
          <p:cNvSpPr>
            <a:spLocks noGrp="1"/>
          </p:cNvSpPr>
          <p:nvPr>
            <p:ph idx="1"/>
          </p:nvPr>
        </p:nvSpPr>
        <p:spPr>
          <a:xfrm>
            <a:off x="107504" y="1124744"/>
            <a:ext cx="8928992" cy="3456384"/>
          </a:xfrm>
        </p:spPr>
        <p:txBody>
          <a:bodyPr>
            <a:noAutofit/>
          </a:bodyPr>
          <a:lstStyle/>
          <a:p>
            <a:pPr marL="0" indent="0" algn="just">
              <a:buNone/>
            </a:pPr>
            <a:r>
              <a:rPr lang="pl-PL" sz="3600" i="1" dirty="0" smtClean="0"/>
              <a:t>„Skargę konstytucyjną (…) wnosi się po </a:t>
            </a:r>
            <a:r>
              <a:rPr lang="pl-PL" sz="3600" i="1" dirty="0"/>
              <a:t>wyczerpaniu </a:t>
            </a:r>
            <a:r>
              <a:rPr lang="pl-PL" sz="3600" i="1" dirty="0" smtClean="0"/>
              <a:t>przez skarżącego drogi prawnej w terminie </a:t>
            </a:r>
            <a:r>
              <a:rPr lang="pl-PL" sz="3600" b="1" i="1" u="sng" dirty="0"/>
              <a:t>3 miesięcy</a:t>
            </a:r>
            <a:r>
              <a:rPr lang="pl-PL" sz="3600" i="1" dirty="0"/>
              <a:t> od doręczenia skarżącemu </a:t>
            </a:r>
            <a:r>
              <a:rPr lang="pl-PL" sz="3600" b="1" i="1" u="sng" dirty="0"/>
              <a:t>prawomocnego</a:t>
            </a:r>
            <a:r>
              <a:rPr lang="pl-PL" sz="3600" i="1" dirty="0"/>
              <a:t> wyroku, </a:t>
            </a:r>
            <a:r>
              <a:rPr lang="pl-PL" sz="3600" b="1" i="1" u="sng" dirty="0"/>
              <a:t>ostatecznej</a:t>
            </a:r>
            <a:r>
              <a:rPr lang="pl-PL" sz="3600" i="1" dirty="0"/>
              <a:t> decyzji lub innego </a:t>
            </a:r>
            <a:r>
              <a:rPr lang="pl-PL" sz="3600" b="1" i="1" u="sng" dirty="0"/>
              <a:t>ostatecznego</a:t>
            </a:r>
            <a:r>
              <a:rPr lang="pl-PL" sz="3600" i="1" dirty="0"/>
              <a:t> rozstrzygnięcia</a:t>
            </a:r>
            <a:r>
              <a:rPr lang="pl-PL" sz="3600" i="1" dirty="0" smtClean="0"/>
              <a:t>.”</a:t>
            </a:r>
          </a:p>
          <a:p>
            <a:pPr marL="0" indent="0" algn="r">
              <a:buNone/>
            </a:pPr>
            <a:r>
              <a:rPr lang="pl-PL" dirty="0" smtClean="0"/>
              <a:t>(art. 64 ustawy o Trybunale Konstytucyjnym)</a:t>
            </a:r>
            <a:endParaRPr lang="pl-PL" dirty="0"/>
          </a:p>
        </p:txBody>
      </p:sp>
    </p:spTree>
    <p:extLst>
      <p:ext uri="{BB962C8B-B14F-4D97-AF65-F5344CB8AC3E}">
        <p14:creationId xmlns:p14="http://schemas.microsoft.com/office/powerpoint/2010/main" val="1291313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792088"/>
          </a:xfrm>
        </p:spPr>
        <p:txBody>
          <a:bodyPr>
            <a:normAutofit/>
          </a:bodyPr>
          <a:lstStyle/>
          <a:p>
            <a:r>
              <a:rPr lang="pl-PL" dirty="0" smtClean="0"/>
              <a:t>Wyczerpanie toku instancji</a:t>
            </a:r>
            <a:endParaRPr lang="pl-PL" dirty="0"/>
          </a:p>
        </p:txBody>
      </p:sp>
      <p:sp>
        <p:nvSpPr>
          <p:cNvPr id="3" name="Symbol zastępczy zawartości 2"/>
          <p:cNvSpPr>
            <a:spLocks noGrp="1"/>
          </p:cNvSpPr>
          <p:nvPr>
            <p:ph idx="1"/>
          </p:nvPr>
        </p:nvSpPr>
        <p:spPr>
          <a:xfrm>
            <a:off x="107504" y="1124744"/>
            <a:ext cx="8928992" cy="5733256"/>
          </a:xfrm>
        </p:spPr>
        <p:txBody>
          <a:bodyPr>
            <a:noAutofit/>
          </a:bodyPr>
          <a:lstStyle/>
          <a:p>
            <a:pPr marL="514350" indent="-514350" algn="just">
              <a:buAutoNum type="arabicPeriod"/>
            </a:pPr>
            <a:r>
              <a:rPr lang="pl-PL" dirty="0" smtClean="0"/>
              <a:t>W postępowaniu administracyjnym – konieczne jest zaskarżenie decyzji do sądu administracyjnego,</a:t>
            </a:r>
          </a:p>
          <a:p>
            <a:pPr marL="514350" indent="-514350" algn="just">
              <a:buAutoNum type="arabicPeriod"/>
            </a:pPr>
            <a:r>
              <a:rPr lang="pl-PL" dirty="0" smtClean="0"/>
              <a:t>W postępowaniu karnym – konieczne jest wyczerpanie wyłącznie zwyczajnych środków zaskarżenia (apelacja/zażalenie),</a:t>
            </a:r>
          </a:p>
          <a:p>
            <a:pPr marL="514350" indent="-514350" algn="just">
              <a:buAutoNum type="arabicPeriod"/>
            </a:pPr>
            <a:r>
              <a:rPr lang="pl-PL" dirty="0" smtClean="0"/>
              <a:t>W postępowaniu cywilnym </a:t>
            </a:r>
            <a:r>
              <a:rPr lang="pl-PL" dirty="0"/>
              <a:t>- konieczne jest wyczerpanie wyłącznie zwyczajnych środków zaskarżenia (apelacja/zażalenie</a:t>
            </a:r>
            <a:r>
              <a:rPr lang="pl-PL" dirty="0" smtClean="0"/>
              <a:t>).</a:t>
            </a:r>
            <a:endParaRPr lang="pl-PL" dirty="0"/>
          </a:p>
        </p:txBody>
      </p:sp>
    </p:spTree>
    <p:extLst>
      <p:ext uri="{BB962C8B-B14F-4D97-AF65-F5344CB8AC3E}">
        <p14:creationId xmlns:p14="http://schemas.microsoft.com/office/powerpoint/2010/main" val="13891568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TotalTime>
  <Words>3326</Words>
  <Application>Microsoft Office PowerPoint</Application>
  <PresentationFormat>Pokaz na ekranie (4:3)</PresentationFormat>
  <Paragraphs>271</Paragraphs>
  <Slides>61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61</vt:i4>
      </vt:variant>
    </vt:vector>
  </HeadingPairs>
  <TitlesOfParts>
    <vt:vector size="64" baseType="lpstr">
      <vt:lpstr>Arial</vt:lpstr>
      <vt:lpstr>Calibri</vt:lpstr>
      <vt:lpstr>Motyw pakietu Office</vt:lpstr>
      <vt:lpstr>Prawa człowieka  i  systemy ich ochrony</vt:lpstr>
      <vt:lpstr>Skarga konstytucyjna</vt:lpstr>
      <vt:lpstr>Skarga konstytucyjna</vt:lpstr>
      <vt:lpstr>Skarga konstytucyjna</vt:lpstr>
      <vt:lpstr>Zakres podmiotowy </vt:lpstr>
      <vt:lpstr>Zakres przedmiotowy </vt:lpstr>
      <vt:lpstr>Przesłanki materialne:</vt:lpstr>
      <vt:lpstr>Przesłanki formalne:</vt:lpstr>
      <vt:lpstr>Wyczerpanie toku instancji</vt:lpstr>
      <vt:lpstr>Przesłanki formalne:</vt:lpstr>
      <vt:lpstr>Przesłanki formalne:</vt:lpstr>
      <vt:lpstr>Jak wygląda poprawna skarga konstytucyjna?</vt:lpstr>
      <vt:lpstr>Pomocne linki:</vt:lpstr>
      <vt:lpstr>Skutek mikro negatywnego orzeczenia TK</vt:lpstr>
      <vt:lpstr>Skutek mikro negatywnego orzeczenia TK</vt:lpstr>
      <vt:lpstr>Skutek mikro negatywnego orzeczenia TK</vt:lpstr>
      <vt:lpstr>Skutek mikro negatywnego orzeczenia TK</vt:lpstr>
      <vt:lpstr>Skutek mikro negatywnego orzeczenia TK</vt:lpstr>
      <vt:lpstr>Wynagrodzenie szkody</vt:lpstr>
      <vt:lpstr>Wynagrodzenie szkody</vt:lpstr>
      <vt:lpstr>Wynagrodzenie szkody</vt:lpstr>
      <vt:lpstr>Wynagrodzenie szkody</vt:lpstr>
      <vt:lpstr>Wynagrodzenie szkody</vt:lpstr>
      <vt:lpstr>Wynagrodzenie szkody</vt:lpstr>
      <vt:lpstr>Wynagrodzenie szkody</vt:lpstr>
      <vt:lpstr>Wynagrodzenie szkody</vt:lpstr>
      <vt:lpstr>Wynagrodzenie szkody</vt:lpstr>
      <vt:lpstr>Wynagrodzenie szkody</vt:lpstr>
      <vt:lpstr>Wynagrodzenie szkody</vt:lpstr>
      <vt:lpstr>Wynagrodzenie szkody</vt:lpstr>
      <vt:lpstr>Droga sądowa</vt:lpstr>
      <vt:lpstr>Droga sądowa</vt:lpstr>
      <vt:lpstr>Droga sądowa</vt:lpstr>
      <vt:lpstr>Droga sądowa</vt:lpstr>
      <vt:lpstr>Dwuinstancyjność postępowania sądowego i administracyjnego</vt:lpstr>
      <vt:lpstr>Dwuinstancyjność postępowania sądowego i administracyjnego</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Wniosek do Rzecznika Praw Obywatelskich</vt:lpstr>
      <vt:lpstr>Kazus nr 1</vt:lpstr>
      <vt:lpstr>Kazus nr 2</vt:lpstr>
      <vt:lpstr>Kazus nr 3</vt:lpstr>
      <vt:lpstr>Kazus nr 4</vt:lpstr>
      <vt:lpstr>Kazus nr 5</vt:lpstr>
      <vt:lpstr>Kazus nr 6</vt:lpstr>
      <vt:lpstr>Kazus nr 7</vt:lpstr>
      <vt:lpstr>Kazus nr 8</vt:lpstr>
      <vt:lpstr>Kazus nr 9</vt:lpstr>
      <vt:lpstr>Kazus nr 10</vt:lpstr>
      <vt:lpstr>Kazus nr 11</vt:lpstr>
      <vt:lpstr>Kazus nr 12</vt:lpstr>
      <vt:lpstr>Kazus nr 13</vt:lpstr>
      <vt:lpstr>Kazus nr 14</vt:lpstr>
      <vt:lpstr>Kazus nr 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człowieka  i  systemy ich ochrony</dc:title>
  <dc:creator>Twoja nazwa użytkownika</dc:creator>
  <cp:lastModifiedBy>Mateusz</cp:lastModifiedBy>
  <cp:revision>384</cp:revision>
  <dcterms:created xsi:type="dcterms:W3CDTF">2014-10-10T07:27:41Z</dcterms:created>
  <dcterms:modified xsi:type="dcterms:W3CDTF">2015-11-14T12:58:28Z</dcterms:modified>
</cp:coreProperties>
</file>