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3" r:id="rId4"/>
    <p:sldId id="263" r:id="rId5"/>
    <p:sldId id="272" r:id="rId6"/>
    <p:sldId id="274" r:id="rId7"/>
    <p:sldId id="275" r:id="rId8"/>
    <p:sldId id="276" r:id="rId9"/>
    <p:sldId id="277" r:id="rId10"/>
    <p:sldId id="278" r:id="rId11"/>
    <p:sldId id="286" r:id="rId12"/>
    <p:sldId id="287" r:id="rId13"/>
    <p:sldId id="280" r:id="rId14"/>
    <p:sldId id="281" r:id="rId15"/>
    <p:sldId id="282" r:id="rId16"/>
    <p:sldId id="283" r:id="rId17"/>
    <p:sldId id="284" r:id="rId18"/>
    <p:sldId id="285"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5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2016-11-30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2016-11-30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a:t>Prawo konstytucyjne</a:t>
            </a:r>
          </a:p>
        </p:txBody>
      </p:sp>
      <p:sp>
        <p:nvSpPr>
          <p:cNvPr id="3" name="Podtytuł 2"/>
          <p:cNvSpPr>
            <a:spLocks noGrp="1"/>
          </p:cNvSpPr>
          <p:nvPr>
            <p:ph type="subTitle" idx="1"/>
          </p:nvPr>
        </p:nvSpPr>
        <p:spPr>
          <a:xfrm>
            <a:off x="179512" y="3284984"/>
            <a:ext cx="8276456" cy="1440160"/>
          </a:xfrm>
        </p:spPr>
        <p:txBody>
          <a:bodyPr>
            <a:normAutofit fontScale="77500" lnSpcReduction="20000"/>
          </a:bodyPr>
          <a:lstStyle/>
          <a:p>
            <a:pPr lvl="0"/>
            <a:r>
              <a:rPr lang="pl-PL" dirty="0">
                <a:solidFill>
                  <a:schemeClr val="tx1"/>
                </a:solidFill>
              </a:rPr>
              <a:t>Problematyka ograniczeń konstytucyjnych praw i wolności. </a:t>
            </a:r>
          </a:p>
          <a:p>
            <a:pPr lvl="0"/>
            <a:r>
              <a:rPr lang="pl-PL" dirty="0">
                <a:solidFill>
                  <a:schemeClr val="tx1"/>
                </a:solidFill>
              </a:rPr>
              <a:t>Klauzule limitacyjne w Konstytucji RP. </a:t>
            </a:r>
          </a:p>
          <a:p>
            <a:pPr lvl="0"/>
            <a:r>
              <a:rPr lang="pl-PL" dirty="0">
                <a:solidFill>
                  <a:schemeClr val="tx1"/>
                </a:solidFill>
              </a:rPr>
              <a:t>Prawa i wolności w stanach nadzwyczajnych.</a:t>
            </a:r>
          </a:p>
        </p:txBody>
      </p:sp>
      <p:sp>
        <p:nvSpPr>
          <p:cNvPr id="4" name="pole tekstowe 3"/>
          <p:cNvSpPr txBox="1"/>
          <p:nvPr/>
        </p:nvSpPr>
        <p:spPr>
          <a:xfrm>
            <a:off x="3707904" y="5157192"/>
            <a:ext cx="5112568" cy="1200329"/>
          </a:xfrm>
          <a:prstGeom prst="rect">
            <a:avLst/>
          </a:prstGeom>
          <a:noFill/>
        </p:spPr>
        <p:txBody>
          <a:bodyPr wrap="square" rtlCol="0">
            <a:spAutoFit/>
          </a:bodyPr>
          <a:lstStyle/>
          <a:p>
            <a:pPr algn="r"/>
            <a:r>
              <a:rPr lang="pl-PL" dirty="0"/>
              <a:t>Mateusz Radajewski</a:t>
            </a:r>
          </a:p>
          <a:p>
            <a:pPr algn="r"/>
            <a:r>
              <a:rPr lang="pl-PL" dirty="0"/>
              <a:t>Katedra Prawa Konstytucyjnego</a:t>
            </a:r>
          </a:p>
          <a:p>
            <a:pPr algn="r"/>
            <a:r>
              <a:rPr lang="pl-PL" dirty="0"/>
              <a:t>Wydział Prawa, Administracji i Ekonomii</a:t>
            </a:r>
          </a:p>
          <a:p>
            <a:pPr algn="r"/>
            <a:r>
              <a:rPr lang="pl-PL" dirty="0"/>
              <a:t>Uniwersytet Wrocławski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5</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400" dirty="0"/>
              <a:t>W listopadzie 2016 r. do polskiego kodeksu karnego został dodany przepis, który brzmiał:</a:t>
            </a:r>
          </a:p>
          <a:p>
            <a:pPr marL="0" indent="0">
              <a:buNone/>
            </a:pPr>
            <a:r>
              <a:rPr lang="pl-PL" sz="2400" b="1" dirty="0"/>
              <a:t>„</a:t>
            </a:r>
            <a:r>
              <a:rPr lang="pl-PL" sz="2400" i="1" dirty="0"/>
              <a:t>Kto, przebywając poza granicami Rzeczypospolitej Polskiej, zawiera zgodnie z prawem kraju, w którym przebywa, małżeństwo osobą tej samej płci,</a:t>
            </a:r>
          </a:p>
          <a:p>
            <a:pPr marL="0" indent="0">
              <a:buNone/>
            </a:pPr>
            <a:r>
              <a:rPr lang="pl-PL" sz="2400" i="1" dirty="0"/>
              <a:t>podlega grzywnie”.</a:t>
            </a:r>
          </a:p>
          <a:p>
            <a:pPr marL="0" indent="0">
              <a:buNone/>
            </a:pPr>
            <a:endParaRPr lang="pl-PL" sz="2250" dirty="0"/>
          </a:p>
          <a:p>
            <a:pPr marL="0" indent="0" algn="just">
              <a:buNone/>
            </a:pPr>
            <a:r>
              <a:rPr lang="pl-PL" sz="2250" i="1" dirty="0"/>
              <a:t>Jakie przepisy ustawy zasadniczej powinny być brane pod uwagę przy ocenie zgodności z Konstytucją RP tego przepisu? Czy przepis ten jest zgodny z Konstytucją RP?</a:t>
            </a:r>
          </a:p>
        </p:txBody>
      </p:sp>
    </p:spTree>
    <p:extLst>
      <p:ext uri="{BB962C8B-B14F-4D97-AF65-F5344CB8AC3E}">
        <p14:creationId xmlns:p14="http://schemas.microsoft.com/office/powerpoint/2010/main" val="1289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778" y="6718"/>
            <a:ext cx="9129221" cy="6662642"/>
          </a:xfrm>
        </p:spPr>
        <p:txBody>
          <a:bodyPr>
            <a:noAutofit/>
          </a:bodyPr>
          <a:lstStyle/>
          <a:p>
            <a:pPr marL="0" indent="0" algn="just">
              <a:buNone/>
            </a:pPr>
            <a:r>
              <a:rPr lang="pl-PL" sz="1750" dirty="0"/>
              <a:t>„Bezwzględny zakaz uboju rytualnego nie pozostaje w związku z koniecznością ochrony bezpieczeństwa państwa, porządku publicznego ani wolności i praw innych osób. Trybunał stwierdził, że zakaz ten nie jest również konieczny do ochrony zdrowia. Nie ma żadnych podstaw, aby zakładać, że zakaz uboju rytualnego został wprowadzony do ustawy o ochronie zwierząt z uwagi na konieczność ochrony zdrowia. (…).</a:t>
            </a:r>
          </a:p>
          <a:p>
            <a:pPr marL="0" indent="0" algn="just">
              <a:buNone/>
            </a:pPr>
            <a:r>
              <a:rPr lang="pl-PL" sz="1750" dirty="0"/>
              <a:t>Ustosunkowując się do przesłanki w postaci „konieczności ochrony moralności”, Trybunał wskazał, że w piśmiennictwie moralność rozumiana i wyjaśniana jest na wiele sposobów. Zarazem Trybunał podkreślił, że rozpoznawana sprawa nie wymagała szczegółowych analiz ani ustaleń dotyczących rozumienia pojęcia „moralność” w kontekście art. 53 ust. 5 konstytucji (…). Nie miałoby to bowiem wpływu na końcową ocenę konstytucyjności zaskarżonych przepisów. W tym kontekście Trybunał zauważył, że w niniejszej sprawie art. 53 ust. 5 konstytucji nie rodził pytania, czy ubój rytualny jest moralny. Przepis ten dla uznania bezwzględnego zakazu uboju rytualnego za dopuszczalne ograniczenie wolności uzewnętrzniania religii, wymagał wykazania, że zakaz ten jest „konieczny do ochrony moralności”. </a:t>
            </a:r>
          </a:p>
          <a:p>
            <a:pPr marL="0" indent="0" algn="just">
              <a:buNone/>
            </a:pPr>
            <a:r>
              <a:rPr lang="pl-PL" sz="1750" dirty="0"/>
              <a:t>Trybunał zwrócił uwagę, że przedmiotem oceny była jedna z metod uboju zwierząt gospodarskich, która wymagana jest przez określone wyznania. Analiza stosowania tej metody w kontekście szeroko rozumianej „moralności” nie może być dokonana w oderwaniu od innych metod uboju zwierząt gospodarskich. Tymczasem nazbyt często pomija się, że również dozwolone przez obowiązujące prawo, różnorodne metody uboju zwierząt z ogłuszeniem, nieodłącznie niosą ze sobą cierpienie, ból i niepokój zwierzęcia. Trybunał uznał, że skoro w społeczeństwie polskim niemal powszechnie akceptowany jest ubój zwierząt gospodarskich w celu uzyskania pożywienia dla człowieka, to całkowite zakazanie jednej z jego metod (metody rytualnej), chronionej w ramach wolności religii, co do której badania naukowe nie rozstrzygają jednoznacznie, że w każdym wypadku jest bardziej bolesna niż inne metody, nie jest konieczne do ochrony moralności</a:t>
            </a:r>
            <a:r>
              <a:rPr lang="pl-PL" sz="1750" b="1" dirty="0"/>
              <a:t>”.</a:t>
            </a:r>
            <a:endParaRPr lang="pl-PL" sz="1750" dirty="0"/>
          </a:p>
        </p:txBody>
      </p:sp>
    </p:spTree>
    <p:extLst>
      <p:ext uri="{BB962C8B-B14F-4D97-AF65-F5344CB8AC3E}">
        <p14:creationId xmlns:p14="http://schemas.microsoft.com/office/powerpoint/2010/main" val="325510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7</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lgn="just">
              <a:buNone/>
            </a:pPr>
            <a:r>
              <a:rPr lang="pl-PL" sz="2400" dirty="0"/>
              <a:t>Art. 39 zd. 1 ustawy o zawodzie lekarza i lekarza dentysty</a:t>
            </a:r>
          </a:p>
          <a:p>
            <a:pPr marL="0" indent="0" algn="just">
              <a:buNone/>
            </a:pPr>
            <a:r>
              <a:rPr lang="pl-PL" sz="2400" b="1" dirty="0"/>
              <a:t>„</a:t>
            </a:r>
            <a:r>
              <a:rPr lang="pl-PL" sz="2400" dirty="0"/>
              <a:t>Lekarz może powstrzymać się od wykonania świadczeń zdrowotnych niezgodnych z jego sumieniem, z zastrzeżeniem art. 30 [</a:t>
            </a:r>
            <a:r>
              <a:rPr lang="pl-PL" sz="2400" i="1" dirty="0"/>
              <a:t>przypadek niecierpiący zwłoki</a:t>
            </a:r>
            <a:r>
              <a:rPr lang="pl-PL" sz="2400" dirty="0"/>
              <a:t>], z tym że ma obowiązek wskazać realne możliwości uzyskania tego świadczenia u innego lekarza lub w podmiocie leczniczym (…)”.</a:t>
            </a:r>
          </a:p>
          <a:p>
            <a:pPr marL="0" indent="0" algn="just">
              <a:buNone/>
            </a:pPr>
            <a:endParaRPr lang="pl-PL" sz="2250" dirty="0"/>
          </a:p>
          <a:p>
            <a:pPr marL="0" indent="0" algn="just">
              <a:buNone/>
            </a:pPr>
            <a:r>
              <a:rPr lang="pl-PL" sz="2400" i="1" dirty="0"/>
              <a:t>Jakie przepisy ustawy zasadniczej powinny być brane pod uwagę przy ocenie zgodności z Konstytucją RP tego przepisu? Czy przepis ten, w zakresie, w jakim pozwala na odmowę wykonania legalnej aborcji poważnie uszkodzonego płodu, jest zgodny z Konstytucją RP?</a:t>
            </a:r>
          </a:p>
        </p:txBody>
      </p:sp>
    </p:spTree>
    <p:extLst>
      <p:ext uri="{BB962C8B-B14F-4D97-AF65-F5344CB8AC3E}">
        <p14:creationId xmlns:p14="http://schemas.microsoft.com/office/powerpoint/2010/main" val="30257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8</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lgn="just">
              <a:buNone/>
            </a:pPr>
            <a:r>
              <a:rPr lang="pl-PL" sz="2000" dirty="0"/>
              <a:t>Art. 4a ust. 1 ustawy z dnia 7 stycznia 1993 r. o planowaniu rodziny, ochronie płodu ludzkiego i warunkach przerywania ciąży (Dz.U. Nr 17, poz. 78, z późn. zm.):</a:t>
            </a:r>
          </a:p>
          <a:p>
            <a:pPr marL="0" indent="0" algn="just">
              <a:buNone/>
            </a:pPr>
            <a:r>
              <a:rPr lang="pl-PL" sz="2400" dirty="0"/>
              <a:t>„Przerwanie ciąży może być dokonane wyłącznie przez lekarza, w przypadku gdy: </a:t>
            </a:r>
          </a:p>
          <a:p>
            <a:pPr marL="0" indent="0" algn="just">
              <a:buNone/>
            </a:pPr>
            <a:r>
              <a:rPr lang="pl-PL" sz="2400" dirty="0"/>
              <a:t>(…)</a:t>
            </a:r>
          </a:p>
          <a:p>
            <a:pPr marL="0" indent="0" algn="just">
              <a:buNone/>
            </a:pPr>
            <a:r>
              <a:rPr lang="pl-PL" sz="2400" dirty="0"/>
              <a:t>3) zachodzi uzasadnione podejrzenie, że ciąża powstała w wyniku czynu zabronionego”.</a:t>
            </a:r>
          </a:p>
          <a:p>
            <a:pPr marL="0" indent="0" algn="just">
              <a:buNone/>
            </a:pPr>
            <a:endParaRPr lang="pl-PL" sz="2400" i="1" dirty="0"/>
          </a:p>
          <a:p>
            <a:pPr marL="0" indent="0" algn="just">
              <a:buNone/>
            </a:pPr>
            <a:r>
              <a:rPr lang="pl-PL" sz="2400" i="1" dirty="0"/>
              <a:t>Jakie przepisy ustawy zasadniczej powinny być brane pod uwagę przy ocenie zgodności z Konstytucją RP tego przepisu? Czy przepis ten, </a:t>
            </a:r>
            <a:r>
              <a:rPr lang="pl-PL" sz="2400" i="1" u="sng" dirty="0"/>
              <a:t>w zakresie, w jakim dopuszcza aborcję płodu powstałego na skutek dobrowolnego współżycia dwojga czternastolatków</a:t>
            </a:r>
            <a:r>
              <a:rPr lang="pl-PL" sz="2400" i="1" dirty="0"/>
              <a:t>, jest zgodny z Konstytucją RP?</a:t>
            </a:r>
          </a:p>
          <a:p>
            <a:pPr marL="0" indent="0" algn="just">
              <a:buNone/>
            </a:pPr>
            <a:endParaRPr lang="pl-PL" sz="2400" i="1" dirty="0"/>
          </a:p>
          <a:p>
            <a:pPr marL="0" indent="0" algn="just">
              <a:buNone/>
            </a:pPr>
            <a:endParaRPr lang="pl-PL" sz="2400" dirty="0"/>
          </a:p>
        </p:txBody>
      </p:sp>
    </p:spTree>
    <p:extLst>
      <p:ext uri="{BB962C8B-B14F-4D97-AF65-F5344CB8AC3E}">
        <p14:creationId xmlns:p14="http://schemas.microsoft.com/office/powerpoint/2010/main" val="3403187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9</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lgn="just">
              <a:buNone/>
            </a:pPr>
            <a:r>
              <a:rPr lang="pl-PL" sz="2000" dirty="0"/>
              <a:t>Art. 4a ust. 1 ustawy z dnia 7 stycznia 1993 r. o planowaniu rodziny, ochronie płodu ludzkiego i warunkach przerywania ciąży (Dz.U. Nr 17, poz. 78, z późn. zm.):</a:t>
            </a:r>
          </a:p>
          <a:p>
            <a:pPr marL="0" indent="0" algn="just">
              <a:buNone/>
            </a:pPr>
            <a:r>
              <a:rPr lang="pl-PL" sz="2400" dirty="0"/>
              <a:t>„Przerwanie ciąży może być dokonane wyłącznie przez lekarza, w przypadku gdy: </a:t>
            </a:r>
          </a:p>
          <a:p>
            <a:pPr marL="0" indent="0" algn="just">
              <a:buNone/>
            </a:pPr>
            <a:r>
              <a:rPr lang="pl-PL" sz="2400" dirty="0"/>
              <a:t>(…)</a:t>
            </a:r>
          </a:p>
          <a:p>
            <a:pPr marL="0" indent="0" algn="just">
              <a:buNone/>
            </a:pPr>
            <a:r>
              <a:rPr lang="pl-PL" sz="2400" dirty="0"/>
              <a:t>3) zachodzi uzasadnione podejrzenie, że ciąża powstała w wyniku czynu zabronionego”.</a:t>
            </a:r>
          </a:p>
          <a:p>
            <a:pPr marL="0" indent="0" algn="just">
              <a:buNone/>
            </a:pPr>
            <a:endParaRPr lang="pl-PL" sz="2400" i="1" dirty="0"/>
          </a:p>
          <a:p>
            <a:pPr marL="0" indent="0" algn="just">
              <a:buNone/>
            </a:pPr>
            <a:r>
              <a:rPr lang="pl-PL" sz="2400" i="1" dirty="0"/>
              <a:t>Jakie przepisy ustawy zasadniczej powinny być brane pod uwagę przy ocenie zgodności z Konstytucją RP tego przepisu? Czy przepis ten, </a:t>
            </a:r>
            <a:r>
              <a:rPr lang="pl-PL" sz="2400" i="1" u="sng" dirty="0"/>
              <a:t>w zakresie, w jakim dopuszcza aborcję płodu powstałego na skutek dobrowolnego współżycia dwudziestolatki z </a:t>
            </a:r>
            <a:r>
              <a:rPr lang="pl-PL" sz="2400" i="1" u="sng" dirty="0" err="1"/>
              <a:t>czternastolakiem</a:t>
            </a:r>
            <a:r>
              <a:rPr lang="pl-PL" sz="2400" i="1" dirty="0"/>
              <a:t>, jest zgodny z Konstytucją RP?</a:t>
            </a:r>
          </a:p>
          <a:p>
            <a:pPr marL="0" indent="0" algn="just">
              <a:buNone/>
            </a:pPr>
            <a:endParaRPr lang="pl-PL" sz="2400" i="1" dirty="0"/>
          </a:p>
          <a:p>
            <a:pPr marL="0" indent="0" algn="just">
              <a:buNone/>
            </a:pPr>
            <a:endParaRPr lang="pl-PL" sz="2400" dirty="0"/>
          </a:p>
        </p:txBody>
      </p:sp>
    </p:spTree>
    <p:extLst>
      <p:ext uri="{BB962C8B-B14F-4D97-AF65-F5344CB8AC3E}">
        <p14:creationId xmlns:p14="http://schemas.microsoft.com/office/powerpoint/2010/main" val="393963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10</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lgn="just">
              <a:buNone/>
            </a:pPr>
            <a:r>
              <a:rPr lang="pl-PL" sz="2000" dirty="0"/>
              <a:t>Art. 4a ust. 1 ustawy z dnia 7 stycznia 1993 r. o planowaniu rodziny, ochronie płodu ludzkiego i warunkach przerywania ciąży (Dz.U. Nr 17, poz. 78, z późn. zm.):</a:t>
            </a:r>
          </a:p>
          <a:p>
            <a:pPr marL="0" indent="0" algn="just">
              <a:buNone/>
            </a:pPr>
            <a:r>
              <a:rPr lang="pl-PL" sz="2400" dirty="0"/>
              <a:t>„Przerwanie ciąży może być dokonane wyłącznie przez lekarza, w przypadku gdy: </a:t>
            </a:r>
          </a:p>
          <a:p>
            <a:pPr marL="0" indent="0" algn="just">
              <a:buNone/>
            </a:pPr>
            <a:r>
              <a:rPr lang="pl-PL" sz="2400" dirty="0"/>
              <a:t>(…)</a:t>
            </a:r>
          </a:p>
          <a:p>
            <a:pPr marL="0" indent="0" algn="just">
              <a:buNone/>
            </a:pPr>
            <a:r>
              <a:rPr lang="pl-PL" sz="2400" dirty="0"/>
              <a:t>2) badania prenatalne lub inne przesłanki medyczne wskazują na duże prawdopodobieństwo ciężkiego i nieodwracalnego upośledzenia płodu albo nieuleczalnej choroby zagrażającej jego życiu;</a:t>
            </a:r>
          </a:p>
          <a:p>
            <a:pPr marL="0" indent="0" algn="just">
              <a:buNone/>
            </a:pPr>
            <a:r>
              <a:rPr lang="pl-PL" sz="2400" dirty="0"/>
              <a:t>(…)</a:t>
            </a:r>
          </a:p>
          <a:p>
            <a:pPr marL="0" indent="0" algn="just">
              <a:buNone/>
            </a:pPr>
            <a:endParaRPr lang="pl-PL" sz="2400" i="1" dirty="0"/>
          </a:p>
          <a:p>
            <a:pPr marL="0" indent="0" algn="just">
              <a:buNone/>
            </a:pPr>
            <a:r>
              <a:rPr lang="pl-PL" sz="2400" i="1" dirty="0"/>
              <a:t>Jakie przepisy ustawy zasadniczej powinny być brane pod uwagę przy ocenie zgodności z Konstytucją RP tego przepisu? Czy przepis ten jest zgodny z Konstytucją RP?</a:t>
            </a:r>
          </a:p>
          <a:p>
            <a:pPr marL="0" indent="0" algn="just">
              <a:buNone/>
            </a:pPr>
            <a:endParaRPr lang="pl-PL" sz="2400" i="1" dirty="0"/>
          </a:p>
          <a:p>
            <a:pPr marL="0" indent="0" algn="just">
              <a:buNone/>
            </a:pPr>
            <a:endParaRPr lang="pl-PL" sz="2400" dirty="0"/>
          </a:p>
        </p:txBody>
      </p:sp>
    </p:spTree>
    <p:extLst>
      <p:ext uri="{BB962C8B-B14F-4D97-AF65-F5344CB8AC3E}">
        <p14:creationId xmlns:p14="http://schemas.microsoft.com/office/powerpoint/2010/main" val="14451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11</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lgn="just">
              <a:buNone/>
            </a:pPr>
            <a:r>
              <a:rPr lang="pl-PL" sz="2000" dirty="0"/>
              <a:t>Art. 4a ust. 1 ustawy z dnia 7 stycznia 1993 r. o planowaniu rodziny, ochronie płodu ludzkiego i warunkach przerywania ciąży (Dz.U. Nr 17, poz. 78, z późn. zm.):</a:t>
            </a:r>
          </a:p>
          <a:p>
            <a:pPr marL="0" indent="0" algn="just">
              <a:buNone/>
            </a:pPr>
            <a:r>
              <a:rPr lang="pl-PL" sz="2400" dirty="0"/>
              <a:t>„Przerwanie ciąży może być dokonane wyłącznie przez lekarza, w przypadku gdy: </a:t>
            </a:r>
          </a:p>
          <a:p>
            <a:pPr marL="0" indent="0" algn="just">
              <a:buNone/>
            </a:pPr>
            <a:r>
              <a:rPr lang="pl-PL" sz="2400" dirty="0"/>
              <a:t>(…)</a:t>
            </a:r>
          </a:p>
          <a:p>
            <a:pPr marL="0" indent="0" algn="just">
              <a:buNone/>
            </a:pPr>
            <a:r>
              <a:rPr lang="pl-PL" sz="2400" dirty="0"/>
              <a:t>1) </a:t>
            </a:r>
            <a:r>
              <a:rPr lang="pl-PL" sz="2400" i="1" dirty="0"/>
              <a:t>ciąża stanowi zagrożenie dla życia lub zdrowia kobiety ciężarnej,</a:t>
            </a:r>
            <a:endParaRPr lang="pl-PL" sz="2400" dirty="0"/>
          </a:p>
          <a:p>
            <a:pPr marL="0" indent="0" algn="just">
              <a:buNone/>
            </a:pPr>
            <a:r>
              <a:rPr lang="pl-PL" sz="2400" dirty="0"/>
              <a:t>(…)</a:t>
            </a:r>
          </a:p>
          <a:p>
            <a:pPr marL="0" indent="0" algn="just">
              <a:buNone/>
            </a:pPr>
            <a:endParaRPr lang="pl-PL" sz="2400" dirty="0"/>
          </a:p>
          <a:p>
            <a:pPr marL="0" indent="0" algn="just">
              <a:buNone/>
            </a:pPr>
            <a:r>
              <a:rPr lang="pl-PL" sz="2400" i="1" dirty="0"/>
              <a:t>Jakie przepisy ustawy zasadniczej powinny być brane pod uwagę przy ocenie zgodności z Konstytucją RP tego przepisu? Czy przepis ten, </a:t>
            </a:r>
            <a:r>
              <a:rPr lang="pl-PL" sz="2400" i="1" u="sng" dirty="0"/>
              <a:t>w zakresie, w jakim dopuszcza aborcję, gdy ciąża zagraża zdrowiu, lecz nie życiu matki</a:t>
            </a:r>
            <a:r>
              <a:rPr lang="pl-PL" sz="2400" i="1" dirty="0"/>
              <a:t>, jest zgodny z Konstytucją RP?</a:t>
            </a:r>
          </a:p>
          <a:p>
            <a:pPr marL="0" indent="0" algn="just">
              <a:buNone/>
            </a:pPr>
            <a:endParaRPr lang="pl-PL" sz="2400" i="1" dirty="0"/>
          </a:p>
          <a:p>
            <a:pPr marL="0" indent="0" algn="just">
              <a:buNone/>
            </a:pPr>
            <a:endParaRPr lang="pl-PL" sz="2400" dirty="0"/>
          </a:p>
        </p:txBody>
      </p:sp>
    </p:spTree>
    <p:extLst>
      <p:ext uri="{BB962C8B-B14F-4D97-AF65-F5344CB8AC3E}">
        <p14:creationId xmlns:p14="http://schemas.microsoft.com/office/powerpoint/2010/main" val="130078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12</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800" dirty="0"/>
              <a:t>Art. 5 projektu ustawy o zakazie in vitro</a:t>
            </a:r>
          </a:p>
          <a:p>
            <a:pPr marL="0" indent="0">
              <a:buNone/>
            </a:pPr>
            <a:r>
              <a:rPr lang="pl-PL" dirty="0"/>
              <a:t>Zakazane jest tworzenie embrionu ludzkiego poza organizmem kobiety.</a:t>
            </a:r>
          </a:p>
          <a:p>
            <a:pPr marL="0" indent="0" algn="just">
              <a:buNone/>
            </a:pPr>
            <a:endParaRPr lang="pl-PL" sz="2400" dirty="0"/>
          </a:p>
          <a:p>
            <a:pPr marL="0" indent="0" algn="just">
              <a:buNone/>
            </a:pPr>
            <a:r>
              <a:rPr lang="pl-PL" sz="2400" i="1" dirty="0"/>
              <a:t>Jakie przepisy ustawy zasadniczej powinny być brane pod uwagę przy ocenie zgodności z Konstytucją RP projektu tego przepisu? Czy przepis ten byłby zgodny z Konstytucją RP?</a:t>
            </a:r>
          </a:p>
          <a:p>
            <a:pPr marL="0" indent="0" algn="just">
              <a:buNone/>
            </a:pPr>
            <a:endParaRPr lang="pl-PL" sz="2400" i="1" dirty="0"/>
          </a:p>
          <a:p>
            <a:pPr marL="0" indent="0" algn="just">
              <a:buNone/>
            </a:pPr>
            <a:endParaRPr lang="pl-PL" sz="2400" dirty="0"/>
          </a:p>
        </p:txBody>
      </p:sp>
    </p:spTree>
    <p:extLst>
      <p:ext uri="{BB962C8B-B14F-4D97-AF65-F5344CB8AC3E}">
        <p14:creationId xmlns:p14="http://schemas.microsoft.com/office/powerpoint/2010/main" val="819373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13</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400" dirty="0"/>
              <a:t>Art. 200 kodeksu karnego: </a:t>
            </a:r>
          </a:p>
          <a:p>
            <a:pPr marL="0" indent="0">
              <a:buNone/>
            </a:pPr>
            <a:r>
              <a:rPr lang="pl-PL" sz="2400" b="1" dirty="0"/>
              <a:t>„</a:t>
            </a:r>
            <a:r>
              <a:rPr lang="pl-PL" sz="2400" dirty="0"/>
              <a:t>Kto obcuje płciowo z małoletnim poniżej lat 15 lub dopuszcza się wobec takiej osoby innej czynności seksualnej lub doprowadza ją do poddania się takim czynnościom albo do ich wykonania,</a:t>
            </a:r>
          </a:p>
          <a:p>
            <a:pPr marL="0" indent="0">
              <a:buNone/>
            </a:pPr>
            <a:r>
              <a:rPr lang="pl-PL" sz="2400" dirty="0"/>
              <a:t>podlega karze pozbawienia wolności od lat 2 do 12”.</a:t>
            </a:r>
          </a:p>
          <a:p>
            <a:pPr marL="0" indent="0">
              <a:buNone/>
            </a:pPr>
            <a:endParaRPr lang="pl-PL" sz="2250" dirty="0"/>
          </a:p>
          <a:p>
            <a:pPr marL="0" indent="0" algn="just">
              <a:buNone/>
            </a:pPr>
            <a:r>
              <a:rPr lang="pl-PL" sz="2250" i="1" dirty="0"/>
              <a:t>Jakie przepisy ustawy zasadniczej powinny być brane pod uwagę przy ocenie zgodności z Konstytucją RP tego przepisu? Czy przepis ten jest zgodny z Konstytucją RP?</a:t>
            </a:r>
          </a:p>
        </p:txBody>
      </p:sp>
    </p:spTree>
    <p:extLst>
      <p:ext uri="{BB962C8B-B14F-4D97-AF65-F5344CB8AC3E}">
        <p14:creationId xmlns:p14="http://schemas.microsoft.com/office/powerpoint/2010/main" val="825356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229600" cy="4525963"/>
          </a:xfrm>
        </p:spPr>
        <p:txBody>
          <a:bodyPr/>
          <a:lstStyle/>
          <a:p>
            <a:pPr marL="0" indent="0" algn="ctr">
              <a:buNone/>
            </a:pPr>
            <a:r>
              <a:rPr lang="pl-PL" sz="6600" dirty="0"/>
              <a:t>Problematyka ograniczeń konstytucyjnych praw i wolności</a:t>
            </a:r>
            <a:endParaRPr lang="pl-PL" dirty="0"/>
          </a:p>
        </p:txBody>
      </p:sp>
    </p:spTree>
    <p:extLst>
      <p:ext uri="{BB962C8B-B14F-4D97-AF65-F5344CB8AC3E}">
        <p14:creationId xmlns:p14="http://schemas.microsoft.com/office/powerpoint/2010/main" val="80380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7"/>
            <a:ext cx="8229600" cy="1728192"/>
          </a:xfrm>
        </p:spPr>
        <p:txBody>
          <a:bodyPr>
            <a:noAutofit/>
          </a:bodyPr>
          <a:lstStyle/>
          <a:p>
            <a:pPr marL="0" indent="0" algn="ctr">
              <a:buNone/>
            </a:pPr>
            <a:r>
              <a:rPr lang="pl-PL" sz="5400" b="1" dirty="0"/>
              <a:t>Sposoby ograniczania praw i wolności</a:t>
            </a:r>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a:t>Sposoby nabycia obywatelstwa</a:t>
            </a:r>
          </a:p>
        </p:txBody>
      </p:sp>
      <p:sp>
        <p:nvSpPr>
          <p:cNvPr id="2" name="Strzałka w dół 1"/>
          <p:cNvSpPr/>
          <p:nvPr/>
        </p:nvSpPr>
        <p:spPr>
          <a:xfrm rot="3099898">
            <a:off x="1875580" y="2773536"/>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rot="19125477">
            <a:off x="6233662" y="2827822"/>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ymbol zastępczy zawartości 2"/>
          <p:cNvSpPr txBox="1">
            <a:spLocks/>
          </p:cNvSpPr>
          <p:nvPr/>
        </p:nvSpPr>
        <p:spPr>
          <a:xfrm>
            <a:off x="515999" y="3940118"/>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a:t>klauzule limitacyjne</a:t>
            </a:r>
          </a:p>
        </p:txBody>
      </p:sp>
      <p:sp>
        <p:nvSpPr>
          <p:cNvPr id="8" name="Symbol zastępczy zawartości 2"/>
          <p:cNvSpPr txBox="1">
            <a:spLocks/>
          </p:cNvSpPr>
          <p:nvPr/>
        </p:nvSpPr>
        <p:spPr>
          <a:xfrm>
            <a:off x="5652120" y="3954835"/>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a:t>klauzule derogacyjne</a:t>
            </a:r>
          </a:p>
        </p:txBody>
      </p:sp>
      <p:sp>
        <p:nvSpPr>
          <p:cNvPr id="9" name="Strzałka w dół 8"/>
          <p:cNvSpPr/>
          <p:nvPr/>
        </p:nvSpPr>
        <p:spPr>
          <a:xfrm>
            <a:off x="3948155" y="3068960"/>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ymbol zastępczy zawartości 2"/>
          <p:cNvSpPr txBox="1">
            <a:spLocks/>
          </p:cNvSpPr>
          <p:nvPr/>
        </p:nvSpPr>
        <p:spPr>
          <a:xfrm>
            <a:off x="2748246" y="4437111"/>
            <a:ext cx="2903873"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a:t>wyjątki</a:t>
            </a:r>
          </a:p>
          <a:p>
            <a:pPr marL="0" indent="0" algn="ctr">
              <a:buFont typeface="Arial" pitchFamily="34" charset="0"/>
              <a:buNone/>
            </a:pPr>
            <a:r>
              <a:rPr lang="pl-PL" sz="2800" i="1" dirty="0"/>
              <a:t>ex definitione</a:t>
            </a:r>
          </a:p>
        </p:txBody>
      </p:sp>
    </p:spTree>
    <p:extLst>
      <p:ext uri="{BB962C8B-B14F-4D97-AF65-F5344CB8AC3E}">
        <p14:creationId xmlns:p14="http://schemas.microsoft.com/office/powerpoint/2010/main" val="306855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sz="6600" dirty="0"/>
              <a:t>Kazusy</a:t>
            </a:r>
          </a:p>
          <a:p>
            <a:endParaRPr lang="pl-PL" dirty="0"/>
          </a:p>
        </p:txBody>
      </p:sp>
    </p:spTree>
    <p:extLst>
      <p:ext uri="{BB962C8B-B14F-4D97-AF65-F5344CB8AC3E}">
        <p14:creationId xmlns:p14="http://schemas.microsoft.com/office/powerpoint/2010/main" val="291755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1</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400" dirty="0"/>
              <a:t>Art. 135 § 2 kodeksu karnego: </a:t>
            </a:r>
          </a:p>
          <a:p>
            <a:pPr marL="0" indent="0">
              <a:buNone/>
            </a:pPr>
            <a:r>
              <a:rPr lang="pl-PL" sz="2400" b="1" dirty="0"/>
              <a:t>„</a:t>
            </a:r>
            <a:r>
              <a:rPr lang="pl-PL" sz="2400" dirty="0"/>
              <a:t>Kto publicznie znieważa Prezydenta Rzeczypospolitej Polskiej, podlega karze pozbawienia wolności do lat 3.” </a:t>
            </a:r>
          </a:p>
          <a:p>
            <a:pPr marL="0" indent="0" algn="just">
              <a:buNone/>
            </a:pPr>
            <a:endParaRPr lang="pl-PL" sz="2250" dirty="0"/>
          </a:p>
          <a:p>
            <a:pPr marL="0" indent="0" algn="just">
              <a:buNone/>
            </a:pPr>
            <a:r>
              <a:rPr lang="pl-PL" sz="2250" i="1" dirty="0"/>
              <a:t>Jakie przepisy ustawy zasadniczej powinny być brane pod uwagę przy ocenie zgodności z Konstytucją RP tego przepisu? Czy przepis ten jest zgodny z Konstytucją RP?</a:t>
            </a:r>
          </a:p>
        </p:txBody>
      </p:sp>
    </p:spTree>
    <p:extLst>
      <p:ext uri="{BB962C8B-B14F-4D97-AF65-F5344CB8AC3E}">
        <p14:creationId xmlns:p14="http://schemas.microsoft.com/office/powerpoint/2010/main" val="3127372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normAutofit fontScale="90000"/>
          </a:bodyPr>
          <a:lstStyle/>
          <a:p>
            <a:r>
              <a:rPr lang="pl-PL" sz="3600" dirty="0"/>
              <a:t>Z wyroku Trybunału Konstytucyjnego:</a:t>
            </a:r>
            <a:r>
              <a:rPr lang="pl-PL" dirty="0"/>
              <a:t/>
            </a:r>
            <a:br>
              <a:rPr lang="pl-PL" dirty="0"/>
            </a:br>
            <a:endParaRPr lang="pl-PL" dirty="0"/>
          </a:p>
        </p:txBody>
      </p:sp>
      <p:sp>
        <p:nvSpPr>
          <p:cNvPr id="3" name="Symbol zastępczy zawartości 2"/>
          <p:cNvSpPr>
            <a:spLocks noGrp="1"/>
          </p:cNvSpPr>
          <p:nvPr>
            <p:ph idx="1"/>
          </p:nvPr>
        </p:nvSpPr>
        <p:spPr>
          <a:xfrm>
            <a:off x="107504" y="548680"/>
            <a:ext cx="8928992" cy="6309320"/>
          </a:xfrm>
        </p:spPr>
        <p:txBody>
          <a:bodyPr>
            <a:noAutofit/>
          </a:bodyPr>
          <a:lstStyle/>
          <a:p>
            <a:pPr marL="0" indent="0" algn="just">
              <a:buNone/>
            </a:pPr>
            <a:r>
              <a:rPr lang="pl-PL" sz="1900" i="1" dirty="0"/>
              <a:t>„Publiczna zniewaga Prezydenta Rzeczypospolitej Polskiej bez wątpienia zakłóca (…) ład i spokój, składające się na konstytucyjną przesłankę porządku publicznego wymienioną w art. 31 ust. 3 ustawy zasadniczej. Ponadto odpowiednio duże nagromadzenie zachowań wypełniających znamiona czynu określonego w art. 135 § 2 k.k. może w skrajnych przypadkach stanowić również zagrożenie bezpieczeństwa państwa, rozumiane jako osłabienie pozycji Rzeczypospolitej na arenie międzynarodowej, w sytuacji ewentualnych wrogich działań lub zamierzeń innych państw (…)”. Trybunał Konstytucyjny doszedł do wniosku, że penalizacja czynu publicznego znieważenia Prezydenta Rzeczypospolitej Polskiej w żaden sposób nie wpływa na ograniczenie prawa do krytyki działalności organów państwa. (…) przedmiot debaty publicznej stanowi przede wszystkim rzeczywiste funkcjonowanie aparatu państwa, które może podlegać ocenie dokonywanej przez uczestników tej debaty. (…) Okazywanie pogardy za pomocą obraźliwych lub poniżających sformułowań (ewentualnie gestów), które nie podlegają kwalifikacji w kategoriach prawdy i fałszu, nie służy prezentowaniu wspomnianych ocen funkcjonowania instytucji publicznych. (…) zdaniem Trybunału Konstytucyjnego, penalizacja publicznego znieważenia Prezydenta Rzeczypospolitej nie wpływa hamująco na ewentualną krytykę działalności tego organu i na prowadzenie debaty publicznej w tym zakresie. W państwie demokratycznym, będącym dobrem wspólnym wszystkich obywateli, debata ta może toczyć się w sposób cywilizowany i kulturalny, bez jakiejkolwiek szkody dla praw i wolności człowieka i obywatela oraz prawidłowości funkcjonowania instytucji publicznych.” </a:t>
            </a:r>
            <a:r>
              <a:rPr lang="pl-PL" sz="1900" dirty="0"/>
              <a:t>(wyrok TK z dnia 6 lipca 2011 r., sygn. akt P 12/09) </a:t>
            </a:r>
          </a:p>
        </p:txBody>
      </p:sp>
    </p:spTree>
    <p:extLst>
      <p:ext uri="{BB962C8B-B14F-4D97-AF65-F5344CB8AC3E}">
        <p14:creationId xmlns:p14="http://schemas.microsoft.com/office/powerpoint/2010/main" val="276495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2</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400" dirty="0"/>
              <a:t>Art. 196 kodeksu karnego: </a:t>
            </a:r>
          </a:p>
          <a:p>
            <a:pPr marL="0" indent="0">
              <a:buNone/>
            </a:pPr>
            <a:r>
              <a:rPr lang="pl-PL" sz="2400" b="1" dirty="0"/>
              <a:t>„</a:t>
            </a:r>
            <a:r>
              <a:rPr lang="pl-PL" sz="2400" i="1" dirty="0"/>
              <a:t>Kto obraża uczucia religijne innych osób, znieważając publicznie przedmiot czci religijnej lub miejsce przeznaczone do publicznego wykonywania obrzędów religijnych,</a:t>
            </a:r>
          </a:p>
          <a:p>
            <a:pPr marL="0" indent="0">
              <a:buNone/>
            </a:pPr>
            <a:r>
              <a:rPr lang="pl-PL" sz="2400" i="1" dirty="0"/>
              <a:t>podlega grzywnie, karze ograniczenia wolności albo pozbawienia wolności do lat 2.”</a:t>
            </a:r>
            <a:endParaRPr lang="pl-PL" sz="2400" dirty="0"/>
          </a:p>
          <a:p>
            <a:pPr marL="0" indent="0" algn="just">
              <a:buNone/>
            </a:pPr>
            <a:endParaRPr lang="pl-PL" sz="2250" dirty="0"/>
          </a:p>
          <a:p>
            <a:pPr marL="0" indent="0" algn="just">
              <a:buNone/>
            </a:pPr>
            <a:r>
              <a:rPr lang="pl-PL" sz="2250" i="1" dirty="0"/>
              <a:t>Jakie przepisy ustawy zasadniczej powinny być brane pod uwagę przy ocenie zgodności z Konstytucją RP tego przepisu? Czy przepis ten jest zgodny z Konstytucją RP?</a:t>
            </a:r>
          </a:p>
        </p:txBody>
      </p:sp>
    </p:spTree>
    <p:extLst>
      <p:ext uri="{BB962C8B-B14F-4D97-AF65-F5344CB8AC3E}">
        <p14:creationId xmlns:p14="http://schemas.microsoft.com/office/powerpoint/2010/main" val="354732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3</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400" dirty="0"/>
              <a:t>Art. 39 ustawy – Prawo o ruchu drogowym</a:t>
            </a:r>
          </a:p>
          <a:p>
            <a:pPr marL="0" indent="0" algn="just">
              <a:buNone/>
            </a:pPr>
            <a:r>
              <a:rPr lang="pl-PL" sz="2400" b="1" dirty="0"/>
              <a:t>„</a:t>
            </a:r>
            <a:r>
              <a:rPr lang="pl-PL" sz="2400" i="1" dirty="0"/>
              <a:t>Kierujący pojazdem samochodowym oraz osoba przewożona takim pojazdem wyposażonym w pasy bezpieczeństwa są obowiązani korzystać z tych pasów podczas jazdy”.</a:t>
            </a:r>
          </a:p>
          <a:p>
            <a:pPr marL="0" indent="0" algn="just">
              <a:buNone/>
            </a:pPr>
            <a:endParaRPr lang="pl-PL" sz="2250" dirty="0"/>
          </a:p>
          <a:p>
            <a:pPr marL="0" indent="0" algn="just">
              <a:buNone/>
            </a:pPr>
            <a:r>
              <a:rPr lang="pl-PL" sz="2250" i="1" dirty="0"/>
              <a:t>Jakie przepisy ustawy zasadniczej powinny być brane pod uwagę przy ocenie zgodności z Konstytucją RP tego przepisu? Czy przepis ten jest zgodny z Konstytucją RP?</a:t>
            </a:r>
          </a:p>
        </p:txBody>
      </p:sp>
    </p:spTree>
    <p:extLst>
      <p:ext uri="{BB962C8B-B14F-4D97-AF65-F5344CB8AC3E}">
        <p14:creationId xmlns:p14="http://schemas.microsoft.com/office/powerpoint/2010/main" val="1112378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1"/>
            <a:ext cx="8229600" cy="979387"/>
          </a:xfrm>
        </p:spPr>
        <p:txBody>
          <a:bodyPr/>
          <a:lstStyle/>
          <a:p>
            <a:r>
              <a:rPr lang="pl-PL" dirty="0"/>
              <a:t>Kazus nr 4</a:t>
            </a:r>
          </a:p>
        </p:txBody>
      </p:sp>
      <p:sp>
        <p:nvSpPr>
          <p:cNvPr id="3" name="Symbol zastępczy zawartości 2"/>
          <p:cNvSpPr>
            <a:spLocks noGrp="1"/>
          </p:cNvSpPr>
          <p:nvPr>
            <p:ph idx="1"/>
          </p:nvPr>
        </p:nvSpPr>
        <p:spPr>
          <a:xfrm>
            <a:off x="179512" y="836712"/>
            <a:ext cx="8507288" cy="6408712"/>
          </a:xfrm>
        </p:spPr>
        <p:txBody>
          <a:bodyPr>
            <a:noAutofit/>
          </a:bodyPr>
          <a:lstStyle/>
          <a:p>
            <a:pPr marL="0" indent="0">
              <a:buNone/>
            </a:pPr>
            <a:r>
              <a:rPr lang="pl-PL" sz="2400" dirty="0"/>
              <a:t>Art. 206 kodeksu karnego: </a:t>
            </a:r>
          </a:p>
          <a:p>
            <a:pPr marL="0" indent="0" algn="just">
              <a:buNone/>
            </a:pPr>
            <a:r>
              <a:rPr lang="pl-PL" sz="2400" b="1" dirty="0"/>
              <a:t>„</a:t>
            </a:r>
            <a:r>
              <a:rPr lang="pl-PL" sz="2400" i="1" dirty="0"/>
              <a:t>Kto zawiera małżeństwo, pomimo że pozostaje w związku małżeńskim,</a:t>
            </a:r>
          </a:p>
          <a:p>
            <a:pPr marL="0" indent="0" algn="just">
              <a:buNone/>
            </a:pPr>
            <a:r>
              <a:rPr lang="pl-PL" sz="2400" i="1" dirty="0"/>
              <a:t>podlega grzywnie, karze ograniczenia wolności albo pozbawienia wolności do lat 2”.</a:t>
            </a:r>
            <a:endParaRPr lang="pl-PL" sz="2400" dirty="0"/>
          </a:p>
          <a:p>
            <a:pPr marL="0" indent="0" algn="just">
              <a:buNone/>
            </a:pPr>
            <a:endParaRPr lang="pl-PL" sz="2250" dirty="0"/>
          </a:p>
          <a:p>
            <a:pPr marL="0" indent="0" algn="just">
              <a:buNone/>
            </a:pPr>
            <a:r>
              <a:rPr lang="pl-PL" sz="2250" i="1" dirty="0"/>
              <a:t>Jakie przepisy ustawy zasadniczej powinny być brane pod uwagę przy ocenie zgodności z Konstytucją RP tego przepisu? Czy przepis ten jest zgodny z Konstytucją RP?</a:t>
            </a:r>
          </a:p>
        </p:txBody>
      </p:sp>
    </p:spTree>
    <p:extLst>
      <p:ext uri="{BB962C8B-B14F-4D97-AF65-F5344CB8AC3E}">
        <p14:creationId xmlns:p14="http://schemas.microsoft.com/office/powerpoint/2010/main" val="18148505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1632</Words>
  <Application>Microsoft Office PowerPoint</Application>
  <PresentationFormat>Pokaz na ekranie (4:3)</PresentationFormat>
  <Paragraphs>95</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Prawo konstytucyjne</vt:lpstr>
      <vt:lpstr>Prezentacja programu PowerPoint</vt:lpstr>
      <vt:lpstr>Prezentacja programu PowerPoint</vt:lpstr>
      <vt:lpstr>Prezentacja programu PowerPoint</vt:lpstr>
      <vt:lpstr>Kazus nr 1</vt:lpstr>
      <vt:lpstr>Z wyroku Trybunału Konstytucyjnego: </vt:lpstr>
      <vt:lpstr>Kazus nr 2</vt:lpstr>
      <vt:lpstr>Kazus nr 3</vt:lpstr>
      <vt:lpstr>Kazus nr 4</vt:lpstr>
      <vt:lpstr>Kazus nr 5</vt:lpstr>
      <vt:lpstr>Prezentacja programu PowerPoint</vt:lpstr>
      <vt:lpstr>Kazus nr 7</vt:lpstr>
      <vt:lpstr>Kazus nr 8</vt:lpstr>
      <vt:lpstr>Kazus nr 9</vt:lpstr>
      <vt:lpstr>Kazus nr 10</vt:lpstr>
      <vt:lpstr>Kazus nr 11</vt:lpstr>
      <vt:lpstr>Kazus nr 12</vt:lpstr>
      <vt:lpstr>Kazus nr 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 Radajewski</cp:lastModifiedBy>
  <cp:revision>325</cp:revision>
  <dcterms:created xsi:type="dcterms:W3CDTF">2014-10-10T07:27:41Z</dcterms:created>
  <dcterms:modified xsi:type="dcterms:W3CDTF">2016-11-30T08:43:00Z</dcterms:modified>
</cp:coreProperties>
</file>