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6" r:id="rId3"/>
    <p:sldId id="307" r:id="rId4"/>
    <p:sldId id="308" r:id="rId5"/>
    <p:sldId id="309" r:id="rId6"/>
    <p:sldId id="310" r:id="rId7"/>
    <p:sldId id="311" r:id="rId8"/>
    <p:sldId id="312" r:id="rId9"/>
    <p:sldId id="360" r:id="rId10"/>
    <p:sldId id="313" r:id="rId11"/>
    <p:sldId id="314" r:id="rId12"/>
    <p:sldId id="315" r:id="rId13"/>
    <p:sldId id="316" r:id="rId14"/>
    <p:sldId id="317" r:id="rId15"/>
    <p:sldId id="318" r:id="rId16"/>
    <p:sldId id="319" r:id="rId17"/>
    <p:sldId id="354" r:id="rId18"/>
    <p:sldId id="355" r:id="rId19"/>
    <p:sldId id="356" r:id="rId20"/>
    <p:sldId id="357" r:id="rId21"/>
    <p:sldId id="320" r:id="rId22"/>
    <p:sldId id="358" r:id="rId23"/>
    <p:sldId id="359" r:id="rId24"/>
    <p:sldId id="321" r:id="rId25"/>
    <p:sldId id="322" r:id="rId26"/>
    <p:sldId id="323" r:id="rId27"/>
    <p:sldId id="324" r:id="rId28"/>
    <p:sldId id="325" r:id="rId29"/>
    <p:sldId id="326" r:id="rId30"/>
    <p:sldId id="333" r:id="rId31"/>
    <p:sldId id="334" r:id="rId32"/>
    <p:sldId id="335" r:id="rId33"/>
    <p:sldId id="336" r:id="rId34"/>
    <p:sldId id="337" r:id="rId35"/>
    <p:sldId id="338" r:id="rId36"/>
    <p:sldId id="327" r:id="rId37"/>
    <p:sldId id="328" r:id="rId38"/>
    <p:sldId id="329" r:id="rId39"/>
    <p:sldId id="330" r:id="rId40"/>
    <p:sldId id="331" r:id="rId41"/>
    <p:sldId id="332" r:id="rId42"/>
    <p:sldId id="339" r:id="rId43"/>
    <p:sldId id="340" r:id="rId44"/>
    <p:sldId id="341" r:id="rId45"/>
    <p:sldId id="342" r:id="rId46"/>
    <p:sldId id="343" r:id="rId47"/>
    <p:sldId id="344" r:id="rId48"/>
    <p:sldId id="345" r:id="rId49"/>
    <p:sldId id="346" r:id="rId50"/>
    <p:sldId id="347" r:id="rId51"/>
    <p:sldId id="348" r:id="rId52"/>
    <p:sldId id="349" r:id="rId53"/>
    <p:sldId id="350" r:id="rId54"/>
    <p:sldId id="351" r:id="rId55"/>
    <p:sldId id="352" r:id="rId56"/>
    <p:sldId id="353" r:id="rId5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2639" autoAdjust="0"/>
  </p:normalViewPr>
  <p:slideViewPr>
    <p:cSldViewPr>
      <p:cViewPr varScale="1">
        <p:scale>
          <a:sx n="68" d="100"/>
          <a:sy n="68" d="100"/>
        </p:scale>
        <p:origin x="142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361D2549-3B03-411A-9010-FD40C83BBD41}" type="datetimeFigureOut">
              <a:rPr lang="pl-PL" smtClean="0"/>
              <a:pPr/>
              <a:t>2015-12-22</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A293CDE9-075F-4F9A-BA1D-D4CE6C8338F3}"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D2549-3B03-411A-9010-FD40C83BBD41}" type="datetimeFigureOut">
              <a:rPr lang="pl-PL" smtClean="0"/>
              <a:pPr/>
              <a:t>2015-12-22</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93CDE9-075F-4F9A-BA1D-D4CE6C8338F3}"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79512" y="188640"/>
            <a:ext cx="8276456" cy="2664296"/>
          </a:xfrm>
        </p:spPr>
        <p:txBody>
          <a:bodyPr/>
          <a:lstStyle/>
          <a:p>
            <a:r>
              <a:rPr lang="pl-PL" dirty="0" smtClean="0"/>
              <a:t>Prawa człowieka </a:t>
            </a:r>
            <a:br>
              <a:rPr lang="pl-PL" dirty="0" smtClean="0"/>
            </a:br>
            <a:r>
              <a:rPr lang="pl-PL" dirty="0" smtClean="0"/>
              <a:t>i </a:t>
            </a:r>
            <a:br>
              <a:rPr lang="pl-PL" dirty="0" smtClean="0"/>
            </a:br>
            <a:r>
              <a:rPr lang="pl-PL" dirty="0" smtClean="0"/>
              <a:t>systemy ich ochrony</a:t>
            </a:r>
            <a:endParaRPr lang="pl-PL" dirty="0"/>
          </a:p>
        </p:txBody>
      </p:sp>
      <p:sp>
        <p:nvSpPr>
          <p:cNvPr id="3" name="Podtytuł 2"/>
          <p:cNvSpPr>
            <a:spLocks noGrp="1"/>
          </p:cNvSpPr>
          <p:nvPr>
            <p:ph type="subTitle" idx="1"/>
          </p:nvPr>
        </p:nvSpPr>
        <p:spPr>
          <a:xfrm>
            <a:off x="323528" y="3284984"/>
            <a:ext cx="8496944" cy="1152128"/>
          </a:xfrm>
        </p:spPr>
        <p:txBody>
          <a:bodyPr>
            <a:normAutofit/>
          </a:bodyPr>
          <a:lstStyle/>
          <a:p>
            <a:r>
              <a:rPr lang="pl-PL" dirty="0" smtClean="0">
                <a:solidFill>
                  <a:schemeClr val="tx1"/>
                </a:solidFill>
              </a:rPr>
              <a:t>Międzynarodowe systemy ochrony praw człowieka</a:t>
            </a:r>
            <a:endParaRPr lang="pl-PL" dirty="0">
              <a:solidFill>
                <a:schemeClr val="tx1"/>
              </a:solidFill>
            </a:endParaRPr>
          </a:p>
        </p:txBody>
      </p:sp>
      <p:sp>
        <p:nvSpPr>
          <p:cNvPr id="4" name="pole tekstowe 3"/>
          <p:cNvSpPr txBox="1"/>
          <p:nvPr/>
        </p:nvSpPr>
        <p:spPr>
          <a:xfrm>
            <a:off x="3707904" y="5157192"/>
            <a:ext cx="5112568" cy="1477328"/>
          </a:xfrm>
          <a:prstGeom prst="rect">
            <a:avLst/>
          </a:prstGeom>
          <a:noFill/>
        </p:spPr>
        <p:txBody>
          <a:bodyPr wrap="square" rtlCol="0">
            <a:spAutoFit/>
          </a:bodyPr>
          <a:lstStyle/>
          <a:p>
            <a:pPr algn="r"/>
            <a:r>
              <a:rPr lang="pl-PL" dirty="0" smtClean="0"/>
              <a:t>Mateusz Radajewski</a:t>
            </a:r>
          </a:p>
          <a:p>
            <a:pPr algn="r"/>
            <a:r>
              <a:rPr lang="pl-PL" dirty="0" smtClean="0"/>
              <a:t>Katedra Prawa Konstytucyjnego</a:t>
            </a:r>
          </a:p>
          <a:p>
            <a:pPr algn="r"/>
            <a:r>
              <a:rPr lang="pl-PL" dirty="0" smtClean="0"/>
              <a:t>Wydział Prawa, Administracji i Ekonomii</a:t>
            </a:r>
          </a:p>
          <a:p>
            <a:pPr algn="r"/>
            <a:r>
              <a:rPr lang="pl-PL" dirty="0" smtClean="0"/>
              <a:t>Uniwersytet Wrocławski</a:t>
            </a:r>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Traktaty zawarte w ramach ONZ</a:t>
            </a:r>
            <a:endParaRPr lang="pl-PL" dirty="0"/>
          </a:p>
        </p:txBody>
      </p:sp>
      <p:sp>
        <p:nvSpPr>
          <p:cNvPr id="3" name="Symbol zastępczy zawartości 2"/>
          <p:cNvSpPr>
            <a:spLocks noGrp="1"/>
          </p:cNvSpPr>
          <p:nvPr>
            <p:ph idx="1"/>
          </p:nvPr>
        </p:nvSpPr>
        <p:spPr>
          <a:xfrm>
            <a:off x="107504" y="1267450"/>
            <a:ext cx="8928992" cy="5473918"/>
          </a:xfrm>
        </p:spPr>
        <p:txBody>
          <a:bodyPr>
            <a:normAutofit fontScale="92500" lnSpcReduction="20000"/>
          </a:bodyPr>
          <a:lstStyle/>
          <a:p>
            <a:pPr marL="514350" indent="-514350" algn="just">
              <a:buAutoNum type="arabicParenR"/>
            </a:pPr>
            <a:r>
              <a:rPr lang="pl-PL" dirty="0" smtClean="0"/>
              <a:t>Międzynarodowy Pakt Praw Obywatelskich i Politycznych</a:t>
            </a:r>
          </a:p>
          <a:p>
            <a:pPr marL="514350" indent="-514350" algn="just">
              <a:buAutoNum type="arabicParenR"/>
            </a:pPr>
            <a:r>
              <a:rPr lang="pl-PL" dirty="0" smtClean="0"/>
              <a:t>Międzynarodowy Pakt Praw Ekonomicznych, Społecznych i Kulturalnych,</a:t>
            </a:r>
          </a:p>
          <a:p>
            <a:pPr marL="514350" indent="-514350" algn="just">
              <a:buAutoNum type="arabicParenR"/>
            </a:pPr>
            <a:r>
              <a:rPr lang="pl-PL" dirty="0" smtClean="0"/>
              <a:t>międzynarodowa konwencja o likwidacji wszelkich form dyskryminacji rasowej</a:t>
            </a:r>
          </a:p>
          <a:p>
            <a:pPr marL="514350" indent="-514350" algn="just">
              <a:buAutoNum type="arabicParenR"/>
            </a:pPr>
            <a:r>
              <a:rPr lang="pl-PL" dirty="0" smtClean="0"/>
              <a:t>konwencja przeciwko torturom i innemu okrutnemu lub poniżającemu traktowaniu lub karaniu</a:t>
            </a:r>
          </a:p>
          <a:p>
            <a:pPr marL="514350" indent="-514350" algn="just">
              <a:buAutoNum type="arabicParenR"/>
            </a:pPr>
            <a:r>
              <a:rPr lang="pl-PL" dirty="0" smtClean="0"/>
              <a:t>konwencja w sprawie likwidacji wszelkich form dyskryminacji kobiet</a:t>
            </a:r>
          </a:p>
          <a:p>
            <a:pPr marL="514350" indent="-514350" algn="just">
              <a:buAutoNum type="arabicParenR"/>
            </a:pPr>
            <a:r>
              <a:rPr lang="pl-PL" dirty="0" smtClean="0"/>
              <a:t>konwencja o prawach dziecka</a:t>
            </a:r>
          </a:p>
          <a:p>
            <a:pPr marL="514350" indent="-514350" algn="just">
              <a:buAutoNum type="arabicParenR"/>
            </a:pPr>
            <a:r>
              <a:rPr lang="pl-PL" dirty="0" smtClean="0"/>
              <a:t>konwencja o ochronie praw pracowników migrujących i członków ich rodzin</a:t>
            </a:r>
          </a:p>
        </p:txBody>
      </p:sp>
    </p:spTree>
    <p:extLst>
      <p:ext uri="{BB962C8B-B14F-4D97-AF65-F5344CB8AC3E}">
        <p14:creationId xmlns:p14="http://schemas.microsoft.com/office/powerpoint/2010/main" val="1617111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Komitet Praw Człowieka</a:t>
            </a:r>
            <a:endParaRPr lang="pl-PL" dirty="0"/>
          </a:p>
        </p:txBody>
      </p:sp>
      <p:sp>
        <p:nvSpPr>
          <p:cNvPr id="3" name="Symbol zastępczy zawartości 2"/>
          <p:cNvSpPr>
            <a:spLocks noGrp="1"/>
          </p:cNvSpPr>
          <p:nvPr>
            <p:ph idx="1"/>
          </p:nvPr>
        </p:nvSpPr>
        <p:spPr>
          <a:xfrm>
            <a:off x="107504" y="1267450"/>
            <a:ext cx="8928992" cy="5473918"/>
          </a:xfrm>
        </p:spPr>
        <p:txBody>
          <a:bodyPr>
            <a:normAutofit lnSpcReduction="10000"/>
          </a:bodyPr>
          <a:lstStyle/>
          <a:p>
            <a:pPr marL="514350" indent="-514350" algn="just">
              <a:buAutoNum type="arabicParenR"/>
            </a:pPr>
            <a:r>
              <a:rPr lang="pl-PL" dirty="0" smtClean="0"/>
              <a:t>Powołany na mocy MPPOiP (zaczął działać w 1977 r.)</a:t>
            </a:r>
          </a:p>
          <a:p>
            <a:pPr marL="514350" indent="-514350" algn="just">
              <a:buAutoNum type="arabicParenR"/>
            </a:pPr>
            <a:r>
              <a:rPr lang="pl-PL" dirty="0" smtClean="0"/>
              <a:t>organ quasi-sądowniczy (rozpatruje skargi)</a:t>
            </a:r>
          </a:p>
          <a:p>
            <a:pPr marL="514350" indent="-514350" algn="just">
              <a:buAutoNum type="arabicParenR"/>
            </a:pPr>
            <a:r>
              <a:rPr lang="pl-PL" dirty="0" smtClean="0"/>
              <a:t>18 osób (bezstronni eksperci) powoływanych na 4 lata przez zebranie państw członkowskich</a:t>
            </a:r>
          </a:p>
          <a:p>
            <a:pPr marL="514350" indent="-514350" algn="just">
              <a:buAutoNum type="arabicParenR"/>
            </a:pPr>
            <a:r>
              <a:rPr lang="pl-PL" dirty="0" smtClean="0"/>
              <a:t>kworum 12 osób, decyzje większością głosów</a:t>
            </a:r>
          </a:p>
          <a:p>
            <a:pPr marL="514350" indent="-514350" algn="just">
              <a:buAutoNum type="arabicParenR"/>
            </a:pPr>
            <a:r>
              <a:rPr lang="pl-PL" dirty="0" smtClean="0"/>
              <a:t>Funkcje:</a:t>
            </a:r>
          </a:p>
          <a:p>
            <a:pPr marL="914400" lvl="1" indent="-514350" algn="just">
              <a:buFont typeface="+mj-lt"/>
              <a:buAutoNum type="alphaLcParenR"/>
            </a:pPr>
            <a:r>
              <a:rPr lang="pl-PL" dirty="0" smtClean="0"/>
              <a:t>rozpatrywanie sprawozdań państw</a:t>
            </a:r>
          </a:p>
          <a:p>
            <a:pPr marL="914400" lvl="1" indent="-514350" algn="just">
              <a:buFont typeface="+mj-lt"/>
              <a:buAutoNum type="alphaLcParenR"/>
            </a:pPr>
            <a:r>
              <a:rPr lang="pl-PL" dirty="0" smtClean="0"/>
              <a:t>rozpatrywanie skarg indywidualnych</a:t>
            </a:r>
          </a:p>
          <a:p>
            <a:pPr marL="914400" lvl="1" indent="-514350" algn="just">
              <a:buFont typeface="+mj-lt"/>
              <a:buAutoNum type="alphaLcParenR"/>
            </a:pPr>
            <a:r>
              <a:rPr lang="pl-PL" dirty="0" smtClean="0"/>
              <a:t>rozpatrywanie skarg międzypaństwowych (w praktyce martwa)</a:t>
            </a:r>
          </a:p>
          <a:p>
            <a:pPr marL="514350" indent="-514350" algn="just">
              <a:buAutoNum type="arabicParenR"/>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2158835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Komitet Praw Ekonomicznych, Społecznych i Kulturalnych</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Powstał na mocy decyzji ECOSOC (1986 r.)</a:t>
            </a:r>
          </a:p>
          <a:p>
            <a:pPr marL="514350" indent="-514350" algn="just">
              <a:buAutoNum type="arabicParenR"/>
            </a:pPr>
            <a:r>
              <a:rPr lang="pl-PL" dirty="0"/>
              <a:t>S</a:t>
            </a:r>
            <a:r>
              <a:rPr lang="pl-PL" dirty="0" smtClean="0"/>
              <a:t>kład analogiczny jak w Komitecie Praw Człowieka</a:t>
            </a:r>
          </a:p>
          <a:p>
            <a:pPr marL="514350" indent="-514350" algn="just">
              <a:buAutoNum type="arabicParenR"/>
            </a:pPr>
            <a:r>
              <a:rPr lang="pl-PL" dirty="0" smtClean="0"/>
              <a:t>Funkcje podobne jak Komitet Praw Człowieka, choć brak póki co skarg indywidualnych i międzypaństwowych</a:t>
            </a:r>
          </a:p>
          <a:p>
            <a:pPr marL="514350" indent="-514350" algn="just">
              <a:buAutoNum type="arabicParenR"/>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1959435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Komitet ds. Likwidacji Dyskryminacji Rasowej</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chronologicznie pierwszy organ traktatowy</a:t>
            </a:r>
          </a:p>
          <a:p>
            <a:pPr marL="514350" indent="-514350" algn="just">
              <a:buAutoNum type="arabicParenR"/>
            </a:pPr>
            <a:r>
              <a:rPr lang="pl-PL" dirty="0" smtClean="0"/>
              <a:t>skład i zasady funkcjonowania podobne jak w przypadku Komitetu Praw Człowieka</a:t>
            </a:r>
          </a:p>
          <a:p>
            <a:pPr marL="514350" indent="-514350" algn="just">
              <a:buAutoNum type="arabicParenR"/>
            </a:pPr>
            <a:r>
              <a:rPr lang="pl-PL" dirty="0" smtClean="0"/>
              <a:t>rozpatruje:</a:t>
            </a:r>
          </a:p>
          <a:p>
            <a:pPr marL="914400" lvl="1" indent="-514350" algn="just">
              <a:buFont typeface="+mj-lt"/>
              <a:buAutoNum type="alphaLcParenR"/>
            </a:pPr>
            <a:r>
              <a:rPr lang="pl-PL" dirty="0" smtClean="0"/>
              <a:t>sprawozdania</a:t>
            </a:r>
          </a:p>
          <a:p>
            <a:pPr marL="914400" lvl="1" indent="-514350" algn="just">
              <a:buFont typeface="+mj-lt"/>
              <a:buAutoNum type="alphaLcParenR"/>
            </a:pPr>
            <a:r>
              <a:rPr lang="pl-PL" dirty="0" smtClean="0"/>
              <a:t>skargi indywidualne</a:t>
            </a:r>
          </a:p>
          <a:p>
            <a:pPr marL="914400" lvl="1" indent="-514350" algn="just">
              <a:buFont typeface="+mj-lt"/>
              <a:buAutoNum type="alphaLcParenR"/>
            </a:pPr>
            <a:r>
              <a:rPr lang="pl-PL" dirty="0" smtClean="0"/>
              <a:t>skargi międzypaństwowe (w praktyce brak)</a:t>
            </a:r>
          </a:p>
          <a:p>
            <a:pPr marL="514350" indent="-514350" algn="just">
              <a:buAutoNum type="arabicParenR"/>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3768603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Komitet Przeciwko Torturom</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10 członków (bezstronnych ekspertów) powoływanych na 4 lata</a:t>
            </a:r>
          </a:p>
          <a:p>
            <a:pPr marL="514350" indent="-514350" algn="just">
              <a:buAutoNum type="arabicParenR"/>
            </a:pPr>
            <a:r>
              <a:rPr lang="pl-PL" dirty="0" smtClean="0"/>
              <a:t>rozpatrywanie sprawozdań</a:t>
            </a:r>
          </a:p>
          <a:p>
            <a:pPr marL="514350" indent="-514350" algn="just">
              <a:buAutoNum type="arabicParenR"/>
            </a:pPr>
            <a:r>
              <a:rPr lang="pl-PL" dirty="0" smtClean="0"/>
              <a:t>poufne badanie sygnałów o systematycznym stosowaniu tortur (nie innych zachowań!)</a:t>
            </a:r>
          </a:p>
          <a:p>
            <a:pPr marL="514350" indent="-514350" algn="just">
              <a:buAutoNum type="arabicParenR"/>
            </a:pPr>
            <a:r>
              <a:rPr lang="pl-PL" dirty="0" smtClean="0"/>
              <a:t>państwo może dopuścić składanie skarg indywidualnych oraz międzypaństwowych na siebie</a:t>
            </a:r>
          </a:p>
          <a:p>
            <a:pPr marL="514350" indent="-514350" algn="just">
              <a:buAutoNum type="arabicParenR"/>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2802719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Komitet ds. Likwidacji Dyskryminacji Kobiet</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23 bezstronnych ekspertów</a:t>
            </a:r>
          </a:p>
          <a:p>
            <a:pPr marL="514350" indent="-514350" algn="just">
              <a:buAutoNum type="arabicParenR"/>
            </a:pPr>
            <a:r>
              <a:rPr lang="pl-PL" dirty="0" smtClean="0"/>
              <a:t>rozpatrywanie:</a:t>
            </a:r>
          </a:p>
          <a:p>
            <a:pPr marL="914400" lvl="1" indent="-514350" algn="just">
              <a:buFont typeface="+mj-lt"/>
              <a:buAutoNum type="alphaLcParenR"/>
            </a:pPr>
            <a:r>
              <a:rPr lang="pl-PL" dirty="0" smtClean="0"/>
              <a:t>sprawozdań</a:t>
            </a:r>
          </a:p>
          <a:p>
            <a:pPr marL="914400" lvl="1" indent="-514350" algn="just">
              <a:buFont typeface="+mj-lt"/>
              <a:buAutoNum type="alphaLcParenR"/>
            </a:pPr>
            <a:r>
              <a:rPr lang="pl-PL" dirty="0" smtClean="0"/>
              <a:t>skarg na państwa</a:t>
            </a:r>
          </a:p>
          <a:p>
            <a:pPr marL="514350" indent="-514350" algn="just">
              <a:buAutoNum type="arabicParenR"/>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342725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Komitet ds. Likwidacji Dyskryminacji Kobiet</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23 bezstronnych ekspertów</a:t>
            </a:r>
          </a:p>
          <a:p>
            <a:pPr marL="514350" indent="-514350" algn="just">
              <a:buAutoNum type="arabicParenR"/>
            </a:pPr>
            <a:r>
              <a:rPr lang="pl-PL" dirty="0" smtClean="0"/>
              <a:t>rozpatrywanie:</a:t>
            </a:r>
          </a:p>
          <a:p>
            <a:pPr marL="914400" lvl="1" indent="-514350" algn="just">
              <a:buFont typeface="+mj-lt"/>
              <a:buAutoNum type="alphaLcParenR"/>
            </a:pPr>
            <a:r>
              <a:rPr lang="pl-PL" dirty="0" smtClean="0"/>
              <a:t>sprawozdań</a:t>
            </a:r>
          </a:p>
          <a:p>
            <a:pPr marL="914400" lvl="1" indent="-514350" algn="just">
              <a:buFont typeface="+mj-lt"/>
              <a:buAutoNum type="alphaLcParenR"/>
            </a:pPr>
            <a:r>
              <a:rPr lang="pl-PL" dirty="0" smtClean="0"/>
              <a:t>skarg na państwa</a:t>
            </a:r>
          </a:p>
          <a:p>
            <a:pPr marL="514350" indent="-514350" algn="just">
              <a:buAutoNum type="arabicParenR"/>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213585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Komitet Praw Dziecka</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18 ekspertów</a:t>
            </a:r>
          </a:p>
          <a:p>
            <a:pPr marL="514350" indent="-514350" algn="just">
              <a:buAutoNum type="arabicParenR"/>
            </a:pPr>
            <a:r>
              <a:rPr lang="pl-PL" dirty="0" smtClean="0"/>
              <a:t>organizuje debaty ogólne, bada sprawozdania</a:t>
            </a:r>
          </a:p>
          <a:p>
            <a:pPr marL="514350" indent="-514350" algn="just">
              <a:buAutoNum type="arabicParenR"/>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358503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Komitet Pracowników Migrujących</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10 ekspertów</a:t>
            </a:r>
          </a:p>
          <a:p>
            <a:pPr marL="514350" indent="-514350" algn="just">
              <a:buAutoNum type="arabicParenR"/>
            </a:pPr>
            <a:r>
              <a:rPr lang="pl-PL" dirty="0" smtClean="0"/>
              <a:t>bada jedynie sprawozdania państw</a:t>
            </a:r>
          </a:p>
          <a:p>
            <a:pPr marL="514350" indent="-514350" algn="just">
              <a:buAutoNum type="arabicParenR"/>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789182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Sprawozdania państw</a:t>
            </a:r>
            <a:endParaRPr lang="pl-PL" dirty="0"/>
          </a:p>
        </p:txBody>
      </p:sp>
      <p:sp>
        <p:nvSpPr>
          <p:cNvPr id="3" name="Symbol zastępczy zawartości 2"/>
          <p:cNvSpPr>
            <a:spLocks noGrp="1"/>
          </p:cNvSpPr>
          <p:nvPr>
            <p:ph idx="1"/>
          </p:nvPr>
        </p:nvSpPr>
        <p:spPr>
          <a:xfrm>
            <a:off x="107504" y="1267450"/>
            <a:ext cx="8928992" cy="5473918"/>
          </a:xfrm>
        </p:spPr>
        <p:txBody>
          <a:bodyPr>
            <a:normAutofit lnSpcReduction="10000"/>
          </a:bodyPr>
          <a:lstStyle/>
          <a:p>
            <a:pPr marL="514350" indent="-514350" algn="just">
              <a:buAutoNum type="arabicParenR"/>
            </a:pPr>
            <a:r>
              <a:rPr lang="pl-PL" dirty="0" smtClean="0"/>
              <a:t>Jedyna wspólna forma dla wszystkich organów</a:t>
            </a:r>
          </a:p>
          <a:p>
            <a:pPr marL="514350" indent="-514350" algn="just">
              <a:buAutoNum type="arabicParenR"/>
            </a:pPr>
            <a:r>
              <a:rPr lang="pl-PL" dirty="0" smtClean="0"/>
              <a:t>Podstawa prawna – art. 40 MPPOiP (i odpowiadające im klauzule w innych traktatach)</a:t>
            </a:r>
          </a:p>
          <a:p>
            <a:pPr marL="514350" indent="-514350" algn="just">
              <a:buAutoNum type="arabicParenR"/>
            </a:pPr>
            <a:r>
              <a:rPr lang="pl-PL" dirty="0" smtClean="0"/>
              <a:t>Dwa rodzaje:</a:t>
            </a:r>
          </a:p>
          <a:p>
            <a:pPr marL="914400" lvl="1" indent="-514350" algn="just">
              <a:buFont typeface="+mj-lt"/>
              <a:buAutoNum type="alphaLcParenR"/>
            </a:pPr>
            <a:r>
              <a:rPr lang="pl-PL" dirty="0" smtClean="0"/>
              <a:t>pierwotne – po ratyfikacji danego traktatu</a:t>
            </a:r>
          </a:p>
          <a:p>
            <a:pPr marL="914400" lvl="1" indent="-514350" algn="just">
              <a:buFont typeface="+mj-lt"/>
              <a:buAutoNum type="alphaLcParenR"/>
            </a:pPr>
            <a:r>
              <a:rPr lang="pl-PL" dirty="0" smtClean="0"/>
              <a:t>okresowe – kolejne w regularnych odstępach</a:t>
            </a:r>
          </a:p>
          <a:p>
            <a:pPr marL="514350" indent="-514350" algn="just">
              <a:buFont typeface="+mj-lt"/>
              <a:buAutoNum type="arabicParenR"/>
            </a:pPr>
            <a:r>
              <a:rPr lang="pl-PL" dirty="0" smtClean="0"/>
              <a:t>Dołączany do niego jest tzw. raport bazowy (podstawowe informacje o danym państwie)</a:t>
            </a:r>
          </a:p>
          <a:p>
            <a:pPr marL="514350" indent="-514350" algn="just">
              <a:buFont typeface="+mj-lt"/>
              <a:buAutoNum type="arabicParenR"/>
            </a:pPr>
            <a:r>
              <a:rPr lang="pl-PL" dirty="0" smtClean="0"/>
              <a:t>Rola </a:t>
            </a:r>
            <a:r>
              <a:rPr lang="pl-PL" dirty="0" err="1" smtClean="0"/>
              <a:t>NGO’s</a:t>
            </a:r>
            <a:r>
              <a:rPr lang="pl-PL" dirty="0" smtClean="0"/>
              <a:t>: mogą przedkładać raporty alternatywne, spotykają się z członkami komitetów</a:t>
            </a:r>
          </a:p>
          <a:p>
            <a:pPr marL="514350" indent="-514350" algn="just">
              <a:buAutoNum type="arabicParenR"/>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1467558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System ONZ</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Określenie uniwersalnych standardów ochrony praw i wolności kluczowym zadaniem ONZ w pierwszych latach jego istnienia</a:t>
            </a:r>
          </a:p>
          <a:p>
            <a:pPr marL="514350" indent="-514350" algn="just">
              <a:buAutoNum type="arabicParenR"/>
            </a:pPr>
            <a:r>
              <a:rPr lang="pl-PL" dirty="0" smtClean="0"/>
              <a:t>Najważniejsze akty:</a:t>
            </a:r>
          </a:p>
          <a:p>
            <a:pPr marL="914400" lvl="1" indent="-514350" algn="just">
              <a:buFont typeface="+mj-lt"/>
              <a:buAutoNum type="alphaLcParenR"/>
            </a:pPr>
            <a:r>
              <a:rPr lang="pl-PL" dirty="0" smtClean="0"/>
              <a:t>Powszechna Deklaracja Praw Człowieka (1948 r.)</a:t>
            </a:r>
          </a:p>
          <a:p>
            <a:pPr marL="914400" lvl="1" indent="-514350" algn="just">
              <a:buFont typeface="+mj-lt"/>
              <a:buAutoNum type="alphaLcParenR"/>
            </a:pPr>
            <a:r>
              <a:rPr lang="pl-PL" dirty="0" smtClean="0"/>
              <a:t>międzynarodowe pakty praw człowieka (1966 r.)</a:t>
            </a:r>
            <a:endParaRPr lang="pl-PL" dirty="0"/>
          </a:p>
          <a:p>
            <a:pPr marL="514350" indent="-514350" algn="just">
              <a:buFont typeface="+mj-lt"/>
              <a:buAutoNum type="arabicParenR"/>
            </a:pPr>
            <a:r>
              <a:rPr lang="pl-PL" dirty="0" smtClean="0"/>
              <a:t>Bilans – kilkadziesiąt konwencji, wiele instytucji</a:t>
            </a:r>
          </a:p>
          <a:p>
            <a:pPr marL="514350" indent="-514350" algn="just">
              <a:buFont typeface="+mj-lt"/>
              <a:buAutoNum type="arabicParenR"/>
            </a:pPr>
            <a:r>
              <a:rPr lang="pl-PL" dirty="0" smtClean="0"/>
              <a:t>Dwa filary:</a:t>
            </a:r>
          </a:p>
          <a:p>
            <a:pPr marL="914400" lvl="1" indent="-514350" algn="just">
              <a:buFont typeface="+mj-lt"/>
              <a:buAutoNum type="alphaLcParenR"/>
            </a:pPr>
            <a:r>
              <a:rPr lang="pl-PL" dirty="0" smtClean="0"/>
              <a:t>system Karty Narodów Zjednoczonych</a:t>
            </a:r>
          </a:p>
          <a:p>
            <a:pPr marL="914400" lvl="1" indent="-514350" algn="just">
              <a:buFont typeface="+mj-lt"/>
              <a:buAutoNum type="alphaLcParenR"/>
            </a:pPr>
            <a:r>
              <a:rPr lang="pl-PL" dirty="0" smtClean="0"/>
              <a:t>system traktatowy</a:t>
            </a:r>
          </a:p>
        </p:txBody>
      </p:sp>
    </p:spTree>
    <p:extLst>
      <p:ext uri="{BB962C8B-B14F-4D97-AF65-F5344CB8AC3E}">
        <p14:creationId xmlns:p14="http://schemas.microsoft.com/office/powerpoint/2010/main" val="449550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Sprawozdania państw - efekty</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Uwagi końcowe organu – pozytywne lub negatywne</a:t>
            </a:r>
          </a:p>
          <a:p>
            <a:pPr marL="514350" indent="-514350" algn="just">
              <a:buAutoNum type="arabicParenR"/>
            </a:pPr>
            <a:r>
              <a:rPr lang="pl-PL" dirty="0" smtClean="0"/>
              <a:t>Środki najdalej idące:</a:t>
            </a:r>
          </a:p>
          <a:p>
            <a:pPr marL="914400" lvl="1" indent="-514350" algn="just">
              <a:buFont typeface="+mj-lt"/>
              <a:buAutoNum type="alphaLcParenR"/>
            </a:pPr>
            <a:r>
              <a:rPr lang="pl-PL" dirty="0" smtClean="0"/>
              <a:t>wysyłanie ponagleń</a:t>
            </a:r>
          </a:p>
          <a:p>
            <a:pPr marL="914400" lvl="1" indent="-514350" algn="just">
              <a:buFont typeface="+mj-lt"/>
              <a:buAutoNum type="alphaLcParenR"/>
            </a:pPr>
            <a:r>
              <a:rPr lang="pl-PL" dirty="0" smtClean="0"/>
              <a:t>publikacja listy państw zalegających z raportami</a:t>
            </a:r>
          </a:p>
          <a:p>
            <a:pPr marL="514350" indent="-514350" algn="just">
              <a:buAutoNum type="arabicParenR"/>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3708391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Skargi indywidualne w systemie ONZ</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Font typeface="+mj-lt"/>
              <a:buAutoNum type="arabicPeriod"/>
            </a:pPr>
            <a:r>
              <a:rPr lang="pl-PL" dirty="0" smtClean="0"/>
              <a:t>Organy: </a:t>
            </a:r>
            <a:r>
              <a:rPr lang="pl-PL" dirty="0" err="1" smtClean="0"/>
              <a:t>KPCz</a:t>
            </a:r>
            <a:r>
              <a:rPr lang="pl-PL" dirty="0" smtClean="0"/>
              <a:t>, </a:t>
            </a:r>
            <a:r>
              <a:rPr lang="pl-PL" dirty="0" err="1" smtClean="0"/>
              <a:t>Kds.LDR</a:t>
            </a:r>
            <a:r>
              <a:rPr lang="pl-PL" dirty="0" smtClean="0"/>
              <a:t>, KPT, </a:t>
            </a:r>
            <a:r>
              <a:rPr lang="pl-PL" dirty="0" err="1" smtClean="0"/>
              <a:t>Kds.LDK</a:t>
            </a:r>
            <a:endParaRPr lang="pl-PL" dirty="0" smtClean="0"/>
          </a:p>
          <a:p>
            <a:pPr marL="514350" indent="-514350" algn="just">
              <a:buFont typeface="+mj-lt"/>
              <a:buAutoNum type="arabicPeriod"/>
            </a:pPr>
            <a:r>
              <a:rPr lang="pl-PL" dirty="0" smtClean="0"/>
              <a:t>Charakter prawny: zawiadomienie (nie skarga), efektem – opinia (nie wyrok)</a:t>
            </a:r>
          </a:p>
          <a:p>
            <a:pPr marL="514350" indent="-514350" algn="just">
              <a:buFont typeface="+mj-lt"/>
              <a:buAutoNum type="arabicPeriod"/>
            </a:pPr>
            <a:r>
              <a:rPr lang="pl-PL" dirty="0" smtClean="0"/>
              <a:t>Wyłącznie osoby fizyczne, na piśmie (brak przymusu adwokacko-radcowskiego)</a:t>
            </a:r>
          </a:p>
          <a:p>
            <a:pPr marL="514350" indent="-514350" algn="just">
              <a:buFont typeface="+mj-lt"/>
              <a:buAutoNum type="arabicPeriod"/>
            </a:pPr>
            <a:r>
              <a:rPr lang="pl-PL" dirty="0" smtClean="0"/>
              <a:t>Zalecane, by w jednym z języków sekretariatu ONZ (angielski, francuski lub hiszpański)</a:t>
            </a:r>
          </a:p>
          <a:p>
            <a:pPr marL="514350" indent="-514350" algn="just">
              <a:buFont typeface="+mj-lt"/>
              <a:buAutoNum type="arabicPeriod"/>
            </a:pPr>
            <a:r>
              <a:rPr lang="pl-PL" dirty="0" smtClean="0"/>
              <a:t>Nie ma rozprawy – tylko badanie dokumentów obu stron</a:t>
            </a:r>
          </a:p>
          <a:p>
            <a:pPr marL="514350" indent="-514350" algn="just">
              <a:buFont typeface="+mj-lt"/>
              <a:buAutoNum type="arabicPeriod"/>
            </a:pPr>
            <a:r>
              <a:rPr lang="pl-PL" dirty="0" smtClean="0"/>
              <a:t>Rozstrzygane większością głosów</a:t>
            </a:r>
          </a:p>
          <a:p>
            <a:pPr marL="514350" indent="-514350" algn="just">
              <a:buAutoNum type="arabicParenR"/>
            </a:pPr>
            <a:endParaRPr lang="pl-PL" dirty="0" smtClean="0"/>
          </a:p>
        </p:txBody>
      </p:sp>
    </p:spTree>
    <p:extLst>
      <p:ext uri="{BB962C8B-B14F-4D97-AF65-F5344CB8AC3E}">
        <p14:creationId xmlns:p14="http://schemas.microsoft.com/office/powerpoint/2010/main" val="773160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Skargi indywidualne w systemie ONZ</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0" indent="0" algn="just">
              <a:buNone/>
            </a:pPr>
            <a:r>
              <a:rPr lang="pl-PL" dirty="0" smtClean="0"/>
              <a:t>7. Nie ma terminu na wniesienie skargi</a:t>
            </a:r>
          </a:p>
          <a:p>
            <a:pPr marL="0" indent="0" algn="just">
              <a:buNone/>
            </a:pPr>
            <a:r>
              <a:rPr lang="pl-PL" dirty="0" smtClean="0"/>
              <a:t>8. Szerokie rozumienie „ofiary” – samo istnienie ustawodawstwa może już wystarczyć</a:t>
            </a:r>
          </a:p>
          <a:p>
            <a:pPr marL="0" indent="0" algn="just">
              <a:buNone/>
            </a:pPr>
            <a:r>
              <a:rPr lang="pl-PL" dirty="0" smtClean="0"/>
              <a:t>9. Trzeba wyczerpać środki krajowe  - chyba że nadmiernie wydłużą postępowanie</a:t>
            </a:r>
          </a:p>
          <a:p>
            <a:pPr marL="0" indent="0" algn="just">
              <a:buNone/>
            </a:pPr>
            <a:r>
              <a:rPr lang="pl-PL" dirty="0" smtClean="0"/>
              <a:t>10. Komitet może się zwrócić o czasowe zawieszenie wykonanie sankcji, np. kary śmierci (do czasu zbadania sprawy)</a:t>
            </a:r>
          </a:p>
          <a:p>
            <a:pPr marL="514350" indent="-514350" algn="just">
              <a:buAutoNum type="arabicParenR"/>
            </a:pPr>
            <a:endParaRPr lang="pl-PL" dirty="0" smtClean="0"/>
          </a:p>
        </p:txBody>
      </p:sp>
    </p:spTree>
    <p:extLst>
      <p:ext uri="{BB962C8B-B14F-4D97-AF65-F5344CB8AC3E}">
        <p14:creationId xmlns:p14="http://schemas.microsoft.com/office/powerpoint/2010/main" val="1591543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Skargi indywidualne w systemie ONZ</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0" indent="0" algn="just">
              <a:buNone/>
            </a:pPr>
            <a:r>
              <a:rPr lang="pl-PL" dirty="0" smtClean="0"/>
              <a:t>11. Środki w razie uznania naruszenia:</a:t>
            </a:r>
          </a:p>
          <a:p>
            <a:pPr marL="914400" lvl="1" indent="-514350" algn="just">
              <a:buFont typeface="+mj-lt"/>
              <a:buAutoNum type="alphaLcParenR"/>
            </a:pPr>
            <a:r>
              <a:rPr lang="pl-PL" dirty="0" smtClean="0"/>
              <a:t>nakaz podjęcia niezbędnych kroków</a:t>
            </a:r>
          </a:p>
          <a:p>
            <a:pPr marL="914400" lvl="1" indent="-514350" algn="just">
              <a:buFont typeface="+mj-lt"/>
              <a:buAutoNum type="alphaLcParenR"/>
            </a:pPr>
            <a:r>
              <a:rPr lang="pl-PL" dirty="0" smtClean="0"/>
              <a:t>w przypadku naruszenia prawa do </a:t>
            </a:r>
            <a:r>
              <a:rPr lang="pl-PL" i="1" dirty="0" smtClean="0"/>
              <a:t>fair </a:t>
            </a:r>
            <a:r>
              <a:rPr lang="pl-PL" i="1" dirty="0" err="1" smtClean="0"/>
              <a:t>trial</a:t>
            </a:r>
            <a:r>
              <a:rPr lang="pl-PL" dirty="0" smtClean="0"/>
              <a:t> – nakaz powtórzenia procesu</a:t>
            </a:r>
          </a:p>
          <a:p>
            <a:pPr marL="914400" lvl="1" indent="-514350" algn="just">
              <a:buFont typeface="+mj-lt"/>
              <a:buAutoNum type="alphaLcParenR"/>
            </a:pPr>
            <a:r>
              <a:rPr lang="pl-PL" dirty="0" smtClean="0"/>
              <a:t>państwo na piśmie opisuje wykonanie rozstrzygnięcia</a:t>
            </a:r>
          </a:p>
          <a:p>
            <a:pPr marL="514350" indent="-514350" algn="just">
              <a:buAutoNum type="arabicParenR"/>
            </a:pPr>
            <a:endParaRPr lang="pl-PL" dirty="0" smtClean="0"/>
          </a:p>
        </p:txBody>
      </p:sp>
    </p:spTree>
    <p:extLst>
      <p:ext uri="{BB962C8B-B14F-4D97-AF65-F5344CB8AC3E}">
        <p14:creationId xmlns:p14="http://schemas.microsoft.com/office/powerpoint/2010/main" val="4010485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Wysoki Komisarz ONZ ds. Praw Człowieka</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Organ utworzony w 1993 r. przez Zgromadzenie Ogólne ONZ</a:t>
            </a:r>
          </a:p>
          <a:p>
            <a:pPr marL="514350" indent="-514350" algn="just">
              <a:buAutoNum type="arabicPeriod"/>
            </a:pPr>
            <a:r>
              <a:rPr lang="pl-PL" dirty="0" smtClean="0"/>
              <a:t>Wybierany przez Zgromadzenie Ogólne na wniosek Sekretarza Generalnego na 4-letnią kadencję</a:t>
            </a:r>
          </a:p>
          <a:p>
            <a:pPr marL="514350" indent="-514350" algn="just">
              <a:buAutoNum type="arabicPeriod"/>
            </a:pPr>
            <a:r>
              <a:rPr lang="pl-PL" dirty="0" smtClean="0"/>
              <a:t>W randze zastępcy Sekretarza Generalnego ONZ</a:t>
            </a:r>
          </a:p>
          <a:p>
            <a:pPr marL="514350" indent="-514350" algn="just">
              <a:buAutoNum type="arabicPeriod"/>
            </a:pPr>
            <a:r>
              <a:rPr lang="pl-PL" dirty="0" smtClean="0"/>
              <a:t>Zadania – m.in.:</a:t>
            </a:r>
          </a:p>
          <a:p>
            <a:pPr marL="914400" lvl="1" indent="-514350" algn="just">
              <a:buFont typeface="+mj-lt"/>
              <a:buAutoNum type="alphaLcParenR"/>
            </a:pPr>
            <a:r>
              <a:rPr lang="pl-PL" dirty="0" smtClean="0"/>
              <a:t>promocja i ochrona praw człowieka</a:t>
            </a:r>
          </a:p>
          <a:p>
            <a:pPr marL="914400" lvl="1" indent="-514350" algn="just">
              <a:buFont typeface="+mj-lt"/>
              <a:buAutoNum type="alphaLcParenR"/>
            </a:pPr>
            <a:r>
              <a:rPr lang="pl-PL" dirty="0" smtClean="0"/>
              <a:t>międzynarodowa współpraca na rzecz praw człowieka</a:t>
            </a:r>
          </a:p>
          <a:p>
            <a:pPr marL="914400" lvl="1" indent="-514350" algn="just">
              <a:buFont typeface="+mj-lt"/>
              <a:buAutoNum type="alphaLcParenR"/>
            </a:pPr>
            <a:r>
              <a:rPr lang="pl-PL" dirty="0" smtClean="0"/>
              <a:t>dialog z państwami członkowskimi w tym zakresie</a:t>
            </a:r>
          </a:p>
        </p:txBody>
      </p:sp>
    </p:spTree>
    <p:extLst>
      <p:ext uri="{BB962C8B-B14F-4D97-AF65-F5344CB8AC3E}">
        <p14:creationId xmlns:p14="http://schemas.microsoft.com/office/powerpoint/2010/main" val="926902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3240360"/>
          </a:xfrm>
        </p:spPr>
        <p:txBody>
          <a:bodyPr>
            <a:normAutofit/>
          </a:bodyPr>
          <a:lstStyle/>
          <a:p>
            <a:r>
              <a:rPr lang="pl-PL" dirty="0" smtClean="0"/>
              <a:t>Ochrona praw człowieka w systemie Rady Europy</a:t>
            </a:r>
            <a:endParaRPr lang="pl-PL" dirty="0"/>
          </a:p>
        </p:txBody>
      </p:sp>
    </p:spTree>
    <p:extLst>
      <p:ext uri="{BB962C8B-B14F-4D97-AF65-F5344CB8AC3E}">
        <p14:creationId xmlns:p14="http://schemas.microsoft.com/office/powerpoint/2010/main" val="543787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Rada Europy</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Powstanie – 5 maja 1949 r. jako reakcja na masowe naruszenia praw i wolności w czasie II wojny światowej w Europie</a:t>
            </a:r>
          </a:p>
          <a:p>
            <a:pPr marL="514350" indent="-514350" algn="just">
              <a:buAutoNum type="arabicPeriod"/>
            </a:pPr>
            <a:r>
              <a:rPr lang="pl-PL" dirty="0" smtClean="0"/>
              <a:t>Członkami nie tylko państwa Unii Europejskiej, ale również np. Turcja, Ukraina i Rosja.</a:t>
            </a:r>
          </a:p>
          <a:p>
            <a:pPr marL="514350" indent="-514350" algn="just">
              <a:buAutoNum type="arabicPeriod"/>
            </a:pPr>
            <a:r>
              <a:rPr lang="pl-PL" dirty="0" smtClean="0"/>
              <a:t>Najważniejszym instrumentem – traktaty (konwencje)</a:t>
            </a:r>
          </a:p>
          <a:p>
            <a:pPr marL="514350" indent="-514350" algn="just">
              <a:buAutoNum type="arabicPeriod"/>
            </a:pPr>
            <a:r>
              <a:rPr lang="pl-PL" dirty="0" smtClean="0"/>
              <a:t>Inne akty:</a:t>
            </a:r>
          </a:p>
          <a:p>
            <a:pPr marL="914400" lvl="1" indent="-514350" algn="just">
              <a:buFont typeface="+mj-lt"/>
              <a:buAutoNum type="alphaLcParenR"/>
            </a:pPr>
            <a:r>
              <a:rPr lang="pl-PL" dirty="0" smtClean="0"/>
              <a:t>KMRE – zalecenia, rezolucje, decyzje i deklaracje</a:t>
            </a:r>
          </a:p>
          <a:p>
            <a:pPr marL="914400" lvl="1" indent="-514350" algn="just">
              <a:buFont typeface="+mj-lt"/>
              <a:buAutoNum type="alphaLcParenR"/>
            </a:pPr>
            <a:r>
              <a:rPr lang="pl-PL" dirty="0" smtClean="0"/>
              <a:t>ZPRE – zalecenia, rezolucje, opinie i wytyczne</a:t>
            </a:r>
          </a:p>
        </p:txBody>
      </p:sp>
    </p:spTree>
    <p:extLst>
      <p:ext uri="{BB962C8B-B14F-4D97-AF65-F5344CB8AC3E}">
        <p14:creationId xmlns:p14="http://schemas.microsoft.com/office/powerpoint/2010/main" val="1718251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Filary systemu Rady Europy</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Konwencja o ochronie praw człowieka i podstawowych wolności</a:t>
            </a:r>
          </a:p>
          <a:p>
            <a:pPr marL="514350" indent="-514350" algn="just">
              <a:buAutoNum type="arabicPeriod"/>
            </a:pPr>
            <a:r>
              <a:rPr lang="pl-PL" dirty="0" smtClean="0"/>
              <a:t>Europejska Karta Społeczna</a:t>
            </a:r>
          </a:p>
          <a:p>
            <a:pPr marL="514350" indent="-514350" algn="just">
              <a:buAutoNum type="arabicPeriod"/>
            </a:pPr>
            <a:r>
              <a:rPr lang="pl-PL" dirty="0" smtClean="0"/>
              <a:t>Europejska konwencja o zapobieganiu torturom oraz nieludzkiemu lub poniżającemu traktowaniu albo karaniu</a:t>
            </a:r>
          </a:p>
          <a:p>
            <a:pPr marL="514350" indent="-514350" algn="just">
              <a:buAutoNum type="arabicPeriod"/>
            </a:pPr>
            <a:r>
              <a:rPr lang="pl-PL" dirty="0" smtClean="0"/>
              <a:t>Europejska konwencja ramowa o ochronie mniejszości narodowych</a:t>
            </a:r>
          </a:p>
        </p:txBody>
      </p:sp>
    </p:spTree>
    <p:extLst>
      <p:ext uri="{BB962C8B-B14F-4D97-AF65-F5344CB8AC3E}">
        <p14:creationId xmlns:p14="http://schemas.microsoft.com/office/powerpoint/2010/main" val="392259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EKPCz</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Powstanie:</a:t>
            </a:r>
          </a:p>
          <a:p>
            <a:pPr marL="914400" lvl="1" indent="-514350" algn="just">
              <a:buFont typeface="+mj-lt"/>
              <a:buAutoNum type="alphaLcParenR"/>
            </a:pPr>
            <a:r>
              <a:rPr lang="pl-PL" dirty="0" smtClean="0"/>
              <a:t>otwarta do podpisu 4.11.1950 r.</a:t>
            </a:r>
          </a:p>
          <a:p>
            <a:pPr marL="914400" lvl="1" indent="-514350" algn="just">
              <a:buFont typeface="+mj-lt"/>
              <a:buAutoNum type="alphaLcParenR"/>
            </a:pPr>
            <a:r>
              <a:rPr lang="pl-PL" dirty="0" smtClean="0"/>
              <a:t>weszła w życie 8.09.1953 r.</a:t>
            </a:r>
          </a:p>
          <a:p>
            <a:pPr marL="514350" indent="-514350" algn="just">
              <a:buFont typeface="+mj-lt"/>
              <a:buAutoNum type="arabicPeriod"/>
            </a:pPr>
            <a:r>
              <a:rPr lang="pl-PL" dirty="0" smtClean="0"/>
              <a:t>Inspirowana Powszechną Deklaracją z 1948 r.</a:t>
            </a:r>
          </a:p>
          <a:p>
            <a:pPr marL="514350" indent="-514350" algn="just">
              <a:buFont typeface="+mj-lt"/>
              <a:buAutoNum type="arabicPeriod"/>
            </a:pPr>
            <a:r>
              <a:rPr lang="pl-PL" dirty="0" smtClean="0"/>
              <a:t>Jej ratyfikacja warunkiem koniecznym członkostwa w Radzie Europy</a:t>
            </a:r>
          </a:p>
          <a:p>
            <a:pPr marL="514350" indent="-514350" algn="just">
              <a:buFont typeface="+mj-lt"/>
              <a:buAutoNum type="arabicPeriod"/>
            </a:pPr>
            <a:r>
              <a:rPr lang="pl-PL" dirty="0" smtClean="0"/>
              <a:t>Filarem – Europejski Trybunał Praw Człowieka w Strasburgu, który rozpatruje skargi:</a:t>
            </a:r>
          </a:p>
          <a:p>
            <a:pPr marL="914400" lvl="1" indent="-514350" algn="just">
              <a:buFont typeface="+mj-lt"/>
              <a:buAutoNum type="alphaLcParenR"/>
            </a:pPr>
            <a:r>
              <a:rPr lang="pl-PL" dirty="0" smtClean="0"/>
              <a:t>międzypaństwowe (</a:t>
            </a:r>
            <a:r>
              <a:rPr lang="pl-PL" i="1" dirty="0" smtClean="0"/>
              <a:t>inter-states complaints</a:t>
            </a:r>
            <a:r>
              <a:rPr lang="pl-PL" dirty="0" smtClean="0"/>
              <a:t>)</a:t>
            </a:r>
          </a:p>
          <a:p>
            <a:pPr marL="914400" lvl="1" indent="-514350" algn="just">
              <a:buFont typeface="+mj-lt"/>
              <a:buAutoNum type="alphaLcParenR"/>
            </a:pPr>
            <a:r>
              <a:rPr lang="pl-PL" dirty="0" smtClean="0"/>
              <a:t>indywidualne (</a:t>
            </a:r>
            <a:r>
              <a:rPr lang="pl-PL" i="1" dirty="0" smtClean="0"/>
              <a:t>individual complaints</a:t>
            </a:r>
            <a:r>
              <a:rPr lang="pl-PL" dirty="0" smtClean="0"/>
              <a:t>)</a:t>
            </a:r>
          </a:p>
        </p:txBody>
      </p:sp>
    </p:spTree>
    <p:extLst>
      <p:ext uri="{BB962C8B-B14F-4D97-AF65-F5344CB8AC3E}">
        <p14:creationId xmlns:p14="http://schemas.microsoft.com/office/powerpoint/2010/main" val="3034953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ETPCz</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Sędziowie</a:t>
            </a:r>
          </a:p>
          <a:p>
            <a:pPr marL="914400" lvl="1" indent="-514350" algn="just">
              <a:buFont typeface="+mj-lt"/>
              <a:buAutoNum type="alphaLcParenR"/>
            </a:pPr>
            <a:r>
              <a:rPr lang="pl-PL" dirty="0" smtClean="0"/>
              <a:t>47 (tylu, ile jest państw-stron Konwencji)</a:t>
            </a:r>
          </a:p>
          <a:p>
            <a:pPr marL="914400" lvl="1" indent="-514350" algn="just">
              <a:buFont typeface="+mj-lt"/>
              <a:buAutoNum type="alphaLcParenR"/>
            </a:pPr>
            <a:r>
              <a:rPr lang="pl-PL" dirty="0" smtClean="0"/>
              <a:t>wybierani przez ZPRE z kandydatów zgłoszonych przez dane państwo</a:t>
            </a:r>
          </a:p>
          <a:p>
            <a:pPr marL="914400" lvl="1" indent="-514350" algn="just">
              <a:buFont typeface="+mj-lt"/>
              <a:buAutoNum type="alphaLcParenR"/>
            </a:pPr>
            <a:r>
              <a:rPr lang="pl-PL" dirty="0" smtClean="0"/>
              <a:t>wybierani na 9 lat (zakaz reelekcji)</a:t>
            </a:r>
          </a:p>
          <a:p>
            <a:pPr marL="914400" lvl="1" indent="-514350" algn="just">
              <a:buFont typeface="+mj-lt"/>
              <a:buAutoNum type="alphaLcParenR"/>
            </a:pPr>
            <a:r>
              <a:rPr lang="pl-PL" dirty="0" smtClean="0"/>
              <a:t>niezależni i bezstronni</a:t>
            </a:r>
          </a:p>
          <a:p>
            <a:pPr marL="514350" indent="-514350" algn="just">
              <a:buFont typeface="+mj-lt"/>
              <a:buAutoNum type="arabicPeriod"/>
            </a:pPr>
            <a:r>
              <a:rPr lang="pl-PL" dirty="0" smtClean="0"/>
              <a:t>Polscy sędziowie:</a:t>
            </a:r>
          </a:p>
          <a:p>
            <a:pPr marL="914400" lvl="1" indent="-514350" algn="just">
              <a:buFont typeface="+mj-lt"/>
              <a:buAutoNum type="alphaLcParenR"/>
            </a:pPr>
            <a:r>
              <a:rPr lang="pl-PL" dirty="0" smtClean="0"/>
              <a:t>Jerzy Makarczyk</a:t>
            </a:r>
          </a:p>
          <a:p>
            <a:pPr marL="914400" lvl="1" indent="-514350" algn="just">
              <a:buFont typeface="+mj-lt"/>
              <a:buAutoNum type="alphaLcParenR"/>
            </a:pPr>
            <a:r>
              <a:rPr lang="pl-PL" dirty="0" smtClean="0"/>
              <a:t>Lech Garlicki</a:t>
            </a:r>
          </a:p>
          <a:p>
            <a:pPr marL="914400" lvl="1" indent="-514350" algn="just">
              <a:buFont typeface="+mj-lt"/>
              <a:buAutoNum type="alphaLcParenR"/>
            </a:pPr>
            <a:r>
              <a:rPr lang="pl-PL" dirty="0" smtClean="0"/>
              <a:t>Krzysztof </a:t>
            </a:r>
            <a:r>
              <a:rPr lang="pl-PL" dirty="0" err="1" smtClean="0"/>
              <a:t>Wojtyczek</a:t>
            </a:r>
            <a:r>
              <a:rPr lang="pl-PL" dirty="0" smtClean="0"/>
              <a:t> (od 2012 r.)</a:t>
            </a:r>
          </a:p>
        </p:txBody>
      </p:sp>
    </p:spTree>
    <p:extLst>
      <p:ext uri="{BB962C8B-B14F-4D97-AF65-F5344CB8AC3E}">
        <p14:creationId xmlns:p14="http://schemas.microsoft.com/office/powerpoint/2010/main" val="728596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System Karty Narodów Zjednoczonych</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wg KNZ celem ONZ m.in. przywrócenie wiary w prawa człowieka</a:t>
            </a:r>
          </a:p>
          <a:p>
            <a:pPr marL="514350" indent="-514350" algn="just">
              <a:buAutoNum type="arabicParenR"/>
            </a:pPr>
            <a:r>
              <a:rPr lang="pl-PL" dirty="0" smtClean="0"/>
              <a:t>organ odpowiedzialny za promocję i ochronę praw człowieka – Rada Gospodarczo i Społeczna</a:t>
            </a:r>
          </a:p>
          <a:p>
            <a:pPr marL="514350" indent="-514350" algn="just">
              <a:buAutoNum type="arabicParenR"/>
            </a:pPr>
            <a:r>
              <a:rPr lang="pl-PL" dirty="0" smtClean="0"/>
              <a:t>Rada powołała dwa organy dla ochrony praw:</a:t>
            </a:r>
          </a:p>
          <a:p>
            <a:pPr marL="914400" lvl="1" indent="-514350" algn="just">
              <a:buFont typeface="+mj-lt"/>
              <a:buAutoNum type="alphaLcParenR"/>
            </a:pPr>
            <a:r>
              <a:rPr lang="pl-PL" dirty="0" smtClean="0"/>
              <a:t>Komisję Praw Człowieka</a:t>
            </a:r>
          </a:p>
          <a:p>
            <a:pPr marL="914400" lvl="1" indent="-514350" algn="just">
              <a:buFont typeface="+mj-lt"/>
              <a:buAutoNum type="alphaLcParenR"/>
            </a:pPr>
            <a:r>
              <a:rPr lang="pl-PL" dirty="0" smtClean="0"/>
              <a:t>Komisję do spraw Statusu Kobiet</a:t>
            </a:r>
          </a:p>
        </p:txBody>
      </p:sp>
    </p:spTree>
    <p:extLst>
      <p:ext uri="{BB962C8B-B14F-4D97-AF65-F5344CB8AC3E}">
        <p14:creationId xmlns:p14="http://schemas.microsoft.com/office/powerpoint/2010/main" val="15987241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Formy organizacyjne działania ETPCz</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Zgromadzenie Plenarne (tylko sprawy administracyjne, nie rozpatruje skarg)</a:t>
            </a:r>
          </a:p>
          <a:p>
            <a:pPr marL="514350" indent="-514350" algn="just">
              <a:buAutoNum type="arabicPeriod"/>
            </a:pPr>
            <a:r>
              <a:rPr lang="pl-PL" dirty="0" smtClean="0"/>
              <a:t>Izba Trybunału</a:t>
            </a:r>
          </a:p>
          <a:p>
            <a:pPr marL="514350" indent="-514350" algn="just">
              <a:buAutoNum type="arabicPeriod"/>
            </a:pPr>
            <a:r>
              <a:rPr lang="pl-PL" dirty="0" smtClean="0"/>
              <a:t>Wielka Izba Trybunału</a:t>
            </a:r>
          </a:p>
          <a:p>
            <a:pPr marL="514350" indent="-514350" algn="just">
              <a:buAutoNum type="arabicPeriod"/>
            </a:pPr>
            <a:r>
              <a:rPr lang="pl-PL" dirty="0" smtClean="0"/>
              <a:t>Panel Wielkiej Izby Trybunału</a:t>
            </a:r>
          </a:p>
          <a:p>
            <a:pPr marL="514350" indent="-514350" algn="just">
              <a:buAutoNum type="arabicPeriod"/>
            </a:pPr>
            <a:r>
              <a:rPr lang="pl-PL" dirty="0" smtClean="0"/>
              <a:t>Komitet Trybunału</a:t>
            </a:r>
          </a:p>
          <a:p>
            <a:pPr marL="514350" indent="-514350" algn="just">
              <a:buAutoNum type="arabicPeriod"/>
            </a:pPr>
            <a:r>
              <a:rPr lang="pl-PL" dirty="0" smtClean="0"/>
              <a:t>Sędzia zasiadający jednoosobowo</a:t>
            </a:r>
          </a:p>
        </p:txBody>
      </p:sp>
    </p:spTree>
    <p:extLst>
      <p:ext uri="{BB962C8B-B14F-4D97-AF65-F5344CB8AC3E}">
        <p14:creationId xmlns:p14="http://schemas.microsoft.com/office/powerpoint/2010/main" val="17726148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Izba Trybunału</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7 sędziów</a:t>
            </a:r>
          </a:p>
          <a:p>
            <a:pPr marL="514350" indent="-514350" algn="just">
              <a:buAutoNum type="arabicPeriod"/>
            </a:pPr>
            <a:r>
              <a:rPr lang="pl-PL" dirty="0" smtClean="0"/>
              <a:t>Podstawowy skład rozpatrujący sprawy</a:t>
            </a:r>
          </a:p>
        </p:txBody>
      </p:sp>
    </p:spTree>
    <p:extLst>
      <p:ext uri="{BB962C8B-B14F-4D97-AF65-F5344CB8AC3E}">
        <p14:creationId xmlns:p14="http://schemas.microsoft.com/office/powerpoint/2010/main" val="9468193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Wielka Izba Trybunału</a:t>
            </a:r>
            <a:endParaRPr lang="pl-PL" dirty="0"/>
          </a:p>
        </p:txBody>
      </p:sp>
      <p:sp>
        <p:nvSpPr>
          <p:cNvPr id="3" name="Symbol zastępczy zawartości 2"/>
          <p:cNvSpPr>
            <a:spLocks noGrp="1"/>
          </p:cNvSpPr>
          <p:nvPr>
            <p:ph idx="1"/>
          </p:nvPr>
        </p:nvSpPr>
        <p:spPr>
          <a:xfrm>
            <a:off x="107504" y="1267450"/>
            <a:ext cx="8928992" cy="5473918"/>
          </a:xfrm>
        </p:spPr>
        <p:txBody>
          <a:bodyPr>
            <a:normAutofit lnSpcReduction="10000"/>
          </a:bodyPr>
          <a:lstStyle/>
          <a:p>
            <a:pPr marL="514350" indent="-514350" algn="just">
              <a:buAutoNum type="arabicPeriod"/>
            </a:pPr>
            <a:r>
              <a:rPr lang="pl-PL" dirty="0" smtClean="0"/>
              <a:t>17 sędziów</a:t>
            </a:r>
          </a:p>
          <a:p>
            <a:pPr marL="514350" indent="-514350" algn="just">
              <a:buAutoNum type="arabicPeriod"/>
            </a:pPr>
            <a:r>
              <a:rPr lang="pl-PL" dirty="0" smtClean="0"/>
              <a:t>Rozpatruje:</a:t>
            </a:r>
          </a:p>
          <a:p>
            <a:pPr marL="914400" lvl="1" indent="-514350" algn="just">
              <a:buFont typeface="+mj-lt"/>
              <a:buAutoNum type="alphaLcParenR"/>
            </a:pPr>
            <a:r>
              <a:rPr lang="pl-PL" dirty="0" smtClean="0"/>
              <a:t>sprawy przekazane przez izbę na podstawie art. 30:</a:t>
            </a:r>
          </a:p>
          <a:p>
            <a:pPr marL="1314450" lvl="2" indent="-514350" algn="just">
              <a:buFont typeface="+mj-lt"/>
              <a:buAutoNum type="romanLcPeriod"/>
            </a:pPr>
            <a:r>
              <a:rPr lang="pl-PL" dirty="0" smtClean="0"/>
              <a:t>poważne zagadnienie dotyczące interpretacji Konwencji</a:t>
            </a:r>
          </a:p>
          <a:p>
            <a:pPr marL="1314450" lvl="2" indent="-514350" algn="just">
              <a:buFont typeface="+mj-lt"/>
              <a:buAutoNum type="romanLcPeriod"/>
            </a:pPr>
            <a:r>
              <a:rPr lang="pl-PL" dirty="0" smtClean="0"/>
              <a:t>wyrok może być sprzeczny z wcześniejszym wyrokiem</a:t>
            </a:r>
          </a:p>
          <a:p>
            <a:pPr marL="914400" lvl="1" indent="-514350" algn="just">
              <a:buFont typeface="+mj-lt"/>
              <a:buAutoNum type="alphaLcParenR"/>
            </a:pPr>
            <a:r>
              <a:rPr lang="pl-PL" dirty="0" smtClean="0"/>
              <a:t>„odwołania” od wyroków izby</a:t>
            </a:r>
          </a:p>
          <a:p>
            <a:pPr marL="1314450" lvl="2" indent="-514350" algn="just">
              <a:buFont typeface="+mj-lt"/>
              <a:buAutoNum type="romanUcPeriod"/>
            </a:pPr>
            <a:r>
              <a:rPr lang="pl-PL" dirty="0" smtClean="0"/>
              <a:t>w wyjątkowych sprawach</a:t>
            </a:r>
          </a:p>
          <a:p>
            <a:pPr marL="1314450" lvl="2" indent="-514350" algn="just">
              <a:buFont typeface="+mj-lt"/>
              <a:buAutoNum type="romanUcPeriod"/>
            </a:pPr>
            <a:r>
              <a:rPr lang="pl-PL" dirty="0" smtClean="0"/>
              <a:t>można o to wnieść w 3 miesiące od wyroku izby</a:t>
            </a:r>
          </a:p>
          <a:p>
            <a:pPr marL="1314450" lvl="2" indent="-514350" algn="just">
              <a:buFont typeface="+mj-lt"/>
              <a:buAutoNum type="romanUcPeriod"/>
            </a:pPr>
            <a:r>
              <a:rPr lang="pl-PL" dirty="0" smtClean="0"/>
              <a:t>przyjmuje do rozpoznania 5 sędziów Wielkiej Izby (tzw. panel), gdy:</a:t>
            </a:r>
          </a:p>
          <a:p>
            <a:pPr marL="1771650" lvl="3" indent="-514350" algn="just">
              <a:buFont typeface="+mj-lt"/>
              <a:buAutoNum type="alphaLcParenR"/>
            </a:pPr>
            <a:r>
              <a:rPr lang="pl-PL" dirty="0" smtClean="0"/>
              <a:t>poważne zagadnienie stosowania lub interpretacji Konwencji</a:t>
            </a:r>
          </a:p>
          <a:p>
            <a:pPr marL="1771650" lvl="3" indent="-514350" algn="just">
              <a:buFont typeface="+mj-lt"/>
              <a:buAutoNum type="alphaLcParenR"/>
            </a:pPr>
            <a:r>
              <a:rPr lang="pl-PL" dirty="0" smtClean="0"/>
              <a:t>poważna kwestia o znaczeniu ogólnym</a:t>
            </a:r>
          </a:p>
        </p:txBody>
      </p:sp>
    </p:spTree>
    <p:extLst>
      <p:ext uri="{BB962C8B-B14F-4D97-AF65-F5344CB8AC3E}">
        <p14:creationId xmlns:p14="http://schemas.microsoft.com/office/powerpoint/2010/main" val="10082433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Komitet Trybunału</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3 sędziów</a:t>
            </a:r>
          </a:p>
          <a:p>
            <a:pPr marL="514350" indent="-514350" algn="just">
              <a:buAutoNum type="arabicPeriod"/>
            </a:pPr>
            <a:r>
              <a:rPr lang="pl-PL" dirty="0" smtClean="0"/>
              <a:t>Może jednomyślnie:</a:t>
            </a:r>
          </a:p>
          <a:p>
            <a:pPr marL="914400" lvl="1" indent="-514350" algn="just">
              <a:buFont typeface="+mj-lt"/>
              <a:buAutoNum type="alphaLcParenR"/>
            </a:pPr>
            <a:r>
              <a:rPr lang="pl-PL" dirty="0" smtClean="0"/>
              <a:t>uznać skargę za niedopuszczalną lub skreślić z listy</a:t>
            </a:r>
          </a:p>
          <a:p>
            <a:pPr marL="914400" lvl="1" indent="-514350" algn="just">
              <a:buFont typeface="+mj-lt"/>
              <a:buAutoNum type="alphaLcParenR"/>
            </a:pPr>
            <a:r>
              <a:rPr lang="pl-PL" dirty="0" smtClean="0"/>
              <a:t>rozstrzygnąć sprawę, jeśli zagadnienie prawne jest przedmiotem ugruntowanego orzecznictwa ETPC</a:t>
            </a:r>
          </a:p>
        </p:txBody>
      </p:sp>
    </p:spTree>
    <p:extLst>
      <p:ext uri="{BB962C8B-B14F-4D97-AF65-F5344CB8AC3E}">
        <p14:creationId xmlns:p14="http://schemas.microsoft.com/office/powerpoint/2010/main" val="2782018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Sędzia zasiadający jednoosobowo</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Zajmuje się wstępną kontrolą skargi</a:t>
            </a:r>
          </a:p>
          <a:p>
            <a:pPr marL="514350" indent="-514350" algn="just">
              <a:buAutoNum type="arabicPeriod"/>
            </a:pPr>
            <a:r>
              <a:rPr lang="pl-PL" dirty="0" smtClean="0"/>
              <a:t>Może skargę:</a:t>
            </a:r>
          </a:p>
          <a:p>
            <a:pPr marL="914400" lvl="1" indent="-514350" algn="just">
              <a:buFont typeface="+mj-lt"/>
              <a:buAutoNum type="alphaLcParenR"/>
            </a:pPr>
            <a:r>
              <a:rPr lang="pl-PL" dirty="0" smtClean="0"/>
              <a:t>uznać za niedopuszczalną</a:t>
            </a:r>
          </a:p>
          <a:p>
            <a:pPr marL="914400" lvl="1" indent="-514350" algn="just">
              <a:buFont typeface="+mj-lt"/>
              <a:buAutoNum type="alphaLcParenR"/>
            </a:pPr>
            <a:r>
              <a:rPr lang="pl-PL" dirty="0" smtClean="0"/>
              <a:t>skreślić z listy</a:t>
            </a:r>
          </a:p>
        </p:txBody>
      </p:sp>
    </p:spTree>
    <p:extLst>
      <p:ext uri="{BB962C8B-B14F-4D97-AF65-F5344CB8AC3E}">
        <p14:creationId xmlns:p14="http://schemas.microsoft.com/office/powerpoint/2010/main" val="32740985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Role sędziów Trybunału</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Zwykły członek</a:t>
            </a:r>
          </a:p>
          <a:p>
            <a:pPr marL="514350" indent="-514350" algn="just">
              <a:buAutoNum type="arabicPeriod"/>
            </a:pPr>
            <a:r>
              <a:rPr lang="pl-PL" dirty="0" smtClean="0"/>
              <a:t>Sędzia sprawozdawca</a:t>
            </a:r>
          </a:p>
          <a:p>
            <a:pPr marL="514350" indent="-514350" algn="just">
              <a:buAutoNum type="arabicPeriod"/>
            </a:pPr>
            <a:r>
              <a:rPr lang="pl-PL" dirty="0" smtClean="0"/>
              <a:t>Tzw. sędzia narodowy (tylko w składzie Wielkiej Izby)</a:t>
            </a:r>
          </a:p>
        </p:txBody>
      </p:sp>
    </p:spTree>
    <p:extLst>
      <p:ext uri="{BB962C8B-B14F-4D97-AF65-F5344CB8AC3E}">
        <p14:creationId xmlns:p14="http://schemas.microsoft.com/office/powerpoint/2010/main" val="3893938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Skarga indywidualna do ETPCz</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Mogą być wnoszone przez ofiary (również potencjalne) naruszeń praw wynikających z Konwencji lub protokołów dodatkowych:</a:t>
            </a:r>
          </a:p>
          <a:p>
            <a:pPr marL="914400" lvl="1" indent="-514350" algn="just">
              <a:buFont typeface="+mj-lt"/>
              <a:buAutoNum type="alphaLcParenR"/>
            </a:pPr>
            <a:r>
              <a:rPr lang="pl-PL" dirty="0" smtClean="0"/>
              <a:t>jednostki</a:t>
            </a:r>
          </a:p>
          <a:p>
            <a:pPr marL="914400" lvl="1" indent="-514350" algn="just">
              <a:buFont typeface="+mj-lt"/>
              <a:buAutoNum type="alphaLcParenR"/>
            </a:pPr>
            <a:r>
              <a:rPr lang="pl-PL" dirty="0" smtClean="0"/>
              <a:t>organizacje pozarządowe</a:t>
            </a:r>
          </a:p>
          <a:p>
            <a:pPr marL="914400" lvl="1" indent="-514350" algn="just">
              <a:buFont typeface="+mj-lt"/>
              <a:buAutoNum type="alphaLcParenR"/>
            </a:pPr>
            <a:r>
              <a:rPr lang="pl-PL" dirty="0" smtClean="0"/>
              <a:t>grupy jednostek</a:t>
            </a:r>
          </a:p>
          <a:p>
            <a:pPr marL="514350" indent="-514350" algn="just">
              <a:buFont typeface="+mj-lt"/>
              <a:buAutoNum type="arabicPeriod"/>
            </a:pPr>
            <a:r>
              <a:rPr lang="pl-PL" dirty="0" smtClean="0"/>
              <a:t>Podmiot wnoszący musi znajdować się pod jurysdykcją państwa-strony Konwencji</a:t>
            </a:r>
          </a:p>
        </p:txBody>
      </p:sp>
    </p:spTree>
    <p:extLst>
      <p:ext uri="{BB962C8B-B14F-4D97-AF65-F5344CB8AC3E}">
        <p14:creationId xmlns:p14="http://schemas.microsoft.com/office/powerpoint/2010/main" val="31379220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Dopuszczalność skargi:</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Dotyczy wyłącznie naruszenie praw z Konwencji lub protokołów dodatkowych</a:t>
            </a:r>
          </a:p>
          <a:p>
            <a:pPr marL="514350" indent="-514350" algn="just">
              <a:buAutoNum type="arabicPeriod"/>
            </a:pPr>
            <a:r>
              <a:rPr lang="pl-PL" dirty="0" smtClean="0"/>
              <a:t>Przedmiotem tylko działania lub zaniechania władz publicznych</a:t>
            </a:r>
          </a:p>
          <a:p>
            <a:pPr marL="514350" indent="-514350" algn="just">
              <a:buAutoNum type="arabicPeriod"/>
            </a:pPr>
            <a:r>
              <a:rPr lang="pl-PL" dirty="0" smtClean="0"/>
              <a:t>W przypadku skarżenia Polski – tylko okoliczności, które nastąpiły po 30 kwietnia 1993 r.</a:t>
            </a:r>
          </a:p>
          <a:p>
            <a:pPr marL="514350" indent="-514350" algn="just">
              <a:buAutoNum type="arabicPeriod"/>
            </a:pPr>
            <a:r>
              <a:rPr lang="pl-PL" dirty="0" smtClean="0"/>
              <a:t>Uprzednie wykorzystanie wszystkich krajowych środków odwoławczych</a:t>
            </a:r>
          </a:p>
          <a:p>
            <a:pPr marL="914400" lvl="1" indent="-514350" algn="just">
              <a:buFont typeface="+mj-lt"/>
              <a:buAutoNum type="alphaLcParenR"/>
            </a:pPr>
            <a:r>
              <a:rPr lang="pl-PL" dirty="0" smtClean="0"/>
              <a:t>chyba że ich nieskuteczność byłaby oczywista</a:t>
            </a:r>
          </a:p>
          <a:p>
            <a:pPr marL="914400" lvl="1" indent="-514350" algn="just">
              <a:buFont typeface="+mj-lt"/>
              <a:buAutoNum type="alphaLcParenR"/>
            </a:pPr>
            <a:r>
              <a:rPr lang="pl-PL" dirty="0" smtClean="0"/>
              <a:t>nie trzeba starać się o wznowienie postępowania</a:t>
            </a:r>
          </a:p>
        </p:txBody>
      </p:sp>
    </p:spTree>
    <p:extLst>
      <p:ext uri="{BB962C8B-B14F-4D97-AF65-F5344CB8AC3E}">
        <p14:creationId xmlns:p14="http://schemas.microsoft.com/office/powerpoint/2010/main" val="6254502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Dopuszczalność skargi:</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W terminie 6 miesięcy od wydania ostatecznego rozstrzygnięcia w kraju</a:t>
            </a:r>
          </a:p>
          <a:p>
            <a:pPr marL="514350" indent="-514350" algn="just">
              <a:buAutoNum type="arabicPeriod"/>
            </a:pPr>
            <a:r>
              <a:rPr lang="pl-PL" dirty="0" smtClean="0"/>
              <a:t>Nie można wnosić w interesie osoby trzeciej</a:t>
            </a:r>
          </a:p>
          <a:p>
            <a:pPr marL="514350" indent="-514350" algn="just">
              <a:buAutoNum type="arabicPeriod"/>
            </a:pPr>
            <a:r>
              <a:rPr lang="pl-PL" dirty="0" smtClean="0"/>
              <a:t>Nie może być identyczna ze sprawą co do meritum zbieżną ze sprawą rozpatrywaną już przez trybunał</a:t>
            </a:r>
          </a:p>
          <a:p>
            <a:pPr marL="514350" indent="-514350" algn="just">
              <a:buAutoNum type="arabicPeriod"/>
            </a:pPr>
            <a:r>
              <a:rPr lang="pl-PL" dirty="0" smtClean="0"/>
              <a:t>Niedopuszczalna, jeśli sprawa została przedłożona już innemu organowi międzynarodowemu (np. Komitet Praw Człowieka ONZ)</a:t>
            </a:r>
          </a:p>
        </p:txBody>
      </p:sp>
    </p:spTree>
    <p:extLst>
      <p:ext uri="{BB962C8B-B14F-4D97-AF65-F5344CB8AC3E}">
        <p14:creationId xmlns:p14="http://schemas.microsoft.com/office/powerpoint/2010/main" val="9076432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Przesłanka „poważnego uszczerbku”:</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Wprowadzona Protokołem nr 14</a:t>
            </a:r>
          </a:p>
          <a:p>
            <a:pPr marL="514350" indent="-514350" algn="just">
              <a:buAutoNum type="arabicPeriod"/>
            </a:pPr>
            <a:r>
              <a:rPr lang="pl-PL" dirty="0" smtClean="0"/>
              <a:t>Wyjątki:</a:t>
            </a:r>
          </a:p>
          <a:p>
            <a:pPr marL="914400" lvl="1" indent="-514350" algn="just">
              <a:buFont typeface="+mj-lt"/>
              <a:buAutoNum type="alphaLcParenR"/>
            </a:pPr>
            <a:r>
              <a:rPr lang="pl-PL" dirty="0" smtClean="0"/>
              <a:t>poszanowanie praw chronionych w Konwencji i tak wymaga rozpatrzenia</a:t>
            </a:r>
          </a:p>
          <a:p>
            <a:pPr marL="914400" lvl="1" indent="-514350" algn="just">
              <a:buFont typeface="+mj-lt"/>
              <a:buAutoNum type="alphaLcParenR"/>
            </a:pPr>
            <a:r>
              <a:rPr lang="pl-PL" dirty="0" smtClean="0"/>
              <a:t>sprawa nie została należycie rozpatrzona przez sąd krajowy</a:t>
            </a:r>
          </a:p>
        </p:txBody>
      </p:sp>
    </p:spTree>
    <p:extLst>
      <p:ext uri="{BB962C8B-B14F-4D97-AF65-F5344CB8AC3E}">
        <p14:creationId xmlns:p14="http://schemas.microsoft.com/office/powerpoint/2010/main" val="2927511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Komisja Praw Człowieka</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Utworzona w 1947 r.</a:t>
            </a:r>
          </a:p>
          <a:p>
            <a:pPr marL="514350" indent="-514350" algn="just">
              <a:buAutoNum type="arabicParenR"/>
            </a:pPr>
            <a:r>
              <a:rPr lang="pl-PL" dirty="0" smtClean="0"/>
              <a:t>53 członków (państw członkowskich) wybieranych na 3 lata przez Radę Gospodarczą i Społeczną</a:t>
            </a:r>
          </a:p>
          <a:p>
            <a:pPr marL="514350" indent="-514350" algn="just">
              <a:buAutoNum type="arabicParenR"/>
            </a:pPr>
            <a:r>
              <a:rPr lang="pl-PL" dirty="0" smtClean="0"/>
              <a:t>Zbiera się raz do roku, może też zbierać się na sesjach nadzwyczajnych (tak jak np. w 1992 r.)</a:t>
            </a:r>
          </a:p>
          <a:p>
            <a:pPr marL="514350" indent="-514350" algn="just">
              <a:buAutoNum type="arabicParenR"/>
            </a:pPr>
            <a:r>
              <a:rPr lang="pl-PL" dirty="0" smtClean="0"/>
              <a:t>Formy reakcji na poważne i masowe naruszenia:</a:t>
            </a:r>
          </a:p>
          <a:p>
            <a:pPr marL="914400" lvl="1" indent="-514350" algn="just">
              <a:buFont typeface="+mj-lt"/>
              <a:buAutoNum type="alphaLcParenR"/>
            </a:pPr>
            <a:r>
              <a:rPr lang="pl-PL" dirty="0" smtClean="0"/>
              <a:t>procedury specjalne</a:t>
            </a:r>
          </a:p>
          <a:p>
            <a:pPr marL="1314450" lvl="2" indent="-514350" algn="just"/>
            <a:r>
              <a:rPr lang="pl-PL" dirty="0" smtClean="0"/>
              <a:t>mandaty krajowe</a:t>
            </a:r>
          </a:p>
          <a:p>
            <a:pPr marL="1314450" lvl="2" indent="-514350" algn="just"/>
            <a:r>
              <a:rPr lang="pl-PL" dirty="0" smtClean="0"/>
              <a:t>mandaty tematyczne</a:t>
            </a:r>
          </a:p>
          <a:p>
            <a:pPr marL="914400" lvl="1" indent="-514350" algn="just">
              <a:buFont typeface="+mj-lt"/>
              <a:buAutoNum type="alphaLcParenR"/>
            </a:pPr>
            <a:r>
              <a:rPr lang="pl-PL" dirty="0" smtClean="0"/>
              <a:t>tzw. procedura 1503</a:t>
            </a:r>
          </a:p>
        </p:txBody>
      </p:sp>
    </p:spTree>
    <p:extLst>
      <p:ext uri="{BB962C8B-B14F-4D97-AF65-F5344CB8AC3E}">
        <p14:creationId xmlns:p14="http://schemas.microsoft.com/office/powerpoint/2010/main" val="197393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Wniesienie skargi</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Język – można w dowolnym języku państwa-Konwencji, ale w dalszym postępowaniu trzeba wybrać angielski lub francuski</a:t>
            </a:r>
          </a:p>
          <a:p>
            <a:pPr marL="514350" indent="-514350" algn="just">
              <a:buAutoNum type="arabicPeriod"/>
            </a:pPr>
            <a:r>
              <a:rPr lang="pl-PL" dirty="0" smtClean="0"/>
              <a:t>Złożona na piśmie (można też faxem lub e-mailem)</a:t>
            </a:r>
          </a:p>
          <a:p>
            <a:pPr marL="514350" indent="-514350" algn="just">
              <a:buAutoNum type="arabicPeriod"/>
            </a:pPr>
            <a:r>
              <a:rPr lang="pl-PL" dirty="0" smtClean="0"/>
              <a:t>Brak przymusu adwokacko-radcowskiego</a:t>
            </a:r>
          </a:p>
          <a:p>
            <a:pPr marL="514350" indent="-514350" algn="just">
              <a:buAutoNum type="arabicPeriod"/>
            </a:pPr>
            <a:r>
              <a:rPr lang="pl-PL" dirty="0" smtClean="0"/>
              <a:t>Trybunał nie zasądza kosztów sporządzenia skargi, ale można się ubiegać o darmową pomoc prawną na późniejszym etapie</a:t>
            </a:r>
          </a:p>
        </p:txBody>
      </p:sp>
    </p:spTree>
    <p:extLst>
      <p:ext uri="{BB962C8B-B14F-4D97-AF65-F5344CB8AC3E}">
        <p14:creationId xmlns:p14="http://schemas.microsoft.com/office/powerpoint/2010/main" val="3015437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Elementy skargi:</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Dane personalne skarżącego i wskazanie państwa, które dopuściło się naruszeń</a:t>
            </a:r>
          </a:p>
          <a:p>
            <a:pPr marL="514350" indent="-514350" algn="just">
              <a:buAutoNum type="arabicPeriod"/>
            </a:pPr>
            <a:r>
              <a:rPr lang="pl-PL" dirty="0" smtClean="0"/>
              <a:t>Wskazanie przedmiotu skargi</a:t>
            </a:r>
          </a:p>
          <a:p>
            <a:pPr marL="514350" indent="-514350" algn="just">
              <a:buAutoNum type="arabicPeriod"/>
            </a:pPr>
            <a:r>
              <a:rPr lang="pl-PL" dirty="0" smtClean="0"/>
              <a:t>Wskazanie naruszonych praw i wolności</a:t>
            </a:r>
          </a:p>
          <a:p>
            <a:pPr marL="514350" indent="-514350" algn="just">
              <a:buAutoNum type="arabicPeriod"/>
            </a:pPr>
            <a:r>
              <a:rPr lang="pl-PL" dirty="0" smtClean="0"/>
              <a:t>Informacje o spełnieniu warunków dopuszczalności skargi</a:t>
            </a:r>
          </a:p>
          <a:p>
            <a:pPr marL="514350" indent="-514350" algn="just">
              <a:buAutoNum type="arabicPeriod"/>
            </a:pPr>
            <a:r>
              <a:rPr lang="pl-PL" dirty="0" smtClean="0"/>
              <a:t>Wskazanie, czego domaga się skarżący</a:t>
            </a:r>
          </a:p>
          <a:p>
            <a:pPr marL="514350" indent="-514350" algn="just">
              <a:buAutoNum type="arabicPeriod"/>
            </a:pPr>
            <a:r>
              <a:rPr lang="pl-PL" dirty="0" smtClean="0"/>
              <a:t>Lista decyzji wydanych w sprawie</a:t>
            </a:r>
          </a:p>
          <a:p>
            <a:pPr marL="514350" indent="-514350" algn="just">
              <a:buAutoNum type="arabicPeriod"/>
            </a:pPr>
            <a:r>
              <a:rPr lang="pl-PL" dirty="0" smtClean="0"/>
              <a:t>Wybór języka postępowania</a:t>
            </a:r>
          </a:p>
        </p:txBody>
      </p:sp>
    </p:spTree>
    <p:extLst>
      <p:ext uri="{BB962C8B-B14F-4D97-AF65-F5344CB8AC3E}">
        <p14:creationId xmlns:p14="http://schemas.microsoft.com/office/powerpoint/2010/main" val="8923765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Interwencje strony trzeciej:</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0" indent="0" algn="just">
              <a:buNone/>
            </a:pPr>
            <a:r>
              <a:rPr lang="pl-PL" dirty="0" smtClean="0"/>
              <a:t>Uczestniczyć w rozprawach i przedkładać pisemne uwagi mogą:</a:t>
            </a:r>
          </a:p>
          <a:p>
            <a:pPr marL="514350" indent="-514350" algn="just">
              <a:buFont typeface="+mj-lt"/>
              <a:buAutoNum type="arabicPeriod"/>
            </a:pPr>
            <a:r>
              <a:rPr lang="pl-PL" dirty="0" smtClean="0"/>
              <a:t>Państwo-strona Konwencji, której skarżący jest obywatelem</a:t>
            </a:r>
          </a:p>
          <a:p>
            <a:pPr marL="514350" indent="-514350" algn="just">
              <a:buFont typeface="+mj-lt"/>
              <a:buAutoNum type="arabicPeriod"/>
            </a:pPr>
            <a:r>
              <a:rPr lang="pl-PL" dirty="0" smtClean="0"/>
              <a:t>Na zaproszenie przewodniczącego Trybunału:</a:t>
            </a:r>
          </a:p>
          <a:p>
            <a:pPr marL="914400" lvl="1" indent="-514350" algn="just">
              <a:buFont typeface="+mj-lt"/>
              <a:buAutoNum type="alphaLcParenR"/>
            </a:pPr>
            <a:r>
              <a:rPr lang="pl-PL" dirty="0" smtClean="0"/>
              <a:t>inne państwo-strona Konwencji</a:t>
            </a:r>
          </a:p>
          <a:p>
            <a:pPr marL="914400" lvl="1" indent="-514350" algn="just">
              <a:buFont typeface="+mj-lt"/>
              <a:buAutoNum type="alphaLcParenR"/>
            </a:pPr>
            <a:r>
              <a:rPr lang="pl-PL" dirty="0" smtClean="0"/>
              <a:t>inne zainteresowane osoby</a:t>
            </a:r>
          </a:p>
          <a:p>
            <a:pPr marL="514350" indent="-514350" algn="just">
              <a:buFont typeface="+mj-lt"/>
              <a:buAutoNum type="arabicPeriod"/>
            </a:pPr>
            <a:r>
              <a:rPr lang="pl-PL" dirty="0" smtClean="0"/>
              <a:t>Komisarz Praw Człowieka Rady Europy</a:t>
            </a:r>
          </a:p>
        </p:txBody>
      </p:sp>
    </p:spTree>
    <p:extLst>
      <p:ext uri="{BB962C8B-B14F-4D97-AF65-F5344CB8AC3E}">
        <p14:creationId xmlns:p14="http://schemas.microsoft.com/office/powerpoint/2010/main" val="33517662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Skreślenie skargi z listy</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smtClean="0"/>
              <a:t>Jeżeli:</a:t>
            </a:r>
          </a:p>
          <a:p>
            <a:pPr marL="914400" lvl="1" indent="-514350" algn="just">
              <a:buFont typeface="+mj-lt"/>
              <a:buAutoNum type="alphaLcParenR"/>
            </a:pPr>
            <a:r>
              <a:rPr lang="pl-PL" dirty="0" smtClean="0"/>
              <a:t>skarżący nie podtrzymuje skargi</a:t>
            </a:r>
          </a:p>
          <a:p>
            <a:pPr marL="914400" lvl="1" indent="-514350" algn="just">
              <a:buFont typeface="+mj-lt"/>
              <a:buAutoNum type="alphaLcParenR"/>
            </a:pPr>
            <a:r>
              <a:rPr lang="pl-PL" dirty="0" smtClean="0"/>
              <a:t>spór został już rozstrzygnięty</a:t>
            </a:r>
          </a:p>
          <a:p>
            <a:pPr marL="914400" lvl="1" indent="-514350" algn="just">
              <a:buFont typeface="+mj-lt"/>
              <a:buAutoNum type="alphaLcParenR"/>
            </a:pPr>
            <a:r>
              <a:rPr lang="pl-PL" dirty="0" smtClean="0"/>
              <a:t>dalsze rozpatrywanie skargi jest nieuzasadnione</a:t>
            </a:r>
          </a:p>
          <a:p>
            <a:pPr marL="514350" indent="-514350" algn="just">
              <a:buFont typeface="+mj-lt"/>
              <a:buAutoNum type="arabicPeriod"/>
            </a:pPr>
            <a:r>
              <a:rPr lang="pl-PL" dirty="0" smtClean="0"/>
              <a:t>Dopuszczalne jest ponowne wpisanie skargi na listę</a:t>
            </a:r>
          </a:p>
        </p:txBody>
      </p:sp>
    </p:spTree>
    <p:extLst>
      <p:ext uri="{BB962C8B-B14F-4D97-AF65-F5344CB8AC3E}">
        <p14:creationId xmlns:p14="http://schemas.microsoft.com/office/powerpoint/2010/main" val="3956932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Słuszne zadośćuczynienie</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0" indent="0" algn="just">
              <a:buNone/>
            </a:pPr>
            <a:r>
              <a:rPr lang="pl-PL" dirty="0" smtClean="0"/>
              <a:t>Trybunał orzeka „gdy zachodzi potrzeba”, jeśli:</a:t>
            </a:r>
          </a:p>
          <a:p>
            <a:pPr marL="514350" indent="-514350" algn="just">
              <a:buAutoNum type="arabicPeriod"/>
            </a:pPr>
            <a:r>
              <a:rPr lang="pl-PL" dirty="0" smtClean="0"/>
              <a:t>Stwierdzi naruszenie Konwencji lub protokołów</a:t>
            </a:r>
          </a:p>
          <a:p>
            <a:pPr marL="514350" indent="-514350" algn="just">
              <a:buAutoNum type="arabicPeriod"/>
            </a:pPr>
            <a:r>
              <a:rPr lang="pl-PL" dirty="0" smtClean="0"/>
              <a:t>Prawo wewnętrzne nie pozwala na pełne usunięcie konsekwencji tego naruszenia</a:t>
            </a:r>
          </a:p>
          <a:p>
            <a:pPr marL="514350" indent="-514350" algn="just">
              <a:buFont typeface="+mj-lt"/>
              <a:buAutoNum type="arabicPeriod"/>
            </a:pPr>
            <a:endParaRPr lang="pl-PL" dirty="0" smtClean="0"/>
          </a:p>
        </p:txBody>
      </p:sp>
    </p:spTree>
    <p:extLst>
      <p:ext uri="{BB962C8B-B14F-4D97-AF65-F5344CB8AC3E}">
        <p14:creationId xmlns:p14="http://schemas.microsoft.com/office/powerpoint/2010/main" val="2500029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Ostateczność wyroków</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Font typeface="+mj-lt"/>
              <a:buAutoNum type="arabicPeriod"/>
            </a:pPr>
            <a:r>
              <a:rPr lang="pl-PL" dirty="0" smtClean="0"/>
              <a:t>Wyroki Wielkiej Izby zawsze są ostateczne</a:t>
            </a:r>
          </a:p>
          <a:p>
            <a:pPr marL="514350" indent="-514350" algn="just">
              <a:buFont typeface="+mj-lt"/>
              <a:buAutoNum type="arabicPeriod"/>
            </a:pPr>
            <a:r>
              <a:rPr lang="pl-PL" dirty="0" smtClean="0"/>
              <a:t>Wyroki Izby są ostateczne, jeżeli:</a:t>
            </a:r>
          </a:p>
          <a:p>
            <a:pPr marL="914400" lvl="1" indent="-514350" algn="just">
              <a:buFont typeface="+mj-lt"/>
              <a:buAutoNum type="alphaLcParenR"/>
            </a:pPr>
            <a:r>
              <a:rPr lang="pl-PL" dirty="0" smtClean="0"/>
              <a:t>strony oświadczają, że nie zamierzają się „odwoływać”</a:t>
            </a:r>
          </a:p>
          <a:p>
            <a:pPr marL="914400" lvl="1" indent="-514350" algn="just">
              <a:buFont typeface="+mj-lt"/>
              <a:buAutoNum type="alphaLcParenR"/>
            </a:pPr>
            <a:r>
              <a:rPr lang="pl-PL" dirty="0" smtClean="0"/>
              <a:t>„odwołania” nie wniesiono w terminie 3 miesięcy</a:t>
            </a:r>
          </a:p>
          <a:p>
            <a:pPr marL="914400" lvl="1" indent="-514350" algn="just">
              <a:buFont typeface="+mj-lt"/>
              <a:buAutoNum type="alphaLcParenR"/>
            </a:pPr>
            <a:r>
              <a:rPr lang="pl-PL" dirty="0" smtClean="0"/>
              <a:t>panel Wielkiej Izby odrzuci „odwołanie”</a:t>
            </a:r>
            <a:endParaRPr lang="pl-PL" dirty="0"/>
          </a:p>
          <a:p>
            <a:pPr marL="514350" indent="-514350" algn="just">
              <a:buFont typeface="+mj-lt"/>
              <a:buAutoNum type="arabicPeriod"/>
            </a:pPr>
            <a:r>
              <a:rPr lang="pl-PL" dirty="0" smtClean="0"/>
              <a:t>Ostateczne wyroki są publikowane</a:t>
            </a:r>
          </a:p>
          <a:p>
            <a:pPr marL="514350" indent="-514350" algn="just">
              <a:buFont typeface="+mj-lt"/>
              <a:buAutoNum type="arabicPeriod"/>
            </a:pPr>
            <a:r>
              <a:rPr lang="pl-PL" dirty="0" smtClean="0"/>
              <a:t>Nad jego wykładnią czuwa Komitet Ministrów</a:t>
            </a:r>
          </a:p>
        </p:txBody>
      </p:sp>
    </p:spTree>
    <p:extLst>
      <p:ext uri="{BB962C8B-B14F-4D97-AF65-F5344CB8AC3E}">
        <p14:creationId xmlns:p14="http://schemas.microsoft.com/office/powerpoint/2010/main" val="38235325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Wyroki pilotażowe</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Font typeface="+mj-lt"/>
              <a:buAutoNum type="arabicPeriod"/>
            </a:pPr>
            <a:r>
              <a:rPr lang="pl-PL" dirty="0" smtClean="0"/>
              <a:t>Próba rozwiązania tzw. spraw powtarzających się</a:t>
            </a:r>
          </a:p>
          <a:p>
            <a:pPr marL="514350" indent="-514350" algn="just">
              <a:buFont typeface="+mj-lt"/>
              <a:buAutoNum type="arabicPeriod"/>
            </a:pPr>
            <a:r>
              <a:rPr lang="pl-PL" dirty="0" smtClean="0"/>
              <a:t>Trybunał rozpatruje tylko jedną skargę (lub część z nich):</a:t>
            </a:r>
          </a:p>
          <a:p>
            <a:pPr marL="914400" lvl="1" indent="-514350" algn="just">
              <a:buFont typeface="+mj-lt"/>
              <a:buAutoNum type="alphaLcParenR"/>
            </a:pPr>
            <a:r>
              <a:rPr lang="pl-PL" dirty="0" smtClean="0"/>
              <a:t>identyfikuje tzw. problem systemowy</a:t>
            </a:r>
          </a:p>
          <a:p>
            <a:pPr marL="914400" lvl="1" indent="-514350" algn="just">
              <a:buFont typeface="+mj-lt"/>
              <a:buAutoNum type="alphaLcParenR"/>
            </a:pPr>
            <a:r>
              <a:rPr lang="pl-PL" dirty="0" smtClean="0"/>
              <a:t>przekazuje rządowi wskazówki co do tego, jak rozwiązać ten problem</a:t>
            </a:r>
          </a:p>
          <a:p>
            <a:pPr marL="914400" lvl="1" indent="-514350" algn="just">
              <a:buFont typeface="+mj-lt"/>
              <a:buAutoNum type="alphaLcParenR"/>
            </a:pPr>
            <a:r>
              <a:rPr lang="pl-PL" dirty="0" smtClean="0"/>
              <a:t>postępowanie w sprawie pozostałych skarg zostaje zawieszone</a:t>
            </a:r>
          </a:p>
          <a:p>
            <a:pPr marL="514350" indent="-514350" algn="just">
              <a:buFont typeface="+mj-lt"/>
              <a:buAutoNum type="arabicPeriod"/>
            </a:pPr>
            <a:r>
              <a:rPr lang="pl-PL" dirty="0" smtClean="0"/>
              <a:t>Jeżeli rząd nie rozwiąże problemu systemowego, Trybunał podejmuje zawieszone postępowania</a:t>
            </a:r>
          </a:p>
        </p:txBody>
      </p:sp>
    </p:spTree>
    <p:extLst>
      <p:ext uri="{BB962C8B-B14F-4D97-AF65-F5344CB8AC3E}">
        <p14:creationId xmlns:p14="http://schemas.microsoft.com/office/powerpoint/2010/main" val="29806478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Prawa człowieka w UE</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0" indent="0" algn="just">
              <a:buNone/>
            </a:pPr>
            <a:endParaRPr lang="pl-PL" dirty="0" smtClean="0"/>
          </a:p>
          <a:p>
            <a:pPr marL="514350" indent="-514350" algn="just">
              <a:buAutoNum type="arabicParenR"/>
            </a:pPr>
            <a:endParaRPr lang="pl-PL" dirty="0" smtClean="0"/>
          </a:p>
        </p:txBody>
      </p:sp>
    </p:spTree>
    <p:extLst>
      <p:ext uri="{BB962C8B-B14F-4D97-AF65-F5344CB8AC3E}">
        <p14:creationId xmlns:p14="http://schemas.microsoft.com/office/powerpoint/2010/main" val="23297763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Wartości wymienione w TUE</a:t>
            </a:r>
            <a:endParaRPr lang="pl-PL" dirty="0"/>
          </a:p>
        </p:txBody>
      </p:sp>
      <p:sp>
        <p:nvSpPr>
          <p:cNvPr id="3" name="Symbol zastępczy zawartości 2"/>
          <p:cNvSpPr>
            <a:spLocks noGrp="1"/>
          </p:cNvSpPr>
          <p:nvPr>
            <p:ph idx="1"/>
          </p:nvPr>
        </p:nvSpPr>
        <p:spPr>
          <a:xfrm>
            <a:off x="107504" y="1267450"/>
            <a:ext cx="8928992" cy="5473918"/>
          </a:xfrm>
        </p:spPr>
        <p:txBody>
          <a:bodyPr>
            <a:normAutofit lnSpcReduction="10000"/>
          </a:bodyPr>
          <a:lstStyle/>
          <a:p>
            <a:pPr marL="514350" indent="-514350" algn="just">
              <a:buAutoNum type="arabicPeriod"/>
            </a:pPr>
            <a:r>
              <a:rPr lang="pl-PL" dirty="0" smtClean="0"/>
              <a:t>Prawa człowieka – szersza ochrona po Traktacie z Lizbony:</a:t>
            </a:r>
          </a:p>
          <a:p>
            <a:pPr marL="914400" lvl="1" indent="-514350" algn="just">
              <a:buFont typeface="+mj-lt"/>
              <a:buAutoNum type="alphaLcParenR"/>
            </a:pPr>
            <a:r>
              <a:rPr lang="pl-PL" dirty="0" smtClean="0"/>
              <a:t>przystąpienie UE do EKPCz</a:t>
            </a:r>
          </a:p>
          <a:p>
            <a:pPr marL="914400" lvl="1" indent="-514350" algn="just">
              <a:buFont typeface="+mj-lt"/>
              <a:buAutoNum type="alphaLcParenR"/>
            </a:pPr>
            <a:r>
              <a:rPr lang="pl-PL" dirty="0" smtClean="0"/>
              <a:t>Karta Praw Podstawowych UE w randze prawa pierwotnego</a:t>
            </a:r>
          </a:p>
          <a:p>
            <a:pPr marL="514350" indent="-514350" algn="just">
              <a:buAutoNum type="arabicPeriod"/>
            </a:pPr>
            <a:r>
              <a:rPr lang="pl-PL" dirty="0" smtClean="0"/>
              <a:t>Wolność (rozumiana szeroko, nie tylko dla jednostek)</a:t>
            </a:r>
          </a:p>
          <a:p>
            <a:pPr marL="514350" indent="-514350" algn="just">
              <a:buAutoNum type="arabicPeriod"/>
            </a:pPr>
            <a:r>
              <a:rPr lang="pl-PL" dirty="0" smtClean="0"/>
              <a:t>Demokracja</a:t>
            </a:r>
          </a:p>
          <a:p>
            <a:pPr marL="514350" indent="-514350" algn="just">
              <a:buAutoNum type="arabicPeriod"/>
            </a:pPr>
            <a:r>
              <a:rPr lang="pl-PL" dirty="0" smtClean="0"/>
              <a:t>Równość (zakaz dyskryminacji, zwłaszcza ze względu na przynależność państwową)</a:t>
            </a:r>
          </a:p>
          <a:p>
            <a:pPr marL="514350" indent="-514350" algn="just">
              <a:buAutoNum type="arabicPeriod"/>
            </a:pPr>
            <a:r>
              <a:rPr lang="pl-PL" dirty="0" smtClean="0"/>
              <a:t>Państwo prawne</a:t>
            </a:r>
          </a:p>
        </p:txBody>
      </p:sp>
    </p:spTree>
    <p:extLst>
      <p:ext uri="{BB962C8B-B14F-4D97-AF65-F5344CB8AC3E}">
        <p14:creationId xmlns:p14="http://schemas.microsoft.com/office/powerpoint/2010/main" val="20520965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Ochrona praw człowieka w systemie UE przed Traktatem z Lizbony</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err="1" smtClean="0"/>
              <a:t>Stauder</a:t>
            </a:r>
            <a:r>
              <a:rPr lang="pl-PL" dirty="0" smtClean="0"/>
              <a:t> v. Ulm (1969 r.) - prawa człowieka jako cześć ogólnych zasad prawa podlegają ochronie w prawie UE</a:t>
            </a:r>
          </a:p>
          <a:p>
            <a:pPr marL="514350" indent="-514350" algn="just">
              <a:buAutoNum type="arabicPeriod"/>
            </a:pPr>
            <a:r>
              <a:rPr lang="pl-PL" dirty="0" smtClean="0"/>
              <a:t>Sprawa </a:t>
            </a:r>
            <a:r>
              <a:rPr lang="pl-PL" dirty="0" err="1" smtClean="0"/>
              <a:t>Nold</a:t>
            </a:r>
            <a:r>
              <a:rPr lang="pl-PL" dirty="0" smtClean="0"/>
              <a:t> (1974 r.) – UE nie może utrzymywać środków niezgodnych z prawami podstawowymi gwarantowanymi w konstytucjach państw członkowskich</a:t>
            </a:r>
          </a:p>
          <a:p>
            <a:pPr marL="514350" indent="-514350" algn="just">
              <a:buFont typeface="+mj-lt"/>
              <a:buAutoNum type="arabicPeriod"/>
            </a:pPr>
            <a:endParaRPr lang="pl-PL" dirty="0" smtClean="0"/>
          </a:p>
        </p:txBody>
      </p:sp>
    </p:spTree>
    <p:extLst>
      <p:ext uri="{BB962C8B-B14F-4D97-AF65-F5344CB8AC3E}">
        <p14:creationId xmlns:p14="http://schemas.microsoft.com/office/powerpoint/2010/main" val="2478334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Podkomisja ds. Promocji i Ochrony Praw Człowieka</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arenR"/>
            </a:pPr>
            <a:r>
              <a:rPr lang="pl-PL" dirty="0" smtClean="0"/>
              <a:t>Podstawowy organ pomocniczy Komisji (1947 r.)</a:t>
            </a:r>
          </a:p>
          <a:p>
            <a:pPr marL="514350" indent="-514350" algn="just">
              <a:buAutoNum type="arabicParenR"/>
            </a:pPr>
            <a:r>
              <a:rPr lang="pl-PL" dirty="0" smtClean="0"/>
              <a:t>26 członków oraz ich zastępców powoływanych na 4 lata przez Komisję</a:t>
            </a:r>
          </a:p>
          <a:p>
            <a:pPr marL="514350" indent="-514350" algn="just">
              <a:buAutoNum type="arabicParenR"/>
            </a:pPr>
            <a:r>
              <a:rPr lang="pl-PL" dirty="0" smtClean="0"/>
              <a:t>skład ekspercki (przynajmniej w założeniach)</a:t>
            </a:r>
          </a:p>
          <a:p>
            <a:pPr marL="514350" indent="-514350" algn="just">
              <a:buAutoNum type="arabicParenR"/>
            </a:pPr>
            <a:r>
              <a:rPr lang="pl-PL" dirty="0" smtClean="0"/>
              <a:t>Funkcje:</a:t>
            </a:r>
          </a:p>
          <a:p>
            <a:pPr marL="914400" lvl="1" indent="-514350" algn="just">
              <a:buFont typeface="+mj-lt"/>
              <a:buAutoNum type="alphaLcParenR"/>
            </a:pPr>
            <a:r>
              <a:rPr lang="pl-PL" dirty="0" smtClean="0"/>
              <a:t>przygotowywanie analiz dot. praw człowieka</a:t>
            </a:r>
          </a:p>
          <a:p>
            <a:pPr marL="914400" lvl="1" indent="-514350" algn="just">
              <a:buFont typeface="+mj-lt"/>
              <a:buAutoNum type="alphaLcParenR"/>
            </a:pPr>
            <a:r>
              <a:rPr lang="pl-PL" dirty="0" smtClean="0"/>
              <a:t>rekomendacje dla Komisji</a:t>
            </a:r>
          </a:p>
          <a:p>
            <a:pPr marL="914400" lvl="1" indent="-514350" algn="just">
              <a:buFont typeface="+mj-lt"/>
              <a:buAutoNum type="alphaLcParenR"/>
            </a:pPr>
            <a:r>
              <a:rPr lang="pl-PL" dirty="0" smtClean="0"/>
              <a:t>inne funkcje zlecone przez Radę Gospodarczą i Społeczną lub Komisję Praw Człowieka</a:t>
            </a:r>
          </a:p>
        </p:txBody>
      </p:sp>
    </p:spTree>
    <p:extLst>
      <p:ext uri="{BB962C8B-B14F-4D97-AF65-F5344CB8AC3E}">
        <p14:creationId xmlns:p14="http://schemas.microsoft.com/office/powerpoint/2010/main" val="40652727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fontScale="90000"/>
          </a:bodyPr>
          <a:lstStyle/>
          <a:p>
            <a:r>
              <a:rPr lang="pl-PL" dirty="0" smtClean="0"/>
              <a:t>Ochrona praw człowieka w systemie UE przed Traktatem z Lizbony</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AutoNum type="arabicPeriod"/>
            </a:pPr>
            <a:r>
              <a:rPr lang="pl-PL" dirty="0" err="1" smtClean="0"/>
              <a:t>Stauder</a:t>
            </a:r>
            <a:r>
              <a:rPr lang="pl-PL" dirty="0" smtClean="0"/>
              <a:t> v. Ulm (1969 r.) - prawa człowieka jako cześć ogólnych zasad prawa podlegają ochronie w prawie UE</a:t>
            </a:r>
          </a:p>
          <a:p>
            <a:pPr marL="514350" indent="-514350" algn="just">
              <a:buAutoNum type="arabicPeriod"/>
            </a:pPr>
            <a:r>
              <a:rPr lang="pl-PL" dirty="0" smtClean="0"/>
              <a:t>Sprawa </a:t>
            </a:r>
            <a:r>
              <a:rPr lang="pl-PL" dirty="0" err="1" smtClean="0"/>
              <a:t>Nold</a:t>
            </a:r>
            <a:r>
              <a:rPr lang="pl-PL" dirty="0" smtClean="0"/>
              <a:t> (1974 r.) – UE nie może utrzymywać środków niezgodnych z prawami podstawowymi gwarantowanymi w konstytucjach państw członkowskich</a:t>
            </a:r>
          </a:p>
          <a:p>
            <a:pPr marL="514350" indent="-514350" algn="just">
              <a:buFont typeface="+mj-lt"/>
              <a:buAutoNum type="arabicPeriod"/>
            </a:pPr>
            <a:endParaRPr lang="pl-PL" dirty="0" smtClean="0"/>
          </a:p>
        </p:txBody>
      </p:sp>
    </p:spTree>
    <p:extLst>
      <p:ext uri="{BB962C8B-B14F-4D97-AF65-F5344CB8AC3E}">
        <p14:creationId xmlns:p14="http://schemas.microsoft.com/office/powerpoint/2010/main" val="28454024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Artykuł 6 ust. 2 TUE</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Font typeface="+mj-lt"/>
              <a:buAutoNum type="arabicPeriod"/>
            </a:pPr>
            <a:r>
              <a:rPr lang="pl-PL" dirty="0" smtClean="0"/>
              <a:t>UE przystępuje do EKPC</a:t>
            </a:r>
          </a:p>
          <a:p>
            <a:pPr marL="514350" indent="-514350" algn="just">
              <a:buFont typeface="+mj-lt"/>
              <a:buAutoNum type="arabicPeriod"/>
            </a:pPr>
            <a:r>
              <a:rPr lang="pl-PL" dirty="0" smtClean="0"/>
              <a:t>Do dnia dzisiejszego się to nie stało (m.in. w 2014 r. TSUE negatywnie zaopiniował projekt przystąpienia)</a:t>
            </a:r>
          </a:p>
        </p:txBody>
      </p:sp>
    </p:spTree>
    <p:extLst>
      <p:ext uri="{BB962C8B-B14F-4D97-AF65-F5344CB8AC3E}">
        <p14:creationId xmlns:p14="http://schemas.microsoft.com/office/powerpoint/2010/main" val="17854824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Karta Praw Podstawowych UE</a:t>
            </a:r>
            <a:endParaRPr lang="pl-PL" dirty="0"/>
          </a:p>
        </p:txBody>
      </p:sp>
      <p:sp>
        <p:nvSpPr>
          <p:cNvPr id="3" name="Symbol zastępczy zawartości 2"/>
          <p:cNvSpPr>
            <a:spLocks noGrp="1"/>
          </p:cNvSpPr>
          <p:nvPr>
            <p:ph idx="1"/>
          </p:nvPr>
        </p:nvSpPr>
        <p:spPr>
          <a:xfrm>
            <a:off x="107504" y="1267450"/>
            <a:ext cx="8928992" cy="5473918"/>
          </a:xfrm>
        </p:spPr>
        <p:txBody>
          <a:bodyPr>
            <a:normAutofit/>
          </a:bodyPr>
          <a:lstStyle/>
          <a:p>
            <a:pPr marL="514350" indent="-514350" algn="just">
              <a:buFont typeface="+mj-lt"/>
              <a:buAutoNum type="arabicPeriod"/>
            </a:pPr>
            <a:r>
              <a:rPr lang="pl-PL" dirty="0" smtClean="0"/>
              <a:t>Pierwotnie wchodziła w skład tzw. konstytucji UE, która ostatecznie nie weszła w życie</a:t>
            </a:r>
          </a:p>
          <a:p>
            <a:pPr marL="514350" indent="-514350" algn="just">
              <a:buFont typeface="+mj-lt"/>
              <a:buAutoNum type="arabicPeriod"/>
            </a:pPr>
            <a:r>
              <a:rPr lang="pl-PL" dirty="0" smtClean="0"/>
              <a:t>Moc prawną równą traktatom uzyskała na mocy traktatu z Lizbony (2007 r.)</a:t>
            </a:r>
          </a:p>
          <a:p>
            <a:pPr marL="514350" indent="-514350" algn="just">
              <a:buFont typeface="+mj-lt"/>
              <a:buAutoNum type="arabicPeriod"/>
            </a:pPr>
            <a:r>
              <a:rPr lang="pl-PL" dirty="0" smtClean="0"/>
              <a:t>Zakres stosowania:</a:t>
            </a:r>
          </a:p>
          <a:p>
            <a:pPr marL="914400" lvl="1" indent="-514350" algn="just">
              <a:buFont typeface="+mj-lt"/>
              <a:buAutoNum type="alphaLcParenR"/>
            </a:pPr>
            <a:r>
              <a:rPr lang="pl-PL" dirty="0" smtClean="0"/>
              <a:t>instytucje, organy i jednostki organizacyjne UE</a:t>
            </a:r>
          </a:p>
          <a:p>
            <a:pPr marL="914400" lvl="1" indent="-514350" algn="just">
              <a:buFont typeface="+mj-lt"/>
              <a:buAutoNum type="alphaLcParenR"/>
            </a:pPr>
            <a:r>
              <a:rPr lang="pl-PL" dirty="0" smtClean="0"/>
              <a:t>państwa w zakresie stosowania prawa UE</a:t>
            </a:r>
          </a:p>
          <a:p>
            <a:pPr marL="514350" indent="-514350" algn="just">
              <a:buFont typeface="+mj-lt"/>
              <a:buAutoNum type="arabicPeriod"/>
            </a:pPr>
            <a:r>
              <a:rPr lang="pl-PL" dirty="0" smtClean="0"/>
              <a:t>Nie ustanawia ani nie zmienia żadnych kompetencji czy zadań Unii Europejskiej</a:t>
            </a:r>
          </a:p>
        </p:txBody>
      </p:sp>
    </p:spTree>
    <p:extLst>
      <p:ext uri="{BB962C8B-B14F-4D97-AF65-F5344CB8AC3E}">
        <p14:creationId xmlns:p14="http://schemas.microsoft.com/office/powerpoint/2010/main" val="17851169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440160"/>
          </a:xfrm>
        </p:spPr>
        <p:txBody>
          <a:bodyPr>
            <a:normAutofit/>
          </a:bodyPr>
          <a:lstStyle/>
          <a:p>
            <a:r>
              <a:rPr lang="pl-PL" dirty="0" smtClean="0"/>
              <a:t>Klauzula limitacyjna w Karcie</a:t>
            </a:r>
            <a:br>
              <a:rPr lang="pl-PL" dirty="0" smtClean="0"/>
            </a:br>
            <a:r>
              <a:rPr lang="pl-PL" dirty="0" smtClean="0"/>
              <a:t>(art. 52 ust. 1)</a:t>
            </a:r>
            <a:endParaRPr lang="pl-PL" dirty="0"/>
          </a:p>
        </p:txBody>
      </p:sp>
      <p:sp>
        <p:nvSpPr>
          <p:cNvPr id="3" name="Symbol zastępczy zawartości 2"/>
          <p:cNvSpPr>
            <a:spLocks noGrp="1"/>
          </p:cNvSpPr>
          <p:nvPr>
            <p:ph idx="1"/>
          </p:nvPr>
        </p:nvSpPr>
        <p:spPr>
          <a:xfrm>
            <a:off x="107504" y="1556792"/>
            <a:ext cx="8928992" cy="4177774"/>
          </a:xfrm>
        </p:spPr>
        <p:txBody>
          <a:bodyPr>
            <a:normAutofit/>
          </a:bodyPr>
          <a:lstStyle/>
          <a:p>
            <a:pPr marL="0" indent="0" algn="just">
              <a:buNone/>
            </a:pPr>
            <a:r>
              <a:rPr lang="pl-PL" dirty="0"/>
              <a:t>Wszelkie ograniczenia w korzystaniu z praw i wolności uznanych w niniejszej Karcie </a:t>
            </a:r>
            <a:r>
              <a:rPr lang="pl-PL" b="1" dirty="0"/>
              <a:t>muszą być przewidziane ustawą </a:t>
            </a:r>
            <a:r>
              <a:rPr lang="pl-PL" dirty="0"/>
              <a:t>i </a:t>
            </a:r>
            <a:r>
              <a:rPr lang="pl-PL" b="1" dirty="0"/>
              <a:t>szanować istotę tych praw </a:t>
            </a:r>
            <a:r>
              <a:rPr lang="pl-PL" dirty="0"/>
              <a:t>i wolności. Z zastrzeżeniem zasady</a:t>
            </a:r>
            <a:r>
              <a:rPr lang="pl-PL" b="1" dirty="0"/>
              <a:t> proporcjonalności</a:t>
            </a:r>
            <a:r>
              <a:rPr lang="pl-PL" dirty="0"/>
              <a:t>, ograniczenia mogą być wprowadzone wyłącznie wtedy, gdy są </a:t>
            </a:r>
            <a:r>
              <a:rPr lang="pl-PL" b="1" dirty="0"/>
              <a:t>konieczne i rzeczywiście realizują cele </a:t>
            </a:r>
            <a:r>
              <a:rPr lang="pl-PL" dirty="0"/>
              <a:t>interesu ogólnego uznawane przez Unię lub wynikają z potrzeby ochrony praw i wolności innych osób.</a:t>
            </a:r>
          </a:p>
          <a:p>
            <a:pPr marL="0" indent="0" algn="just">
              <a:buNone/>
            </a:pPr>
            <a:endParaRPr lang="pl-PL" dirty="0" smtClean="0"/>
          </a:p>
        </p:txBody>
      </p:sp>
    </p:spTree>
    <p:extLst>
      <p:ext uri="{BB962C8B-B14F-4D97-AF65-F5344CB8AC3E}">
        <p14:creationId xmlns:p14="http://schemas.microsoft.com/office/powerpoint/2010/main" val="9290816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440160"/>
          </a:xfrm>
        </p:spPr>
        <p:txBody>
          <a:bodyPr>
            <a:normAutofit/>
          </a:bodyPr>
          <a:lstStyle/>
          <a:p>
            <a:r>
              <a:rPr lang="pl-PL" dirty="0" smtClean="0"/>
              <a:t>Karta Praw Podstawowych a EKPC</a:t>
            </a:r>
            <a:br>
              <a:rPr lang="pl-PL" dirty="0" smtClean="0"/>
            </a:br>
            <a:r>
              <a:rPr lang="pl-PL" dirty="0" smtClean="0"/>
              <a:t>(art. 52 ust. 3)</a:t>
            </a:r>
            <a:endParaRPr lang="pl-PL" dirty="0"/>
          </a:p>
        </p:txBody>
      </p:sp>
      <p:sp>
        <p:nvSpPr>
          <p:cNvPr id="3" name="Symbol zastępczy zawartości 2"/>
          <p:cNvSpPr>
            <a:spLocks noGrp="1"/>
          </p:cNvSpPr>
          <p:nvPr>
            <p:ph idx="1"/>
          </p:nvPr>
        </p:nvSpPr>
        <p:spPr>
          <a:xfrm>
            <a:off x="107504" y="1556792"/>
            <a:ext cx="8928992" cy="4177774"/>
          </a:xfrm>
        </p:spPr>
        <p:txBody>
          <a:bodyPr>
            <a:normAutofit/>
          </a:bodyPr>
          <a:lstStyle/>
          <a:p>
            <a:pPr marL="0" indent="0" algn="just">
              <a:buNone/>
            </a:pPr>
            <a:r>
              <a:rPr lang="pl-PL" dirty="0"/>
              <a:t>W zakresie, w jakim niniejsza Karta zawiera prawa, które odpowiadają prawom zagwarantowanym w Konwencji o ochronie praw człowieka i podstawowych wolności, ich znaczenie i zakres są takie same jak praw ustanowionych przez tę Konwencję. Niniejsze postanowienie nie stanowi przeszkody, aby prawo Unii zapewniało szerszą ochronę</a:t>
            </a:r>
          </a:p>
          <a:p>
            <a:pPr marL="0" indent="0" algn="just">
              <a:buNone/>
            </a:pPr>
            <a:endParaRPr lang="pl-PL" dirty="0" smtClean="0"/>
          </a:p>
        </p:txBody>
      </p:sp>
    </p:spTree>
    <p:extLst>
      <p:ext uri="{BB962C8B-B14F-4D97-AF65-F5344CB8AC3E}">
        <p14:creationId xmlns:p14="http://schemas.microsoft.com/office/powerpoint/2010/main" val="19091169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440160"/>
          </a:xfrm>
        </p:spPr>
        <p:txBody>
          <a:bodyPr>
            <a:normAutofit/>
          </a:bodyPr>
          <a:lstStyle/>
          <a:p>
            <a:r>
              <a:rPr lang="pl-PL" dirty="0" smtClean="0"/>
              <a:t>Tzw. protokół brytyjski</a:t>
            </a:r>
            <a:endParaRPr lang="pl-PL" dirty="0"/>
          </a:p>
        </p:txBody>
      </p:sp>
      <p:sp>
        <p:nvSpPr>
          <p:cNvPr id="3" name="Symbol zastępczy zawartości 2"/>
          <p:cNvSpPr>
            <a:spLocks noGrp="1"/>
          </p:cNvSpPr>
          <p:nvPr>
            <p:ph idx="1"/>
          </p:nvPr>
        </p:nvSpPr>
        <p:spPr>
          <a:xfrm>
            <a:off x="107504" y="1556792"/>
            <a:ext cx="8928992" cy="5040560"/>
          </a:xfrm>
        </p:spPr>
        <p:txBody>
          <a:bodyPr>
            <a:normAutofit fontScale="70000" lnSpcReduction="20000"/>
          </a:bodyPr>
          <a:lstStyle/>
          <a:p>
            <a:pPr marL="0" indent="0" algn="just">
              <a:buNone/>
            </a:pPr>
            <a:r>
              <a:rPr lang="pl-PL" b="1" dirty="0" smtClean="0"/>
              <a:t>Artykuł 1</a:t>
            </a:r>
            <a:endParaRPr lang="pl-PL" dirty="0" smtClean="0"/>
          </a:p>
          <a:p>
            <a:pPr marL="0" indent="0" algn="just">
              <a:buNone/>
            </a:pPr>
            <a:r>
              <a:rPr lang="pl-PL" dirty="0" smtClean="0"/>
              <a:t>1</a:t>
            </a:r>
            <a:r>
              <a:rPr lang="pl-PL" dirty="0"/>
              <a:t>. Karta nie rozszerza możliwości Trybunału Sprawiedliwości Unii Europejskiej ani żadnego sądu lub trybunału Polski lub Zjednoczonego Królestwa do uznania, że przepisy ustawowe, wykonawcze lub administracyjne, praktyki lub działania administracyjne Polski lub Zjednoczonego Królestwa są niezgodne z podstawowymi prawami, wolnościami i zasadami, które są w niej potwierdzone.</a:t>
            </a:r>
            <a:br>
              <a:rPr lang="pl-PL" dirty="0"/>
            </a:br>
            <a:r>
              <a:rPr lang="pl-PL" dirty="0"/>
              <a:t>2. W szczególności i w celu uniknięcia wątpliwości nic, co zawarte jest w tytule IV Karty nie stwarza praw, które mogą być dochodzone na drodze sądowej, mających zastosowanie do Polski lub Zjednoczonego Królestwa, z wyjątkiem przypadków gdy Polska lub Zjednoczone Królestwo przewidziały takie prawa w swoim prawie krajowym.</a:t>
            </a:r>
          </a:p>
          <a:p>
            <a:pPr marL="0" indent="0" algn="just">
              <a:buNone/>
            </a:pPr>
            <a:r>
              <a:rPr lang="pl-PL" b="1" dirty="0"/>
              <a:t>Artykuł </a:t>
            </a:r>
            <a:r>
              <a:rPr lang="pl-PL" b="1" dirty="0" smtClean="0"/>
              <a:t>2</a:t>
            </a:r>
            <a:endParaRPr lang="pl-PL" dirty="0" smtClean="0"/>
          </a:p>
          <a:p>
            <a:pPr marL="0" indent="0" algn="just">
              <a:buNone/>
            </a:pPr>
            <a:r>
              <a:rPr lang="pl-PL" dirty="0" smtClean="0"/>
              <a:t>Jeśli </a:t>
            </a:r>
            <a:r>
              <a:rPr lang="pl-PL" dirty="0"/>
              <a:t>dane postanowienie Karty odnosi się do krajowych praktyk i praw krajowych, ma ono zastosowanie do Polski lub Zjednoczonego Królestwa wyłącznie w zakresie, w jakim prawa i zasady zawarte w tym postanowieniu są uznawane przez prawo lub praktyki Polski lub Zjednoczonego Królestwa.</a:t>
            </a:r>
          </a:p>
          <a:p>
            <a:pPr marL="0" indent="0" algn="just">
              <a:buNone/>
            </a:pPr>
            <a:endParaRPr lang="pl-PL" dirty="0" smtClean="0"/>
          </a:p>
        </p:txBody>
      </p:sp>
    </p:spTree>
    <p:extLst>
      <p:ext uri="{BB962C8B-B14F-4D97-AF65-F5344CB8AC3E}">
        <p14:creationId xmlns:p14="http://schemas.microsoft.com/office/powerpoint/2010/main" val="30309434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080120"/>
          </a:xfrm>
        </p:spPr>
        <p:txBody>
          <a:bodyPr>
            <a:normAutofit fontScale="90000"/>
          </a:bodyPr>
          <a:lstStyle/>
          <a:p>
            <a:r>
              <a:rPr lang="pl-PL" dirty="0" smtClean="0"/>
              <a:t>Europejski Rzecznik Praw Obywatelskich</a:t>
            </a:r>
            <a:endParaRPr lang="pl-PL" dirty="0"/>
          </a:p>
        </p:txBody>
      </p:sp>
      <p:sp>
        <p:nvSpPr>
          <p:cNvPr id="3" name="Symbol zastępczy zawartości 2"/>
          <p:cNvSpPr>
            <a:spLocks noGrp="1"/>
          </p:cNvSpPr>
          <p:nvPr>
            <p:ph idx="1"/>
          </p:nvPr>
        </p:nvSpPr>
        <p:spPr>
          <a:xfrm>
            <a:off x="107504" y="1196752"/>
            <a:ext cx="8928992" cy="5400600"/>
          </a:xfrm>
        </p:spPr>
        <p:txBody>
          <a:bodyPr>
            <a:normAutofit/>
          </a:bodyPr>
          <a:lstStyle/>
          <a:p>
            <a:pPr marL="514350" indent="-514350" algn="just">
              <a:buAutoNum type="arabicPeriod"/>
            </a:pPr>
            <a:r>
              <a:rPr lang="pl-PL" dirty="0" smtClean="0"/>
              <a:t>Bada skargi na niewłaściwe administrowanie w instytucjach, organach i jednostkach organizacyjnych UE (poza TSUE w zakresie funkcji sądowych)</a:t>
            </a:r>
          </a:p>
          <a:p>
            <a:pPr marL="514350" indent="-514350" algn="just">
              <a:buAutoNum type="arabicPeriod"/>
            </a:pPr>
            <a:r>
              <a:rPr lang="pl-PL" dirty="0" smtClean="0"/>
              <a:t>Skargi mogą składać osoby fizyczne i prawne znajdujące się pod jurysdykcją UE</a:t>
            </a:r>
          </a:p>
          <a:p>
            <a:pPr marL="514350" indent="-514350" algn="just">
              <a:buAutoNum type="arabicPeriod"/>
            </a:pPr>
            <a:r>
              <a:rPr lang="pl-PL" dirty="0" smtClean="0"/>
              <a:t>Najdalej idący środek – raport specjalny do Parlamentu Europejskiego</a:t>
            </a:r>
          </a:p>
          <a:p>
            <a:pPr marL="514350" indent="-514350" algn="just">
              <a:buAutoNum type="arabicPeriod"/>
            </a:pPr>
            <a:endParaRPr lang="pl-PL" dirty="0" smtClean="0"/>
          </a:p>
        </p:txBody>
      </p:sp>
    </p:spTree>
    <p:extLst>
      <p:ext uri="{BB962C8B-B14F-4D97-AF65-F5344CB8AC3E}">
        <p14:creationId xmlns:p14="http://schemas.microsoft.com/office/powerpoint/2010/main" val="2011066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Procedury specjalne</a:t>
            </a:r>
            <a:endParaRPr lang="pl-PL" dirty="0"/>
          </a:p>
        </p:txBody>
      </p:sp>
      <p:sp>
        <p:nvSpPr>
          <p:cNvPr id="3" name="Symbol zastępczy zawartości 2"/>
          <p:cNvSpPr>
            <a:spLocks noGrp="1"/>
          </p:cNvSpPr>
          <p:nvPr>
            <p:ph idx="1"/>
          </p:nvPr>
        </p:nvSpPr>
        <p:spPr>
          <a:xfrm>
            <a:off x="107504" y="1267450"/>
            <a:ext cx="8928992" cy="5590550"/>
          </a:xfrm>
        </p:spPr>
        <p:txBody>
          <a:bodyPr>
            <a:normAutofit fontScale="92500" lnSpcReduction="10000"/>
          </a:bodyPr>
          <a:lstStyle/>
          <a:p>
            <a:pPr marL="514350" indent="-514350" algn="just">
              <a:buAutoNum type="arabicParenR"/>
            </a:pPr>
            <a:r>
              <a:rPr lang="pl-PL" dirty="0" smtClean="0"/>
              <a:t>środki ustanawiane przez KPC lub ECOSOC w celu badania ciężkich  i masowych naruszeń praw i wolności człowieka</a:t>
            </a:r>
            <a:endParaRPr lang="pl-PL" dirty="0"/>
          </a:p>
          <a:p>
            <a:pPr marL="514350" indent="-514350" algn="just">
              <a:buAutoNum type="arabicParenR"/>
            </a:pPr>
            <a:r>
              <a:rPr lang="pl-PL" dirty="0" smtClean="0"/>
              <a:t>Rodzaje:</a:t>
            </a:r>
          </a:p>
          <a:p>
            <a:pPr marL="914400" lvl="1" indent="-514350" algn="just">
              <a:buFont typeface="+mj-lt"/>
              <a:buAutoNum type="alphaLcParenR"/>
            </a:pPr>
            <a:r>
              <a:rPr lang="pl-PL" dirty="0" smtClean="0"/>
              <a:t>mandaty krajowe – dot. badania naruszeń w danym państwie</a:t>
            </a:r>
          </a:p>
          <a:p>
            <a:pPr marL="914400" lvl="1" indent="-514350" algn="just">
              <a:buFont typeface="+mj-lt"/>
              <a:buAutoNum type="alphaLcParenR"/>
            </a:pPr>
            <a:r>
              <a:rPr lang="pl-PL" dirty="0" smtClean="0"/>
              <a:t>mandaty tematyczne – dot. badania określonych naruszeń</a:t>
            </a:r>
            <a:endParaRPr lang="pl-PL" dirty="0"/>
          </a:p>
          <a:p>
            <a:pPr marL="514350" indent="-514350" algn="just">
              <a:buFont typeface="+mj-lt"/>
              <a:buAutoNum type="arabicParenR"/>
            </a:pPr>
            <a:r>
              <a:rPr lang="pl-PL" dirty="0" smtClean="0"/>
              <a:t>Eksperci w ramach tych procedur są niezależni i przysługuje im immunitet dyplomatyczny</a:t>
            </a:r>
          </a:p>
          <a:p>
            <a:pPr marL="514350" indent="-514350" algn="just">
              <a:buFont typeface="+mj-lt"/>
              <a:buAutoNum type="arabicParenR"/>
            </a:pPr>
            <a:r>
              <a:rPr lang="pl-PL" dirty="0" smtClean="0"/>
              <a:t>W ramach mandatu krajowego funkcję Specjalnego Sprawozdawcy ds. byłej Jugosławii pełnił Tadeusz Mazowiecki</a:t>
            </a:r>
          </a:p>
        </p:txBody>
      </p:sp>
    </p:spTree>
    <p:extLst>
      <p:ext uri="{BB962C8B-B14F-4D97-AF65-F5344CB8AC3E}">
        <p14:creationId xmlns:p14="http://schemas.microsoft.com/office/powerpoint/2010/main" val="1939081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Procedura 1503</a:t>
            </a:r>
            <a:endParaRPr lang="pl-PL" dirty="0"/>
          </a:p>
        </p:txBody>
      </p:sp>
      <p:sp>
        <p:nvSpPr>
          <p:cNvPr id="3" name="Symbol zastępczy zawartości 2"/>
          <p:cNvSpPr>
            <a:spLocks noGrp="1"/>
          </p:cNvSpPr>
          <p:nvPr>
            <p:ph idx="1"/>
          </p:nvPr>
        </p:nvSpPr>
        <p:spPr>
          <a:xfrm>
            <a:off x="107504" y="1267450"/>
            <a:ext cx="8928992" cy="5590550"/>
          </a:xfrm>
        </p:spPr>
        <p:txBody>
          <a:bodyPr>
            <a:normAutofit/>
          </a:bodyPr>
          <a:lstStyle/>
          <a:p>
            <a:pPr marL="514350" indent="-514350" algn="just">
              <a:buAutoNum type="arabicParenR"/>
            </a:pPr>
            <a:r>
              <a:rPr lang="pl-PL" dirty="0" smtClean="0"/>
              <a:t>Historia:</a:t>
            </a:r>
          </a:p>
          <a:p>
            <a:pPr marL="914400" lvl="1" indent="-514350" algn="just">
              <a:buFont typeface="+mj-lt"/>
              <a:buAutoNum type="alphaLcParenR"/>
            </a:pPr>
            <a:r>
              <a:rPr lang="pl-PL" dirty="0" smtClean="0"/>
              <a:t>do KPC od początku napływały skargi indywidualne</a:t>
            </a:r>
          </a:p>
          <a:p>
            <a:pPr marL="914400" lvl="1" indent="-514350" algn="just">
              <a:buFont typeface="+mj-lt"/>
              <a:buAutoNum type="alphaLcParenR"/>
            </a:pPr>
            <a:r>
              <a:rPr lang="pl-PL" dirty="0" smtClean="0"/>
              <a:t>uznano, że KPC nie ma kompetencji do ich rozpatrywania</a:t>
            </a:r>
          </a:p>
          <a:p>
            <a:pPr marL="914400" lvl="1" indent="-514350" algn="just">
              <a:buFont typeface="+mj-lt"/>
              <a:buAutoNum type="alphaLcParenR"/>
            </a:pPr>
            <a:r>
              <a:rPr lang="pl-PL" dirty="0" smtClean="0"/>
              <a:t>od 1959 r. kopie skarg przesyłano państwom, których one dotyczył, z prośbą o ustosunkowanie się do nich</a:t>
            </a:r>
          </a:p>
          <a:p>
            <a:pPr marL="914400" lvl="1" indent="-514350" algn="just">
              <a:buFont typeface="+mj-lt"/>
              <a:buAutoNum type="alphaLcParenR"/>
            </a:pPr>
            <a:r>
              <a:rPr lang="pl-PL" dirty="0" smtClean="0"/>
              <a:t>w 1967 r. ECOSOC upoważnił Komisję i Podkomisję do badania informacji o ciężkich naruszeniach praw i wolności</a:t>
            </a:r>
          </a:p>
          <a:p>
            <a:pPr marL="914400" lvl="1" indent="-514350" algn="just">
              <a:buFont typeface="+mj-lt"/>
              <a:buAutoNum type="alphaLcParenR"/>
            </a:pPr>
            <a:r>
              <a:rPr lang="pl-PL" dirty="0" smtClean="0"/>
              <a:t>w 1970 r. na mocy rezolucji ECOSOC nr 1503 nastąpiło odejście od doktryny braku kompetencji</a:t>
            </a:r>
          </a:p>
        </p:txBody>
      </p:sp>
    </p:spTree>
    <p:extLst>
      <p:ext uri="{BB962C8B-B14F-4D97-AF65-F5344CB8AC3E}">
        <p14:creationId xmlns:p14="http://schemas.microsoft.com/office/powerpoint/2010/main" val="2174974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Procedura 1503</a:t>
            </a:r>
            <a:endParaRPr lang="pl-PL" dirty="0"/>
          </a:p>
        </p:txBody>
      </p:sp>
      <p:sp>
        <p:nvSpPr>
          <p:cNvPr id="3" name="Symbol zastępczy zawartości 2"/>
          <p:cNvSpPr>
            <a:spLocks noGrp="1"/>
          </p:cNvSpPr>
          <p:nvPr>
            <p:ph idx="1"/>
          </p:nvPr>
        </p:nvSpPr>
        <p:spPr>
          <a:xfrm>
            <a:off x="107504" y="1267450"/>
            <a:ext cx="8928992" cy="5590550"/>
          </a:xfrm>
        </p:spPr>
        <p:txBody>
          <a:bodyPr>
            <a:normAutofit/>
          </a:bodyPr>
          <a:lstStyle/>
          <a:p>
            <a:pPr marL="0" indent="0" algn="just">
              <a:buNone/>
            </a:pPr>
            <a:r>
              <a:rPr lang="pl-PL" dirty="0" smtClean="0"/>
              <a:t>Etapy procedury:</a:t>
            </a:r>
          </a:p>
          <a:p>
            <a:pPr marL="514350" indent="-514350" algn="just">
              <a:buAutoNum type="arabicParenR"/>
            </a:pPr>
            <a:r>
              <a:rPr lang="pl-PL" dirty="0" smtClean="0"/>
              <a:t>Grupa Robocza Podkomisji ds. Komunikacji</a:t>
            </a:r>
          </a:p>
          <a:p>
            <a:pPr marL="914400" lvl="1" indent="-514350" algn="just">
              <a:buAutoNum type="alphaLcParenR"/>
            </a:pPr>
            <a:r>
              <a:rPr lang="pl-PL" dirty="0" smtClean="0"/>
              <a:t>5-osobowa grupa bada napływające skargi</a:t>
            </a:r>
          </a:p>
          <a:p>
            <a:pPr marL="914400" lvl="1" indent="-514350" algn="just">
              <a:buAutoNum type="alphaLcParenR"/>
            </a:pPr>
            <a:r>
              <a:rPr lang="pl-PL" dirty="0" smtClean="0"/>
              <a:t>przekazuje dalej te skargi, które opisują stałe, poważne i udokumentowane naruszenia praw człowieka</a:t>
            </a:r>
          </a:p>
          <a:p>
            <a:pPr marL="514350" indent="-514350" algn="just">
              <a:buAutoNum type="arabicParenR"/>
            </a:pPr>
            <a:r>
              <a:rPr lang="pl-PL" dirty="0" smtClean="0"/>
              <a:t>Grupa Robocza Komisji ds. Sytuacji – 5-osobowa grupa decyduje, które sprawy przekazać Komisji</a:t>
            </a:r>
          </a:p>
          <a:p>
            <a:pPr marL="514350" indent="-514350" algn="just">
              <a:buAutoNum type="arabicParenR"/>
            </a:pPr>
            <a:r>
              <a:rPr lang="pl-PL" dirty="0" smtClean="0"/>
              <a:t>Komisja Praw Człowieka – na posiedzeniu niejawnym decyduje, jakie środki zastosować</a:t>
            </a:r>
          </a:p>
          <a:p>
            <a:pPr marL="914400" lvl="1" indent="-514350" algn="just">
              <a:buFont typeface="+mj-lt"/>
              <a:buAutoNum type="alphaLcParenR"/>
            </a:pPr>
            <a:endParaRPr lang="pl-PL" dirty="0" smtClean="0"/>
          </a:p>
        </p:txBody>
      </p:sp>
    </p:spTree>
    <p:extLst>
      <p:ext uri="{BB962C8B-B14F-4D97-AF65-F5344CB8AC3E}">
        <p14:creationId xmlns:p14="http://schemas.microsoft.com/office/powerpoint/2010/main" val="2253636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16632"/>
            <a:ext cx="9144000" cy="1143000"/>
          </a:xfrm>
        </p:spPr>
        <p:txBody>
          <a:bodyPr>
            <a:normAutofit/>
          </a:bodyPr>
          <a:lstStyle/>
          <a:p>
            <a:r>
              <a:rPr lang="pl-PL" dirty="0" smtClean="0"/>
              <a:t>Rada Praw Człowieka</a:t>
            </a:r>
            <a:endParaRPr lang="pl-PL" dirty="0"/>
          </a:p>
        </p:txBody>
      </p:sp>
      <p:sp>
        <p:nvSpPr>
          <p:cNvPr id="3" name="Symbol zastępczy zawartości 2"/>
          <p:cNvSpPr>
            <a:spLocks noGrp="1"/>
          </p:cNvSpPr>
          <p:nvPr>
            <p:ph idx="1"/>
          </p:nvPr>
        </p:nvSpPr>
        <p:spPr>
          <a:xfrm>
            <a:off x="107504" y="1267450"/>
            <a:ext cx="8928992" cy="5590550"/>
          </a:xfrm>
        </p:spPr>
        <p:txBody>
          <a:bodyPr>
            <a:normAutofit/>
          </a:bodyPr>
          <a:lstStyle/>
          <a:p>
            <a:pPr marL="514350" indent="-514350" algn="just">
              <a:buAutoNum type="arabicPeriod"/>
            </a:pPr>
            <a:r>
              <a:rPr lang="pl-PL" dirty="0" smtClean="0"/>
              <a:t>W 2006 r. zastąpiła Komisję Praw Człowieka</a:t>
            </a:r>
          </a:p>
          <a:p>
            <a:pPr marL="514350" indent="-514350" algn="just">
              <a:buAutoNum type="arabicPeriod"/>
            </a:pPr>
            <a:r>
              <a:rPr lang="pl-PL" dirty="0" smtClean="0"/>
              <a:t>Przejęła funkcję Komisji</a:t>
            </a:r>
          </a:p>
          <a:p>
            <a:pPr marL="514350" indent="-514350" algn="just">
              <a:buAutoNum type="arabicPeriod"/>
            </a:pPr>
            <a:r>
              <a:rPr lang="pl-PL" dirty="0" smtClean="0"/>
              <a:t>Składa się z 47 członków:</a:t>
            </a:r>
          </a:p>
          <a:p>
            <a:pPr marL="914400" lvl="1" indent="-514350" algn="just">
              <a:buAutoNum type="alphaLcParenR"/>
            </a:pPr>
            <a:r>
              <a:rPr lang="pl-PL" dirty="0" smtClean="0"/>
              <a:t>wybieranych na 3 lata</a:t>
            </a:r>
          </a:p>
          <a:p>
            <a:pPr marL="914400" lvl="1" indent="-514350" algn="just">
              <a:buAutoNum type="alphaLcParenR"/>
            </a:pPr>
            <a:r>
              <a:rPr lang="pl-PL" dirty="0" smtClean="0"/>
              <a:t>co roku odnawiana 1/3 skład</a:t>
            </a:r>
          </a:p>
          <a:p>
            <a:pPr marL="514350" indent="-514350" algn="just">
              <a:buAutoNum type="arabicPeriod"/>
            </a:pPr>
            <a:r>
              <a:rPr lang="pl-PL" dirty="0" smtClean="0"/>
              <a:t>Zbiera się na 3 sesje zwykłe w roku</a:t>
            </a:r>
            <a:endParaRPr lang="pl-PL" dirty="0" smtClean="0"/>
          </a:p>
          <a:p>
            <a:pPr marL="914400" lvl="1" indent="-514350" algn="just">
              <a:buFont typeface="+mj-lt"/>
              <a:buAutoNum type="alphaLcParenR"/>
            </a:pPr>
            <a:endParaRPr lang="pl-PL" dirty="0" smtClean="0"/>
          </a:p>
        </p:txBody>
      </p:sp>
    </p:spTree>
    <p:extLst>
      <p:ext uri="{BB962C8B-B14F-4D97-AF65-F5344CB8AC3E}">
        <p14:creationId xmlns:p14="http://schemas.microsoft.com/office/powerpoint/2010/main" val="110390211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1560</TotalTime>
  <Words>2365</Words>
  <Application>Microsoft Office PowerPoint</Application>
  <PresentationFormat>Pokaz na ekranie (4:3)</PresentationFormat>
  <Paragraphs>327</Paragraphs>
  <Slides>56</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56</vt:i4>
      </vt:variant>
    </vt:vector>
  </HeadingPairs>
  <TitlesOfParts>
    <vt:vector size="59" baseType="lpstr">
      <vt:lpstr>Arial</vt:lpstr>
      <vt:lpstr>Calibri</vt:lpstr>
      <vt:lpstr>Motyw pakietu Office</vt:lpstr>
      <vt:lpstr>Prawa człowieka  i  systemy ich ochrony</vt:lpstr>
      <vt:lpstr>System ONZ</vt:lpstr>
      <vt:lpstr>System Karty Narodów Zjednoczonych</vt:lpstr>
      <vt:lpstr>Komisja Praw Człowieka</vt:lpstr>
      <vt:lpstr>Podkomisja ds. Promocji i Ochrony Praw Człowieka</vt:lpstr>
      <vt:lpstr>Procedury specjalne</vt:lpstr>
      <vt:lpstr>Procedura 1503</vt:lpstr>
      <vt:lpstr>Procedura 1503</vt:lpstr>
      <vt:lpstr>Rada Praw Człowieka</vt:lpstr>
      <vt:lpstr>Traktaty zawarte w ramach ONZ</vt:lpstr>
      <vt:lpstr>Komitet Praw Człowieka</vt:lpstr>
      <vt:lpstr>Komitet Praw Ekonomicznych, Społecznych i Kulturalnych</vt:lpstr>
      <vt:lpstr>Komitet ds. Likwidacji Dyskryminacji Rasowej</vt:lpstr>
      <vt:lpstr>Komitet Przeciwko Torturom</vt:lpstr>
      <vt:lpstr>Komitet ds. Likwidacji Dyskryminacji Kobiet</vt:lpstr>
      <vt:lpstr>Komitet ds. Likwidacji Dyskryminacji Kobiet</vt:lpstr>
      <vt:lpstr>Komitet Praw Dziecka</vt:lpstr>
      <vt:lpstr>Komitet Pracowników Migrujących</vt:lpstr>
      <vt:lpstr>Sprawozdania państw</vt:lpstr>
      <vt:lpstr>Sprawozdania państw - efekty</vt:lpstr>
      <vt:lpstr>Skargi indywidualne w systemie ONZ</vt:lpstr>
      <vt:lpstr>Skargi indywidualne w systemie ONZ</vt:lpstr>
      <vt:lpstr>Skargi indywidualne w systemie ONZ</vt:lpstr>
      <vt:lpstr>Wysoki Komisarz ONZ ds. Praw Człowieka</vt:lpstr>
      <vt:lpstr>Ochrona praw człowieka w systemie Rady Europy</vt:lpstr>
      <vt:lpstr>Rada Europy</vt:lpstr>
      <vt:lpstr>Filary systemu Rady Europy</vt:lpstr>
      <vt:lpstr>EKPCz</vt:lpstr>
      <vt:lpstr>ETPCz</vt:lpstr>
      <vt:lpstr>Formy organizacyjne działania ETPCz</vt:lpstr>
      <vt:lpstr>Izba Trybunału</vt:lpstr>
      <vt:lpstr>Wielka Izba Trybunału</vt:lpstr>
      <vt:lpstr>Komitet Trybunału</vt:lpstr>
      <vt:lpstr>Sędzia zasiadający jednoosobowo</vt:lpstr>
      <vt:lpstr>Role sędziów Trybunału</vt:lpstr>
      <vt:lpstr>Skarga indywidualna do ETPCz</vt:lpstr>
      <vt:lpstr>Dopuszczalność skargi:</vt:lpstr>
      <vt:lpstr>Dopuszczalność skargi:</vt:lpstr>
      <vt:lpstr>Przesłanka „poważnego uszczerbku”:</vt:lpstr>
      <vt:lpstr>Wniesienie skargi</vt:lpstr>
      <vt:lpstr>Elementy skargi:</vt:lpstr>
      <vt:lpstr>Interwencje strony trzeciej:</vt:lpstr>
      <vt:lpstr>Skreślenie skargi z listy</vt:lpstr>
      <vt:lpstr>Słuszne zadośćuczynienie</vt:lpstr>
      <vt:lpstr>Ostateczność wyroków</vt:lpstr>
      <vt:lpstr>Wyroki pilotażowe</vt:lpstr>
      <vt:lpstr>Prawa człowieka w UE</vt:lpstr>
      <vt:lpstr>Wartości wymienione w TUE</vt:lpstr>
      <vt:lpstr>Ochrona praw człowieka w systemie UE przed Traktatem z Lizbony</vt:lpstr>
      <vt:lpstr>Ochrona praw człowieka w systemie UE przed Traktatem z Lizbony</vt:lpstr>
      <vt:lpstr>Artykuł 6 ust. 2 TUE</vt:lpstr>
      <vt:lpstr>Karta Praw Podstawowych UE</vt:lpstr>
      <vt:lpstr>Klauzula limitacyjna w Karcie (art. 52 ust. 1)</vt:lpstr>
      <vt:lpstr>Karta Praw Podstawowych a EKPC (art. 52 ust. 3)</vt:lpstr>
      <vt:lpstr>Tzw. protokół brytyjski</vt:lpstr>
      <vt:lpstr>Europejski Rzecznik Praw Obywatelskich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Prawa człowieka  i  systemy ich ochrony</dc:title>
  <dc:creator>Twoja nazwa użytkownika</dc:creator>
  <cp:lastModifiedBy>Mateusz</cp:lastModifiedBy>
  <cp:revision>437</cp:revision>
  <dcterms:created xsi:type="dcterms:W3CDTF">2014-10-10T07:27:41Z</dcterms:created>
  <dcterms:modified xsi:type="dcterms:W3CDTF">2015-12-22T18:00:11Z</dcterms:modified>
</cp:coreProperties>
</file>