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70" d="100"/>
          <a:sy n="70"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58F32-B25E-46C9-ADA9-42C92CFCDB8E}" type="datetimeFigureOut">
              <a:rPr lang="pl-PL"/>
              <a:t>2016-01-08</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31A65-7FB1-4B51-8072-1FA78C7E4D15}" type="slidenum">
              <a:rPr lang="pl-PL"/>
              <a:t>‹#›</a:t>
            </a:fld>
            <a:endParaRPr lang="pl-PL"/>
          </a:p>
        </p:txBody>
      </p:sp>
    </p:spTree>
    <p:extLst>
      <p:ext uri="{BB962C8B-B14F-4D97-AF65-F5344CB8AC3E}">
        <p14:creationId xmlns:p14="http://schemas.microsoft.com/office/powerpoint/2010/main" val="306163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a:t>
            </a:fld>
            <a:endParaRPr lang="pl-PL"/>
          </a:p>
        </p:txBody>
      </p:sp>
    </p:spTree>
    <p:extLst>
      <p:ext uri="{BB962C8B-B14F-4D97-AF65-F5344CB8AC3E}">
        <p14:creationId xmlns:p14="http://schemas.microsoft.com/office/powerpoint/2010/main" val="2297727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10</a:t>
            </a:fld>
            <a:endParaRPr lang="pl-PL"/>
          </a:p>
        </p:txBody>
      </p:sp>
    </p:spTree>
    <p:extLst>
      <p:ext uri="{BB962C8B-B14F-4D97-AF65-F5344CB8AC3E}">
        <p14:creationId xmlns:p14="http://schemas.microsoft.com/office/powerpoint/2010/main" val="1721748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11</a:t>
            </a:fld>
            <a:endParaRPr lang="pl-PL"/>
          </a:p>
        </p:txBody>
      </p:sp>
    </p:spTree>
    <p:extLst>
      <p:ext uri="{BB962C8B-B14F-4D97-AF65-F5344CB8AC3E}">
        <p14:creationId xmlns:p14="http://schemas.microsoft.com/office/powerpoint/2010/main" val="93758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12</a:t>
            </a:fld>
            <a:endParaRPr lang="pl-PL"/>
          </a:p>
        </p:txBody>
      </p:sp>
    </p:spTree>
    <p:extLst>
      <p:ext uri="{BB962C8B-B14F-4D97-AF65-F5344CB8AC3E}">
        <p14:creationId xmlns:p14="http://schemas.microsoft.com/office/powerpoint/2010/main" val="3672800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13</a:t>
            </a:fld>
            <a:endParaRPr lang="pl-PL"/>
          </a:p>
        </p:txBody>
      </p:sp>
    </p:spTree>
    <p:extLst>
      <p:ext uri="{BB962C8B-B14F-4D97-AF65-F5344CB8AC3E}">
        <p14:creationId xmlns:p14="http://schemas.microsoft.com/office/powerpoint/2010/main" val="1600234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14</a:t>
            </a:fld>
            <a:endParaRPr lang="pl-PL"/>
          </a:p>
        </p:txBody>
      </p:sp>
    </p:spTree>
    <p:extLst>
      <p:ext uri="{BB962C8B-B14F-4D97-AF65-F5344CB8AC3E}">
        <p14:creationId xmlns:p14="http://schemas.microsoft.com/office/powerpoint/2010/main" val="2475251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15</a:t>
            </a:fld>
            <a:endParaRPr lang="pl-PL"/>
          </a:p>
        </p:txBody>
      </p:sp>
    </p:spTree>
    <p:extLst>
      <p:ext uri="{BB962C8B-B14F-4D97-AF65-F5344CB8AC3E}">
        <p14:creationId xmlns:p14="http://schemas.microsoft.com/office/powerpoint/2010/main" val="2594083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16</a:t>
            </a:fld>
            <a:endParaRPr lang="pl-PL"/>
          </a:p>
        </p:txBody>
      </p:sp>
    </p:spTree>
    <p:extLst>
      <p:ext uri="{BB962C8B-B14F-4D97-AF65-F5344CB8AC3E}">
        <p14:creationId xmlns:p14="http://schemas.microsoft.com/office/powerpoint/2010/main" val="1048611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17</a:t>
            </a:fld>
            <a:endParaRPr lang="pl-PL"/>
          </a:p>
        </p:txBody>
      </p:sp>
    </p:spTree>
    <p:extLst>
      <p:ext uri="{BB962C8B-B14F-4D97-AF65-F5344CB8AC3E}">
        <p14:creationId xmlns:p14="http://schemas.microsoft.com/office/powerpoint/2010/main" val="733724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18</a:t>
            </a:fld>
            <a:endParaRPr lang="pl-PL"/>
          </a:p>
        </p:txBody>
      </p:sp>
    </p:spTree>
    <p:extLst>
      <p:ext uri="{BB962C8B-B14F-4D97-AF65-F5344CB8AC3E}">
        <p14:creationId xmlns:p14="http://schemas.microsoft.com/office/powerpoint/2010/main" val="1102496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2</a:t>
            </a:fld>
            <a:endParaRPr lang="pl-PL"/>
          </a:p>
        </p:txBody>
      </p:sp>
    </p:spTree>
    <p:extLst>
      <p:ext uri="{BB962C8B-B14F-4D97-AF65-F5344CB8AC3E}">
        <p14:creationId xmlns:p14="http://schemas.microsoft.com/office/powerpoint/2010/main" val="279546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3</a:t>
            </a:fld>
            <a:endParaRPr lang="pl-PL"/>
          </a:p>
        </p:txBody>
      </p:sp>
    </p:spTree>
    <p:extLst>
      <p:ext uri="{BB962C8B-B14F-4D97-AF65-F5344CB8AC3E}">
        <p14:creationId xmlns:p14="http://schemas.microsoft.com/office/powerpoint/2010/main" val="76776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4</a:t>
            </a:fld>
            <a:endParaRPr lang="pl-PL"/>
          </a:p>
        </p:txBody>
      </p:sp>
    </p:spTree>
    <p:extLst>
      <p:ext uri="{BB962C8B-B14F-4D97-AF65-F5344CB8AC3E}">
        <p14:creationId xmlns:p14="http://schemas.microsoft.com/office/powerpoint/2010/main" val="2384490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5</a:t>
            </a:fld>
            <a:endParaRPr lang="pl-PL"/>
          </a:p>
        </p:txBody>
      </p:sp>
    </p:spTree>
    <p:extLst>
      <p:ext uri="{BB962C8B-B14F-4D97-AF65-F5344CB8AC3E}">
        <p14:creationId xmlns:p14="http://schemas.microsoft.com/office/powerpoint/2010/main" val="2269520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6</a:t>
            </a:fld>
            <a:endParaRPr lang="pl-PL"/>
          </a:p>
        </p:txBody>
      </p:sp>
    </p:spTree>
    <p:extLst>
      <p:ext uri="{BB962C8B-B14F-4D97-AF65-F5344CB8AC3E}">
        <p14:creationId xmlns:p14="http://schemas.microsoft.com/office/powerpoint/2010/main" val="1940408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7</a:t>
            </a:fld>
            <a:endParaRPr lang="pl-PL"/>
          </a:p>
        </p:txBody>
      </p:sp>
    </p:spTree>
    <p:extLst>
      <p:ext uri="{BB962C8B-B14F-4D97-AF65-F5344CB8AC3E}">
        <p14:creationId xmlns:p14="http://schemas.microsoft.com/office/powerpoint/2010/main" val="3347057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8</a:t>
            </a:fld>
            <a:endParaRPr lang="pl-PL"/>
          </a:p>
        </p:txBody>
      </p:sp>
    </p:spTree>
    <p:extLst>
      <p:ext uri="{BB962C8B-B14F-4D97-AF65-F5344CB8AC3E}">
        <p14:creationId xmlns:p14="http://schemas.microsoft.com/office/powerpoint/2010/main" val="3844351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AD31A65-7FB1-4B51-8072-1FA78C7E4D15}" type="slidenum">
              <a:rPr lang="pl-PL"/>
              <a:t>9</a:t>
            </a:fld>
            <a:endParaRPr lang="pl-PL"/>
          </a:p>
        </p:txBody>
      </p:sp>
    </p:spTree>
    <p:extLst>
      <p:ext uri="{BB962C8B-B14F-4D97-AF65-F5344CB8AC3E}">
        <p14:creationId xmlns:p14="http://schemas.microsoft.com/office/powerpoint/2010/main" val="2904938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pl-PL" smtClean="0"/>
              <a:t>Kliknij, aby edytować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291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795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7308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2458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6021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7723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1184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smtClean="0"/>
              <a:t>Kliknij, aby edytować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2536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pl-PL" smtClean="0"/>
              <a:t>Kliknij, aby edytować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664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smtClean="0"/>
              <a:t>Kliknij, aby edytować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598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pl-PL" smtClean="0"/>
              <a:t>Kliknij, aby edytować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756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l-PL" smtClean="0"/>
              <a:t>Kliknij, aby edytować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4816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Content Placeholder 3"/>
          <p:cNvSpPr>
            <a:spLocks noGrp="1"/>
          </p:cNvSpPr>
          <p:nvPr>
            <p:ph sz="quarter" idx="13"/>
          </p:nvPr>
        </p:nvSpPr>
        <p:spPr>
          <a:xfrm>
            <a:off x="913774" y="3051012"/>
            <a:ext cx="5106027" cy="2740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3" name="Content Placeholder 5"/>
          <p:cNvSpPr>
            <a:spLocks noGrp="1"/>
          </p:cNvSpPr>
          <p:nvPr>
            <p:ph sz="quarter" idx="14"/>
          </p:nvPr>
        </p:nvSpPr>
        <p:spPr>
          <a:xfrm>
            <a:off x="6172200" y="3051012"/>
            <a:ext cx="5105401" cy="274018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36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958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454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pl-PL" smtClean="0"/>
              <a:t>Kliknij, aby edytować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0937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147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1/8/2016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563150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rawo.legeo.pl/prawo/kodeks-cywilny/art-417/#ftn15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a:t>Prawa człowieka i systemy ich ochrony</a:t>
            </a:r>
            <a:endParaRPr lang="pl-PL" dirty="0"/>
          </a:p>
        </p:txBody>
      </p:sp>
      <p:sp>
        <p:nvSpPr>
          <p:cNvPr id="3" name="Podtytuł 2"/>
          <p:cNvSpPr>
            <a:spLocks noGrp="1"/>
          </p:cNvSpPr>
          <p:nvPr>
            <p:ph type="subTitle" idx="1"/>
          </p:nvPr>
        </p:nvSpPr>
        <p:spPr/>
        <p:txBody>
          <a:bodyPr vert="horz" lIns="91440" tIns="45720" rIns="91440" bIns="45720" rtlCol="0" anchor="t">
            <a:normAutofit/>
          </a:bodyPr>
          <a:lstStyle/>
          <a:p>
            <a:r>
              <a:rPr lang="pl-PL"/>
              <a:t>mgr Paweł niemczyk</a:t>
            </a:r>
            <a:endParaRPr lang="pl-PL" dirty="0"/>
          </a:p>
        </p:txBody>
      </p:sp>
    </p:spTree>
    <p:extLst>
      <p:ext uri="{BB962C8B-B14F-4D97-AF65-F5344CB8AC3E}">
        <p14:creationId xmlns:p14="http://schemas.microsoft.com/office/powerpoint/2010/main" val="518148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Dwuinstancyjność postępowania sądowego i administracyjnego</a:t>
            </a:r>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„Każda ze stron ma prawo do zaskarżenia orzeczeń i decyzji wydanych w pierwszej instancji. Wyjątki od tej zasady oraz tryb zaskarżania określa ustawa.”</a:t>
            </a:r>
          </a:p>
          <a:p>
            <a:pPr marL="0" indent="0">
              <a:buNone/>
            </a:pPr>
            <a:endParaRPr lang="pl-PL" dirty="0">
              <a:latin typeface="Tw Cen MT" charset="0"/>
            </a:endParaRPr>
          </a:p>
          <a:p>
            <a:pPr marL="0" indent="0">
              <a:buNone/>
            </a:pPr>
            <a:endParaRPr lang="pl-PL" dirty="0">
              <a:latin typeface="Tw Cen MT" charset="0"/>
            </a:endParaRPr>
          </a:p>
          <a:p>
            <a:pPr marL="0" indent="0">
              <a:buNone/>
            </a:pPr>
            <a:r>
              <a:rPr lang="pl-PL" dirty="0">
                <a:latin typeface="Tw Cen MT" charset="0"/>
              </a:rPr>
              <a:t>(Art. 78 Konstytucji RP)</a:t>
            </a:r>
          </a:p>
        </p:txBody>
      </p:sp>
    </p:spTree>
    <p:extLst>
      <p:ext uri="{BB962C8B-B14F-4D97-AF65-F5344CB8AC3E}">
        <p14:creationId xmlns:p14="http://schemas.microsoft.com/office/powerpoint/2010/main" val="2767816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Wniosek do Rzecznika Praw Obywatelskich</a:t>
            </a:r>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„Każdy ma prawo wystąpienia, na zasadach określonych w ustawie, do Rzecznika Praw Obywatelskich z wnioskiem o pomoc w ochronie swoich wolności lub praw naruszonych przez organy władzy publicznej.”</a:t>
            </a:r>
          </a:p>
          <a:p>
            <a:pPr marL="0" indent="0">
              <a:buNone/>
            </a:pPr>
            <a:endParaRPr lang="pl-PL" dirty="0">
              <a:latin typeface="Tw Cen MT" charset="0"/>
            </a:endParaRPr>
          </a:p>
          <a:p>
            <a:pPr marL="0" indent="0">
              <a:buNone/>
            </a:pPr>
            <a:endParaRPr lang="pl-PL" dirty="0">
              <a:latin typeface="Tw Cen MT" charset="0"/>
            </a:endParaRPr>
          </a:p>
          <a:p>
            <a:pPr marL="0" indent="0">
              <a:buNone/>
            </a:pPr>
            <a:r>
              <a:rPr lang="pl-PL" dirty="0">
                <a:latin typeface="Tw Cen MT" charset="0"/>
              </a:rPr>
              <a:t>(Art. 80 Konstytucji RP)</a:t>
            </a:r>
          </a:p>
        </p:txBody>
      </p:sp>
    </p:spTree>
    <p:extLst>
      <p:ext uri="{BB962C8B-B14F-4D97-AF65-F5344CB8AC3E}">
        <p14:creationId xmlns:p14="http://schemas.microsoft.com/office/powerpoint/2010/main" val="404053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Skarga konstytucyjna</a:t>
            </a:r>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„Każdy, czyje konstytucyjne wolności lub prawa zostały naruszone, ma prawo, na zasadach określonych w ustawie, wnieść skargę do Trybunału Konstytucyjnego w sprawie zgodności z Konstytucją ustawy lub innego aktu normatywnego, na podstawie którego sąd lub organ administracji publicznej orzekł ostatecznie o jego wolnościach lub prawach albo o jego obowiązkach określonych w Konstytucji.”</a:t>
            </a:r>
          </a:p>
          <a:p>
            <a:pPr marL="0" indent="0">
              <a:buNone/>
            </a:pPr>
            <a:endParaRPr lang="pl-PL" dirty="0">
              <a:latin typeface="Tw Cen MT" charset="0"/>
            </a:endParaRPr>
          </a:p>
          <a:p>
            <a:pPr marL="0" indent="0">
              <a:buNone/>
            </a:pPr>
            <a:r>
              <a:rPr lang="pl-PL" dirty="0">
                <a:latin typeface="Tw Cen MT" charset="0"/>
              </a:rPr>
              <a:t>(Art. 79 ust. 1 Konstytucji RP)</a:t>
            </a:r>
          </a:p>
        </p:txBody>
      </p:sp>
    </p:spTree>
    <p:extLst>
      <p:ext uri="{BB962C8B-B14F-4D97-AF65-F5344CB8AC3E}">
        <p14:creationId xmlns:p14="http://schemas.microsoft.com/office/powerpoint/2010/main" val="282550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Skarga konstytucyjna – instytucja prawna pozwalająca jednostce (lub podmiotowi podobnemu) do dochodzenia swoich konstytucyjnych praw lub wolności przed sądem konstytucyjnym.</a:t>
            </a:r>
          </a:p>
        </p:txBody>
      </p:sp>
    </p:spTree>
    <p:extLst>
      <p:ext uri="{BB962C8B-B14F-4D97-AF65-F5344CB8AC3E}">
        <p14:creationId xmlns:p14="http://schemas.microsoft.com/office/powerpoint/2010/main" val="2255350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u="sng" dirty="0">
                <a:latin typeface="Tw Cen MT" charset="0"/>
              </a:rPr>
              <a:t>Funkcje skargi konstytucyjnej:</a:t>
            </a:r>
            <a:r>
              <a:rPr lang="pl-PL" dirty="0">
                <a:latin typeface="Tw Cen MT" charset="0"/>
              </a:rPr>
              <a:t/>
            </a:r>
            <a:br>
              <a:rPr lang="pl-PL" dirty="0">
                <a:latin typeface="Tw Cen MT" charset="0"/>
              </a:rPr>
            </a:br>
            <a:r>
              <a:rPr lang="pl-PL" dirty="0">
                <a:solidFill>
                  <a:srgbClr val="000000"/>
                </a:solidFill>
                <a:latin typeface="Tw Cen MT"/>
              </a:rPr>
              <a:t>- ochrona praw indywidualnych</a:t>
            </a:r>
            <a:r>
              <a:rPr lang="pl-PL" dirty="0">
                <a:latin typeface="Tw Cen MT" charset="0"/>
              </a:rPr>
              <a:t/>
            </a:r>
            <a:br>
              <a:rPr lang="pl-PL" dirty="0">
                <a:latin typeface="Tw Cen MT" charset="0"/>
              </a:rPr>
            </a:br>
            <a:r>
              <a:rPr lang="pl-PL" dirty="0">
                <a:solidFill>
                  <a:srgbClr val="000000"/>
                </a:solidFill>
                <a:latin typeface="Tw Cen MT"/>
              </a:rPr>
              <a:t>- ochrona interesu publicznego</a:t>
            </a:r>
            <a:r>
              <a:rPr lang="pl-PL" dirty="0">
                <a:latin typeface="Tw Cen MT" charset="0"/>
              </a:rPr>
              <a:t/>
            </a:r>
            <a:br>
              <a:rPr lang="pl-PL" dirty="0">
                <a:latin typeface="Tw Cen MT" charset="0"/>
              </a:rPr>
            </a:br>
            <a:r>
              <a:rPr lang="pl-PL" dirty="0">
                <a:solidFill>
                  <a:srgbClr val="000000"/>
                </a:solidFill>
                <a:latin typeface="Tw Cen MT"/>
              </a:rPr>
              <a:t>- rozwiązywanie problemów społecznych</a:t>
            </a:r>
            <a:r>
              <a:rPr lang="pl-PL" dirty="0">
                <a:latin typeface="Tw Cen MT" charset="0"/>
              </a:rPr>
              <a:t/>
            </a:r>
            <a:br>
              <a:rPr lang="pl-PL" dirty="0">
                <a:latin typeface="Tw Cen MT" charset="0"/>
              </a:rPr>
            </a:br>
            <a:r>
              <a:rPr lang="pl-PL" dirty="0">
                <a:solidFill>
                  <a:srgbClr val="000000"/>
                </a:solidFill>
                <a:latin typeface="Tw Cen MT"/>
              </a:rPr>
              <a:t>- wychowawcza</a:t>
            </a:r>
          </a:p>
        </p:txBody>
      </p:sp>
    </p:spTree>
    <p:extLst>
      <p:ext uri="{BB962C8B-B14F-4D97-AF65-F5344CB8AC3E}">
        <p14:creationId xmlns:p14="http://schemas.microsoft.com/office/powerpoint/2010/main" val="1661953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Zakres podmiotowy </a:t>
            </a:r>
            <a:r>
              <a:rPr lang="pl-PL" dirty="0"/>
              <a:t/>
            </a:r>
            <a:br>
              <a:rPr lang="pl-PL" dirty="0"/>
            </a:br>
            <a:endParaRPr lang="pl-PL" dirty="0"/>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„Każdy, czyje konstytucyjne prawa lub wolności zostały naruszone (…)”</a:t>
            </a:r>
            <a:br>
              <a:rPr lang="pl-PL" dirty="0">
                <a:latin typeface="Tw Cen MT" charset="0"/>
              </a:rPr>
            </a:br>
            <a:r>
              <a:rPr lang="pl-PL" dirty="0">
                <a:latin typeface="Tw Cen MT" charset="0"/>
              </a:rPr>
              <a:t>1. Wzorcem kontroli wyłącznie konstytucyjne prawa, wolności lub obowiązki.</a:t>
            </a:r>
            <a:br>
              <a:rPr lang="pl-PL" dirty="0">
                <a:latin typeface="Tw Cen MT" charset="0"/>
              </a:rPr>
            </a:br>
            <a:r>
              <a:rPr lang="pl-PL" dirty="0">
                <a:latin typeface="Tw Cen MT" charset="0"/>
              </a:rPr>
              <a:t>2. Nie oznacza to, że wyłącznie mogą to być normy rozdziału II Konstytucji (zob. np. art. 22).</a:t>
            </a:r>
            <a:br>
              <a:rPr lang="pl-PL" dirty="0">
                <a:latin typeface="Tw Cen MT" charset="0"/>
              </a:rPr>
            </a:br>
            <a:r>
              <a:rPr lang="pl-PL" dirty="0">
                <a:latin typeface="Tw Cen MT" charset="0"/>
              </a:rPr>
              <a:t>3. Wzorcem kontroli nie mogą być normy pozakonstytucyjne (np. międzynarodowe konwencje).</a:t>
            </a:r>
            <a:br>
              <a:rPr lang="pl-PL" dirty="0">
                <a:latin typeface="Tw Cen MT" charset="0"/>
              </a:rPr>
            </a:br>
            <a:r>
              <a:rPr lang="pl-PL" dirty="0">
                <a:latin typeface="Tw Cen MT" charset="0"/>
              </a:rPr>
              <a:t>4. Skargą konstytucyjną nie można dochodzić praw określonych w art. 56 Konstytucji RP (prawo do uzyskania azylu oraz statusu uchodźcy).</a:t>
            </a:r>
          </a:p>
        </p:txBody>
      </p:sp>
    </p:spTree>
    <p:extLst>
      <p:ext uri="{BB962C8B-B14F-4D97-AF65-F5344CB8AC3E}">
        <p14:creationId xmlns:p14="http://schemas.microsoft.com/office/powerpoint/2010/main" val="3477971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Zakres przedmiotowy </a:t>
            </a:r>
            <a:r>
              <a:rPr lang="pl-PL" dirty="0"/>
              <a:t/>
            </a:r>
            <a:br>
              <a:rPr lang="pl-PL" dirty="0"/>
            </a:br>
            <a:endParaRPr lang="pl-PL" dirty="0"/>
          </a:p>
        </p:txBody>
      </p:sp>
      <p:sp>
        <p:nvSpPr>
          <p:cNvPr id="3" name="Symbol zastępczy zawartości 2"/>
          <p:cNvSpPr>
            <a:spLocks noGrp="1"/>
          </p:cNvSpPr>
          <p:nvPr>
            <p:ph sz="quarter" idx="13"/>
          </p:nvPr>
        </p:nvSpPr>
        <p:spPr/>
        <p:txBody>
          <a:bodyPr vert="horz" lIns="91440" tIns="45720" rIns="91440" bIns="45720" rtlCol="0" anchor="t">
            <a:normAutofit fontScale="92500" lnSpcReduction="20000"/>
          </a:bodyPr>
          <a:lstStyle/>
          <a:p>
            <a:pPr marL="0" indent="0">
              <a:buNone/>
            </a:pPr>
            <a:r>
              <a:rPr lang="pl-PL" dirty="0">
                <a:latin typeface="Tw Cen MT" charset="0"/>
              </a:rPr>
              <a:t>(…) w sprawie zgodności z Konstytucją ustawy lub innego aktu normatywnego (…)”</a:t>
            </a:r>
            <a:br>
              <a:rPr lang="pl-PL" dirty="0">
                <a:latin typeface="Tw Cen MT" charset="0"/>
              </a:rPr>
            </a:br>
            <a:r>
              <a:rPr lang="pl-PL" dirty="0">
                <a:latin typeface="Tw Cen MT" charset="0"/>
              </a:rPr>
              <a:t>Wyłącznie akt normatywny – nie można skarżyć:</a:t>
            </a:r>
            <a:br>
              <a:rPr lang="pl-PL" dirty="0">
                <a:latin typeface="Tw Cen MT" charset="0"/>
              </a:rPr>
            </a:br>
            <a:r>
              <a:rPr lang="pl-PL" dirty="0">
                <a:latin typeface="Tw Cen MT" charset="0"/>
              </a:rPr>
              <a:t>bezczynności organów władzy publicznej,</a:t>
            </a:r>
            <a:br>
              <a:rPr lang="pl-PL" dirty="0">
                <a:latin typeface="Tw Cen MT" charset="0"/>
              </a:rPr>
            </a:br>
            <a:r>
              <a:rPr lang="pl-PL" dirty="0">
                <a:latin typeface="Tw Cen MT" charset="0"/>
              </a:rPr>
              <a:t>braku regulacji prawnej,</a:t>
            </a:r>
            <a:br>
              <a:rPr lang="pl-PL" dirty="0">
                <a:latin typeface="Tw Cen MT" charset="0"/>
              </a:rPr>
            </a:br>
            <a:r>
              <a:rPr lang="pl-PL" dirty="0">
                <a:latin typeface="Tw Cen MT" charset="0"/>
              </a:rPr>
              <a:t>orzeczeń sądowych,</a:t>
            </a:r>
            <a:br>
              <a:rPr lang="pl-PL" dirty="0">
                <a:latin typeface="Tw Cen MT" charset="0"/>
              </a:rPr>
            </a:br>
            <a:r>
              <a:rPr lang="pl-PL" dirty="0">
                <a:latin typeface="Tw Cen MT" charset="0"/>
              </a:rPr>
              <a:t>rozstrzygnięć i decyzji administracyjnych.</a:t>
            </a:r>
            <a:br>
              <a:rPr lang="pl-PL" dirty="0">
                <a:latin typeface="Tw Cen MT" charset="0"/>
              </a:rPr>
            </a:br>
            <a:r>
              <a:rPr lang="pl-PL" dirty="0">
                <a:latin typeface="Tw Cen MT" charset="0"/>
              </a:rPr>
              <a:t>„Akt normatywny”:</a:t>
            </a:r>
            <a:br>
              <a:rPr lang="pl-PL" dirty="0">
                <a:latin typeface="Tw Cen MT" charset="0"/>
              </a:rPr>
            </a:br>
            <a:r>
              <a:rPr lang="pl-PL" dirty="0">
                <a:latin typeface="Tw Cen MT" charset="0"/>
              </a:rPr>
              <a:t>ustawy,</a:t>
            </a:r>
            <a:br>
              <a:rPr lang="pl-PL" dirty="0">
                <a:latin typeface="Tw Cen MT" charset="0"/>
              </a:rPr>
            </a:br>
            <a:r>
              <a:rPr lang="pl-PL" dirty="0">
                <a:latin typeface="Tw Cen MT" charset="0"/>
              </a:rPr>
              <a:t>umowy międzynarodowe,</a:t>
            </a:r>
            <a:br>
              <a:rPr lang="pl-PL" dirty="0">
                <a:latin typeface="Tw Cen MT" charset="0"/>
              </a:rPr>
            </a:br>
            <a:r>
              <a:rPr lang="pl-PL" dirty="0">
                <a:latin typeface="Tw Cen MT" charset="0"/>
              </a:rPr>
              <a:t>przepisy wydane przez centralne organy państwa,</a:t>
            </a:r>
            <a:br>
              <a:rPr lang="pl-PL" dirty="0">
                <a:latin typeface="Tw Cen MT" charset="0"/>
              </a:rPr>
            </a:br>
            <a:r>
              <a:rPr lang="pl-PL" dirty="0">
                <a:latin typeface="Tw Cen MT" charset="0"/>
              </a:rPr>
              <a:t>akty prawa miejscowego i lokalne akty prawa wewnętrznego (?)</a:t>
            </a:r>
          </a:p>
        </p:txBody>
      </p:sp>
    </p:spTree>
    <p:extLst>
      <p:ext uri="{BB962C8B-B14F-4D97-AF65-F5344CB8AC3E}">
        <p14:creationId xmlns:p14="http://schemas.microsoft.com/office/powerpoint/2010/main" val="3782341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Przesłanki materialne:</a:t>
            </a:r>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Interes osobisty – skarżący jest osobiście zainteresowany usunięciem naruszenia jego praw lub wolności,</a:t>
            </a:r>
            <a:br>
              <a:rPr lang="pl-PL" dirty="0">
                <a:latin typeface="Tw Cen MT" charset="0"/>
              </a:rPr>
            </a:br>
            <a:r>
              <a:rPr lang="pl-PL" dirty="0">
                <a:latin typeface="Tw Cen MT" charset="0"/>
              </a:rPr>
              <a:t>Interes prawny – naruszenie dotyczy sytuacji prawnej skarżącego,</a:t>
            </a:r>
            <a:br>
              <a:rPr lang="pl-PL" dirty="0">
                <a:latin typeface="Tw Cen MT" charset="0"/>
              </a:rPr>
            </a:br>
            <a:r>
              <a:rPr lang="pl-PL" dirty="0">
                <a:latin typeface="Tw Cen MT" charset="0"/>
              </a:rPr>
              <a:t>Interes realny – naruszenie praw lub wolności musi mieć charakter rzeczywisty.</a:t>
            </a:r>
          </a:p>
        </p:txBody>
      </p:sp>
    </p:spTree>
    <p:extLst>
      <p:ext uri="{BB962C8B-B14F-4D97-AF65-F5344CB8AC3E}">
        <p14:creationId xmlns:p14="http://schemas.microsoft.com/office/powerpoint/2010/main" val="3114932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Wyczerpanie toku instancji</a:t>
            </a:r>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W postępowaniu administracyjnym – konieczne jest zaskarżenie decyzji do sądu administracyjnego,</a:t>
            </a:r>
            <a:br>
              <a:rPr lang="pl-PL" dirty="0">
                <a:latin typeface="Tw Cen MT" charset="0"/>
              </a:rPr>
            </a:br>
            <a:r>
              <a:rPr lang="pl-PL" dirty="0">
                <a:latin typeface="Tw Cen MT" charset="0"/>
              </a:rPr>
              <a:t>W postępowaniu karnym – konieczne jest wyczerpanie wyłącznie zwyczajnych środków zaskarżenia (apelacja/zażalenie),</a:t>
            </a:r>
            <a:br>
              <a:rPr lang="pl-PL" dirty="0">
                <a:latin typeface="Tw Cen MT" charset="0"/>
              </a:rPr>
            </a:br>
            <a:r>
              <a:rPr lang="pl-PL" dirty="0">
                <a:latin typeface="Tw Cen MT" charset="0"/>
              </a:rPr>
              <a:t>W postępowaniu cywilnym - konieczne jest wyczerpanie wyłącznie zwyczajnych środków zaskarżenia (apelacja/zażalenie).</a:t>
            </a:r>
          </a:p>
        </p:txBody>
      </p:sp>
    </p:spTree>
    <p:extLst>
      <p:ext uri="{BB962C8B-B14F-4D97-AF65-F5344CB8AC3E}">
        <p14:creationId xmlns:p14="http://schemas.microsoft.com/office/powerpoint/2010/main" val="77514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Konstytucyjne środki ochrony praw i wolności</a:t>
            </a:r>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585982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Wynagrodzenie szkody</a:t>
            </a:r>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Zgodnie z brzmieniem art.. 77 ust. 1 Konstytucji RP : „Każdy ma prawo do wynagrodzenia szkody, jaka została mu wyrządzona przez niezgodne z prawem działanie organu władzy publicznej.”</a:t>
            </a:r>
            <a:br>
              <a:rPr lang="pl-PL" dirty="0">
                <a:latin typeface="Tw Cen MT" charset="0"/>
              </a:rPr>
            </a:br>
            <a:endParaRPr lang="pl-PL" dirty="0">
              <a:latin typeface="Tw Cen MT" charset="0"/>
            </a:endParaRPr>
          </a:p>
        </p:txBody>
      </p:sp>
    </p:spTree>
    <p:extLst>
      <p:ext uri="{BB962C8B-B14F-4D97-AF65-F5344CB8AC3E}">
        <p14:creationId xmlns:p14="http://schemas.microsoft.com/office/powerpoint/2010/main" val="260497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Wynagrodzenie szkody</a:t>
            </a:r>
            <a:endParaRPr lang="pl-PL" dirty="0"/>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„Należy (…) przyjąć, że chodzi tu o każdy uszczerbek w prawnie chronionych dobrach danego podmiotu, zarówno o charakterze majątkowym, jak i niemajątkowym” (wyrok Trybunału Konstytucyjnego z dnia 4 grudnia 2001 r., sygn. akt SK 18/00)</a:t>
            </a:r>
          </a:p>
        </p:txBody>
      </p:sp>
    </p:spTree>
    <p:extLst>
      <p:ext uri="{BB962C8B-B14F-4D97-AF65-F5344CB8AC3E}">
        <p14:creationId xmlns:p14="http://schemas.microsoft.com/office/powerpoint/2010/main" val="354572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Wynagrodzenie szkody</a:t>
            </a:r>
          </a:p>
        </p:txBody>
      </p:sp>
      <p:sp>
        <p:nvSpPr>
          <p:cNvPr id="3" name="Symbol zastępczy zawartości 2"/>
          <p:cNvSpPr>
            <a:spLocks noGrp="1"/>
          </p:cNvSpPr>
          <p:nvPr>
            <p:ph sz="quarter" idx="13"/>
          </p:nvPr>
        </p:nvSpPr>
        <p:spPr/>
        <p:txBody>
          <a:bodyPr vert="horz" lIns="91440" tIns="45720" rIns="91440" bIns="45720" rtlCol="0" anchor="t">
            <a:normAutofit lnSpcReduction="10000"/>
          </a:bodyPr>
          <a:lstStyle/>
          <a:p>
            <a:pPr marL="0" indent="0">
              <a:buNone/>
            </a:pPr>
            <a:r>
              <a:rPr lang="pl-PL" sz="1600" dirty="0">
                <a:latin typeface="Tw Cen MT" charset="0"/>
              </a:rPr>
              <a:t>Art. 417. Kodeksu Cywilnego</a:t>
            </a:r>
          </a:p>
          <a:p>
            <a:pPr marL="0" indent="0">
              <a:buNone/>
            </a:pPr>
            <a:r>
              <a:rPr lang="pl-PL" dirty="0">
                <a:latin typeface="Tw Cen MT" charset="0"/>
                <a:hlinkClick r:id="rId3"/>
              </a:rPr>
              <a:t>152)</a:t>
            </a:r>
            <a:r>
              <a:rPr lang="pl-PL" dirty="0">
                <a:latin typeface="Tw Cen MT" charset="0"/>
              </a:rPr>
              <a:t> § 1. Za szkodę wyrządzoną przez niezgodne z prawem działanie lub zaniechanie przy wykonywaniu władzy publicznej ponosi odpowiedzialność Skarb Państwa lub jednostka samorządu terytorialnego lub inna osoba prawna wykonująca tę władzę z mocy prawa.</a:t>
            </a:r>
          </a:p>
          <a:p>
            <a:pPr marL="0" indent="0">
              <a:buNone/>
            </a:pPr>
            <a:r>
              <a:rPr lang="pl-PL" dirty="0">
                <a:latin typeface="Tw Cen MT" charset="0"/>
              </a:rPr>
              <a:t>§ 2. Jeżeli wykonywanie zadań z zakresu władzy publicznej zlecono, na podstawie porozumienia, jednostce samorządu terytorialnego albo innej osobie prawnej, solidarną odpowiedzialność za wyrządzoną szkodę ponosi ich wykonawca oraz zlecająca je jednostka samorządu terytorialnego albo Skarb Państwa.</a:t>
            </a:r>
          </a:p>
          <a:p>
            <a:endParaRPr lang="pl-PL" dirty="0"/>
          </a:p>
        </p:txBody>
      </p:sp>
    </p:spTree>
    <p:extLst>
      <p:ext uri="{BB962C8B-B14F-4D97-AF65-F5344CB8AC3E}">
        <p14:creationId xmlns:p14="http://schemas.microsoft.com/office/powerpoint/2010/main" val="7098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Tw Cen MT" charset="0"/>
              </a:rPr>
              <a:t>Droga sądowa</a:t>
            </a:r>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„Ustawa nie może nikomu zamykać drogi sądowej dochodzenia naruszonych wolności lub praw.”</a:t>
            </a:r>
          </a:p>
          <a:p>
            <a:pPr marL="0" indent="0">
              <a:buNone/>
            </a:pPr>
            <a:endParaRPr lang="pl-PL" dirty="0">
              <a:latin typeface="Tw Cen MT" charset="0"/>
            </a:endParaRPr>
          </a:p>
          <a:p>
            <a:pPr marL="0" indent="0">
              <a:buNone/>
            </a:pPr>
            <a:endParaRPr lang="pl-PL" dirty="0">
              <a:latin typeface="Tw Cen MT" charset="0"/>
            </a:endParaRPr>
          </a:p>
          <a:p>
            <a:pPr marL="0" indent="0">
              <a:buNone/>
            </a:pPr>
            <a:r>
              <a:rPr lang="pl-PL" dirty="0">
                <a:latin typeface="Tw Cen MT" charset="0"/>
              </a:rPr>
              <a:t>(Art. 77 ust. 2 Konstytucji RP)</a:t>
            </a:r>
          </a:p>
        </p:txBody>
      </p:sp>
    </p:spTree>
    <p:extLst>
      <p:ext uri="{BB962C8B-B14F-4D97-AF65-F5344CB8AC3E}">
        <p14:creationId xmlns:p14="http://schemas.microsoft.com/office/powerpoint/2010/main" val="79187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1. Dotyczy nie tylko praw i wolności konstytucyjnych.</a:t>
            </a:r>
            <a:br>
              <a:rPr lang="pl-PL" dirty="0">
                <a:latin typeface="Tw Cen MT" charset="0"/>
              </a:rPr>
            </a:br>
            <a:r>
              <a:rPr lang="pl-PL" dirty="0">
                <a:latin typeface="Tw Cen MT" charset="0"/>
              </a:rPr>
              <a:t>2. Dotyczy nie tylko naruszeń dokonywanych przez władze publiczne.</a:t>
            </a:r>
            <a:br>
              <a:rPr lang="pl-PL" dirty="0">
                <a:latin typeface="Tw Cen MT" charset="0"/>
              </a:rPr>
            </a:br>
            <a:r>
              <a:rPr lang="pl-PL" dirty="0">
                <a:latin typeface="Tw Cen MT" charset="0"/>
              </a:rPr>
              <a:t>3. Dotyczy również dochodzenia należności z tego tytułu.</a:t>
            </a:r>
            <a:br>
              <a:rPr lang="pl-PL" dirty="0">
                <a:latin typeface="Tw Cen MT" charset="0"/>
              </a:rPr>
            </a:br>
            <a:r>
              <a:rPr lang="pl-PL" b="1" u="sng" dirty="0">
                <a:latin typeface="Tw Cen MT" charset="0"/>
              </a:rPr>
              <a:t>Nie dotyczy:</a:t>
            </a:r>
            <a:r>
              <a:rPr lang="pl-PL" dirty="0">
                <a:latin typeface="Tw Cen MT" charset="0"/>
              </a:rPr>
              <a:t/>
            </a:r>
            <a:br>
              <a:rPr lang="pl-PL" dirty="0">
                <a:latin typeface="Tw Cen MT" charset="0"/>
              </a:rPr>
            </a:br>
            <a:r>
              <a:rPr lang="pl-PL" dirty="0">
                <a:latin typeface="Tw Cen MT" charset="0"/>
              </a:rPr>
              <a:t>wprowadzania wymogów formalnych inicjowania postępowania sądowego,</a:t>
            </a:r>
            <a:br>
              <a:rPr lang="pl-PL" dirty="0">
                <a:latin typeface="Tw Cen MT" charset="0"/>
              </a:rPr>
            </a:br>
            <a:r>
              <a:rPr lang="pl-PL" dirty="0">
                <a:latin typeface="Tw Cen MT" charset="0"/>
              </a:rPr>
              <a:t>wprowadzania odpłatności postępowania sądowego.</a:t>
            </a:r>
          </a:p>
        </p:txBody>
      </p:sp>
    </p:spTree>
    <p:extLst>
      <p:ext uri="{BB962C8B-B14F-4D97-AF65-F5344CB8AC3E}">
        <p14:creationId xmlns:p14="http://schemas.microsoft.com/office/powerpoint/2010/main" val="289838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„Każdy ma prawo do sprawiedliwego i jawnego rozpatrzenia sprawy bez nieuzasadnionej zwłoki przez właściwy, niezależny, bezstronny i niezawisły sąd.”</a:t>
            </a:r>
          </a:p>
          <a:p>
            <a:pPr marL="0" indent="0">
              <a:buNone/>
            </a:pPr>
            <a:endParaRPr lang="pl-PL" dirty="0">
              <a:latin typeface="Tw Cen MT" charset="0"/>
            </a:endParaRPr>
          </a:p>
          <a:p>
            <a:pPr marL="0" indent="0">
              <a:buNone/>
            </a:pPr>
            <a:endParaRPr lang="pl-PL" dirty="0">
              <a:latin typeface="Tw Cen MT" charset="0"/>
            </a:endParaRPr>
          </a:p>
          <a:p>
            <a:pPr marL="0" indent="0">
              <a:buNone/>
            </a:pPr>
            <a:r>
              <a:rPr lang="pl-PL" dirty="0">
                <a:latin typeface="Tw Cen MT" charset="0"/>
              </a:rPr>
              <a:t>(Art. 45 ust. 1 Konstytucji RP)</a:t>
            </a:r>
          </a:p>
        </p:txBody>
      </p:sp>
    </p:spTree>
    <p:extLst>
      <p:ext uri="{BB962C8B-B14F-4D97-AF65-F5344CB8AC3E}">
        <p14:creationId xmlns:p14="http://schemas.microsoft.com/office/powerpoint/2010/main" val="183154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3"/>
          </p:nvPr>
        </p:nvSpPr>
        <p:spPr/>
        <p:txBody>
          <a:bodyPr vert="horz" lIns="91440" tIns="45720" rIns="91440" bIns="45720" rtlCol="0" anchor="t">
            <a:normAutofit/>
          </a:bodyPr>
          <a:lstStyle/>
          <a:p>
            <a:pPr marL="0" indent="0">
              <a:buNone/>
            </a:pPr>
            <a:r>
              <a:rPr lang="pl-PL" dirty="0">
                <a:latin typeface="Tw Cen MT" charset="0"/>
              </a:rPr>
              <a:t>„Na (…) treść [prawa do sądu] (…) składa się w szczególności:</a:t>
            </a:r>
            <a:br>
              <a:rPr lang="pl-PL" dirty="0">
                <a:latin typeface="Tw Cen MT" charset="0"/>
              </a:rPr>
            </a:br>
            <a:r>
              <a:rPr lang="pl-PL" dirty="0">
                <a:latin typeface="Tw Cen MT" charset="0"/>
              </a:rPr>
              <a:t>prawo dostępu do sądu, tj. prawo do uruchomienia procedury przed sądem - organem o określonej charakterystyce (niezależnym, bezstronnym i niezawisłym),</a:t>
            </a:r>
            <a:br>
              <a:rPr lang="pl-PL" dirty="0">
                <a:latin typeface="Tw Cen MT" charset="0"/>
              </a:rPr>
            </a:br>
            <a:r>
              <a:rPr lang="pl-PL" dirty="0">
                <a:latin typeface="Tw Cen MT" charset="0"/>
              </a:rPr>
              <a:t>prawo do odpowiedniego ukształtowania procedury sądowej, zgodnie z wymogami sprawiedliwości i jawności</a:t>
            </a:r>
            <a:br>
              <a:rPr lang="pl-PL" dirty="0">
                <a:latin typeface="Tw Cen MT" charset="0"/>
              </a:rPr>
            </a:br>
            <a:r>
              <a:rPr lang="pl-PL" dirty="0">
                <a:latin typeface="Tw Cen MT" charset="0"/>
              </a:rPr>
              <a:t>prawo do wyroku sądowego, tj. prawo do uzyskania wiążącego rozstrzygnięcia danej sprawy przez sąd. </a:t>
            </a:r>
            <a:br>
              <a:rPr lang="pl-PL" dirty="0">
                <a:latin typeface="Tw Cen MT" charset="0"/>
              </a:rPr>
            </a:br>
            <a:r>
              <a:rPr lang="pl-PL" dirty="0">
                <a:latin typeface="Tw Cen MT" charset="0"/>
              </a:rPr>
              <a:t>(Wyrok TK z dnia 16 marca 1999 r., sygn. akt SK 19/98)</a:t>
            </a:r>
          </a:p>
        </p:txBody>
      </p:sp>
    </p:spTree>
    <p:extLst>
      <p:ext uri="{BB962C8B-B14F-4D97-AF65-F5344CB8AC3E}">
        <p14:creationId xmlns:p14="http://schemas.microsoft.com/office/powerpoint/2010/main" val="983018765"/>
      </p:ext>
    </p:extLst>
  </p:cSld>
  <p:clrMapOvr>
    <a:masterClrMapping/>
  </p:clrMapOvr>
</p:sld>
</file>

<file path=ppt/theme/theme1.xml><?xml version="1.0" encoding="utf-8"?>
<a:theme xmlns:a="http://schemas.openxmlformats.org/drawingml/2006/main" name="Kropla">
  <a:themeElements>
    <a:clrScheme name="Krop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Krop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op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TC104033925[[fn=Kropla]]</Template>
  <TotalTime>1</TotalTime>
  <Words>525</Words>
  <Application>Microsoft Office PowerPoint</Application>
  <PresentationFormat>Panoramiczny</PresentationFormat>
  <Paragraphs>64</Paragraphs>
  <Slides>18</Slides>
  <Notes>18</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18</vt:i4>
      </vt:variant>
    </vt:vector>
  </HeadingPairs>
  <TitlesOfParts>
    <vt:vector size="22" baseType="lpstr">
      <vt:lpstr>Arial</vt:lpstr>
      <vt:lpstr>Calibri</vt:lpstr>
      <vt:lpstr>Tw Cen MT</vt:lpstr>
      <vt:lpstr>Kropla</vt:lpstr>
      <vt:lpstr>Prawa człowieka i systemy ich ochrony</vt:lpstr>
      <vt:lpstr>Konstytucyjne środki ochrony praw i wolności</vt:lpstr>
      <vt:lpstr>Wynagrodzenie szkody</vt:lpstr>
      <vt:lpstr>Wynagrodzenie szkody</vt:lpstr>
      <vt:lpstr>Wynagrodzenie szkody</vt:lpstr>
      <vt:lpstr>Droga sądowa</vt:lpstr>
      <vt:lpstr>Prezentacja programu PowerPoint</vt:lpstr>
      <vt:lpstr>Prezentacja programu PowerPoint</vt:lpstr>
      <vt:lpstr>Prezentacja programu PowerPoint</vt:lpstr>
      <vt:lpstr>Dwuinstancyjność postępowania sądowego i administracyjnego</vt:lpstr>
      <vt:lpstr>Wniosek do Rzecznika Praw Obywatelskich</vt:lpstr>
      <vt:lpstr>Skarga konstytucyjna</vt:lpstr>
      <vt:lpstr>Prezentacja programu PowerPoint</vt:lpstr>
      <vt:lpstr>Prezentacja programu PowerPoint</vt:lpstr>
      <vt:lpstr>Zakres podmiotowy  </vt:lpstr>
      <vt:lpstr>Zakres przedmiotowy  </vt:lpstr>
      <vt:lpstr>Przesłanki materialne:</vt:lpstr>
      <vt:lpstr>Wyczerpanie toku instancji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Petr Barborik</dc:creator>
  <cp:lastModifiedBy>Paweł Niemczyk</cp:lastModifiedBy>
  <cp:revision>2</cp:revision>
  <dcterms:created xsi:type="dcterms:W3CDTF">2013-08-01T09:48:26Z</dcterms:created>
  <dcterms:modified xsi:type="dcterms:W3CDTF">2016-01-08T16:48:08Z</dcterms:modified>
</cp:coreProperties>
</file>