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7" r:id="rId2"/>
    <p:sldId id="333" r:id="rId3"/>
    <p:sldId id="334" r:id="rId4"/>
    <p:sldId id="335" r:id="rId5"/>
    <p:sldId id="336" r:id="rId6"/>
    <p:sldId id="337" r:id="rId7"/>
    <p:sldId id="299" r:id="rId8"/>
    <p:sldId id="358" r:id="rId9"/>
    <p:sldId id="425" r:id="rId10"/>
    <p:sldId id="319" r:id="rId11"/>
    <p:sldId id="352" r:id="rId12"/>
    <p:sldId id="320" r:id="rId13"/>
    <p:sldId id="309" r:id="rId14"/>
    <p:sldId id="395" r:id="rId15"/>
    <p:sldId id="313" r:id="rId16"/>
    <p:sldId id="373" r:id="rId17"/>
    <p:sldId id="426" r:id="rId18"/>
    <p:sldId id="327" r:id="rId19"/>
    <p:sldId id="310" r:id="rId20"/>
    <p:sldId id="400" r:id="rId21"/>
    <p:sldId id="311" r:id="rId22"/>
    <p:sldId id="259" r:id="rId23"/>
    <p:sldId id="322" r:id="rId24"/>
    <p:sldId id="312" r:id="rId25"/>
    <p:sldId id="323" r:id="rId26"/>
    <p:sldId id="324" r:id="rId27"/>
    <p:sldId id="261" r:id="rId28"/>
    <p:sldId id="301" r:id="rId29"/>
    <p:sldId id="263" r:id="rId30"/>
    <p:sldId id="316" r:id="rId31"/>
    <p:sldId id="374" r:id="rId32"/>
    <p:sldId id="427" r:id="rId33"/>
    <p:sldId id="375" r:id="rId34"/>
    <p:sldId id="376" r:id="rId35"/>
    <p:sldId id="377" r:id="rId36"/>
    <p:sldId id="428" r:id="rId37"/>
    <p:sldId id="378" r:id="rId38"/>
    <p:sldId id="379" r:id="rId39"/>
    <p:sldId id="385" r:id="rId40"/>
    <p:sldId id="386" r:id="rId41"/>
    <p:sldId id="387" r:id="rId42"/>
    <p:sldId id="389" r:id="rId43"/>
    <p:sldId id="429" r:id="rId44"/>
    <p:sldId id="401" r:id="rId45"/>
    <p:sldId id="402" r:id="rId46"/>
    <p:sldId id="403" r:id="rId47"/>
    <p:sldId id="404" r:id="rId48"/>
    <p:sldId id="405" r:id="rId49"/>
    <p:sldId id="409" r:id="rId50"/>
    <p:sldId id="406" r:id="rId51"/>
    <p:sldId id="407" r:id="rId52"/>
    <p:sldId id="408" r:id="rId53"/>
    <p:sldId id="410" r:id="rId54"/>
    <p:sldId id="411" r:id="rId55"/>
    <p:sldId id="412" r:id="rId56"/>
    <p:sldId id="413" r:id="rId57"/>
    <p:sldId id="414" r:id="rId58"/>
    <p:sldId id="415" r:id="rId59"/>
    <p:sldId id="416" r:id="rId60"/>
    <p:sldId id="417" r:id="rId61"/>
    <p:sldId id="418" r:id="rId62"/>
    <p:sldId id="419" r:id="rId63"/>
    <p:sldId id="420" r:id="rId64"/>
    <p:sldId id="421" r:id="rId65"/>
    <p:sldId id="422" r:id="rId66"/>
    <p:sldId id="424" r:id="rId67"/>
    <p:sldId id="423" r:id="rId68"/>
    <p:sldId id="430" r:id="rId6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11" d="100"/>
          <a:sy n="111" d="100"/>
        </p:scale>
        <p:origin x="165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1D4FF-6BD4-4933-8C7A-03F2FBA1A774}"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13E15A7-73DC-49D6-B0F8-F3B0C634E3A4}">
      <dgm:prSet/>
      <dgm:spPr/>
      <dgm:t>
        <a:bodyPr/>
        <a:lstStyle/>
        <a:p>
          <a:r>
            <a:rPr lang="pl-PL"/>
            <a:t>Informowanie osoby, przy zbieraniu danych bezpośrednio od tej osoby;</a:t>
          </a:r>
          <a:endParaRPr lang="en-US"/>
        </a:p>
      </dgm:t>
    </dgm:pt>
    <dgm:pt modelId="{2FDF1390-CAA5-4669-A3CE-4424FA79EE26}" type="parTrans" cxnId="{36DD949B-0A42-45F5-9037-3CB5E81BE669}">
      <dgm:prSet/>
      <dgm:spPr/>
      <dgm:t>
        <a:bodyPr/>
        <a:lstStyle/>
        <a:p>
          <a:endParaRPr lang="en-US"/>
        </a:p>
      </dgm:t>
    </dgm:pt>
    <dgm:pt modelId="{25416BC3-2802-4803-8B57-E8DF1540BC24}" type="sibTrans" cxnId="{36DD949B-0A42-45F5-9037-3CB5E81BE669}">
      <dgm:prSet/>
      <dgm:spPr/>
      <dgm:t>
        <a:bodyPr/>
        <a:lstStyle/>
        <a:p>
          <a:endParaRPr lang="en-US"/>
        </a:p>
      </dgm:t>
    </dgm:pt>
    <dgm:pt modelId="{6D050C29-C34E-41A2-854D-CB69888B0D0C}">
      <dgm:prSet/>
      <dgm:spPr/>
      <dgm:t>
        <a:bodyPr/>
        <a:lstStyle/>
        <a:p>
          <a:r>
            <a:rPr lang="pl-PL"/>
            <a:t>Informowanie osoby, o tym że gromadzone są informacje z innych źródeł;</a:t>
          </a:r>
          <a:endParaRPr lang="en-US"/>
        </a:p>
      </dgm:t>
    </dgm:pt>
    <dgm:pt modelId="{50C09BB8-750E-47DC-8161-9562D1EE2D5D}" type="parTrans" cxnId="{A22668DA-801E-4EB9-BBB8-5C8448B5F08F}">
      <dgm:prSet/>
      <dgm:spPr/>
      <dgm:t>
        <a:bodyPr/>
        <a:lstStyle/>
        <a:p>
          <a:endParaRPr lang="en-US"/>
        </a:p>
      </dgm:t>
    </dgm:pt>
    <dgm:pt modelId="{7B4C7350-B43A-4437-B0EE-8B86D1664104}" type="sibTrans" cxnId="{A22668DA-801E-4EB9-BBB8-5C8448B5F08F}">
      <dgm:prSet/>
      <dgm:spPr/>
      <dgm:t>
        <a:bodyPr/>
        <a:lstStyle/>
        <a:p>
          <a:endParaRPr lang="en-US"/>
        </a:p>
      </dgm:t>
    </dgm:pt>
    <dgm:pt modelId="{48FBA52C-E950-48BC-AF0D-091A1ADF40CF}">
      <dgm:prSet/>
      <dgm:spPr/>
      <dgm:t>
        <a:bodyPr/>
        <a:lstStyle/>
        <a:p>
          <a:r>
            <a:rPr lang="pl-PL"/>
            <a:t>Informowanie osoby na dalszych etapach przetwarzania;</a:t>
          </a:r>
          <a:endParaRPr lang="en-US"/>
        </a:p>
      </dgm:t>
    </dgm:pt>
    <dgm:pt modelId="{1C03D1B1-C0C2-4C12-B5F1-61D43B60A85B}" type="parTrans" cxnId="{B500B21A-4E1D-435A-AC73-83E287AF48A2}">
      <dgm:prSet/>
      <dgm:spPr/>
      <dgm:t>
        <a:bodyPr/>
        <a:lstStyle/>
        <a:p>
          <a:endParaRPr lang="en-US"/>
        </a:p>
      </dgm:t>
    </dgm:pt>
    <dgm:pt modelId="{9D7161DA-C6EE-44A1-AF8E-E6D91A804E3D}" type="sibTrans" cxnId="{B500B21A-4E1D-435A-AC73-83E287AF48A2}">
      <dgm:prSet/>
      <dgm:spPr/>
      <dgm:t>
        <a:bodyPr/>
        <a:lstStyle/>
        <a:p>
          <a:endParaRPr lang="en-US"/>
        </a:p>
      </dgm:t>
    </dgm:pt>
    <dgm:pt modelId="{1E35071C-3D42-4C01-9CFF-BBB52BA65350}">
      <dgm:prSet/>
      <dgm:spPr/>
      <dgm:t>
        <a:bodyPr/>
        <a:lstStyle/>
        <a:p>
          <a:r>
            <a:rPr lang="pl-PL"/>
            <a:t>Informowanie o naruszeniu ochrony danych osobowych.</a:t>
          </a:r>
          <a:endParaRPr lang="en-US"/>
        </a:p>
      </dgm:t>
    </dgm:pt>
    <dgm:pt modelId="{6B87EA83-F5E2-4402-A048-9D6DE3F5C00F}" type="parTrans" cxnId="{5BCA3769-FD41-4EA8-8741-4F47A267BE9F}">
      <dgm:prSet/>
      <dgm:spPr/>
      <dgm:t>
        <a:bodyPr/>
        <a:lstStyle/>
        <a:p>
          <a:endParaRPr lang="en-US"/>
        </a:p>
      </dgm:t>
    </dgm:pt>
    <dgm:pt modelId="{C94D3C16-8724-45D4-9D3A-CBDE70A80227}" type="sibTrans" cxnId="{5BCA3769-FD41-4EA8-8741-4F47A267BE9F}">
      <dgm:prSet/>
      <dgm:spPr/>
      <dgm:t>
        <a:bodyPr/>
        <a:lstStyle/>
        <a:p>
          <a:endParaRPr lang="en-US"/>
        </a:p>
      </dgm:t>
    </dgm:pt>
    <dgm:pt modelId="{A4376B2D-4DBB-4CFD-AD16-C8D1CDA75328}" type="pres">
      <dgm:prSet presAssocID="{A421D4FF-6BD4-4933-8C7A-03F2FBA1A774}" presName="outerComposite" presStyleCnt="0">
        <dgm:presLayoutVars>
          <dgm:chMax val="5"/>
          <dgm:dir/>
          <dgm:resizeHandles val="exact"/>
        </dgm:presLayoutVars>
      </dgm:prSet>
      <dgm:spPr/>
    </dgm:pt>
    <dgm:pt modelId="{0EEA9CD2-FF9B-491A-ACFA-29C4C4A2E6E0}" type="pres">
      <dgm:prSet presAssocID="{A421D4FF-6BD4-4933-8C7A-03F2FBA1A774}" presName="dummyMaxCanvas" presStyleCnt="0">
        <dgm:presLayoutVars/>
      </dgm:prSet>
      <dgm:spPr/>
    </dgm:pt>
    <dgm:pt modelId="{C9A158F5-B123-41F9-A704-D213300D334F}" type="pres">
      <dgm:prSet presAssocID="{A421D4FF-6BD4-4933-8C7A-03F2FBA1A774}" presName="FourNodes_1" presStyleLbl="node1" presStyleIdx="0" presStyleCnt="4">
        <dgm:presLayoutVars>
          <dgm:bulletEnabled val="1"/>
        </dgm:presLayoutVars>
      </dgm:prSet>
      <dgm:spPr/>
    </dgm:pt>
    <dgm:pt modelId="{3E6FFC88-EB9C-48C0-BE27-757F2F3F4CAD}" type="pres">
      <dgm:prSet presAssocID="{A421D4FF-6BD4-4933-8C7A-03F2FBA1A774}" presName="FourNodes_2" presStyleLbl="node1" presStyleIdx="1" presStyleCnt="4">
        <dgm:presLayoutVars>
          <dgm:bulletEnabled val="1"/>
        </dgm:presLayoutVars>
      </dgm:prSet>
      <dgm:spPr/>
    </dgm:pt>
    <dgm:pt modelId="{0D2C99C3-DE92-4F1A-BB92-FA4706BFE6DD}" type="pres">
      <dgm:prSet presAssocID="{A421D4FF-6BD4-4933-8C7A-03F2FBA1A774}" presName="FourNodes_3" presStyleLbl="node1" presStyleIdx="2" presStyleCnt="4">
        <dgm:presLayoutVars>
          <dgm:bulletEnabled val="1"/>
        </dgm:presLayoutVars>
      </dgm:prSet>
      <dgm:spPr/>
    </dgm:pt>
    <dgm:pt modelId="{C83B20CC-F703-43B4-8ECA-CBC565F36011}" type="pres">
      <dgm:prSet presAssocID="{A421D4FF-6BD4-4933-8C7A-03F2FBA1A774}" presName="FourNodes_4" presStyleLbl="node1" presStyleIdx="3" presStyleCnt="4">
        <dgm:presLayoutVars>
          <dgm:bulletEnabled val="1"/>
        </dgm:presLayoutVars>
      </dgm:prSet>
      <dgm:spPr/>
    </dgm:pt>
    <dgm:pt modelId="{70D6F4B1-B1EE-4C8B-91A5-984C5F4F24B0}" type="pres">
      <dgm:prSet presAssocID="{A421D4FF-6BD4-4933-8C7A-03F2FBA1A774}" presName="FourConn_1-2" presStyleLbl="fgAccFollowNode1" presStyleIdx="0" presStyleCnt="3">
        <dgm:presLayoutVars>
          <dgm:bulletEnabled val="1"/>
        </dgm:presLayoutVars>
      </dgm:prSet>
      <dgm:spPr/>
    </dgm:pt>
    <dgm:pt modelId="{6573997E-1B07-4AEE-98B6-095438BB7BFD}" type="pres">
      <dgm:prSet presAssocID="{A421D4FF-6BD4-4933-8C7A-03F2FBA1A774}" presName="FourConn_2-3" presStyleLbl="fgAccFollowNode1" presStyleIdx="1" presStyleCnt="3">
        <dgm:presLayoutVars>
          <dgm:bulletEnabled val="1"/>
        </dgm:presLayoutVars>
      </dgm:prSet>
      <dgm:spPr/>
    </dgm:pt>
    <dgm:pt modelId="{826B0A5D-3D6E-4F72-B658-B0C44B511E6B}" type="pres">
      <dgm:prSet presAssocID="{A421D4FF-6BD4-4933-8C7A-03F2FBA1A774}" presName="FourConn_3-4" presStyleLbl="fgAccFollowNode1" presStyleIdx="2" presStyleCnt="3">
        <dgm:presLayoutVars>
          <dgm:bulletEnabled val="1"/>
        </dgm:presLayoutVars>
      </dgm:prSet>
      <dgm:spPr/>
    </dgm:pt>
    <dgm:pt modelId="{E9EFF4B5-7947-4A92-923B-C68B9940D392}" type="pres">
      <dgm:prSet presAssocID="{A421D4FF-6BD4-4933-8C7A-03F2FBA1A774}" presName="FourNodes_1_text" presStyleLbl="node1" presStyleIdx="3" presStyleCnt="4">
        <dgm:presLayoutVars>
          <dgm:bulletEnabled val="1"/>
        </dgm:presLayoutVars>
      </dgm:prSet>
      <dgm:spPr/>
    </dgm:pt>
    <dgm:pt modelId="{711BCD94-742B-4599-8892-5B7F0D63E637}" type="pres">
      <dgm:prSet presAssocID="{A421D4FF-6BD4-4933-8C7A-03F2FBA1A774}" presName="FourNodes_2_text" presStyleLbl="node1" presStyleIdx="3" presStyleCnt="4">
        <dgm:presLayoutVars>
          <dgm:bulletEnabled val="1"/>
        </dgm:presLayoutVars>
      </dgm:prSet>
      <dgm:spPr/>
    </dgm:pt>
    <dgm:pt modelId="{9E5944F1-832D-4559-A3E0-6A202ACADD97}" type="pres">
      <dgm:prSet presAssocID="{A421D4FF-6BD4-4933-8C7A-03F2FBA1A774}" presName="FourNodes_3_text" presStyleLbl="node1" presStyleIdx="3" presStyleCnt="4">
        <dgm:presLayoutVars>
          <dgm:bulletEnabled val="1"/>
        </dgm:presLayoutVars>
      </dgm:prSet>
      <dgm:spPr/>
    </dgm:pt>
    <dgm:pt modelId="{897796A1-8DD7-4044-A879-6621F3DD7887}" type="pres">
      <dgm:prSet presAssocID="{A421D4FF-6BD4-4933-8C7A-03F2FBA1A774}" presName="FourNodes_4_text" presStyleLbl="node1" presStyleIdx="3" presStyleCnt="4">
        <dgm:presLayoutVars>
          <dgm:bulletEnabled val="1"/>
        </dgm:presLayoutVars>
      </dgm:prSet>
      <dgm:spPr/>
    </dgm:pt>
  </dgm:ptLst>
  <dgm:cxnLst>
    <dgm:cxn modelId="{3C6CA911-2FC2-41FF-B765-270966806587}" type="presOf" srcId="{C13E15A7-73DC-49D6-B0F8-F3B0C634E3A4}" destId="{C9A158F5-B123-41F9-A704-D213300D334F}" srcOrd="0" destOrd="0" presId="urn:microsoft.com/office/officeart/2005/8/layout/vProcess5"/>
    <dgm:cxn modelId="{52C0EF19-6C08-4E56-9392-7BD10F57F28A}" type="presOf" srcId="{C13E15A7-73DC-49D6-B0F8-F3B0C634E3A4}" destId="{E9EFF4B5-7947-4A92-923B-C68B9940D392}" srcOrd="1" destOrd="0" presId="urn:microsoft.com/office/officeart/2005/8/layout/vProcess5"/>
    <dgm:cxn modelId="{B500B21A-4E1D-435A-AC73-83E287AF48A2}" srcId="{A421D4FF-6BD4-4933-8C7A-03F2FBA1A774}" destId="{48FBA52C-E950-48BC-AF0D-091A1ADF40CF}" srcOrd="2" destOrd="0" parTransId="{1C03D1B1-C0C2-4C12-B5F1-61D43B60A85B}" sibTransId="{9D7161DA-C6EE-44A1-AF8E-E6D91A804E3D}"/>
    <dgm:cxn modelId="{756C5626-57A3-4E5E-AFE3-0BB441FBB8E2}" type="presOf" srcId="{1E35071C-3D42-4C01-9CFF-BBB52BA65350}" destId="{897796A1-8DD7-4044-A879-6621F3DD7887}" srcOrd="1" destOrd="0" presId="urn:microsoft.com/office/officeart/2005/8/layout/vProcess5"/>
    <dgm:cxn modelId="{DAC4DE37-9202-48BA-A20D-AED0B3BFA845}" type="presOf" srcId="{25416BC3-2802-4803-8B57-E8DF1540BC24}" destId="{70D6F4B1-B1EE-4C8B-91A5-984C5F4F24B0}" srcOrd="0" destOrd="0" presId="urn:microsoft.com/office/officeart/2005/8/layout/vProcess5"/>
    <dgm:cxn modelId="{5BCA3769-FD41-4EA8-8741-4F47A267BE9F}" srcId="{A421D4FF-6BD4-4933-8C7A-03F2FBA1A774}" destId="{1E35071C-3D42-4C01-9CFF-BBB52BA65350}" srcOrd="3" destOrd="0" parTransId="{6B87EA83-F5E2-4402-A048-9D6DE3F5C00F}" sibTransId="{C94D3C16-8724-45D4-9D3A-CBDE70A80227}"/>
    <dgm:cxn modelId="{EC8B6B6E-961A-42F2-BA3A-5F4796B36440}" type="presOf" srcId="{1E35071C-3D42-4C01-9CFF-BBB52BA65350}" destId="{C83B20CC-F703-43B4-8ECA-CBC565F36011}" srcOrd="0" destOrd="0" presId="urn:microsoft.com/office/officeart/2005/8/layout/vProcess5"/>
    <dgm:cxn modelId="{EAE72678-FD00-4321-86E7-2BDA1E5E1C9F}" type="presOf" srcId="{48FBA52C-E950-48BC-AF0D-091A1ADF40CF}" destId="{9E5944F1-832D-4559-A3E0-6A202ACADD97}" srcOrd="1" destOrd="0" presId="urn:microsoft.com/office/officeart/2005/8/layout/vProcess5"/>
    <dgm:cxn modelId="{BC96377B-3011-4872-BFCE-FCF2AAF901B5}" type="presOf" srcId="{48FBA52C-E950-48BC-AF0D-091A1ADF40CF}" destId="{0D2C99C3-DE92-4F1A-BB92-FA4706BFE6DD}" srcOrd="0" destOrd="0" presId="urn:microsoft.com/office/officeart/2005/8/layout/vProcess5"/>
    <dgm:cxn modelId="{E191647E-FFE7-4A14-8248-832B1BBC4687}" type="presOf" srcId="{9D7161DA-C6EE-44A1-AF8E-E6D91A804E3D}" destId="{826B0A5D-3D6E-4F72-B658-B0C44B511E6B}" srcOrd="0" destOrd="0" presId="urn:microsoft.com/office/officeart/2005/8/layout/vProcess5"/>
    <dgm:cxn modelId="{F7422B81-0177-44AF-AEFE-E9251A35AAEC}" type="presOf" srcId="{7B4C7350-B43A-4437-B0EE-8B86D1664104}" destId="{6573997E-1B07-4AEE-98B6-095438BB7BFD}" srcOrd="0" destOrd="0" presId="urn:microsoft.com/office/officeart/2005/8/layout/vProcess5"/>
    <dgm:cxn modelId="{86173983-9791-4E55-A133-76E1C695192F}" type="presOf" srcId="{6D050C29-C34E-41A2-854D-CB69888B0D0C}" destId="{3E6FFC88-EB9C-48C0-BE27-757F2F3F4CAD}" srcOrd="0" destOrd="0" presId="urn:microsoft.com/office/officeart/2005/8/layout/vProcess5"/>
    <dgm:cxn modelId="{36DD949B-0A42-45F5-9037-3CB5E81BE669}" srcId="{A421D4FF-6BD4-4933-8C7A-03F2FBA1A774}" destId="{C13E15A7-73DC-49D6-B0F8-F3B0C634E3A4}" srcOrd="0" destOrd="0" parTransId="{2FDF1390-CAA5-4669-A3CE-4424FA79EE26}" sibTransId="{25416BC3-2802-4803-8B57-E8DF1540BC24}"/>
    <dgm:cxn modelId="{1953C5B6-5FD4-4ACF-BA5D-92982F5AB1B6}" type="presOf" srcId="{A421D4FF-6BD4-4933-8C7A-03F2FBA1A774}" destId="{A4376B2D-4DBB-4CFD-AD16-C8D1CDA75328}" srcOrd="0" destOrd="0" presId="urn:microsoft.com/office/officeart/2005/8/layout/vProcess5"/>
    <dgm:cxn modelId="{59A3B9D8-964A-4793-9246-15590CA6C5A4}" type="presOf" srcId="{6D050C29-C34E-41A2-854D-CB69888B0D0C}" destId="{711BCD94-742B-4599-8892-5B7F0D63E637}" srcOrd="1" destOrd="0" presId="urn:microsoft.com/office/officeart/2005/8/layout/vProcess5"/>
    <dgm:cxn modelId="{A22668DA-801E-4EB9-BBB8-5C8448B5F08F}" srcId="{A421D4FF-6BD4-4933-8C7A-03F2FBA1A774}" destId="{6D050C29-C34E-41A2-854D-CB69888B0D0C}" srcOrd="1" destOrd="0" parTransId="{50C09BB8-750E-47DC-8161-9562D1EE2D5D}" sibTransId="{7B4C7350-B43A-4437-B0EE-8B86D1664104}"/>
    <dgm:cxn modelId="{0067001B-EFBA-4D45-8798-BCEFFFC85E7E}" type="presParOf" srcId="{A4376B2D-4DBB-4CFD-AD16-C8D1CDA75328}" destId="{0EEA9CD2-FF9B-491A-ACFA-29C4C4A2E6E0}" srcOrd="0" destOrd="0" presId="urn:microsoft.com/office/officeart/2005/8/layout/vProcess5"/>
    <dgm:cxn modelId="{180422B9-60BE-4CCB-B812-7EEA5421AD5C}" type="presParOf" srcId="{A4376B2D-4DBB-4CFD-AD16-C8D1CDA75328}" destId="{C9A158F5-B123-41F9-A704-D213300D334F}" srcOrd="1" destOrd="0" presId="urn:microsoft.com/office/officeart/2005/8/layout/vProcess5"/>
    <dgm:cxn modelId="{314B8E9E-259D-494F-9900-0AAEF2B840D5}" type="presParOf" srcId="{A4376B2D-4DBB-4CFD-AD16-C8D1CDA75328}" destId="{3E6FFC88-EB9C-48C0-BE27-757F2F3F4CAD}" srcOrd="2" destOrd="0" presId="urn:microsoft.com/office/officeart/2005/8/layout/vProcess5"/>
    <dgm:cxn modelId="{D7622900-D9D5-46A0-BB19-1EC1E2957146}" type="presParOf" srcId="{A4376B2D-4DBB-4CFD-AD16-C8D1CDA75328}" destId="{0D2C99C3-DE92-4F1A-BB92-FA4706BFE6DD}" srcOrd="3" destOrd="0" presId="urn:microsoft.com/office/officeart/2005/8/layout/vProcess5"/>
    <dgm:cxn modelId="{1109350F-52C4-4104-8D83-9187236D70EC}" type="presParOf" srcId="{A4376B2D-4DBB-4CFD-AD16-C8D1CDA75328}" destId="{C83B20CC-F703-43B4-8ECA-CBC565F36011}" srcOrd="4" destOrd="0" presId="urn:microsoft.com/office/officeart/2005/8/layout/vProcess5"/>
    <dgm:cxn modelId="{983CAE9D-DEAF-4ABA-BD8C-573F14BB59E4}" type="presParOf" srcId="{A4376B2D-4DBB-4CFD-AD16-C8D1CDA75328}" destId="{70D6F4B1-B1EE-4C8B-91A5-984C5F4F24B0}" srcOrd="5" destOrd="0" presId="urn:microsoft.com/office/officeart/2005/8/layout/vProcess5"/>
    <dgm:cxn modelId="{48BC950E-6C0D-4C7B-84B0-68EFBCEB9D70}" type="presParOf" srcId="{A4376B2D-4DBB-4CFD-AD16-C8D1CDA75328}" destId="{6573997E-1B07-4AEE-98B6-095438BB7BFD}" srcOrd="6" destOrd="0" presId="urn:microsoft.com/office/officeart/2005/8/layout/vProcess5"/>
    <dgm:cxn modelId="{C03F2F6F-C13B-4479-83ED-44B5ECE6408A}" type="presParOf" srcId="{A4376B2D-4DBB-4CFD-AD16-C8D1CDA75328}" destId="{826B0A5D-3D6E-4F72-B658-B0C44B511E6B}" srcOrd="7" destOrd="0" presId="urn:microsoft.com/office/officeart/2005/8/layout/vProcess5"/>
    <dgm:cxn modelId="{429B971B-3936-4B78-A438-4C6DF3F6E28F}" type="presParOf" srcId="{A4376B2D-4DBB-4CFD-AD16-C8D1CDA75328}" destId="{E9EFF4B5-7947-4A92-923B-C68B9940D392}" srcOrd="8" destOrd="0" presId="urn:microsoft.com/office/officeart/2005/8/layout/vProcess5"/>
    <dgm:cxn modelId="{6C92BF03-02E1-4E21-8590-02106B87A5A4}" type="presParOf" srcId="{A4376B2D-4DBB-4CFD-AD16-C8D1CDA75328}" destId="{711BCD94-742B-4599-8892-5B7F0D63E637}" srcOrd="9" destOrd="0" presId="urn:microsoft.com/office/officeart/2005/8/layout/vProcess5"/>
    <dgm:cxn modelId="{1E04B88B-8B16-40B6-8F4D-001C8E8C7D91}" type="presParOf" srcId="{A4376B2D-4DBB-4CFD-AD16-C8D1CDA75328}" destId="{9E5944F1-832D-4559-A3E0-6A202ACADD97}" srcOrd="10" destOrd="0" presId="urn:microsoft.com/office/officeart/2005/8/layout/vProcess5"/>
    <dgm:cxn modelId="{832C9005-E81C-4CC6-867A-D5B70C74A7A9}" type="presParOf" srcId="{A4376B2D-4DBB-4CFD-AD16-C8D1CDA75328}" destId="{897796A1-8DD7-4044-A879-6621F3DD788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C6894-D445-4F5F-808C-683BF23F90D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78D4F3F-FFB6-42D2-97A4-355AA1E63494}">
      <dgm:prSet/>
      <dgm:spPr/>
      <dgm:t>
        <a:bodyPr/>
        <a:lstStyle/>
        <a:p>
          <a:pPr algn="just"/>
          <a:r>
            <a:rPr lang="pl-PL" dirty="0"/>
            <a:t>Podmiot danych może po skorzystaniu z uprawnień informacyjnych stwierdzić, że jego dane są nieprawidłowe. </a:t>
          </a:r>
        </a:p>
        <a:p>
          <a:pPr algn="just"/>
          <a:r>
            <a:rPr lang="pl-PL" dirty="0"/>
            <a:t>Nieprawidłowość może polegać na niezgodności ze stanem faktycznym, nieaktualności, błędnym zapisie lub innych wadach, które sprawiają iż dane mogą być uznane za nieprawidłowe. </a:t>
          </a:r>
        </a:p>
        <a:p>
          <a:pPr algn="just"/>
          <a:r>
            <a:rPr lang="pl-PL" dirty="0"/>
            <a:t>Do najczęstszych błędów należą błędy pisarskie tzw. literówki, natomiast jedną z najczęstszych przyczyn  poprawiania danych jest utrata ich aktualności np. zmian miejsca zamieszkania, czy zmiana nazwiska.</a:t>
          </a:r>
          <a:endParaRPr lang="en-US" dirty="0"/>
        </a:p>
      </dgm:t>
    </dgm:pt>
    <dgm:pt modelId="{117D6C99-B37C-4D23-86E1-67FA095ECF95}" type="parTrans" cxnId="{A6A15E50-48CC-4851-86BB-881959FB941C}">
      <dgm:prSet/>
      <dgm:spPr/>
      <dgm:t>
        <a:bodyPr/>
        <a:lstStyle/>
        <a:p>
          <a:endParaRPr lang="en-US"/>
        </a:p>
      </dgm:t>
    </dgm:pt>
    <dgm:pt modelId="{D7688B47-B6B8-4352-8B97-4480C55ED233}" type="sibTrans" cxnId="{A6A15E50-48CC-4851-86BB-881959FB941C}">
      <dgm:prSet/>
      <dgm:spPr/>
      <dgm:t>
        <a:bodyPr/>
        <a:lstStyle/>
        <a:p>
          <a:endParaRPr lang="en-US"/>
        </a:p>
      </dgm:t>
    </dgm:pt>
    <dgm:pt modelId="{26A70A69-9E0F-4F99-A18E-91AD10BDD06F}">
      <dgm:prSet/>
      <dgm:spPr/>
      <dgm:t>
        <a:bodyPr/>
        <a:lstStyle/>
        <a:p>
          <a:pPr algn="just"/>
          <a:r>
            <a:rPr lang="pl-PL" dirty="0"/>
            <a:t>Osoba występująca z żądaniem sprostowania musi wykazać, że są one nieprawidłowe. W razie potrzeby będzie zmuszona przedstawić dokument na poparcie swoich twierdzeń o nieprawidłowości. </a:t>
          </a:r>
        </a:p>
        <a:p>
          <a:pPr algn="just"/>
          <a:r>
            <a:rPr lang="pl-PL" dirty="0"/>
            <a:t>Ciężar dowodu spoczywa na osobie, której dane dotyczą i nie można go przerzucić na administratora, ale on powinien reagować na sygnały dotyczące nieprawidłowości i sam ma dążyć do ich wyjaśnienia, np. w sytuacji zwrotu doręczonego pisma powinien wziąć pod uwagę możliwość zmiany adresu odbiorcy i go zmienić.</a:t>
          </a:r>
          <a:endParaRPr lang="en-US" dirty="0"/>
        </a:p>
      </dgm:t>
    </dgm:pt>
    <dgm:pt modelId="{BF39BD7C-BA67-4572-97F3-7C967959A157}" type="parTrans" cxnId="{6B6EBBE7-6F52-40D5-8BFE-1D3DBF148FCF}">
      <dgm:prSet/>
      <dgm:spPr/>
      <dgm:t>
        <a:bodyPr/>
        <a:lstStyle/>
        <a:p>
          <a:endParaRPr lang="en-US"/>
        </a:p>
      </dgm:t>
    </dgm:pt>
    <dgm:pt modelId="{76BC0946-D5DB-417E-970C-8EFAEE9365DE}" type="sibTrans" cxnId="{6B6EBBE7-6F52-40D5-8BFE-1D3DBF148FCF}">
      <dgm:prSet/>
      <dgm:spPr/>
      <dgm:t>
        <a:bodyPr/>
        <a:lstStyle/>
        <a:p>
          <a:endParaRPr lang="en-US"/>
        </a:p>
      </dgm:t>
    </dgm:pt>
    <dgm:pt modelId="{D5B39D16-2618-412F-9CFB-6A75C7670220}" type="pres">
      <dgm:prSet presAssocID="{8D6C6894-D445-4F5F-808C-683BF23F90D4}" presName="linear" presStyleCnt="0">
        <dgm:presLayoutVars>
          <dgm:animLvl val="lvl"/>
          <dgm:resizeHandles val="exact"/>
        </dgm:presLayoutVars>
      </dgm:prSet>
      <dgm:spPr/>
    </dgm:pt>
    <dgm:pt modelId="{257BEA71-D3BD-4FB6-A65B-6B3198C5E8D3}" type="pres">
      <dgm:prSet presAssocID="{E78D4F3F-FFB6-42D2-97A4-355AA1E63494}" presName="parentText" presStyleLbl="node1" presStyleIdx="0" presStyleCnt="2">
        <dgm:presLayoutVars>
          <dgm:chMax val="0"/>
          <dgm:bulletEnabled val="1"/>
        </dgm:presLayoutVars>
      </dgm:prSet>
      <dgm:spPr/>
    </dgm:pt>
    <dgm:pt modelId="{5030C839-02C1-4667-8B7B-5F8A63AF98AF}" type="pres">
      <dgm:prSet presAssocID="{D7688B47-B6B8-4352-8B97-4480C55ED233}" presName="spacer" presStyleCnt="0"/>
      <dgm:spPr/>
    </dgm:pt>
    <dgm:pt modelId="{B91BDB2A-2242-437C-9ACD-F0FE1141875A}" type="pres">
      <dgm:prSet presAssocID="{26A70A69-9E0F-4F99-A18E-91AD10BDD06F}" presName="parentText" presStyleLbl="node1" presStyleIdx="1" presStyleCnt="2">
        <dgm:presLayoutVars>
          <dgm:chMax val="0"/>
          <dgm:bulletEnabled val="1"/>
        </dgm:presLayoutVars>
      </dgm:prSet>
      <dgm:spPr/>
    </dgm:pt>
  </dgm:ptLst>
  <dgm:cxnLst>
    <dgm:cxn modelId="{EA51CC6F-D004-4299-9021-93C4CE75E55C}" type="presOf" srcId="{8D6C6894-D445-4F5F-808C-683BF23F90D4}" destId="{D5B39D16-2618-412F-9CFB-6A75C7670220}" srcOrd="0" destOrd="0" presId="urn:microsoft.com/office/officeart/2005/8/layout/vList2"/>
    <dgm:cxn modelId="{A6A15E50-48CC-4851-86BB-881959FB941C}" srcId="{8D6C6894-D445-4F5F-808C-683BF23F90D4}" destId="{E78D4F3F-FFB6-42D2-97A4-355AA1E63494}" srcOrd="0" destOrd="0" parTransId="{117D6C99-B37C-4D23-86E1-67FA095ECF95}" sibTransId="{D7688B47-B6B8-4352-8B97-4480C55ED233}"/>
    <dgm:cxn modelId="{6B6EBBE7-6F52-40D5-8BFE-1D3DBF148FCF}" srcId="{8D6C6894-D445-4F5F-808C-683BF23F90D4}" destId="{26A70A69-9E0F-4F99-A18E-91AD10BDD06F}" srcOrd="1" destOrd="0" parTransId="{BF39BD7C-BA67-4572-97F3-7C967959A157}" sibTransId="{76BC0946-D5DB-417E-970C-8EFAEE9365DE}"/>
    <dgm:cxn modelId="{069016EB-3799-4654-8BC3-0F5E6640B2C1}" type="presOf" srcId="{26A70A69-9E0F-4F99-A18E-91AD10BDD06F}" destId="{B91BDB2A-2242-437C-9ACD-F0FE1141875A}" srcOrd="0" destOrd="0" presId="urn:microsoft.com/office/officeart/2005/8/layout/vList2"/>
    <dgm:cxn modelId="{E31F17FA-82EA-4E95-B4B0-9F4E8F31C019}" type="presOf" srcId="{E78D4F3F-FFB6-42D2-97A4-355AA1E63494}" destId="{257BEA71-D3BD-4FB6-A65B-6B3198C5E8D3}" srcOrd="0" destOrd="0" presId="urn:microsoft.com/office/officeart/2005/8/layout/vList2"/>
    <dgm:cxn modelId="{E1770D13-09F1-40B5-882A-92BDFC7F2B76}" type="presParOf" srcId="{D5B39D16-2618-412F-9CFB-6A75C7670220}" destId="{257BEA71-D3BD-4FB6-A65B-6B3198C5E8D3}" srcOrd="0" destOrd="0" presId="urn:microsoft.com/office/officeart/2005/8/layout/vList2"/>
    <dgm:cxn modelId="{5E548BBB-6948-455F-BE1F-37497A054ED5}" type="presParOf" srcId="{D5B39D16-2618-412F-9CFB-6A75C7670220}" destId="{5030C839-02C1-4667-8B7B-5F8A63AF98AF}" srcOrd="1" destOrd="0" presId="urn:microsoft.com/office/officeart/2005/8/layout/vList2"/>
    <dgm:cxn modelId="{E28A557A-A411-496C-A7E6-0EAF3900AF97}" type="presParOf" srcId="{D5B39D16-2618-412F-9CFB-6A75C7670220}" destId="{B91BDB2A-2242-437C-9ACD-F0FE1141875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158F5-B123-41F9-A704-D213300D334F}">
      <dsp:nvSpPr>
        <dsp:cNvPr id="0" name=""/>
        <dsp:cNvSpPr/>
      </dsp:nvSpPr>
      <dsp:spPr>
        <a:xfrm>
          <a:off x="0" y="0"/>
          <a:ext cx="5770880"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Informowanie osoby, przy zbieraniu danych bezpośrednio od tej osoby;</a:t>
          </a:r>
          <a:endParaRPr lang="en-US" sz="1800" kern="1200"/>
        </a:p>
      </dsp:txBody>
      <dsp:txXfrm>
        <a:off x="26377" y="26377"/>
        <a:ext cx="4723000" cy="847812"/>
      </dsp:txXfrm>
    </dsp:sp>
    <dsp:sp modelId="{3E6FFC88-EB9C-48C0-BE27-757F2F3F4CAD}">
      <dsp:nvSpPr>
        <dsp:cNvPr id="0" name=""/>
        <dsp:cNvSpPr/>
      </dsp:nvSpPr>
      <dsp:spPr>
        <a:xfrm>
          <a:off x="483311" y="1064305"/>
          <a:ext cx="5770880" cy="90056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Informowanie osoby, o tym że gromadzone są informacje z innych źródeł;</a:t>
          </a:r>
          <a:endParaRPr lang="en-US" sz="1800" kern="1200"/>
        </a:p>
      </dsp:txBody>
      <dsp:txXfrm>
        <a:off x="509688" y="1090682"/>
        <a:ext cx="4649446" cy="847812"/>
      </dsp:txXfrm>
    </dsp:sp>
    <dsp:sp modelId="{0D2C99C3-DE92-4F1A-BB92-FA4706BFE6DD}">
      <dsp:nvSpPr>
        <dsp:cNvPr id="0" name=""/>
        <dsp:cNvSpPr/>
      </dsp:nvSpPr>
      <dsp:spPr>
        <a:xfrm>
          <a:off x="959408" y="2128610"/>
          <a:ext cx="5770880" cy="90056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Informowanie osoby na dalszych etapach przetwarzania;</a:t>
          </a:r>
          <a:endParaRPr lang="en-US" sz="1800" kern="1200"/>
        </a:p>
      </dsp:txBody>
      <dsp:txXfrm>
        <a:off x="985785" y="2154987"/>
        <a:ext cx="4656660" cy="847812"/>
      </dsp:txXfrm>
    </dsp:sp>
    <dsp:sp modelId="{C83B20CC-F703-43B4-8ECA-CBC565F36011}">
      <dsp:nvSpPr>
        <dsp:cNvPr id="0" name=""/>
        <dsp:cNvSpPr/>
      </dsp:nvSpPr>
      <dsp:spPr>
        <a:xfrm>
          <a:off x="1442720" y="3192915"/>
          <a:ext cx="5770880" cy="90056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kern="1200"/>
            <a:t>Informowanie o naruszeniu ochrony danych osobowych.</a:t>
          </a:r>
          <a:endParaRPr lang="en-US" sz="1800" kern="1200"/>
        </a:p>
      </dsp:txBody>
      <dsp:txXfrm>
        <a:off x="1469097" y="3219292"/>
        <a:ext cx="4649446" cy="847812"/>
      </dsp:txXfrm>
    </dsp:sp>
    <dsp:sp modelId="{70D6F4B1-B1EE-4C8B-91A5-984C5F4F24B0}">
      <dsp:nvSpPr>
        <dsp:cNvPr id="0" name=""/>
        <dsp:cNvSpPr/>
      </dsp:nvSpPr>
      <dsp:spPr>
        <a:xfrm>
          <a:off x="5185512"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317220" y="689751"/>
        <a:ext cx="321951" cy="440489"/>
      </dsp:txXfrm>
    </dsp:sp>
    <dsp:sp modelId="{6573997E-1B07-4AEE-98B6-095438BB7BFD}">
      <dsp:nvSpPr>
        <dsp:cNvPr id="0" name=""/>
        <dsp:cNvSpPr/>
      </dsp:nvSpPr>
      <dsp:spPr>
        <a:xfrm>
          <a:off x="5668823" y="1754057"/>
          <a:ext cx="585367" cy="585367"/>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5800531" y="1754057"/>
        <a:ext cx="321951" cy="440489"/>
      </dsp:txXfrm>
    </dsp:sp>
    <dsp:sp modelId="{826B0A5D-3D6E-4F72-B658-B0C44B511E6B}">
      <dsp:nvSpPr>
        <dsp:cNvPr id="0" name=""/>
        <dsp:cNvSpPr/>
      </dsp:nvSpPr>
      <dsp:spPr>
        <a:xfrm>
          <a:off x="6144920" y="2818362"/>
          <a:ext cx="585367" cy="58536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6276628" y="2818362"/>
        <a:ext cx="321951" cy="440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BEA71-D3BD-4FB6-A65B-6B3198C5E8D3}">
      <dsp:nvSpPr>
        <dsp:cNvPr id="0" name=""/>
        <dsp:cNvSpPr/>
      </dsp:nvSpPr>
      <dsp:spPr>
        <a:xfrm>
          <a:off x="0" y="280830"/>
          <a:ext cx="4971603" cy="21902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pl-PL" sz="1300" kern="1200" dirty="0"/>
            <a:t>Podmiot danych może po skorzystaniu z uprawnień informacyjnych stwierdzić, że jego dane są nieprawidłowe. </a:t>
          </a:r>
        </a:p>
        <a:p>
          <a:pPr marL="0" lvl="0" indent="0" algn="just" defTabSz="577850">
            <a:lnSpc>
              <a:spcPct val="90000"/>
            </a:lnSpc>
            <a:spcBef>
              <a:spcPct val="0"/>
            </a:spcBef>
            <a:spcAft>
              <a:spcPct val="35000"/>
            </a:spcAft>
            <a:buNone/>
          </a:pPr>
          <a:r>
            <a:rPr lang="pl-PL" sz="1300" kern="1200" dirty="0"/>
            <a:t>Nieprawidłowość może polegać na niezgodności ze stanem faktycznym, nieaktualności, błędnym zapisie lub innych wadach, które sprawiają iż dane mogą być uznane za nieprawidłowe. </a:t>
          </a:r>
        </a:p>
        <a:p>
          <a:pPr marL="0" lvl="0" indent="0" algn="just" defTabSz="577850">
            <a:lnSpc>
              <a:spcPct val="90000"/>
            </a:lnSpc>
            <a:spcBef>
              <a:spcPct val="0"/>
            </a:spcBef>
            <a:spcAft>
              <a:spcPct val="35000"/>
            </a:spcAft>
            <a:buNone/>
          </a:pPr>
          <a:r>
            <a:rPr lang="pl-PL" sz="1300" kern="1200" dirty="0"/>
            <a:t>Do najczęstszych błędów należą błędy pisarskie tzw. literówki, natomiast jedną z najczęstszych przyczyn  poprawiania danych jest utrata ich aktualności np. zmian miejsca zamieszkania, czy zmiana nazwiska.</a:t>
          </a:r>
          <a:endParaRPr lang="en-US" sz="1300" kern="1200" dirty="0"/>
        </a:p>
      </dsp:txBody>
      <dsp:txXfrm>
        <a:off x="106919" y="387749"/>
        <a:ext cx="4757765" cy="1976402"/>
      </dsp:txXfrm>
    </dsp:sp>
    <dsp:sp modelId="{B91BDB2A-2242-437C-9ACD-F0FE1141875A}">
      <dsp:nvSpPr>
        <dsp:cNvPr id="0" name=""/>
        <dsp:cNvSpPr/>
      </dsp:nvSpPr>
      <dsp:spPr>
        <a:xfrm>
          <a:off x="0" y="2508510"/>
          <a:ext cx="4971603" cy="21902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pl-PL" sz="1300" kern="1200" dirty="0"/>
            <a:t>Osoba występująca z żądaniem sprostowania musi wykazać, że są one nieprawidłowe. W razie potrzeby będzie zmuszona przedstawić dokument na poparcie swoich twierdzeń o nieprawidłowości. </a:t>
          </a:r>
        </a:p>
        <a:p>
          <a:pPr marL="0" lvl="0" indent="0" algn="just" defTabSz="577850">
            <a:lnSpc>
              <a:spcPct val="90000"/>
            </a:lnSpc>
            <a:spcBef>
              <a:spcPct val="0"/>
            </a:spcBef>
            <a:spcAft>
              <a:spcPct val="35000"/>
            </a:spcAft>
            <a:buNone/>
          </a:pPr>
          <a:r>
            <a:rPr lang="pl-PL" sz="1300" kern="1200" dirty="0"/>
            <a:t>Ciężar dowodu spoczywa na osobie, której dane dotyczą i nie można go przerzucić na administratora, ale on powinien reagować na sygnały dotyczące nieprawidłowości i sam ma dążyć do ich wyjaśnienia, np. w sytuacji zwrotu doręczonego pisma powinien wziąć pod uwagę możliwość zmiany adresu odbiorcy i go zmienić.</a:t>
          </a:r>
          <a:endParaRPr lang="en-US" sz="1300" kern="1200" dirty="0"/>
        </a:p>
      </dsp:txBody>
      <dsp:txXfrm>
        <a:off x="106919" y="2615429"/>
        <a:ext cx="4757765" cy="19764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657F3B0-EB89-4A71-BE49-0F23B9026ECB}" type="datetimeFigureOut">
              <a:rPr lang="pl-PL" smtClean="0"/>
              <a:t>09.12.2024</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A9EA962-F504-4CD7-B0F0-4973D311FD42}" type="slidenum">
              <a:rPr lang="pl-PL" smtClean="0"/>
              <a:t>‹#›</a:t>
            </a:fld>
            <a:endParaRPr lang="pl-PL"/>
          </a:p>
        </p:txBody>
      </p:sp>
    </p:spTree>
    <p:extLst>
      <p:ext uri="{BB962C8B-B14F-4D97-AF65-F5344CB8AC3E}">
        <p14:creationId xmlns:p14="http://schemas.microsoft.com/office/powerpoint/2010/main" val="286903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9D65AB6-1520-464D-A8C0-86D553B5F8D7}" type="datetimeFigureOut">
              <a:rPr lang="pl-PL" smtClean="0"/>
              <a:pPr/>
              <a:t>09.12.2024</a:t>
            </a:fld>
            <a:endParaRPr lang="pl-PL"/>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8434D7-3032-4B82-AC84-55D90E27DC23}" type="slidenum">
              <a:rPr lang="pl-PL" smtClean="0"/>
              <a:pPr/>
              <a:t>‹#›</a:t>
            </a:fld>
            <a:endParaRPr lang="pl-PL"/>
          </a:p>
        </p:txBody>
      </p:sp>
    </p:spTree>
    <p:extLst>
      <p:ext uri="{BB962C8B-B14F-4D97-AF65-F5344CB8AC3E}">
        <p14:creationId xmlns:p14="http://schemas.microsoft.com/office/powerpoint/2010/main" val="11447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9D716AA0-E4C9-41B3-AAD2-18550FCFCA6F}" type="slidenum">
              <a:rPr lang="pl-PL" smtClean="0"/>
              <a:pPr/>
              <a:t>22</a:t>
            </a:fld>
            <a:endParaRPr lang="pl-PL"/>
          </a:p>
        </p:txBody>
      </p:sp>
    </p:spTree>
    <p:extLst>
      <p:ext uri="{BB962C8B-B14F-4D97-AF65-F5344CB8AC3E}">
        <p14:creationId xmlns:p14="http://schemas.microsoft.com/office/powerpoint/2010/main" val="368589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58785BC-1785-4F61-A9BC-D499A6B939EF}"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169386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2D85D8-BD79-4B6A-AF38-51CD001DEDC7}"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12881443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2D85D8-BD79-4B6A-AF38-51CD001DEDC7}"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78472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2D85D8-BD79-4B6A-AF38-51CD001DEDC7}"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372646893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2D85D8-BD79-4B6A-AF38-51CD001DEDC7}"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92665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72D85D8-BD79-4B6A-AF38-51CD001DEDC7}"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11074611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09B03338-4FED-4DEA-B5C3-448F6BB5B8B3}"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494135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0FB207F-184D-4DE4-A146-76236752C103}"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312489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BD3C611-4621-4AF5-B2A3-089B9A8E7F3E}"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389040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0A7B9DCB-BECB-4EA9-8923-3295A352FBE6}" type="datetime1">
              <a:rPr lang="pl-PL" smtClean="0"/>
              <a:pPr/>
              <a:t>09.12.2024</a:t>
            </a:fld>
            <a:endParaRPr lang="pl-PL"/>
          </a:p>
        </p:txBody>
      </p:sp>
      <p:sp>
        <p:nvSpPr>
          <p:cNvPr id="5" name="Footer Placeholder 4"/>
          <p:cNvSpPr>
            <a:spLocks noGrp="1"/>
          </p:cNvSpPr>
          <p:nvPr>
            <p:ph type="ftr" sz="quarter" idx="11"/>
          </p:nvPr>
        </p:nvSpPr>
        <p:spPr/>
        <p:txBody>
          <a:bodyPr/>
          <a:lstStyle/>
          <a:p>
            <a:r>
              <a:rPr lang="pl-PL"/>
              <a:t>SPODO</a:t>
            </a:r>
          </a:p>
        </p:txBody>
      </p:sp>
      <p:sp>
        <p:nvSpPr>
          <p:cNvPr id="6" name="Slide Number Placeholder 5"/>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227648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l-PL"/>
              <a:t>Kliknij, aby edytować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F817C9B-7F31-41C6-AED9-EB7568CADA50}" type="datetime1">
              <a:rPr lang="pl-PL" smtClean="0"/>
              <a:pPr/>
              <a:t>09.12.2024</a:t>
            </a:fld>
            <a:endParaRPr lang="pl-PL"/>
          </a:p>
        </p:txBody>
      </p:sp>
      <p:sp>
        <p:nvSpPr>
          <p:cNvPr id="6" name="Footer Placeholder 5"/>
          <p:cNvSpPr>
            <a:spLocks noGrp="1"/>
          </p:cNvSpPr>
          <p:nvPr>
            <p:ph type="ftr" sz="quarter" idx="11"/>
          </p:nvPr>
        </p:nvSpPr>
        <p:spPr/>
        <p:txBody>
          <a:bodyPr/>
          <a:lstStyle/>
          <a:p>
            <a:r>
              <a:rPr lang="pl-PL"/>
              <a:t>SPODO</a:t>
            </a:r>
          </a:p>
        </p:txBody>
      </p:sp>
      <p:sp>
        <p:nvSpPr>
          <p:cNvPr id="7" name="Slide Number Placeholder 6"/>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327231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66D5DEE-4A9B-4D87-B268-01BB3FDBA4B7}" type="datetime1">
              <a:rPr lang="pl-PL" smtClean="0"/>
              <a:pPr/>
              <a:t>09.12.2024</a:t>
            </a:fld>
            <a:endParaRPr lang="pl-PL"/>
          </a:p>
        </p:txBody>
      </p:sp>
      <p:sp>
        <p:nvSpPr>
          <p:cNvPr id="8" name="Footer Placeholder 7"/>
          <p:cNvSpPr>
            <a:spLocks noGrp="1"/>
          </p:cNvSpPr>
          <p:nvPr>
            <p:ph type="ftr" sz="quarter" idx="11"/>
          </p:nvPr>
        </p:nvSpPr>
        <p:spPr/>
        <p:txBody>
          <a:bodyPr/>
          <a:lstStyle/>
          <a:p>
            <a:r>
              <a:rPr lang="pl-PL"/>
              <a:t>SPODO</a:t>
            </a:r>
          </a:p>
        </p:txBody>
      </p:sp>
      <p:sp>
        <p:nvSpPr>
          <p:cNvPr id="9" name="Slide Number Placeholder 8"/>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385366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F5708E9-AAF3-46C4-8CEC-DB7EC67827E4}" type="datetime1">
              <a:rPr lang="pl-PL" smtClean="0"/>
              <a:pPr/>
              <a:t>09.12.2024</a:t>
            </a:fld>
            <a:endParaRPr lang="pl-PL"/>
          </a:p>
        </p:txBody>
      </p:sp>
      <p:sp>
        <p:nvSpPr>
          <p:cNvPr id="4" name="Footer Placeholder 3"/>
          <p:cNvSpPr>
            <a:spLocks noGrp="1"/>
          </p:cNvSpPr>
          <p:nvPr>
            <p:ph type="ftr" sz="quarter" idx="11"/>
          </p:nvPr>
        </p:nvSpPr>
        <p:spPr/>
        <p:txBody>
          <a:bodyPr/>
          <a:lstStyle/>
          <a:p>
            <a:r>
              <a:rPr lang="pl-PL"/>
              <a:t>SPODO</a:t>
            </a:r>
          </a:p>
        </p:txBody>
      </p:sp>
      <p:sp>
        <p:nvSpPr>
          <p:cNvPr id="5" name="Slide Number Placeholder 4"/>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275348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3946B-E61A-4D7E-A464-6DAEFF07318F}" type="datetime1">
              <a:rPr lang="pl-PL" smtClean="0"/>
              <a:pPr/>
              <a:t>09.12.2024</a:t>
            </a:fld>
            <a:endParaRPr lang="pl-PL"/>
          </a:p>
        </p:txBody>
      </p:sp>
      <p:sp>
        <p:nvSpPr>
          <p:cNvPr id="3" name="Footer Placeholder 2"/>
          <p:cNvSpPr>
            <a:spLocks noGrp="1"/>
          </p:cNvSpPr>
          <p:nvPr>
            <p:ph type="ftr" sz="quarter" idx="11"/>
          </p:nvPr>
        </p:nvSpPr>
        <p:spPr/>
        <p:txBody>
          <a:bodyPr/>
          <a:lstStyle/>
          <a:p>
            <a:r>
              <a:rPr lang="pl-PL"/>
              <a:t>SPODO</a:t>
            </a:r>
          </a:p>
        </p:txBody>
      </p:sp>
      <p:sp>
        <p:nvSpPr>
          <p:cNvPr id="4" name="Slide Number Placeholder 3"/>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77685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EC7F068B-D3A9-4426-8A1E-EB1F30444627}" type="datetime1">
              <a:rPr lang="pl-PL" smtClean="0"/>
              <a:pPr/>
              <a:t>09.12.2024</a:t>
            </a:fld>
            <a:endParaRPr lang="pl-PL"/>
          </a:p>
        </p:txBody>
      </p:sp>
      <p:sp>
        <p:nvSpPr>
          <p:cNvPr id="6" name="Footer Placeholder 5"/>
          <p:cNvSpPr>
            <a:spLocks noGrp="1"/>
          </p:cNvSpPr>
          <p:nvPr>
            <p:ph type="ftr" sz="quarter" idx="11"/>
          </p:nvPr>
        </p:nvSpPr>
        <p:spPr/>
        <p:txBody>
          <a:bodyPr/>
          <a:lstStyle/>
          <a:p>
            <a:r>
              <a:rPr lang="pl-PL"/>
              <a:t>SPODO</a:t>
            </a:r>
          </a:p>
        </p:txBody>
      </p:sp>
      <p:sp>
        <p:nvSpPr>
          <p:cNvPr id="7" name="Slide Number Placeholder 6"/>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14385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6A8CC8CF-A8C0-4D1B-BA7C-61C9355C933C}" type="datetime1">
              <a:rPr lang="pl-PL" smtClean="0"/>
              <a:pPr/>
              <a:t>09.12.2024</a:t>
            </a:fld>
            <a:endParaRPr lang="pl-PL"/>
          </a:p>
        </p:txBody>
      </p:sp>
      <p:sp>
        <p:nvSpPr>
          <p:cNvPr id="6" name="Footer Placeholder 5"/>
          <p:cNvSpPr>
            <a:spLocks noGrp="1"/>
          </p:cNvSpPr>
          <p:nvPr>
            <p:ph type="ftr" sz="quarter" idx="11"/>
          </p:nvPr>
        </p:nvSpPr>
        <p:spPr/>
        <p:txBody>
          <a:bodyPr/>
          <a:lstStyle/>
          <a:p>
            <a:r>
              <a:rPr lang="pl-PL"/>
              <a:t>SPODO</a:t>
            </a:r>
          </a:p>
        </p:txBody>
      </p:sp>
      <p:sp>
        <p:nvSpPr>
          <p:cNvPr id="7" name="Slide Number Placeholder 6"/>
          <p:cNvSpPr>
            <a:spLocks noGrp="1"/>
          </p:cNvSpPr>
          <p:nvPr>
            <p:ph type="sldNum" sz="quarter" idx="12"/>
          </p:nvPr>
        </p:nvSpPr>
        <p:spPr/>
        <p:txBody>
          <a:bodyPr/>
          <a:lstStyle/>
          <a:p>
            <a:fld id="{7D993C6C-2A8B-4279-B5C7-48DE9729C286}" type="slidenum">
              <a:rPr lang="pl-PL" smtClean="0"/>
              <a:pPr/>
              <a:t>‹#›</a:t>
            </a:fld>
            <a:endParaRPr lang="pl-PL"/>
          </a:p>
        </p:txBody>
      </p:sp>
    </p:spTree>
    <p:extLst>
      <p:ext uri="{BB962C8B-B14F-4D97-AF65-F5344CB8AC3E}">
        <p14:creationId xmlns:p14="http://schemas.microsoft.com/office/powerpoint/2010/main" val="255819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2D85D8-BD79-4B6A-AF38-51CD001DEDC7}" type="datetime1">
              <a:rPr lang="pl-PL" smtClean="0"/>
              <a:pPr/>
              <a:t>09.12.2024</a:t>
            </a:fld>
            <a:endParaRPr lang="pl-PL"/>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pl-PL"/>
              <a:t>SPODO</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D993C6C-2A8B-4279-B5C7-48DE9729C286}" type="slidenum">
              <a:rPr lang="pl-PL" smtClean="0"/>
              <a:pPr/>
              <a:t>‹#›</a:t>
            </a:fld>
            <a:endParaRPr lang="pl-PL"/>
          </a:p>
        </p:txBody>
      </p:sp>
    </p:spTree>
    <p:extLst>
      <p:ext uri="{BB962C8B-B14F-4D97-AF65-F5344CB8AC3E}">
        <p14:creationId xmlns:p14="http://schemas.microsoft.com/office/powerpoint/2010/main" val="3771166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Waga w postaci wina">
            <a:extLst>
              <a:ext uri="{FF2B5EF4-FFF2-40B4-BE49-F238E27FC236}">
                <a16:creationId xmlns:a16="http://schemas.microsoft.com/office/drawing/2014/main" id="{7952AD35-AE93-BD1F-8F5F-BA74F17C7EC2}"/>
              </a:ext>
            </a:extLst>
          </p:cNvPr>
          <p:cNvPicPr>
            <a:picLocks noChangeAspect="1"/>
          </p:cNvPicPr>
          <p:nvPr/>
        </p:nvPicPr>
        <p:blipFill>
          <a:blip r:embed="rId2">
            <a:duotone>
              <a:prstClr val="black"/>
              <a:prstClr val="white"/>
            </a:duotone>
          </a:blip>
          <a:srcRect r="9090" b="21562"/>
          <a:stretch/>
        </p:blipFill>
        <p:spPr>
          <a:xfrm>
            <a:off x="3842657" y="-1"/>
            <a:ext cx="529896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ytuł 1"/>
          <p:cNvSpPr>
            <a:spLocks noGrp="1"/>
          </p:cNvSpPr>
          <p:nvPr>
            <p:ph type="ctrTitle"/>
          </p:nvPr>
        </p:nvSpPr>
        <p:spPr>
          <a:xfrm>
            <a:off x="501649" y="476672"/>
            <a:ext cx="3842636" cy="3571087"/>
          </a:xfrm>
        </p:spPr>
        <p:txBody>
          <a:bodyPr>
            <a:normAutofit/>
          </a:bodyPr>
          <a:lstStyle/>
          <a:p>
            <a:pPr algn="ctr">
              <a:lnSpc>
                <a:spcPct val="90000"/>
              </a:lnSpc>
            </a:pPr>
            <a:r>
              <a:rPr lang="pl-PL" sz="2900" b="1" dirty="0"/>
              <a:t>Prawa osoby której dane dotyczą i obowiązki administratora w związku z przetwarzaniem danych osobowych</a:t>
            </a:r>
            <a:endParaRPr lang="pl-PL" sz="2900" i="1" dirty="0"/>
          </a:p>
        </p:txBody>
      </p:sp>
      <p:sp>
        <p:nvSpPr>
          <p:cNvPr id="3" name="Podtytuł 2"/>
          <p:cNvSpPr>
            <a:spLocks noGrp="1"/>
          </p:cNvSpPr>
          <p:nvPr>
            <p:ph type="subTitle" idx="1"/>
          </p:nvPr>
        </p:nvSpPr>
        <p:spPr>
          <a:xfrm>
            <a:off x="508001" y="4050831"/>
            <a:ext cx="3834913" cy="1096901"/>
          </a:xfrm>
        </p:spPr>
        <p:txBody>
          <a:bodyPr>
            <a:normAutofit/>
          </a:bodyPr>
          <a:lstStyle/>
          <a:p>
            <a:pPr algn="just">
              <a:lnSpc>
                <a:spcPct val="90000"/>
              </a:lnSpc>
            </a:pPr>
            <a:r>
              <a:rPr lang="pl-PL" sz="900" dirty="0"/>
              <a:t>Podstawa prawna: Rozporządzenie Parlamentu Europejskiego i Rady (UE) 2016/679 z dnia 27 kwietnia 2016 r. w sprawie ochrony osób fizycznych w związku z przetwarzaniem danych osobowych i w sprawie swobodnego przepływu takich danych oraz uchylenia dyrektywy 95/46/WE (ogólne rozporządzenie o ochronie danych) Dz.U. UE L 119 z 4.5.2016, str. 1—88, Ustawa z dnia 10 maja 2018 r. o ochronie danych osobowych (Dz. U. z 2019 r., poz. 1781).</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r>
              <a:rPr lang="pl-PL" sz="3300" b="1" dirty="0">
                <a:solidFill>
                  <a:schemeClr val="tx1">
                    <a:lumMod val="85000"/>
                    <a:lumOff val="15000"/>
                  </a:schemeClr>
                </a:solidFill>
              </a:rPr>
              <a:t>Obowiązek informacyjny</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609601"/>
            <a:ext cx="4133472" cy="5175624"/>
          </a:xfrm>
        </p:spPr>
        <p:txBody>
          <a:bodyPr anchor="ctr">
            <a:normAutofit/>
          </a:bodyPr>
          <a:lstStyle/>
          <a:p>
            <a:pPr marL="0" indent="0" algn="just">
              <a:lnSpc>
                <a:spcPct val="90000"/>
              </a:lnSpc>
              <a:buNone/>
            </a:pPr>
            <a:r>
              <a:rPr lang="pl-PL" dirty="0">
                <a:solidFill>
                  <a:srgbClr val="FFFFFF"/>
                </a:solidFill>
              </a:rPr>
              <a:t>Nie ma charakteru bezwzględnego i podlega ograniczeniu. Administrator nie musi bowiem  informować osoby, której dane dotyczą w sytuacji gdy osoba ta dysponuje już informacjami, które miałyby zostać jej przekazane.</a:t>
            </a:r>
          </a:p>
          <a:p>
            <a:pPr marL="0" indent="0" algn="just">
              <a:lnSpc>
                <a:spcPct val="90000"/>
              </a:lnSpc>
              <a:buNone/>
            </a:pPr>
            <a:r>
              <a:rPr lang="pl-PL" dirty="0">
                <a:solidFill>
                  <a:srgbClr val="FFFFFF"/>
                </a:solidFill>
              </a:rPr>
              <a:t>Może on odstąpić  od informowania przy zbieraniu danych od osoby, której dane dotyczą, jeśli jest w stanie wykazać, że osoba ta zna już wszystkie informacje, które miałyby zostać jej przekazane. </a:t>
            </a:r>
          </a:p>
          <a:p>
            <a:pPr marL="0" indent="0" algn="just">
              <a:lnSpc>
                <a:spcPct val="90000"/>
              </a:lnSpc>
              <a:buNone/>
            </a:pPr>
            <a:r>
              <a:rPr lang="pl-PL" dirty="0">
                <a:solidFill>
                  <a:srgbClr val="FFFFFF"/>
                </a:solidFill>
              </a:rPr>
              <a:t>Regulacja nie przewiduje zwolnienia z obowiązku informacyjnego wówczas gdy przepisy szczególne zezwalają na przetwarzanie (gromadzenie) danych bez wiedzy osoby, której dane dotyczą lub odmiennie regulują kwestie dotyczące informowania. </a:t>
            </a:r>
          </a:p>
        </p:txBody>
      </p:sp>
    </p:spTree>
    <p:extLst>
      <p:ext uri="{BB962C8B-B14F-4D97-AF65-F5344CB8AC3E}">
        <p14:creationId xmlns:p14="http://schemas.microsoft.com/office/powerpoint/2010/main" val="121526961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1253067"/>
            <a:ext cx="4616450" cy="4351866"/>
          </a:xfrm>
        </p:spPr>
        <p:txBody>
          <a:bodyPr anchor="ctr">
            <a:normAutofit lnSpcReduction="10000"/>
          </a:bodyPr>
          <a:lstStyle/>
          <a:p>
            <a:pPr marL="0" indent="0" algn="just">
              <a:lnSpc>
                <a:spcPct val="90000"/>
              </a:lnSpc>
              <a:buNone/>
            </a:pPr>
            <a:r>
              <a:rPr lang="pl-PL" sz="1400" dirty="0"/>
              <a:t>RODO nakłada na administratora obowiązek informacyjny, wówczas gdy dane przetwarzane pochodzą  z innych źródeł niż osoba, której dane dotyczą. </a:t>
            </a:r>
          </a:p>
          <a:p>
            <a:pPr marL="0" indent="0" algn="just">
              <a:lnSpc>
                <a:spcPct val="90000"/>
              </a:lnSpc>
              <a:buNone/>
            </a:pPr>
            <a:r>
              <a:rPr lang="pl-PL" sz="1400" dirty="0"/>
              <a:t>Jest to szczególnie ważne z punktu widzenia zapewnienia realizacji prawa do ochrony jej danych, albowiem osoba ta nie wie o tym, że administrator przetwarza jej dane, a co za tym idzie nie może skorzystać z przysługujących jej uprawnień dotyczących kontroli przetwarzania danych. </a:t>
            </a:r>
          </a:p>
          <a:p>
            <a:pPr marL="0" indent="0" algn="just">
              <a:lnSpc>
                <a:spcPct val="90000"/>
              </a:lnSpc>
              <a:buNone/>
            </a:pPr>
            <a:r>
              <a:rPr lang="pl-PL" sz="1400" dirty="0"/>
              <a:t>Obowiązek ten nie jest uzależniony od liczby danych przetwarzanych przez administratora. Obowiązek ten powinien zostać spełniony zarówno przy gromadzeniu niewielkiej liczby danych, jak również w sytuacji, gdy administrator  pozyskuje wiele danych. </a:t>
            </a:r>
          </a:p>
          <a:p>
            <a:pPr marL="0" indent="0" algn="just">
              <a:lnSpc>
                <a:spcPct val="90000"/>
              </a:lnSpc>
              <a:buNone/>
            </a:pPr>
            <a:r>
              <a:rPr lang="pl-PL" sz="1400" dirty="0"/>
              <a:t>Prawodawca unijny nie zabrania pozyskiwania (nabywania) całych zbiorów danych osobowych, zgromadzonych uprzednio przez inne podmioty, przy czym również w przypadku nabycia danych zawartych w zbiorze omawiany obowiązek informacyjny znajduje tutaj zastosowanie.</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3178127" cy="4351866"/>
          </a:xfrm>
        </p:spPr>
        <p:txBody>
          <a:bodyPr anchor="ctr">
            <a:normAutofit/>
          </a:bodyPr>
          <a:lstStyle/>
          <a:p>
            <a:pPr algn="ctr">
              <a:lnSpc>
                <a:spcPct val="90000"/>
              </a:lnSpc>
            </a:pPr>
            <a:r>
              <a:rPr lang="pl-PL" sz="2800" b="1" dirty="0">
                <a:solidFill>
                  <a:schemeClr val="bg1"/>
                </a:solidFill>
              </a:rPr>
              <a:t>Prawo do bycia poinformowanym (art. 14 gdy informacje pochodzą z innych źródeł niż osoba, której dane dotyczą)</a:t>
            </a:r>
          </a:p>
        </p:txBody>
      </p:sp>
    </p:spTree>
    <p:extLst>
      <p:ext uri="{BB962C8B-B14F-4D97-AF65-F5344CB8AC3E}">
        <p14:creationId xmlns:p14="http://schemas.microsoft.com/office/powerpoint/2010/main" val="63291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r>
              <a:rPr lang="pl-PL" b="1" dirty="0"/>
              <a:t>Obowiązek informacyjny</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000126" y="1772816"/>
            <a:ext cx="6353174" cy="4475584"/>
          </a:xfrm>
        </p:spPr>
        <p:txBody>
          <a:bodyPr>
            <a:normAutofit/>
          </a:bodyPr>
          <a:lstStyle/>
          <a:p>
            <a:pPr marL="0" indent="0" algn="just">
              <a:lnSpc>
                <a:spcPct val="90000"/>
              </a:lnSpc>
              <a:buNone/>
            </a:pPr>
            <a:r>
              <a:rPr lang="pl-PL" sz="1700" dirty="0"/>
              <a:t>Zakres danych, które mają być przekazane osobie, której dane dotyczą jest zbliżony do zakresu uprzednio omówionego (odnoszącego się do obowiązku informowania przy zbieraniu danych od osoby, której dane dotyczą) z niewielkim różnicami wynikającymi z faktu że w przypadku gromadzenia danych z innych źródeł podmiot danych nie wie o tym jakie dane i z jakiego źródła pozyskał administrator, a zatem powinien być o tym poinformowany. </a:t>
            </a:r>
          </a:p>
          <a:p>
            <a:pPr marL="0" indent="0" algn="just">
              <a:lnSpc>
                <a:spcPct val="90000"/>
              </a:lnSpc>
              <a:buNone/>
            </a:pPr>
            <a:r>
              <a:rPr lang="pl-PL" sz="1700" dirty="0"/>
              <a:t>Nie ma natomiast potrzeby informowania podmiotu danych o tym czy podanie danych osobowych jest wymogiem ustawowym, umownym, albo warunkiem zawarcia umowy oraz czy osoba, której dane dotyczą jest zobowiązana do ich podania i jakie są ewentualne konsekwencje niepodania danych, gdyż w tym przypadku gromadzenia danych z innych źródeł, konstrukcje te nie znajdują zastosowania.</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2914507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r>
              <a:rPr lang="pl-PL" sz="3300" b="1" dirty="0">
                <a:solidFill>
                  <a:schemeClr val="tx1">
                    <a:lumMod val="85000"/>
                    <a:lumOff val="15000"/>
                  </a:schemeClr>
                </a:solidFill>
              </a:rPr>
              <a:t>Obowiązek informacyjny</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609601"/>
            <a:ext cx="4133472" cy="5175624"/>
          </a:xfrm>
        </p:spPr>
        <p:txBody>
          <a:bodyPr anchor="ctr">
            <a:normAutofit/>
          </a:bodyPr>
          <a:lstStyle/>
          <a:p>
            <a:pPr marL="0" indent="0" algn="just">
              <a:lnSpc>
                <a:spcPct val="90000"/>
              </a:lnSpc>
              <a:buNone/>
            </a:pPr>
            <a:r>
              <a:rPr lang="pl-PL" sz="1500" dirty="0">
                <a:solidFill>
                  <a:srgbClr val="FFFFFF"/>
                </a:solidFill>
                <a:latin typeface="Times New Roman" panose="02020603050405020304" pitchFamily="18" charset="0"/>
                <a:cs typeface="Times New Roman" panose="02020603050405020304" pitchFamily="18" charset="0"/>
              </a:rPr>
              <a:t>Nowością jest wymóg informowania o: kategoriach danych osobowych – lit. d w ust. 1 art. 14 RODO. Chodzi tu o obowiązek przekazania podmiotowi danych informacji dotyczących tego, jakie kategorie danych na jego temat administrator pozyskał z innych źródeł. </a:t>
            </a:r>
          </a:p>
          <a:p>
            <a:pPr marL="0" indent="0" algn="just">
              <a:lnSpc>
                <a:spcPct val="90000"/>
              </a:lnSpc>
              <a:buNone/>
            </a:pPr>
            <a:r>
              <a:rPr lang="pl-PL" sz="1500" dirty="0">
                <a:solidFill>
                  <a:srgbClr val="FFFFFF"/>
                </a:solidFill>
                <a:latin typeface="Times New Roman" panose="02020603050405020304" pitchFamily="18" charset="0"/>
                <a:cs typeface="Times New Roman" panose="02020603050405020304" pitchFamily="18" charset="0"/>
              </a:rPr>
              <a:t>Określenie odnośnych danych można odczytywać jako danych, które odnoszą się do tej osoby, które jej dotyczą. Nie chodzi jednak o przekazywanie pełnej treści zgromadzonych na jej temat danych, a jedynie o wskazanie kategorii danych, np. że administrator uzyskał imię i nazwisko, adres.</a:t>
            </a:r>
          </a:p>
          <a:p>
            <a:pPr marL="0" indent="0" algn="just">
              <a:lnSpc>
                <a:spcPct val="90000"/>
              </a:lnSpc>
              <a:buNone/>
            </a:pPr>
            <a:r>
              <a:rPr lang="pl-PL" sz="1500" dirty="0">
                <a:solidFill>
                  <a:srgbClr val="FFFFFF"/>
                </a:solidFill>
                <a:latin typeface="Times New Roman" panose="02020603050405020304" pitchFamily="18" charset="0"/>
                <a:cs typeface="Times New Roman" panose="02020603050405020304" pitchFamily="18" charset="0"/>
              </a:rPr>
              <a:t>Uprawnienie do uzyskania pełnej treści wiąże się z innym prawem określonym w art. 15 RODO. Wymóg informowania o tych danych nie występuje przy informowaniu związanym z gromadzeniem danych od osoby, której dane dotyczą, ponieważ osoba, która sama podaje dane, wie o tym, jakie dane podała i nie musi  być o tym informowana, natomiast w przypadku gdy administrator pozyskuje te dane z innych źródeł podmiot danych  nie ma zazwyczaj wiedzy w tym zakresie i powinien być o tym informowany.</a:t>
            </a:r>
          </a:p>
        </p:txBody>
      </p:sp>
    </p:spTree>
    <p:extLst>
      <p:ext uri="{BB962C8B-B14F-4D97-AF65-F5344CB8AC3E}">
        <p14:creationId xmlns:p14="http://schemas.microsoft.com/office/powerpoint/2010/main" val="40822394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klawiatury">
            <a:extLst>
              <a:ext uri="{FF2B5EF4-FFF2-40B4-BE49-F238E27FC236}">
                <a16:creationId xmlns:a16="http://schemas.microsoft.com/office/drawing/2014/main" id="{8C7BADC9-E343-CDDA-4B9C-F07DC60239DD}"/>
              </a:ext>
            </a:extLst>
          </p:cNvPr>
          <p:cNvPicPr>
            <a:picLocks noChangeAspect="1"/>
          </p:cNvPicPr>
          <p:nvPr/>
        </p:nvPicPr>
        <p:blipFill>
          <a:blip r:embed="rId2"/>
          <a:srcRect l="11926" r="31977" b="1"/>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p:cNvSpPr>
            <a:spLocks noGrp="1"/>
          </p:cNvSpPr>
          <p:nvPr>
            <p:ph type="title"/>
          </p:nvPr>
        </p:nvSpPr>
        <p:spPr>
          <a:xfrm>
            <a:off x="507999" y="609600"/>
            <a:ext cx="2888343" cy="1320800"/>
          </a:xfrm>
        </p:spPr>
        <p:txBody>
          <a:bodyPr>
            <a:normAutofit/>
          </a:bodyPr>
          <a:lstStyle/>
          <a:p>
            <a:r>
              <a:rPr lang="pl-PL" sz="3300" b="1"/>
              <a:t>Obowiązek informacyjny</a:t>
            </a:r>
          </a:p>
        </p:txBody>
      </p:sp>
      <p:sp>
        <p:nvSpPr>
          <p:cNvPr id="3" name="Symbol zastępczy zawartości 2"/>
          <p:cNvSpPr>
            <a:spLocks noGrp="1"/>
          </p:cNvSpPr>
          <p:nvPr>
            <p:ph idx="1"/>
          </p:nvPr>
        </p:nvSpPr>
        <p:spPr>
          <a:xfrm>
            <a:off x="508000" y="2160589"/>
            <a:ext cx="2888342" cy="3880773"/>
          </a:xfrm>
        </p:spPr>
        <p:txBody>
          <a:bodyPr>
            <a:normAutofit fontScale="92500" lnSpcReduction="10000"/>
          </a:bodyPr>
          <a:lstStyle/>
          <a:p>
            <a:pPr marL="0" indent="0" algn="just">
              <a:lnSpc>
                <a:spcPct val="90000"/>
              </a:lnSpc>
              <a:buNone/>
            </a:pPr>
            <a:r>
              <a:rPr lang="pl-PL" sz="1700" dirty="0"/>
              <a:t>Nie obejmuje wskazywania prawnie uzasadnionych interesów realizowanych przez administratora lub przez stronę trzecią w przypadku gdy przetwarzanie danych jest niezbędne dla realizacji prawnie uzasadnionego interesu administratora lub osoby trzeciej. </a:t>
            </a:r>
          </a:p>
          <a:p>
            <a:pPr marL="0" indent="0" algn="just">
              <a:lnSpc>
                <a:spcPct val="90000"/>
              </a:lnSpc>
              <a:buNone/>
            </a:pPr>
            <a:r>
              <a:rPr lang="pl-PL" sz="1700" dirty="0"/>
              <a:t>Nie oznacza to jednak, że administrator jest zwolniony z tego obowiązku, gdyż wymóg taki został określony w dalszej części regulacji RODO.</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55233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4"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solidFill>
                  <a:srgbClr val="FFFFFF"/>
                </a:solidFill>
              </a:rPr>
              <a:t>Obowiązek informacyjny</a:t>
            </a:r>
          </a:p>
        </p:txBody>
      </p:sp>
      <p:sp>
        <p:nvSpPr>
          <p:cNvPr id="3" name="Symbol zastępczy zawartości 2"/>
          <p:cNvSpPr>
            <a:spLocks noGrp="1"/>
          </p:cNvSpPr>
          <p:nvPr>
            <p:ph idx="1"/>
          </p:nvPr>
        </p:nvSpPr>
        <p:spPr>
          <a:xfrm>
            <a:off x="734670" y="1556792"/>
            <a:ext cx="6447501" cy="4438914"/>
          </a:xfrm>
        </p:spPr>
        <p:txBody>
          <a:bodyPr>
            <a:normAutofit/>
          </a:bodyPr>
          <a:lstStyle/>
          <a:p>
            <a:pPr marL="0" indent="0" algn="just">
              <a:lnSpc>
                <a:spcPct val="90000"/>
              </a:lnSpc>
              <a:buNone/>
            </a:pPr>
            <a:r>
              <a:rPr lang="pl-PL" sz="1600" dirty="0">
                <a:solidFill>
                  <a:srgbClr val="FFFFFF"/>
                </a:solidFill>
              </a:rPr>
              <a:t>Zakres tzw. innych informacji, które mają być przekazywane osobie, której dotyczą przy gromadzeniu danych z innych źródeł pokrywa się z zakresem, który został już omówiony. Nałożono natomiast na administratora dodatkowy obowiązek poinformowania osoby, której dane dotyczą o źródle pochodzenia danych osobowych, a gdy ma to zastosowanie – podania informacji czy dane pochodzą ze źródeł publicznie dostępnych. Przekazanie tych informacji ma szczególne znaczenie, albowiem pozwala m.in. na dokonanie oceny czy podmiot, który udostępnił dane na temat danej osoby działał zgodne z prawem. W przypadku negatywnej odpowiedzi w tym zakresie – istnieje możliwość skierowania do takiego podmiotu żądania, aby w przyszłości nie udostępniał danych a  także możliwość wysuwania innego rodzaju roszczeń wobec podmiotu, który bezprawnie udostępnia dane lub na wystąpienie ze skargą do organu nadzorczego.</a:t>
            </a:r>
          </a:p>
          <a:p>
            <a:pPr marL="0" indent="0" algn="just">
              <a:lnSpc>
                <a:spcPct val="90000"/>
              </a:lnSpc>
              <a:buNone/>
            </a:pPr>
            <a:r>
              <a:rPr lang="pl-PL" sz="1600" dirty="0">
                <a:solidFill>
                  <a:srgbClr val="FFFFFF"/>
                </a:solidFill>
              </a:rPr>
              <a:t>Jeżeli dane zostały pozyskane ze źródeł powszechnie dostępnych np. z jawnych ewidencji lub rejestrów publicznych, stron internetowych administrator powinien poinformować osobę, której dane dotyczą o tego rodzaju źródle pochodzenia danych.</a:t>
            </a:r>
          </a:p>
        </p:txBody>
      </p:sp>
    </p:spTree>
    <p:extLst>
      <p:ext uri="{BB962C8B-B14F-4D97-AF65-F5344CB8AC3E}">
        <p14:creationId xmlns:p14="http://schemas.microsoft.com/office/powerpoint/2010/main" val="70415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548680"/>
            <a:ext cx="4616450" cy="6048672"/>
          </a:xfrm>
        </p:spPr>
        <p:txBody>
          <a:bodyPr anchor="ctr">
            <a:noAutofit/>
          </a:bodyPr>
          <a:lstStyle/>
          <a:p>
            <a:pPr marL="0" indent="0" algn="just">
              <a:lnSpc>
                <a:spcPct val="90000"/>
              </a:lnSpc>
              <a:buNone/>
            </a:pPr>
            <a:r>
              <a:rPr lang="pl-PL" sz="1600" dirty="0"/>
              <a:t>Ogólną regułą realizacji obowiązku informacyjnego jest rozsądny termin po uzyskaniu danych osobowych, ale należy przy tym uwzględnić okoliczności przetwarzania danych osobowych. </a:t>
            </a:r>
          </a:p>
          <a:p>
            <a:pPr marL="0" indent="0" algn="just">
              <a:lnSpc>
                <a:spcPct val="90000"/>
              </a:lnSpc>
              <a:buNone/>
            </a:pPr>
            <a:r>
              <a:rPr lang="pl-PL" sz="1600" dirty="0"/>
              <a:t>To oznacza, że konkretyzacja tego terminu została pozostawiona administratorowi, który może zdecydować o tym kiedy poinformuje osobę, której dane dotyczą oceniając faktyczne możliwości spełnienia tego obowiązku. </a:t>
            </a:r>
          </a:p>
          <a:p>
            <a:pPr marL="0" indent="0" algn="just">
              <a:lnSpc>
                <a:spcPct val="90000"/>
              </a:lnSpc>
              <a:buNone/>
            </a:pPr>
            <a:r>
              <a:rPr lang="pl-PL" sz="1600" dirty="0"/>
              <a:t>Termin ten jest odmienny jeśli  dane osobowe mają być wykorzystywane do komunikacji z osobą, której dane dotyczą.  W tym wypadku realizacja obowiązku informacyjnego powinna nastąpić przy pierwszej takiej komunikacji  z osobą, której dane dotyczą. Podobnie sytuacja wygląda w przypadku gdy chodzi o jedną z postaci przetwarzania, a mianowicie jeżeli administrator planuje ujawnić dane osobowe innemu odbiorcy powinien spełnić obowiązek informacyjny najpóźniej przy pierwszym ujawnieniu danych. </a:t>
            </a:r>
          </a:p>
          <a:p>
            <a:pPr marL="0" indent="0" algn="just">
              <a:lnSpc>
                <a:spcPct val="90000"/>
              </a:lnSpc>
              <a:buNone/>
            </a:pPr>
            <a:r>
              <a:rPr lang="pl-PL" sz="1600" dirty="0"/>
              <a:t>Termin ten jest terminem maksymalnym, administrator może przekazać informacje osobie, której dane dotyczą znacznie wcześniej zanim udostępni dane na jej temat. </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r>
              <a:rPr lang="pl-PL" sz="2500" b="1" dirty="0">
                <a:solidFill>
                  <a:schemeClr val="bg1"/>
                </a:solidFill>
              </a:rPr>
              <a:t>Terminy realizacji obowiązku informacyjnego</a:t>
            </a:r>
          </a:p>
        </p:txBody>
      </p:sp>
    </p:spTree>
    <p:extLst>
      <p:ext uri="{BB962C8B-B14F-4D97-AF65-F5344CB8AC3E}">
        <p14:creationId xmlns:p14="http://schemas.microsoft.com/office/powerpoint/2010/main" val="98469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D2676A-BF62-B057-9AE6-0ABB0CF7962A}"/>
              </a:ext>
            </a:extLst>
          </p:cNvPr>
          <p:cNvSpPr>
            <a:spLocks noGrp="1"/>
          </p:cNvSpPr>
          <p:nvPr>
            <p:ph type="title"/>
          </p:nvPr>
        </p:nvSpPr>
        <p:spPr/>
        <p:txBody>
          <a:bodyPr/>
          <a:lstStyle/>
          <a:p>
            <a:pPr algn="ctr"/>
            <a:r>
              <a:rPr lang="pl-PL" dirty="0"/>
              <a:t>Terminy realizacji obowiązku informacyjnego</a:t>
            </a:r>
          </a:p>
        </p:txBody>
      </p:sp>
      <p:sp>
        <p:nvSpPr>
          <p:cNvPr id="3" name="Symbol zastępczy zawartości 2">
            <a:extLst>
              <a:ext uri="{FF2B5EF4-FFF2-40B4-BE49-F238E27FC236}">
                <a16:creationId xmlns:a16="http://schemas.microsoft.com/office/drawing/2014/main" id="{91344F46-7FB5-AAE6-6E96-21A58E1B74FE}"/>
              </a:ext>
            </a:extLst>
          </p:cNvPr>
          <p:cNvSpPr>
            <a:spLocks noGrp="1"/>
          </p:cNvSpPr>
          <p:nvPr>
            <p:ph idx="1"/>
          </p:nvPr>
        </p:nvSpPr>
        <p:spPr/>
        <p:txBody>
          <a:bodyPr>
            <a:normAutofit/>
          </a:bodyPr>
          <a:lstStyle/>
          <a:p>
            <a:pPr algn="just"/>
            <a:r>
              <a:rPr lang="pl-PL" sz="2800" dirty="0"/>
              <a:t>Jeżeli zaś zmienia się cel przetwarzania, administrator jest zobowiązany do poinformowania osoby, której dane dotyczą przed dalszym przetwarzaniem o innym celu przetwarzania oraz udzielenie tej osobie wszelkich stosownych informacji.</a:t>
            </a:r>
          </a:p>
        </p:txBody>
      </p:sp>
    </p:spTree>
    <p:extLst>
      <p:ext uri="{BB962C8B-B14F-4D97-AF65-F5344CB8AC3E}">
        <p14:creationId xmlns:p14="http://schemas.microsoft.com/office/powerpoint/2010/main" val="1091776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óżne kolorowe Organizatory">
            <a:extLst>
              <a:ext uri="{FF2B5EF4-FFF2-40B4-BE49-F238E27FC236}">
                <a16:creationId xmlns:a16="http://schemas.microsoft.com/office/drawing/2014/main" id="{DEE1F2BE-7236-F869-6D68-3874A903C799}"/>
              </a:ext>
            </a:extLst>
          </p:cNvPr>
          <p:cNvPicPr>
            <a:picLocks noChangeAspect="1"/>
          </p:cNvPicPr>
          <p:nvPr/>
        </p:nvPicPr>
        <p:blipFill>
          <a:blip r:embed="rId2">
            <a:duotone>
              <a:schemeClr val="bg2">
                <a:shade val="45000"/>
                <a:satMod val="135000"/>
              </a:schemeClr>
              <a:prstClr val="white"/>
            </a:duotone>
            <a:alphaModFix amt="25000"/>
          </a:blip>
          <a:srcRect l="9720" r="9614" b="1"/>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t>Wyjątki od obowiązku informacyjnego</a:t>
            </a:r>
          </a:p>
        </p:txBody>
      </p:sp>
      <p:sp>
        <p:nvSpPr>
          <p:cNvPr id="3" name="Symbol zastępczy zawartości 2"/>
          <p:cNvSpPr>
            <a:spLocks noGrp="1"/>
          </p:cNvSpPr>
          <p:nvPr>
            <p:ph idx="1"/>
          </p:nvPr>
        </p:nvSpPr>
        <p:spPr>
          <a:xfrm>
            <a:off x="508000" y="1844825"/>
            <a:ext cx="6447501" cy="4680520"/>
          </a:xfrm>
        </p:spPr>
        <p:txBody>
          <a:bodyPr>
            <a:noAutofit/>
          </a:bodyPr>
          <a:lstStyle/>
          <a:p>
            <a:pPr marL="0" indent="0">
              <a:lnSpc>
                <a:spcPct val="90000"/>
              </a:lnSpc>
              <a:buNone/>
            </a:pPr>
            <a:r>
              <a:rPr lang="pl-PL" sz="1100" dirty="0"/>
              <a:t>Katalog ten jest znacznie większy od tego gdy przetwarzanie dotyczy danych przekazanych przez osobę, której dane dotyczą.</a:t>
            </a:r>
          </a:p>
          <a:p>
            <a:pPr marL="0" indent="0">
              <a:lnSpc>
                <a:spcPct val="90000"/>
              </a:lnSpc>
              <a:buNone/>
            </a:pPr>
            <a:r>
              <a:rPr lang="pl-PL" sz="1100" dirty="0"/>
              <a:t>Katalog obejmuje:</a:t>
            </a:r>
          </a:p>
          <a:p>
            <a:pPr marL="514350" indent="-514350" algn="just">
              <a:lnSpc>
                <a:spcPct val="90000"/>
              </a:lnSpc>
              <a:buAutoNum type="arabicPeriod"/>
            </a:pPr>
            <a:r>
              <a:rPr lang="pl-PL" sz="1100" dirty="0"/>
              <a:t>Zwolnienie ze względu na posiadanie już tych informacji, które miałyby być przekazane osobie, której dane dotyczą;</a:t>
            </a:r>
          </a:p>
          <a:p>
            <a:pPr marL="514350" indent="-514350" algn="just">
              <a:lnSpc>
                <a:spcPct val="90000"/>
              </a:lnSpc>
              <a:buAutoNum type="arabicPeriod"/>
            </a:pPr>
            <a:r>
              <a:rPr lang="pl-PL" sz="1100" dirty="0"/>
              <a:t>Zwolnienie ze względu na niemożliwość przekazania, jak również wówczas gdyby wiązało się to z niewspółmiernie dużym wysiłkiem; jak również wówczas gdyby poważnie utrudniałoby to  realizację celów przetwarzania; Wówczas administrator podejmuje odpowiednie środki, by chronić prawa i wolności oraz prawnie uzasadnione interesy osoby, której dane dotyczą w tym udostępnia informacje publiczne. Nie oznacza to rezygnacji  z obowiązku informacyjnego ale zmianę sposobu działania z indywidualnego na zbiorowy - informacje powinny zostać zamieszczone na stronie internetowej;</a:t>
            </a:r>
          </a:p>
          <a:p>
            <a:pPr marL="514350" indent="-514350" algn="just">
              <a:lnSpc>
                <a:spcPct val="90000"/>
              </a:lnSpc>
              <a:buAutoNum type="arabicPeriod"/>
            </a:pPr>
            <a:r>
              <a:rPr lang="pl-PL" sz="1100" dirty="0"/>
              <a:t>Zwolnienie ze względu na pozyskiwanie lub ujawnianie danych prawnie uregulowane które przewidują odpowiednie środki  chroniące prawnie uzasadnione interesy osoby, której dane dotyczą; </a:t>
            </a:r>
          </a:p>
          <a:p>
            <a:pPr marL="514350" indent="-514350" algn="just">
              <a:lnSpc>
                <a:spcPct val="90000"/>
              </a:lnSpc>
              <a:buAutoNum type="arabicPeriod"/>
            </a:pPr>
            <a:r>
              <a:rPr lang="pl-PL" sz="1100" dirty="0"/>
              <a:t>Zwolnienie ze względu na konieczność zachowania określonych danych w poufności zgodnie z obowiązkiem zachowania tajemnicy zawodowej przewidzianym w prawie UE lub w prawie państwa członkowskiego w tym z ustawowym obowiązkiem zachowania tajemnicy np. lekarz, prawnik, pozyskujący dane od osób trzecich – nie mają oni wówczas obowiązku informowania osób, których dane dotyczą o przetwarzaniu ich danych, ale objęci są tajemnicą. Wyjątek ten dotyczy zarówno informacji o fakcie zgromadzenia danych, jak i ich treści.</a:t>
            </a:r>
          </a:p>
          <a:p>
            <a:pPr marL="514350" indent="-514350" algn="just">
              <a:lnSpc>
                <a:spcPct val="90000"/>
              </a:lnSpc>
              <a:buAutoNum type="arabicPeriod"/>
            </a:pPr>
            <a:r>
              <a:rPr lang="pl-PL" sz="1100" dirty="0"/>
              <a:t>Zwolnienia i ograniczenia podyktowane przepisami szczególnymi np. udo z 2018 przewidujące zwolnienie administratorów realizujących zadania publiczne z obowiązku informacyjnego, o którym mowa powyżej.</a:t>
            </a:r>
          </a:p>
        </p:txBody>
      </p:sp>
    </p:spTree>
    <p:extLst>
      <p:ext uri="{BB962C8B-B14F-4D97-AF65-F5344CB8AC3E}">
        <p14:creationId xmlns:p14="http://schemas.microsoft.com/office/powerpoint/2010/main" val="2129729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pPr algn="ctr">
              <a:lnSpc>
                <a:spcPct val="90000"/>
              </a:lnSpc>
            </a:pPr>
            <a:r>
              <a:rPr lang="pl-PL" sz="2800" b="1" dirty="0"/>
              <a:t>Prawo dostępu do informacji przysługujące osobie, której dane dotyczą</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1000126" y="2160589"/>
            <a:ext cx="6447501" cy="3880773"/>
          </a:xfrm>
        </p:spPr>
        <p:txBody>
          <a:bodyPr>
            <a:normAutofit lnSpcReduction="10000"/>
          </a:bodyPr>
          <a:lstStyle/>
          <a:p>
            <a:pPr marL="0" indent="0" algn="just">
              <a:lnSpc>
                <a:spcPct val="90000"/>
              </a:lnSpc>
              <a:buNone/>
            </a:pPr>
            <a:r>
              <a:rPr lang="pl-PL" dirty="0"/>
              <a:t>Osoba, której dane są przetwarzane ma prawo do uzyskania od administratora informacji, czy jej dane są przetwarzane a w przypadku pozytywnej odpowiedzi na tak postawione pytanie uprawnienie dostępu do danych na swój temat oraz uzyskania informacji o okolicznościach przetwarzania danych. </a:t>
            </a:r>
          </a:p>
          <a:p>
            <a:pPr marL="0" indent="0" algn="just">
              <a:lnSpc>
                <a:spcPct val="90000"/>
              </a:lnSpc>
              <a:buNone/>
            </a:pPr>
            <a:r>
              <a:rPr lang="pl-PL" dirty="0"/>
              <a:t>Nie dotyczy to tylko etapu w którym dane są gromadzone, ale również uprawnienie to rozciąga się na dalsze etapy procesu przetwarzania (już po zgromadzeniu danych).</a:t>
            </a:r>
          </a:p>
          <a:p>
            <a:pPr marL="0" indent="0" algn="just">
              <a:lnSpc>
                <a:spcPct val="90000"/>
              </a:lnSpc>
              <a:buNone/>
            </a:pPr>
            <a:r>
              <a:rPr lang="pl-PL" dirty="0"/>
              <a:t>Uzyskanie takiego dostępu umożliwia realizację innych uprawnień np. żądanie sprostowania danych, dlatego też uprawnienia informacyjne należy uznać za pierwotne względem pozostałych wtórnych uprawnień przewidzianych przepisami o ochronie danych osobowych. Bez skorzystania z uprawnień informacyjnych zazwyczaj nie jest możliwe korzystanie z pozostałych uprawnień przez podmiot danych.</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251571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rganizator kolorowy na półkach">
            <a:extLst>
              <a:ext uri="{FF2B5EF4-FFF2-40B4-BE49-F238E27FC236}">
                <a16:creationId xmlns:a16="http://schemas.microsoft.com/office/drawing/2014/main" id="{81593111-1733-C188-FCE2-9FBA4CC80943}"/>
              </a:ext>
            </a:extLst>
          </p:cNvPr>
          <p:cNvPicPr>
            <a:picLocks noChangeAspect="1"/>
          </p:cNvPicPr>
          <p:nvPr/>
        </p:nvPicPr>
        <p:blipFill>
          <a:blip r:embed="rId2"/>
          <a:srcRect l="10929" r="30590"/>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p:cNvSpPr>
            <a:spLocks noGrp="1"/>
          </p:cNvSpPr>
          <p:nvPr>
            <p:ph type="title"/>
          </p:nvPr>
        </p:nvSpPr>
        <p:spPr>
          <a:xfrm>
            <a:off x="507999" y="609600"/>
            <a:ext cx="2888343" cy="1320800"/>
          </a:xfrm>
        </p:spPr>
        <p:txBody>
          <a:bodyPr>
            <a:normAutofit/>
          </a:bodyPr>
          <a:lstStyle/>
          <a:p>
            <a:r>
              <a:rPr lang="pl-PL" b="1" dirty="0"/>
              <a:t>Art. 12-22 RODO</a:t>
            </a:r>
          </a:p>
        </p:txBody>
      </p:sp>
      <p:sp>
        <p:nvSpPr>
          <p:cNvPr id="3" name="Symbol zastępczy zawartości 2"/>
          <p:cNvSpPr>
            <a:spLocks noGrp="1"/>
          </p:cNvSpPr>
          <p:nvPr>
            <p:ph idx="1"/>
          </p:nvPr>
        </p:nvSpPr>
        <p:spPr>
          <a:xfrm>
            <a:off x="508000" y="1700808"/>
            <a:ext cx="2888342" cy="4752527"/>
          </a:xfrm>
        </p:spPr>
        <p:txBody>
          <a:bodyPr>
            <a:normAutofit lnSpcReduction="10000"/>
          </a:bodyPr>
          <a:lstStyle/>
          <a:p>
            <a:pPr marL="0" indent="0">
              <a:lnSpc>
                <a:spcPct val="90000"/>
              </a:lnSpc>
              <a:buNone/>
            </a:pPr>
            <a:endParaRPr lang="pl-PL" sz="700" dirty="0"/>
          </a:p>
          <a:p>
            <a:pPr marL="0" indent="0" algn="just">
              <a:lnSpc>
                <a:spcPct val="90000"/>
              </a:lnSpc>
              <a:buNone/>
            </a:pPr>
            <a:r>
              <a:rPr lang="pl-PL" sz="1100" dirty="0"/>
              <a:t>Regulacje te określają katalog uprawnień jakie przysługują osobie w związku z planowanym przetwarzaniem i jego faktyczną realizacją. Z uprawnieniami skorelowane są obowiązki drugiej strony, tj. administratora, podmiotu przetwarzającego.</a:t>
            </a:r>
          </a:p>
          <a:p>
            <a:pPr marL="0" indent="0" algn="just">
              <a:lnSpc>
                <a:spcPct val="90000"/>
              </a:lnSpc>
              <a:buNone/>
            </a:pPr>
            <a:r>
              <a:rPr lang="pl-PL" sz="1100" dirty="0"/>
              <a:t>Katalog ten obejmuje (uprawnienia informacyjne, korekcyjnie i szczególne): </a:t>
            </a:r>
          </a:p>
          <a:p>
            <a:pPr marL="514350" indent="-514350" algn="just">
              <a:lnSpc>
                <a:spcPct val="90000"/>
              </a:lnSpc>
              <a:buAutoNum type="arabicPeriod"/>
            </a:pPr>
            <a:r>
              <a:rPr lang="pl-PL" sz="1100" dirty="0"/>
              <a:t>Prawo do bycia poinformowanym;</a:t>
            </a:r>
          </a:p>
          <a:p>
            <a:pPr marL="514350" indent="-514350" algn="just">
              <a:lnSpc>
                <a:spcPct val="90000"/>
              </a:lnSpc>
              <a:buAutoNum type="arabicPeriod"/>
            </a:pPr>
            <a:r>
              <a:rPr lang="pl-PL" sz="1100" dirty="0"/>
              <a:t>Prawo dostępu do danych;</a:t>
            </a:r>
          </a:p>
          <a:p>
            <a:pPr marL="514350" indent="-514350" algn="just">
              <a:lnSpc>
                <a:spcPct val="90000"/>
              </a:lnSpc>
              <a:buAutoNum type="arabicPeriod"/>
            </a:pPr>
            <a:r>
              <a:rPr lang="pl-PL" sz="1100" dirty="0"/>
              <a:t>Prawo do żądania sprostowania, uzupełnienia i usunięcia danych;</a:t>
            </a:r>
          </a:p>
          <a:p>
            <a:pPr marL="514350" indent="-514350" algn="just">
              <a:lnSpc>
                <a:spcPct val="90000"/>
              </a:lnSpc>
              <a:buAutoNum type="arabicPeriod"/>
            </a:pPr>
            <a:r>
              <a:rPr lang="pl-PL" sz="1100" dirty="0"/>
              <a:t>Prawo do żądania ograniczenia przetwarzania;</a:t>
            </a:r>
          </a:p>
          <a:p>
            <a:pPr marL="514350" indent="-514350" algn="just">
              <a:lnSpc>
                <a:spcPct val="90000"/>
              </a:lnSpc>
              <a:buAutoNum type="arabicPeriod"/>
            </a:pPr>
            <a:r>
              <a:rPr lang="pl-PL" sz="1100" dirty="0"/>
              <a:t>Prawo do przeniesienia danych;</a:t>
            </a:r>
          </a:p>
          <a:p>
            <a:pPr marL="514350" indent="-514350" algn="just">
              <a:lnSpc>
                <a:spcPct val="90000"/>
              </a:lnSpc>
              <a:buAutoNum type="arabicPeriod"/>
            </a:pPr>
            <a:r>
              <a:rPr lang="pl-PL" sz="1100" dirty="0"/>
              <a:t>Prawo do sprzeciwu wobec przetwarzania danych;</a:t>
            </a:r>
          </a:p>
          <a:p>
            <a:pPr marL="514350" indent="-514350" algn="just">
              <a:lnSpc>
                <a:spcPct val="90000"/>
              </a:lnSpc>
              <a:buAutoNum type="arabicPeriod"/>
            </a:pPr>
            <a:r>
              <a:rPr lang="pl-PL" sz="1100" dirty="0"/>
              <a:t>Prawo do niepodlegania decyzji opierającej się wyłącznie na zautomatyzowanym przetwarzaniu w tym profilowaniu;</a:t>
            </a:r>
          </a:p>
          <a:p>
            <a:pPr marL="0" indent="0" algn="just">
              <a:lnSpc>
                <a:spcPct val="90000"/>
              </a:lnSpc>
              <a:buNone/>
            </a:pPr>
            <a:r>
              <a:rPr lang="pl-PL" sz="1100" dirty="0"/>
              <a:t>Prawo do przejrzystego informowania i przejrzystej komunikacji.</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3419697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089535" y="609600"/>
            <a:ext cx="4865966" cy="1320800"/>
          </a:xfrm>
        </p:spPr>
        <p:txBody>
          <a:bodyPr>
            <a:normAutofit/>
          </a:bodyPr>
          <a:lstStyle/>
          <a:p>
            <a:pPr algn="ctr">
              <a:lnSpc>
                <a:spcPct val="90000"/>
              </a:lnSpc>
            </a:pPr>
            <a:r>
              <a:rPr lang="pl-PL" sz="2800" b="1" dirty="0"/>
              <a:t>Prawo dostępu do informacji przysługujące osobie, której dane dotyczą</a:t>
            </a:r>
          </a:p>
        </p:txBody>
      </p:sp>
      <p:pic>
        <p:nvPicPr>
          <p:cNvPr id="5" name="Picture 4" descr="Ręka idąca na słońce">
            <a:extLst>
              <a:ext uri="{FF2B5EF4-FFF2-40B4-BE49-F238E27FC236}">
                <a16:creationId xmlns:a16="http://schemas.microsoft.com/office/drawing/2014/main" id="{FD12E833-9EC2-8F82-8B13-C6767E8C56ED}"/>
              </a:ext>
            </a:extLst>
          </p:cNvPr>
          <p:cNvPicPr>
            <a:picLocks noChangeAspect="1"/>
          </p:cNvPicPr>
          <p:nvPr/>
        </p:nvPicPr>
        <p:blipFill>
          <a:blip r:embed="rId2">
            <a:duotone>
              <a:prstClr val="black"/>
              <a:schemeClr val="tx2">
                <a:tint val="45000"/>
                <a:satMod val="400000"/>
              </a:schemeClr>
            </a:duotone>
          </a:blip>
          <a:srcRect l="49204" r="30817"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2089535" y="2160589"/>
            <a:ext cx="4865966" cy="3880773"/>
          </a:xfrm>
        </p:spPr>
        <p:txBody>
          <a:bodyPr>
            <a:normAutofit/>
          </a:bodyPr>
          <a:lstStyle/>
          <a:p>
            <a:pPr marL="0" indent="0" algn="just">
              <a:lnSpc>
                <a:spcPct val="90000"/>
              </a:lnSpc>
              <a:buNone/>
            </a:pPr>
            <a:r>
              <a:rPr lang="pl-PL" dirty="0"/>
              <a:t>Uprawnienie to ma charakter osobisty co pociąga za sobą skutek polegający na tym że uprawnień tych nie można wyłączyć ani ograniczyć wolą stron, nie można także się ich zrzec ani skutecznie przenieść ich na inną osobę. </a:t>
            </a:r>
          </a:p>
          <a:p>
            <a:pPr marL="0" indent="0" algn="just">
              <a:lnSpc>
                <a:spcPct val="90000"/>
              </a:lnSpc>
              <a:buNone/>
            </a:pPr>
            <a:r>
              <a:rPr lang="pl-PL" dirty="0"/>
              <a:t>Korzystanie z tego uprawnienia jest nieodpłatne (co do zasady). Wyjątkowo administrator może pobrać rozsądną opłatę uwzględniając administracyjne koszty udzielenia informacji albo odmówić podjęcia działań w związku z żądaniem, jeżeli żądania są ewidentnie nieuzasadnione lub nadmierne.</a:t>
            </a:r>
          </a:p>
          <a:p>
            <a:pPr>
              <a:lnSpc>
                <a:spcPct val="90000"/>
              </a:lnSpc>
            </a:pPr>
            <a:endParaRPr lang="pl-PL" dirty="0"/>
          </a:p>
        </p:txBody>
      </p:sp>
    </p:spTree>
    <p:extLst>
      <p:ext uri="{BB962C8B-B14F-4D97-AF65-F5344CB8AC3E}">
        <p14:creationId xmlns:p14="http://schemas.microsoft.com/office/powerpoint/2010/main" val="667944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1253067"/>
            <a:ext cx="4616450" cy="4351866"/>
          </a:xfrm>
        </p:spPr>
        <p:txBody>
          <a:bodyPr anchor="ctr">
            <a:noAutofit/>
          </a:bodyPr>
          <a:lstStyle/>
          <a:p>
            <a:pPr marL="0" indent="0" algn="just">
              <a:lnSpc>
                <a:spcPct val="90000"/>
              </a:lnSpc>
              <a:buNone/>
            </a:pPr>
            <a:r>
              <a:rPr lang="pl-PL" sz="1400" dirty="0"/>
              <a:t>Z uprawnieniem tym związany jest obowiązek informacyjny. Podmiotem zobowiązanym jest administrator danych. Powinien on poinformować osobę, której dane dotyczą na jej żądanie, przekazując jej wymagane prawem informacje.</a:t>
            </a:r>
          </a:p>
          <a:p>
            <a:pPr marL="0" indent="0" algn="just">
              <a:lnSpc>
                <a:spcPct val="90000"/>
              </a:lnSpc>
              <a:buNone/>
            </a:pPr>
            <a:r>
              <a:rPr lang="pl-PL" sz="1400" dirty="0"/>
              <a:t>Obowiązek ten ciąży również na przedstawicielu administratora lub procesora. Skorzystanie z tego uprawnienia nie jest zależne od tego, czy administrator poinformował tę osobę o przetwarzaniu przy gromadzeniu danych, czy też nie. Jeżeli administrator nie przetwarza danych dotyczących osoby, która zwraca się z żądaniem udzielenia informacji to działanie administratora ogranicza się do odpowiedzi przeczącej i nie ma on obowiązku podawać podmiotowi danych innych informacji.</a:t>
            </a:r>
          </a:p>
          <a:p>
            <a:pPr marL="0" indent="0" algn="just">
              <a:lnSpc>
                <a:spcPct val="90000"/>
              </a:lnSpc>
              <a:buNone/>
            </a:pPr>
            <a:r>
              <a:rPr lang="pl-PL" sz="1400" dirty="0"/>
              <a:t>W sytuacji gdy administrator wcześniej przetwarzał dane wnioskodawcy, ale zaprzestał przetwarzanie (usunął lub zanonimizował dane) to w miarę możliwości powinien on poinformować o tym fakcie osobę, której dane dotyczą. Uprawnienie to i odpowiadający mu obowiązek mogą być urzeczywistnione w trakcie szeroko rozumianego procesu przetwarzania danych po ich zgromadzeniu podczas przechowywania, wykorzystywania czy też dokonywania innych czynności na danych aż do momentu usunięcia lub </a:t>
            </a:r>
            <a:r>
              <a:rPr lang="pl-PL" sz="1400" dirty="0" err="1"/>
              <a:t>anonimizacji</a:t>
            </a:r>
            <a:r>
              <a:rPr lang="pl-PL" sz="1400" dirty="0"/>
              <a:t>). Uprawnienie to ma charakter czynny, a informowanie z inicjatywy administratora bierny.</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r>
              <a:rPr lang="pl-PL" sz="2800" b="1" dirty="0">
                <a:solidFill>
                  <a:schemeClr val="bg1"/>
                </a:solidFill>
              </a:rPr>
              <a:t>Prawo dostępu do informacji przysługujące osobie, której dane dotyczą</a:t>
            </a:r>
          </a:p>
        </p:txBody>
      </p:sp>
    </p:spTree>
    <p:extLst>
      <p:ext uri="{BB962C8B-B14F-4D97-AF65-F5344CB8AC3E}">
        <p14:creationId xmlns:p14="http://schemas.microsoft.com/office/powerpoint/2010/main" val="191590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Dwie osoby sprawujące swoje ręce">
            <a:extLst>
              <a:ext uri="{FF2B5EF4-FFF2-40B4-BE49-F238E27FC236}">
                <a16:creationId xmlns:a16="http://schemas.microsoft.com/office/drawing/2014/main" id="{79D61C5B-2980-2647-9DD2-48296C2ABA13}"/>
              </a:ext>
            </a:extLst>
          </p:cNvPr>
          <p:cNvPicPr>
            <a:picLocks noChangeAspect="1"/>
          </p:cNvPicPr>
          <p:nvPr/>
        </p:nvPicPr>
        <p:blipFill>
          <a:blip r:embed="rId3">
            <a:duotone>
              <a:schemeClr val="bg2">
                <a:shade val="45000"/>
                <a:satMod val="135000"/>
              </a:schemeClr>
              <a:prstClr val="white"/>
            </a:duotone>
            <a:alphaModFix amt="25000"/>
          </a:blip>
          <a:srcRect l="2446" r="8553" b="-1"/>
          <a:stretch/>
        </p:blipFill>
        <p:spPr>
          <a:xfrm>
            <a:off x="20" y="10"/>
            <a:ext cx="9143980" cy="6857990"/>
          </a:xfrm>
          <a:prstGeom prst="rect">
            <a:avLst/>
          </a:prstGeom>
        </p:spPr>
      </p:pic>
      <p:grpSp>
        <p:nvGrpSpPr>
          <p:cNvPr id="29"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1"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2"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3"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4"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lnSpc>
                <a:spcPct val="90000"/>
              </a:lnSpc>
            </a:pPr>
            <a:br>
              <a:rPr lang="pl-PL" sz="2300" b="1" dirty="0"/>
            </a:br>
            <a:r>
              <a:rPr lang="pl-PL" sz="2300" b="1" dirty="0"/>
              <a:t>Prawo dostępu do informacji przysługujące osobie, której dane dotyczą</a:t>
            </a:r>
          </a:p>
        </p:txBody>
      </p:sp>
      <p:sp>
        <p:nvSpPr>
          <p:cNvPr id="3" name="Symbol zastępczy zawartości 2"/>
          <p:cNvSpPr>
            <a:spLocks noGrp="1"/>
          </p:cNvSpPr>
          <p:nvPr>
            <p:ph idx="1"/>
          </p:nvPr>
        </p:nvSpPr>
        <p:spPr>
          <a:xfrm>
            <a:off x="508000" y="2160589"/>
            <a:ext cx="6447501" cy="3880773"/>
          </a:xfrm>
        </p:spPr>
        <p:txBody>
          <a:bodyPr>
            <a:normAutofit/>
          </a:bodyPr>
          <a:lstStyle/>
          <a:p>
            <a:pPr marL="0" indent="0" algn="just">
              <a:lnSpc>
                <a:spcPct val="90000"/>
              </a:lnSpc>
              <a:buNone/>
            </a:pPr>
            <a:r>
              <a:rPr lang="pl-PL" sz="1300" dirty="0"/>
              <a:t>Z uprawnienia tego może skorzystać każda osoba w zakresie danych, które tej osoby dotyczą, uprawnienie to nie rozciąga się jednak na ujawnianie informacji na temat innych osób;</a:t>
            </a:r>
          </a:p>
          <a:p>
            <a:pPr marL="0" indent="0" algn="just">
              <a:lnSpc>
                <a:spcPct val="90000"/>
              </a:lnSpc>
              <a:buNone/>
            </a:pPr>
            <a:r>
              <a:rPr lang="pl-PL" sz="1300" dirty="0"/>
              <a:t>Wniosek o udzielenie informacji może przybrać dowolną formę, gdyż prawodawca nie ogranicza swobody postępowania. Prośba może mieć formę ustną czy też pisemną. Do złożenia jej mogą być wykorzystane środki komunikacji elektronicznej (np. telefon, poczta elektronicznej). </a:t>
            </a:r>
          </a:p>
          <a:p>
            <a:pPr marL="0" indent="0" algn="just">
              <a:lnSpc>
                <a:spcPct val="90000"/>
              </a:lnSpc>
              <a:buNone/>
            </a:pPr>
            <a:r>
              <a:rPr lang="pl-PL" sz="1300" dirty="0"/>
              <a:t>Podmiot realizujący wniosek powinien zwrócić szczególną uwagę na obowiązek podjęcia stosownych działań w celu uniemożliwienia udostępnienia informacji  osobom do tego nieuprawnionym. Przy realizacji obowiązku informacyjnego istotne jest ustalenie tożsamości wnioskodawcy, aby uniknąć udostępniania danych osobom nieuprawnionym. Najczęstszym i najprostszym sposobem jest wylegitymowanie z dowodu tożsamości, nie zawsze to jednak jest możliwe gdy wnioskowanie odbywa się elektronicznie lub telefonicznie. Istotne znaczenie ma wówczas weryfikacja na podstawie danych szczególnych, które nie są lub nie powinny być znane osobom o których dane chodzi. </a:t>
            </a:r>
          </a:p>
          <a:p>
            <a:pPr marL="0" indent="0" algn="just">
              <a:lnSpc>
                <a:spcPct val="90000"/>
              </a:lnSpc>
              <a:buNone/>
            </a:pPr>
            <a:r>
              <a:rPr lang="pl-PL" sz="1300" dirty="0"/>
              <a:t>Nie jest natomiast konieczne wykazanie interesu prawnego ani nawet faktycznego, nie ma potrzeby uzasadniania wniosku, nie ma mowy o zmuszaniu do wskazywania powodu korzystania z przysługującego jej uprawnienia informacyjnego.</a:t>
            </a:r>
          </a:p>
          <a:p>
            <a:pPr marL="514350" indent="-514350">
              <a:lnSpc>
                <a:spcPct val="90000"/>
              </a:lnSpc>
              <a:buAutoNum type="arabicPeriod"/>
            </a:pPr>
            <a:endParaRPr lang="pl-PL" sz="1300" dirty="0"/>
          </a:p>
          <a:p>
            <a:pPr marL="514350" indent="-514350">
              <a:lnSpc>
                <a:spcPct val="90000"/>
              </a:lnSpc>
              <a:buAutoNum type="arabicPeriod"/>
            </a:pPr>
            <a:endParaRPr lang="pl-PL" sz="1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r>
              <a:rPr lang="pl-PL" b="1" dirty="0">
                <a:solidFill>
                  <a:schemeClr val="tx1">
                    <a:lumMod val="85000"/>
                    <a:lumOff val="15000"/>
                  </a:schemeClr>
                </a:solidFill>
              </a:rPr>
              <a:t>Znaczenie prawa dostępu do danych…</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609601"/>
            <a:ext cx="4133472" cy="5175624"/>
          </a:xfrm>
        </p:spPr>
        <p:txBody>
          <a:bodyPr anchor="ctr">
            <a:normAutofit fontScale="92500"/>
          </a:bodyPr>
          <a:lstStyle/>
          <a:p>
            <a:pPr marL="0" indent="0" algn="just">
              <a:lnSpc>
                <a:spcPct val="90000"/>
              </a:lnSpc>
              <a:buNone/>
            </a:pPr>
            <a:r>
              <a:rPr lang="pl-PL" sz="1700" dirty="0">
                <a:solidFill>
                  <a:srgbClr val="FFFFFF"/>
                </a:solidFill>
              </a:rPr>
              <a:t>Osoba jest uprawniona do uzyskania dostępu – co oznacza, że administrator powinien umożliwić jej wgląd do treści danych. </a:t>
            </a:r>
          </a:p>
          <a:p>
            <a:pPr marL="0" indent="0" algn="just">
              <a:lnSpc>
                <a:spcPct val="90000"/>
              </a:lnSpc>
              <a:buNone/>
            </a:pPr>
            <a:r>
              <a:rPr lang="pl-PL" sz="1700" dirty="0">
                <a:solidFill>
                  <a:srgbClr val="FFFFFF"/>
                </a:solidFill>
              </a:rPr>
              <a:t>Dostęp ten nie oznacza jednak dostępu do całego zbioru danych (bazy danych), w którym umieszczone są dane a jedynie dostęp do treści danych osobowych dotyczących podmiotu danych, które poddawane są przetwarzaniu. </a:t>
            </a:r>
          </a:p>
          <a:p>
            <a:pPr marL="0" indent="0" algn="just">
              <a:lnSpc>
                <a:spcPct val="90000"/>
              </a:lnSpc>
              <a:buNone/>
            </a:pPr>
            <a:r>
              <a:rPr lang="pl-PL" sz="1700" dirty="0">
                <a:solidFill>
                  <a:srgbClr val="FFFFFF"/>
                </a:solidFill>
              </a:rPr>
              <a:t>W praktyce prawo to może być realizowane poprzez pokazanie danych na monitorze komputera, odczytanie treści danych, okazanie wydruku danych, umożliwienie wglądu w inny sposób. </a:t>
            </a:r>
          </a:p>
          <a:p>
            <a:pPr marL="0" indent="0" algn="just">
              <a:lnSpc>
                <a:spcPct val="90000"/>
              </a:lnSpc>
              <a:buNone/>
            </a:pPr>
            <a:r>
              <a:rPr lang="pl-PL" sz="1700" dirty="0">
                <a:solidFill>
                  <a:srgbClr val="FFFFFF"/>
                </a:solidFill>
              </a:rPr>
              <a:t>Dostęp ten nie jest równoznaczny z obowiązkiem przekazania danych na trwałym nośniku (papierowym lub elektronicznym), jednakże uzyskanie kopii danych jest przedmiotem szczególnego uprawnienia.</a:t>
            </a:r>
          </a:p>
        </p:txBody>
      </p:sp>
    </p:spTree>
    <p:extLst>
      <p:ext uri="{BB962C8B-B14F-4D97-AF65-F5344CB8AC3E}">
        <p14:creationId xmlns:p14="http://schemas.microsoft.com/office/powerpoint/2010/main" val="215789485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260648"/>
            <a:ext cx="4616450" cy="6120680"/>
          </a:xfrm>
        </p:spPr>
        <p:txBody>
          <a:bodyPr anchor="ctr">
            <a:normAutofit/>
          </a:bodyPr>
          <a:lstStyle/>
          <a:p>
            <a:pPr marL="0" indent="0" algn="just">
              <a:lnSpc>
                <a:spcPct val="90000"/>
              </a:lnSpc>
              <a:buNone/>
            </a:pPr>
            <a:r>
              <a:rPr lang="pl-PL" sz="1200" dirty="0"/>
              <a:t>Oprócz uprawnienia dostępu do treści danych na swój temat osoba, której dane dotyczą ma prawo uzyskać od administratora następujące informacje: </a:t>
            </a:r>
          </a:p>
          <a:p>
            <a:pPr marL="0" indent="0" algn="just">
              <a:lnSpc>
                <a:spcPct val="90000"/>
              </a:lnSpc>
              <a:buNone/>
            </a:pPr>
            <a:r>
              <a:rPr lang="pl-PL" sz="1200" dirty="0"/>
              <a:t>1. cele przetwarzania;</a:t>
            </a:r>
          </a:p>
          <a:p>
            <a:pPr marL="0" indent="0" algn="just">
              <a:lnSpc>
                <a:spcPct val="90000"/>
              </a:lnSpc>
              <a:buNone/>
            </a:pPr>
            <a:r>
              <a:rPr lang="pl-PL" sz="1200" dirty="0"/>
              <a:t>2. kategorie odnośnych danych osobowych;</a:t>
            </a:r>
          </a:p>
          <a:p>
            <a:pPr marL="0" indent="0" algn="just">
              <a:lnSpc>
                <a:spcPct val="90000"/>
              </a:lnSpc>
              <a:buNone/>
            </a:pPr>
            <a:r>
              <a:rPr lang="pl-PL" sz="1200" dirty="0"/>
              <a:t>3. informacje o odbiorcach lub kategoriach odbiorców, którym dane osobowe zostały lub zostaną ujawnione, w szczególności o odbiorcach w państwach trzecich lub organizacjach międzynarodowych;</a:t>
            </a:r>
          </a:p>
          <a:p>
            <a:pPr marL="0" indent="0" algn="just">
              <a:lnSpc>
                <a:spcPct val="90000"/>
              </a:lnSpc>
              <a:buNone/>
            </a:pPr>
            <a:r>
              <a:rPr lang="pl-PL" sz="1200" dirty="0"/>
              <a:t>4. w miarę możliwości planowany okres przechowywania danych osobowych, a  gdy nie jest to możliwe kryteria ustalania tego okresu;</a:t>
            </a:r>
          </a:p>
          <a:p>
            <a:pPr marL="0" indent="0" algn="just">
              <a:lnSpc>
                <a:spcPct val="90000"/>
              </a:lnSpc>
              <a:buNone/>
            </a:pPr>
            <a:r>
              <a:rPr lang="pl-PL" sz="1200" dirty="0"/>
              <a:t>5. informacje o prawie do żądania sprostowania, usunięcia lub ograniczenia przetwarzania oraz o prawie do wniesienia sprzeciwu;</a:t>
            </a:r>
          </a:p>
          <a:p>
            <a:pPr marL="0" indent="0" algn="just">
              <a:lnSpc>
                <a:spcPct val="90000"/>
              </a:lnSpc>
              <a:buNone/>
            </a:pPr>
            <a:r>
              <a:rPr lang="pl-PL" sz="1200" dirty="0"/>
              <a:t>6. informacje o prawie do wniesienia skargi do organu nadzorczego; </a:t>
            </a:r>
          </a:p>
          <a:p>
            <a:pPr marL="0" indent="0" algn="just">
              <a:lnSpc>
                <a:spcPct val="90000"/>
              </a:lnSpc>
              <a:buNone/>
            </a:pPr>
            <a:r>
              <a:rPr lang="pl-PL" sz="1200" dirty="0"/>
              <a:t>7. wszelkie informacje o źródle, jeżeli informacje nie pochodzą od osoby, której dane dotyczą;</a:t>
            </a:r>
          </a:p>
          <a:p>
            <a:pPr marL="0" indent="0" algn="just">
              <a:lnSpc>
                <a:spcPct val="90000"/>
              </a:lnSpc>
              <a:buNone/>
            </a:pPr>
            <a:r>
              <a:rPr lang="pl-PL" sz="1200" dirty="0"/>
              <a:t>8. informacje o zautomatyzowanym podejmowaniu decyzji w tym o profilowaniu;</a:t>
            </a:r>
          </a:p>
          <a:p>
            <a:pPr marL="0" indent="0" algn="just">
              <a:lnSpc>
                <a:spcPct val="90000"/>
              </a:lnSpc>
              <a:buNone/>
            </a:pPr>
            <a:r>
              <a:rPr lang="pl-PL" sz="1200" dirty="0"/>
              <a:t>9. jeżeli dane są przekazywane do państwa trzeciego lub organizacji międzynarodowej informacje o stosowanych zabezpieczeniach.</a:t>
            </a:r>
          </a:p>
          <a:p>
            <a:pPr marL="0" indent="0" algn="just">
              <a:lnSpc>
                <a:spcPct val="90000"/>
              </a:lnSpc>
              <a:buNone/>
            </a:pPr>
            <a:r>
              <a:rPr lang="pl-PL" sz="1200" b="1" dirty="0"/>
              <a:t>Z zakresu tych danych wyłączone zostały dane o administratorze, o jego przedstawicielu i inspektorze ochrony danych osobowych.</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r>
              <a:rPr lang="pl-PL" sz="3100" b="1" dirty="0">
                <a:solidFill>
                  <a:schemeClr val="bg1"/>
                </a:solidFill>
              </a:rPr>
              <a:t>Inne uprawnienia związane z prawem dostępu…</a:t>
            </a:r>
          </a:p>
        </p:txBody>
      </p:sp>
    </p:spTree>
    <p:extLst>
      <p:ext uri="{BB962C8B-B14F-4D97-AF65-F5344CB8AC3E}">
        <p14:creationId xmlns:p14="http://schemas.microsoft.com/office/powerpoint/2010/main" val="381434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82962" y="1179151"/>
            <a:ext cx="2475485" cy="4463889"/>
          </a:xfrm>
        </p:spPr>
        <p:txBody>
          <a:bodyPr anchor="ctr">
            <a:normAutofit/>
          </a:bodyPr>
          <a:lstStyle/>
          <a:p>
            <a:pPr algn="ctr"/>
            <a:r>
              <a:rPr lang="pl-PL" dirty="0"/>
              <a:t> </a:t>
            </a:r>
            <a:r>
              <a:rPr lang="pl-PL" b="1" dirty="0"/>
              <a:t>Prawo dostępu do danych…</a:t>
            </a:r>
          </a:p>
        </p:txBody>
      </p:sp>
      <p:sp>
        <p:nvSpPr>
          <p:cNvPr id="21"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2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3734188" y="332656"/>
            <a:ext cx="4755762" cy="6120680"/>
          </a:xfrm>
        </p:spPr>
        <p:txBody>
          <a:bodyPr anchor="ctr">
            <a:normAutofit/>
          </a:bodyPr>
          <a:lstStyle/>
          <a:p>
            <a:pPr marL="0" indent="0" algn="just">
              <a:lnSpc>
                <a:spcPct val="90000"/>
              </a:lnSpc>
              <a:buNone/>
            </a:pPr>
            <a:r>
              <a:rPr lang="pl-PL" sz="1400" dirty="0"/>
              <a:t>Uprawnienie szczególne obejmuje również prawo do uzyskania kopii danych podlegających przetwarzaniu. Administrator nie ma obowiązku dostarczania kopii danych z własnej inicjatywy każdej osobie, której dane przetwarza a jedynie osobie, która zwróci się do niego z takim żądaniem. </a:t>
            </a:r>
          </a:p>
          <a:p>
            <a:pPr marL="0" indent="0" algn="just">
              <a:lnSpc>
                <a:spcPct val="90000"/>
              </a:lnSpc>
              <a:buNone/>
            </a:pPr>
            <a:r>
              <a:rPr lang="pl-PL" sz="1400" dirty="0"/>
              <a:t>Nawet jednak jeśli osoba wystąpi do administratora z żądaniem informacyjnym może ona ograniczyć swoje żądanie do wglądu do danych. Przekazanie kopii jest bezpłatne. Aby jednak ograniczyć uciążliwość realizacji tego obowiązku oraz możliwość jego nadużywania przez osoby, których dane dotyczą prawodawca unijny przewidział możliwość pobierania opłaty. </a:t>
            </a:r>
          </a:p>
          <a:p>
            <a:pPr marL="0" indent="0" algn="just">
              <a:lnSpc>
                <a:spcPct val="90000"/>
              </a:lnSpc>
              <a:buNone/>
            </a:pPr>
            <a:r>
              <a:rPr lang="pl-PL" sz="1400" dirty="0"/>
              <a:t>Za wszelkie kolejne kopie, o które  zwróci się osoba, której dane dotyczą administrator może pobrać opłatę w rozsądnej wysokości wynikającej z kosztów administracyjnych. </a:t>
            </a:r>
          </a:p>
          <a:p>
            <a:pPr marL="0" indent="0" algn="just">
              <a:lnSpc>
                <a:spcPct val="90000"/>
              </a:lnSpc>
              <a:buNone/>
            </a:pPr>
            <a:r>
              <a:rPr lang="pl-PL" sz="1400" dirty="0"/>
              <a:t>Swoboda administratora jest jednak ograniczona, gdy chodzi o wysokość  pobieranych opłat – nie mogą one być traktowane jako dodatkowy dochód administratora, powinny odpowiadać kosztom administracyjnym sporządzenia i przekazania kopii danych. </a:t>
            </a:r>
          </a:p>
          <a:p>
            <a:pPr marL="0" indent="0" algn="just">
              <a:lnSpc>
                <a:spcPct val="90000"/>
              </a:lnSpc>
              <a:buNone/>
            </a:pPr>
            <a:r>
              <a:rPr lang="pl-PL" sz="1400" dirty="0"/>
              <a:t>Nie ma obowiązku  przekazywania pisemnej formy kopii danych. Kopia danych może być przekazana w formie wskazanej przez wnioskodawcę.</a:t>
            </a:r>
          </a:p>
        </p:txBody>
      </p:sp>
      <p:sp>
        <p:nvSpPr>
          <p:cNvPr id="23"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347389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r>
              <a:rPr lang="pl-PL" b="1" dirty="0"/>
              <a:t>Prawo dostępu do danych</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000126" y="2420888"/>
            <a:ext cx="6353174" cy="3672408"/>
          </a:xfrm>
        </p:spPr>
        <p:txBody>
          <a:bodyPr>
            <a:normAutofit/>
          </a:bodyPr>
          <a:lstStyle/>
          <a:p>
            <a:pPr marL="0" indent="0" algn="just">
              <a:buNone/>
            </a:pPr>
            <a:r>
              <a:rPr lang="pl-PL" dirty="0"/>
              <a:t>Zapewnienie dostępu do danych, udzielenie informacji, a także przekazanie kopii danych, jak również odmowa realizacji tych uprawnień następuje </a:t>
            </a:r>
            <a:r>
              <a:rPr lang="pl-PL" b="1" dirty="0"/>
              <a:t>w formie czynności materialnotechnicznej</a:t>
            </a:r>
            <a:r>
              <a:rPr lang="pl-PL" dirty="0"/>
              <a:t>, ale przepisy szczególne mogą przewidywać szczególną formę udostępnienia danych np. Prawo o aktach stanu cywilnego  przewiduje odrębną procedurę udostępniania informacji odnoszących się m.in.  do stanu cywilnego osoby, której dane dotyczą.</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4121717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Na dzień kalendarzowy przypięto czerwony numer PIN">
            <a:extLst>
              <a:ext uri="{FF2B5EF4-FFF2-40B4-BE49-F238E27FC236}">
                <a16:creationId xmlns:a16="http://schemas.microsoft.com/office/drawing/2014/main" id="{2DE90DC6-2AB5-0448-9F76-B1E09EC03627}"/>
              </a:ext>
            </a:extLst>
          </p:cNvPr>
          <p:cNvPicPr>
            <a:picLocks noChangeAspect="1"/>
          </p:cNvPicPr>
          <p:nvPr/>
        </p:nvPicPr>
        <p:blipFill>
          <a:blip r:embed="rId2"/>
          <a:srcRect l="42170" r="-2"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p:cNvSpPr>
            <a:spLocks noGrp="1"/>
          </p:cNvSpPr>
          <p:nvPr>
            <p:ph type="title"/>
          </p:nvPr>
        </p:nvSpPr>
        <p:spPr>
          <a:xfrm>
            <a:off x="507999" y="609600"/>
            <a:ext cx="2888343" cy="1320800"/>
          </a:xfrm>
        </p:spPr>
        <p:txBody>
          <a:bodyPr>
            <a:normAutofit/>
          </a:bodyPr>
          <a:lstStyle/>
          <a:p>
            <a:pPr algn="ctr"/>
            <a:r>
              <a:rPr lang="pl-PL" b="1" dirty="0"/>
              <a:t>Termin</a:t>
            </a:r>
          </a:p>
        </p:txBody>
      </p:sp>
      <p:sp>
        <p:nvSpPr>
          <p:cNvPr id="3" name="Symbol zastępczy zawartości 2"/>
          <p:cNvSpPr>
            <a:spLocks noGrp="1"/>
          </p:cNvSpPr>
          <p:nvPr>
            <p:ph idx="1"/>
          </p:nvPr>
        </p:nvSpPr>
        <p:spPr>
          <a:xfrm>
            <a:off x="508000" y="1484785"/>
            <a:ext cx="2888342" cy="4556578"/>
          </a:xfrm>
        </p:spPr>
        <p:txBody>
          <a:bodyPr>
            <a:noAutofit/>
          </a:bodyPr>
          <a:lstStyle/>
          <a:p>
            <a:pPr marL="0" indent="0" algn="just">
              <a:lnSpc>
                <a:spcPct val="90000"/>
              </a:lnSpc>
              <a:buNone/>
            </a:pPr>
            <a:r>
              <a:rPr lang="pl-PL" sz="1200" dirty="0"/>
              <a:t>Art. 15 RODO nie reguluje kwestii terminowości, ale należy przyjąć że zastosowanie ma reguła ogólna, która przewiduje, że administrator ma obowiązek informowania bez zbędnej zwłoki a w każdym razie  w terminie miesiąca od  otrzymania żądania przy czym w razie potrzeby  termin ten może zostać przedłużony o kolejne dwa miesiące z uwagi na skomplikowany charakter żądania lub liczbę żądań o czym należy powiadomić wnioskodawcę. </a:t>
            </a:r>
          </a:p>
          <a:p>
            <a:pPr marL="0" indent="0" algn="just">
              <a:lnSpc>
                <a:spcPct val="90000"/>
              </a:lnSpc>
              <a:buNone/>
            </a:pPr>
            <a:r>
              <a:rPr lang="pl-PL" sz="1200" dirty="0"/>
              <a:t>Jeśli obowiązek informacyjny nie jest realizowany wówczas może zwrócić się do organu nadzorczego o nakazanie jego realizacji. Organ nadzorczy po otrzymaniu wniosku powinien go rozpatrzyć, a w przypadku uznania zasadności żądania podmiotu danych powinien wydać decyzję nakazującą dopełnienie przez administratora tego obowiązku. </a:t>
            </a:r>
          </a:p>
          <a:p>
            <a:pPr marL="0" indent="0" algn="just">
              <a:lnSpc>
                <a:spcPct val="90000"/>
              </a:lnSpc>
              <a:buNone/>
            </a:pPr>
            <a:r>
              <a:rPr lang="pl-PL" sz="1200" dirty="0"/>
              <a:t>Ograniczenie realizacji niniejszego uprawnienia może wynikać z przepisów szczególnych.</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152550" y="609600"/>
            <a:ext cx="2802951" cy="1320800"/>
          </a:xfrm>
        </p:spPr>
        <p:txBody>
          <a:bodyPr>
            <a:normAutofit/>
          </a:bodyPr>
          <a:lstStyle/>
          <a:p>
            <a:pPr algn="ctr">
              <a:lnSpc>
                <a:spcPct val="90000"/>
              </a:lnSpc>
            </a:pPr>
            <a:r>
              <a:rPr lang="pl-PL" sz="2000" b="1" dirty="0"/>
              <a:t>Prawo do żądania sprostowania i usunięcia danych (art. 16 RODO) </a:t>
            </a:r>
          </a:p>
        </p:txBody>
      </p:sp>
      <p:sp>
        <p:nvSpPr>
          <p:cNvPr id="3" name="Symbol zastępczy zawartości 2"/>
          <p:cNvSpPr>
            <a:spLocks noGrp="1"/>
          </p:cNvSpPr>
          <p:nvPr>
            <p:ph idx="1"/>
          </p:nvPr>
        </p:nvSpPr>
        <p:spPr>
          <a:xfrm>
            <a:off x="3907172" y="1930400"/>
            <a:ext cx="3048329" cy="4738959"/>
          </a:xfrm>
        </p:spPr>
        <p:txBody>
          <a:bodyPr>
            <a:noAutofit/>
          </a:bodyPr>
          <a:lstStyle/>
          <a:p>
            <a:pPr marL="0" indent="0" algn="just">
              <a:lnSpc>
                <a:spcPct val="90000"/>
              </a:lnSpc>
              <a:buNone/>
            </a:pPr>
            <a:r>
              <a:rPr lang="pl-PL" sz="1200" dirty="0"/>
              <a:t>Osoba, której dane są przetwarzane ma prawo do żądania od administratora sprostowania danych nieprawidłowych, dotyczy to również żądania uzupełnienia danych niekompletnych. </a:t>
            </a:r>
          </a:p>
          <a:p>
            <a:pPr marL="0" indent="0" algn="just">
              <a:lnSpc>
                <a:spcPct val="90000"/>
              </a:lnSpc>
              <a:buNone/>
            </a:pPr>
            <a:r>
              <a:rPr lang="pl-PL" sz="1200" dirty="0"/>
              <a:t>Jest to jedno z uprawnień jakie przysługuje osobie, której dane dotyczą i stanowi przejaw realizacji zasady prawidłowości (merytorycznej poprawności) danych, zgodnie z którą dane osobowe powinny być prawidłowe i w razie potrzeby uaktualniane. Należy zatem podjąć wszelkie rozsądne działania, aby dane osobowe, które są nieprawidłowe w świetle celów przetwarzania zostały niezwłocznie usunięte lub sprostowane. </a:t>
            </a:r>
          </a:p>
          <a:p>
            <a:pPr marL="0" indent="0" algn="just">
              <a:lnSpc>
                <a:spcPct val="90000"/>
              </a:lnSpc>
              <a:buNone/>
            </a:pPr>
            <a:r>
              <a:rPr lang="pl-PL" sz="1200" dirty="0"/>
              <a:t>Sprostowanie może być dokonywane z inicjatywy administratora danych, jeżeli stwierdzi on że dane są nieprawidłowe, albo na wniosek osoby, której dane dotyczą. </a:t>
            </a:r>
          </a:p>
          <a:p>
            <a:pPr marL="0" indent="0" algn="just">
              <a:lnSpc>
                <a:spcPct val="90000"/>
              </a:lnSpc>
              <a:buNone/>
            </a:pPr>
            <a:r>
              <a:rPr lang="pl-PL" sz="1200" dirty="0"/>
              <a:t>Uprawnienie to ma charakter korekcyjny, gdyż pozwala na korygowanie danych, co zazwyczaj poprzedzone jest realizacją obowiązków informacyjnych, o których była uprzednio mowa.</a:t>
            </a:r>
          </a:p>
        </p:txBody>
      </p:sp>
      <p:pic>
        <p:nvPicPr>
          <p:cNvPr id="5" name="Picture 4" descr="Lupa przedstawiająca spadek wydajności">
            <a:extLst>
              <a:ext uri="{FF2B5EF4-FFF2-40B4-BE49-F238E27FC236}">
                <a16:creationId xmlns:a16="http://schemas.microsoft.com/office/drawing/2014/main" id="{B120AA95-C33C-3879-A7FF-A72AAB26B1F3}"/>
              </a:ext>
            </a:extLst>
          </p:cNvPr>
          <p:cNvPicPr>
            <a:picLocks noChangeAspect="1"/>
          </p:cNvPicPr>
          <p:nvPr/>
        </p:nvPicPr>
        <p:blipFill>
          <a:blip r:embed="rId2"/>
          <a:srcRect l="15027" r="45590"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283242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489360" y="1382486"/>
            <a:ext cx="2660686" cy="4093028"/>
          </a:xfrm>
        </p:spPr>
        <p:txBody>
          <a:bodyPr anchor="ctr">
            <a:normAutofit/>
          </a:bodyPr>
          <a:lstStyle/>
          <a:p>
            <a:pPr algn="ctr">
              <a:lnSpc>
                <a:spcPct val="90000"/>
              </a:lnSpc>
            </a:pPr>
            <a:r>
              <a:rPr lang="pl-PL" sz="2900" b="1" dirty="0"/>
              <a:t>Prawo do żądania sprostowania i usunięcia danych (art. 16 RODO)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ymbol zastępczy zawartości 2">
            <a:extLst>
              <a:ext uri="{FF2B5EF4-FFF2-40B4-BE49-F238E27FC236}">
                <a16:creationId xmlns:a16="http://schemas.microsoft.com/office/drawing/2014/main" id="{DE09EEFB-F22A-D8DB-C1F1-BCA1C2AA5AF9}"/>
              </a:ext>
            </a:extLst>
          </p:cNvPr>
          <p:cNvGraphicFramePr>
            <a:graphicFrameLocks noGrp="1"/>
          </p:cNvGraphicFramePr>
          <p:nvPr>
            <p:ph idx="1"/>
            <p:extLst>
              <p:ext uri="{D42A27DB-BD31-4B8C-83A1-F6EECF244321}">
                <p14:modId xmlns:p14="http://schemas.microsoft.com/office/powerpoint/2010/main" val="1176169461"/>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82962" y="1179151"/>
            <a:ext cx="2475485" cy="4463889"/>
          </a:xfrm>
        </p:spPr>
        <p:txBody>
          <a:bodyPr anchor="ctr">
            <a:normAutofit/>
          </a:bodyPr>
          <a:lstStyle/>
          <a:p>
            <a:r>
              <a:rPr lang="pl-PL" sz="2000" b="1"/>
              <a:t>Prawo do bycia poinformowanym (art. 13)</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3734188" y="332656"/>
            <a:ext cx="4755762" cy="6264696"/>
          </a:xfrm>
        </p:spPr>
        <p:txBody>
          <a:bodyPr anchor="ctr">
            <a:normAutofit/>
          </a:bodyPr>
          <a:lstStyle/>
          <a:p>
            <a:pPr marL="0" indent="0" algn="just">
              <a:lnSpc>
                <a:spcPct val="90000"/>
              </a:lnSpc>
              <a:buNone/>
            </a:pPr>
            <a:r>
              <a:rPr lang="pl-PL" sz="1200" dirty="0"/>
              <a:t>Obowiązek informacyjny przy przetwarzaniu danych jest ściśle powiązany z jednym z  uprawnień składających się na prawo do ochrony danych osobowych – uprawnieniem  osoby, której dane dotyczą do bycia poinformowanym o fakcie i okolicznościach przetwarzania danych.</a:t>
            </a:r>
          </a:p>
          <a:p>
            <a:pPr marL="0" indent="0" algn="just">
              <a:lnSpc>
                <a:spcPct val="90000"/>
              </a:lnSpc>
              <a:buNone/>
            </a:pPr>
            <a:r>
              <a:rPr lang="pl-PL" sz="1200" dirty="0"/>
              <a:t>Podmiot ten powinien móc się dowiedzieć o tym, że administrator przetwarza, zamierza przetwarzać jego dane osobowe gdyż tego rodzaju wiedza pozwala mu na decydowanie o samym fakcie przetwarzania (na tym polega jego prawo do samookreślenia), daje także możliwość  reagowania w sytuacjach, gdy przetwarzanie odbywa się z naruszeniem prawa. </a:t>
            </a:r>
          </a:p>
          <a:p>
            <a:pPr marL="0" indent="0" algn="just">
              <a:lnSpc>
                <a:spcPct val="90000"/>
              </a:lnSpc>
              <a:buNone/>
            </a:pPr>
            <a:r>
              <a:rPr lang="pl-PL" sz="1200" dirty="0"/>
              <a:t>Uprawnienie do informacji o przetwarzaniu warunkuje możliwość korzystania z innych uprawnień przyznanych podmiotowi danych, gdyż tylko osoba poinformowana może domagać się skorygowania nieprawidłowości danych, może wnieść sprzeciw wobec przetwarzania danych, bądź skorzystać z innych uprawnień przyznanych jej w przepisach o ochronie danych.</a:t>
            </a:r>
          </a:p>
          <a:p>
            <a:pPr marL="0" indent="0" algn="just">
              <a:lnSpc>
                <a:spcPct val="90000"/>
              </a:lnSpc>
              <a:buNone/>
            </a:pPr>
            <a:r>
              <a:rPr lang="pl-PL" sz="1200" dirty="0"/>
              <a:t>Realizacja obowiązku informacyjnego jest przejawem realizacji zasady przejrzystości przetwarzania dla osoby, której dane dotyczą.</a:t>
            </a:r>
          </a:p>
          <a:p>
            <a:pPr marL="0" indent="0" algn="just">
              <a:lnSpc>
                <a:spcPct val="90000"/>
              </a:lnSpc>
              <a:buNone/>
            </a:pPr>
            <a:r>
              <a:rPr lang="pl-PL" sz="1200" dirty="0"/>
              <a:t>Uprawnienie do bycia poinformowanym jest uprawnieniem osobistym, niemajątkowym. Uprawnienia tego nie możne wyłączyć, ani też ograniczyć wolą stron, nie można również się ich zrzec, czy też przenieść na inne osoby</a:t>
            </a:r>
            <a:r>
              <a:rPr lang="pl-PL" sz="1100" dirty="0"/>
              <a:t>.</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03250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nSpc>
                <a:spcPct val="90000"/>
              </a:lnSpc>
            </a:pPr>
            <a:r>
              <a:rPr lang="pl-PL" sz="3100" b="1"/>
              <a:t>Prawo do żądania sprostowania i usunięcia danych (art. 16 RODO) </a:t>
            </a:r>
          </a:p>
        </p:txBody>
      </p:sp>
      <p:sp>
        <p:nvSpPr>
          <p:cNvPr id="3" name="Symbol zastępczy zawartości 2"/>
          <p:cNvSpPr>
            <a:spLocks noGrp="1"/>
          </p:cNvSpPr>
          <p:nvPr>
            <p:ph idx="1"/>
          </p:nvPr>
        </p:nvSpPr>
        <p:spPr>
          <a:xfrm>
            <a:off x="508000" y="2160589"/>
            <a:ext cx="6447501" cy="3880773"/>
          </a:xfrm>
        </p:spPr>
        <p:txBody>
          <a:bodyPr>
            <a:normAutofit lnSpcReduction="10000"/>
          </a:bodyPr>
          <a:lstStyle/>
          <a:p>
            <a:pPr marL="0" indent="0" algn="just">
              <a:lnSpc>
                <a:spcPct val="90000"/>
              </a:lnSpc>
              <a:buNone/>
            </a:pPr>
            <a:r>
              <a:rPr lang="pl-PL" dirty="0"/>
              <a:t>Sprostowanie danych powinno nastąpić niezwłocznie.</a:t>
            </a:r>
          </a:p>
          <a:p>
            <a:pPr marL="0" indent="0" algn="just">
              <a:lnSpc>
                <a:spcPct val="90000"/>
              </a:lnSpc>
              <a:buNone/>
            </a:pPr>
            <a:r>
              <a:rPr lang="pl-PL" dirty="0"/>
              <a:t>Oznacza to zazwyczaj, że od chwili złożenia wniosku o sprostowanie danych do chwili dokonania korekty, upływa pewien czas potrzebny na weryfikację danych oraz dokonanie technicznych czynności związanych ze sprostowaniem (np. wprowadzenie odpowiednich zmian w bazie danych). </a:t>
            </a:r>
          </a:p>
          <a:p>
            <a:pPr marL="0" indent="0" algn="just">
              <a:lnSpc>
                <a:spcPct val="90000"/>
              </a:lnSpc>
              <a:buNone/>
            </a:pPr>
            <a:r>
              <a:rPr lang="pl-PL" dirty="0"/>
              <a:t>Okres ten powinien być uzasadniony okolicznościami i nie powinien być zbyt długi. </a:t>
            </a:r>
          </a:p>
          <a:p>
            <a:pPr marL="0" indent="0" algn="just">
              <a:lnSpc>
                <a:spcPct val="90000"/>
              </a:lnSpc>
              <a:buNone/>
            </a:pPr>
            <a:r>
              <a:rPr lang="pl-PL" dirty="0"/>
              <a:t>W razie wątpliwości administrator danych powinien wykazać że spełnił żądanie sprostowania danych niezwłocznie. W czasie weryfikowania zasadności prostowania danych osoba, której dane dotyczą może zażądać aby administrator ograniczył przetwarzanie danych na okres pozwalający administratorowi sprawdzić prawidłowość tych danych.</a:t>
            </a:r>
          </a:p>
          <a:p>
            <a:pPr marL="0" indent="0">
              <a:lnSpc>
                <a:spcPct val="90000"/>
              </a:lnSpc>
              <a:buNone/>
            </a:pPr>
            <a:endParaRPr lang="pl-PL" dirty="0"/>
          </a:p>
          <a:p>
            <a:pPr marL="0" indent="0">
              <a:lnSpc>
                <a:spcPct val="90000"/>
              </a:lnSpc>
              <a:buNone/>
            </a:pPr>
            <a:endParaRPr lang="pl-PL" dirty="0"/>
          </a:p>
        </p:txBody>
      </p:sp>
    </p:spTree>
    <p:extLst>
      <p:ext uri="{BB962C8B-B14F-4D97-AF65-F5344CB8AC3E}">
        <p14:creationId xmlns:p14="http://schemas.microsoft.com/office/powerpoint/2010/main" val="5862909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7"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9"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0"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1"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solidFill>
                  <a:srgbClr val="FFFFFF"/>
                </a:solidFill>
              </a:rPr>
              <a:t>Prawo do uzupełnienia danych</a:t>
            </a:r>
          </a:p>
        </p:txBody>
      </p:sp>
      <p:sp>
        <p:nvSpPr>
          <p:cNvPr id="3" name="Symbol zastępczy zawartości 2"/>
          <p:cNvSpPr>
            <a:spLocks noGrp="1"/>
          </p:cNvSpPr>
          <p:nvPr>
            <p:ph idx="1"/>
          </p:nvPr>
        </p:nvSpPr>
        <p:spPr>
          <a:xfrm>
            <a:off x="508000" y="1772817"/>
            <a:ext cx="6447501" cy="4268546"/>
          </a:xfrm>
        </p:spPr>
        <p:txBody>
          <a:bodyPr>
            <a:noAutofit/>
          </a:bodyPr>
          <a:lstStyle/>
          <a:p>
            <a:pPr marL="0" indent="0" algn="just">
              <a:lnSpc>
                <a:spcPct val="90000"/>
              </a:lnSpc>
              <a:buNone/>
            </a:pPr>
            <a:r>
              <a:rPr lang="pl-PL" dirty="0">
                <a:solidFill>
                  <a:srgbClr val="FFFFFF"/>
                </a:solidFill>
              </a:rPr>
              <a:t>Osoba, której dane są przetwarzane może żądać uzupełnienia danych niekompletnych. Uprawnienie to nie ma jednak charakteru bezwzględnego, albowiem żądanie musi być formułowane z uwzględnieniem celów przetwarzania. </a:t>
            </a:r>
          </a:p>
          <a:p>
            <a:pPr marL="0" indent="0" algn="just">
              <a:lnSpc>
                <a:spcPct val="90000"/>
              </a:lnSpc>
              <a:buNone/>
            </a:pPr>
            <a:r>
              <a:rPr lang="pl-PL" dirty="0">
                <a:solidFill>
                  <a:srgbClr val="FFFFFF"/>
                </a:solidFill>
              </a:rPr>
              <a:t>Administrator powinien przy ocenie zasadności żądania brać pod uwagę cel przetwarzania i w przypadku  gdy ich realizacja  uzasadnia uzupełnienie danych powinien spełnić to żądanie, natomiast jeśli administrator uzna iż nie ma potrzeby uzupełniać może odmówić spełnienia żądania. Chodzi o ograniczenie przetwarzania zbyt wielu danych i stanowi realizację zasady adekwatności i minimalizacji danych. </a:t>
            </a:r>
          </a:p>
          <a:p>
            <a:pPr marL="0" indent="0" algn="just">
              <a:lnSpc>
                <a:spcPct val="90000"/>
              </a:lnSpc>
              <a:buNone/>
            </a:pPr>
            <a:r>
              <a:rPr lang="pl-PL" dirty="0">
                <a:solidFill>
                  <a:srgbClr val="FFFFFF"/>
                </a:solidFill>
              </a:rPr>
              <a:t>Żądanie uzupełnienia danych niekompletnych może wiązać się z koniecznością przedstawienia dodatkowego oświadczenia. </a:t>
            </a:r>
          </a:p>
        </p:txBody>
      </p:sp>
    </p:spTree>
    <p:extLst>
      <p:ext uri="{BB962C8B-B14F-4D97-AF65-F5344CB8AC3E}">
        <p14:creationId xmlns:p14="http://schemas.microsoft.com/office/powerpoint/2010/main" val="287909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064028-7F68-B767-1210-F07D32898503}"/>
              </a:ext>
            </a:extLst>
          </p:cNvPr>
          <p:cNvSpPr>
            <a:spLocks noGrp="1"/>
          </p:cNvSpPr>
          <p:nvPr>
            <p:ph type="title"/>
          </p:nvPr>
        </p:nvSpPr>
        <p:spPr/>
        <p:txBody>
          <a:bodyPr/>
          <a:lstStyle/>
          <a:p>
            <a:pPr algn="ctr"/>
            <a:r>
              <a:rPr lang="pl-PL" dirty="0"/>
              <a:t>Termin realizacji obowiązku korekcyjnego</a:t>
            </a:r>
          </a:p>
        </p:txBody>
      </p:sp>
      <p:sp>
        <p:nvSpPr>
          <p:cNvPr id="3" name="Symbol zastępczy zawartości 2">
            <a:extLst>
              <a:ext uri="{FF2B5EF4-FFF2-40B4-BE49-F238E27FC236}">
                <a16:creationId xmlns:a16="http://schemas.microsoft.com/office/drawing/2014/main" id="{C003651F-F4E3-6E05-4536-41CCCC7E1094}"/>
              </a:ext>
            </a:extLst>
          </p:cNvPr>
          <p:cNvSpPr>
            <a:spLocks noGrp="1"/>
          </p:cNvSpPr>
          <p:nvPr>
            <p:ph idx="1"/>
          </p:nvPr>
        </p:nvSpPr>
        <p:spPr/>
        <p:txBody>
          <a:bodyPr/>
          <a:lstStyle/>
          <a:p>
            <a:pPr algn="just"/>
            <a:r>
              <a:rPr lang="pl-PL" dirty="0"/>
              <a:t>Ma w tym wypadku zastosowanie zasada ogólna: administrator ma obowiązek udzielić osobie, której dane dotyczą informacji o działaniach podjętych w związku z żądaniem bez zbędnej zwłoki - a w każdym razie w terminie miesiąca od otrzymania żądania przy czym w razie potrzeby termin ten może być przedłużony o kolejne dwa miesiące z uwagi na skomplikowany charakter żądania lub liczbę żądań, o czym należy powiadomić wnioskodawcę i wskazać przyczynę opóźnienia.</a:t>
            </a:r>
          </a:p>
        </p:txBody>
      </p:sp>
    </p:spTree>
    <p:extLst>
      <p:ext uri="{BB962C8B-B14F-4D97-AF65-F5344CB8AC3E}">
        <p14:creationId xmlns:p14="http://schemas.microsoft.com/office/powerpoint/2010/main" val="3679951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1253067"/>
            <a:ext cx="4616450" cy="4351866"/>
          </a:xfrm>
        </p:spPr>
        <p:txBody>
          <a:bodyPr anchor="ctr">
            <a:normAutofit fontScale="92500" lnSpcReduction="10000"/>
          </a:bodyPr>
          <a:lstStyle/>
          <a:p>
            <a:pPr marL="0" indent="0" algn="just">
              <a:lnSpc>
                <a:spcPct val="90000"/>
              </a:lnSpc>
              <a:buNone/>
            </a:pPr>
            <a:r>
              <a:rPr lang="pl-PL" sz="1500" dirty="0"/>
              <a:t>Korzystanie  z tych uprawnień co do zasady jest bezpłatne. </a:t>
            </a:r>
          </a:p>
          <a:p>
            <a:pPr marL="0" indent="0" algn="just">
              <a:lnSpc>
                <a:spcPct val="90000"/>
              </a:lnSpc>
              <a:buNone/>
            </a:pPr>
            <a:r>
              <a:rPr lang="pl-PL" sz="1500" dirty="0"/>
              <a:t>Wyjątkowo administrator może pobrać rozsądną  opłatę uwzględniając administracyjne koszty podjęcia żądanych działań, albo odmówić podjęcia działań w związku z żądaniem, jeżeli żądania są ewidentnie nieuzasadnione lub nadmierne. </a:t>
            </a:r>
          </a:p>
          <a:p>
            <a:pPr marL="0" indent="0" algn="just">
              <a:lnSpc>
                <a:spcPct val="90000"/>
              </a:lnSpc>
              <a:buNone/>
            </a:pPr>
            <a:r>
              <a:rPr lang="pl-PL" sz="1500" dirty="0"/>
              <a:t>W razie odmowy osoba może zwrócić się do organu nadzorczego o wydanie decyzji nakazującej działanie. Organ ten powinien sprawę rozpatrzeć i podjąć stosowną decyzję. </a:t>
            </a:r>
          </a:p>
          <a:p>
            <a:pPr marL="0" indent="0" algn="just">
              <a:lnSpc>
                <a:spcPct val="90000"/>
              </a:lnSpc>
              <a:buNone/>
            </a:pPr>
            <a:r>
              <a:rPr lang="pl-PL" sz="1500" dirty="0"/>
              <a:t>O fakcie sprostowania administrator powinien powiadomić każdego odbiorcę, któremu dane zostały ujawnione chyba że jest to niemożliwe lub będzie wymagało niewspółmiernie  dużego wysiłku. </a:t>
            </a:r>
          </a:p>
          <a:p>
            <a:pPr marL="0" indent="0" algn="just">
              <a:lnSpc>
                <a:spcPct val="90000"/>
              </a:lnSpc>
              <a:buNone/>
            </a:pPr>
            <a:r>
              <a:rPr lang="pl-PL" sz="1500" dirty="0"/>
              <a:t>Ponadto administrator powinien informować o tych odbiorcach, jeżeli osoba której dane dotyczą tego zażąda. </a:t>
            </a:r>
          </a:p>
          <a:p>
            <a:pPr marL="0" indent="0" algn="just">
              <a:lnSpc>
                <a:spcPct val="90000"/>
              </a:lnSpc>
              <a:buNone/>
            </a:pPr>
            <a:r>
              <a:rPr lang="pl-PL" sz="1500" dirty="0"/>
              <a:t>Przepisy szczególne mogą wyłączać RODO w jego zastosowaniu co do uprawnień związanych ze sprostowaniem, uzupełnianiem danych.</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r>
              <a:rPr lang="pl-PL" sz="2800" b="1" dirty="0">
                <a:solidFill>
                  <a:schemeClr val="bg1"/>
                </a:solidFill>
              </a:rPr>
              <a:t>Prawo do sprostowania i uzupełnienia danych</a:t>
            </a:r>
          </a:p>
        </p:txBody>
      </p:sp>
    </p:spTree>
    <p:extLst>
      <p:ext uri="{BB962C8B-B14F-4D97-AF65-F5344CB8AC3E}">
        <p14:creationId xmlns:p14="http://schemas.microsoft.com/office/powerpoint/2010/main" val="188159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r>
              <a:rPr lang="pl-PL" sz="2800" b="1" dirty="0">
                <a:solidFill>
                  <a:schemeClr val="tx1">
                    <a:lumMod val="85000"/>
                    <a:lumOff val="15000"/>
                  </a:schemeClr>
                </a:solidFill>
              </a:rPr>
              <a:t>Prawo do żądania usunięcia danych – „prawo do bycia zapomnianym”</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609601"/>
            <a:ext cx="4133472" cy="5175624"/>
          </a:xfrm>
        </p:spPr>
        <p:txBody>
          <a:bodyPr anchor="ctr">
            <a:normAutofit/>
          </a:bodyPr>
          <a:lstStyle/>
          <a:p>
            <a:pPr marL="0" indent="0" algn="just">
              <a:lnSpc>
                <a:spcPct val="90000"/>
              </a:lnSpc>
              <a:buNone/>
            </a:pPr>
            <a:r>
              <a:rPr lang="pl-PL" sz="1400" dirty="0">
                <a:solidFill>
                  <a:srgbClr val="FFFFFF"/>
                </a:solidFill>
              </a:rPr>
              <a:t>Konstrukcja prawna dotycząca prawa do bycia zapomnianym  wywodzi się jeszcze z uregulowań dyrektywy, ale prawo to zostało rozszerzone  na gruncie RODO i określone właśnie prawem do bycia zapomnianym. Regulacje RODO w tym zakresie są bardziej szczegółowe. </a:t>
            </a:r>
          </a:p>
          <a:p>
            <a:pPr marL="0" indent="0" algn="just">
              <a:lnSpc>
                <a:spcPct val="90000"/>
              </a:lnSpc>
              <a:buNone/>
            </a:pPr>
            <a:r>
              <a:rPr lang="pl-PL" sz="1400" dirty="0">
                <a:solidFill>
                  <a:srgbClr val="FFFFFF"/>
                </a:solidFill>
              </a:rPr>
              <a:t>Prawo do bycia zapomnianym może być rozumiane różnorako:</a:t>
            </a:r>
          </a:p>
          <a:p>
            <a:pPr marL="0" indent="0" algn="just">
              <a:lnSpc>
                <a:spcPct val="90000"/>
              </a:lnSpc>
              <a:buNone/>
            </a:pPr>
            <a:r>
              <a:rPr lang="pl-PL" sz="1400" dirty="0">
                <a:solidFill>
                  <a:srgbClr val="FFFFFF"/>
                </a:solidFill>
              </a:rPr>
              <a:t>1. Jako opisowa nazwa uprawnienia do usuwania danych, </a:t>
            </a:r>
            <a:r>
              <a:rPr lang="pl-PL" sz="1400" b="1" dirty="0">
                <a:solidFill>
                  <a:srgbClr val="FFFFFF"/>
                </a:solidFill>
              </a:rPr>
              <a:t>czyli nowy wymiar przedmiotowego uprawnienia</a:t>
            </a:r>
            <a:r>
              <a:rPr lang="pl-PL" sz="1400" dirty="0">
                <a:solidFill>
                  <a:srgbClr val="FFFFFF"/>
                </a:solidFill>
              </a:rPr>
              <a:t>;</a:t>
            </a:r>
          </a:p>
          <a:p>
            <a:pPr marL="0" indent="0" algn="just">
              <a:lnSpc>
                <a:spcPct val="90000"/>
              </a:lnSpc>
              <a:buNone/>
            </a:pPr>
            <a:r>
              <a:rPr lang="pl-PL" sz="1400" dirty="0">
                <a:solidFill>
                  <a:srgbClr val="FFFFFF"/>
                </a:solidFill>
              </a:rPr>
              <a:t>2. Jako szczegółowa postać uprawnienia do usunięcia danych – </a:t>
            </a:r>
            <a:r>
              <a:rPr lang="pl-PL" sz="1400" b="1" dirty="0">
                <a:solidFill>
                  <a:srgbClr val="FFFFFF"/>
                </a:solidFill>
              </a:rPr>
              <a:t>szczególna postać uprawnienia</a:t>
            </a:r>
            <a:r>
              <a:rPr lang="pl-PL" sz="1400" dirty="0">
                <a:solidFill>
                  <a:srgbClr val="FFFFFF"/>
                </a:solidFill>
              </a:rPr>
              <a:t>;</a:t>
            </a:r>
          </a:p>
          <a:p>
            <a:pPr marL="0" indent="0" algn="just">
              <a:lnSpc>
                <a:spcPct val="90000"/>
              </a:lnSpc>
              <a:buNone/>
            </a:pPr>
            <a:r>
              <a:rPr lang="pl-PL" sz="1400" dirty="0">
                <a:solidFill>
                  <a:srgbClr val="FFFFFF"/>
                </a:solidFill>
              </a:rPr>
              <a:t>3. </a:t>
            </a:r>
            <a:r>
              <a:rPr lang="pl-PL" sz="1400" b="1" dirty="0">
                <a:solidFill>
                  <a:srgbClr val="FFFFFF"/>
                </a:solidFill>
              </a:rPr>
              <a:t>Jako dodatkowe uprawnienie podmiotu danych, który żąda usunięcia dany</a:t>
            </a:r>
            <a:r>
              <a:rPr lang="pl-PL" sz="1400" dirty="0">
                <a:solidFill>
                  <a:srgbClr val="FFFFFF"/>
                </a:solidFill>
              </a:rPr>
              <a:t>ch –  jako korelat prawa do żądania usunięcia danych, przysługujące wyłącznie wówczas gdy osoba z tego prawa do żądania usunięcia skorzystała i tylko wtedy gdy dane zostały upublicznione przez administratora, np. opublikowane na stronie internetowej.</a:t>
            </a:r>
          </a:p>
        </p:txBody>
      </p:sp>
    </p:spTree>
    <p:extLst>
      <p:ext uri="{BB962C8B-B14F-4D97-AF65-F5344CB8AC3E}">
        <p14:creationId xmlns:p14="http://schemas.microsoft.com/office/powerpoint/2010/main" val="1212201883"/>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82962" y="1179151"/>
            <a:ext cx="2475485" cy="4463889"/>
          </a:xfrm>
        </p:spPr>
        <p:txBody>
          <a:bodyPr anchor="ctr">
            <a:normAutofit/>
          </a:bodyPr>
          <a:lstStyle/>
          <a:p>
            <a:pPr algn="ctr"/>
            <a:r>
              <a:rPr lang="pl-PL" b="1" dirty="0"/>
              <a:t>Przesłanki do żądania usunięcia danych</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3734188" y="188640"/>
            <a:ext cx="4755762" cy="6552728"/>
          </a:xfrm>
        </p:spPr>
        <p:txBody>
          <a:bodyPr anchor="ctr">
            <a:noAutofit/>
          </a:bodyPr>
          <a:lstStyle/>
          <a:p>
            <a:pPr marL="0" indent="0" algn="just">
              <a:lnSpc>
                <a:spcPct val="90000"/>
              </a:lnSpc>
              <a:buNone/>
            </a:pPr>
            <a:r>
              <a:rPr lang="pl-PL" sz="1200" dirty="0"/>
              <a:t>1. </a:t>
            </a:r>
            <a:r>
              <a:rPr lang="pl-PL" sz="1200" b="1" dirty="0"/>
              <a:t>Brak niezbędności do celów</a:t>
            </a:r>
            <a:r>
              <a:rPr lang="pl-PL" sz="1200" dirty="0"/>
              <a:t>, dla których dane zostały zebrane lub w inny sposób przetwarzane - Administrator nadal przetwarza dane mimo, iż nie chodzi o cele dla których dane zostały zgromadzone; Zweryfikowanie czy cele dla których dane są przetwarzane są zgodne  z tym co było zaplanowane nie jest w praktyce łatwe;</a:t>
            </a:r>
          </a:p>
          <a:p>
            <a:pPr marL="0" indent="0" algn="just">
              <a:lnSpc>
                <a:spcPct val="90000"/>
              </a:lnSpc>
              <a:buNone/>
            </a:pPr>
            <a:r>
              <a:rPr lang="pl-PL" sz="1200" dirty="0"/>
              <a:t>2. </a:t>
            </a:r>
            <a:r>
              <a:rPr lang="pl-PL" sz="1200" b="1" dirty="0"/>
              <a:t>Cofnięcie zgody na przetwarzanie</a:t>
            </a:r>
            <a:r>
              <a:rPr lang="pl-PL" sz="1200" dirty="0"/>
              <a:t> - osoba która wyraziła wcześniej zgodę może tę zgodę w każdym czasie wycofać; Żądanie usunięcia danych może w praktyce okazać się nieskuteczne wówczas gdy administrator przetwarzał dane w oparciu o zgodę a dalsze przetwarzanie opiera się już na innej podstawie prawnej np. na przepisie prawa;</a:t>
            </a:r>
          </a:p>
          <a:p>
            <a:pPr marL="0" indent="0" algn="just">
              <a:lnSpc>
                <a:spcPct val="90000"/>
              </a:lnSpc>
              <a:buNone/>
            </a:pPr>
            <a:r>
              <a:rPr lang="pl-PL" sz="1200" dirty="0"/>
              <a:t>3. </a:t>
            </a:r>
            <a:r>
              <a:rPr lang="pl-PL" sz="1200" b="1" dirty="0"/>
              <a:t>Wniesienie sprzeciwu wobec przetwarzania i brak nadrzędnie prawnie uzasadnionych podstaw przetwarzania lub wniesienie sprzeciwu wobec działań marketingowyc</a:t>
            </a:r>
            <a:r>
              <a:rPr lang="pl-PL" sz="1200" dirty="0"/>
              <a:t>h;</a:t>
            </a:r>
          </a:p>
          <a:p>
            <a:pPr marL="0" indent="0" algn="just">
              <a:lnSpc>
                <a:spcPct val="90000"/>
              </a:lnSpc>
              <a:buNone/>
            </a:pPr>
            <a:r>
              <a:rPr lang="pl-PL" sz="1200" dirty="0"/>
              <a:t>4.</a:t>
            </a:r>
            <a:r>
              <a:rPr lang="pl-PL" sz="1200" b="1" dirty="0"/>
              <a:t>Niezgodność z prawem procesu przetwarzania (np. zebranie danych bez podstawy prawnej)</a:t>
            </a:r>
            <a:r>
              <a:rPr lang="pl-PL" sz="1200" dirty="0"/>
              <a:t>; Nie chodzi w tym wypadku o jakiekolwiek naruszenia, ale o takie, gdy to proces przetwarzania jest niezgodny z prawem – nie powinno go w ogóle być. W przypadku kwestionowania legalności procesu przetwarzania to administrator powinien wykazać, że działa zgodnie z prawem</a:t>
            </a:r>
          </a:p>
          <a:p>
            <a:pPr marL="0" indent="0" algn="just">
              <a:lnSpc>
                <a:spcPct val="90000"/>
              </a:lnSpc>
              <a:buNone/>
            </a:pPr>
            <a:r>
              <a:rPr lang="pl-PL" sz="1200" dirty="0"/>
              <a:t>5.</a:t>
            </a:r>
            <a:r>
              <a:rPr lang="pl-PL" sz="1200" b="1" dirty="0"/>
              <a:t>Konieczność usunięcia danych </a:t>
            </a:r>
            <a:r>
              <a:rPr lang="pl-PL" sz="1200" dirty="0"/>
              <a:t>w celu wywiązania się z obowiązku prawnego przewidzianego w prawie UE lub prawie państwa członkowskiego, któremu podlega administrator np. konieczność usunięcia danych po zatarciu skazania);</a:t>
            </a:r>
          </a:p>
          <a:p>
            <a:pPr marL="0" indent="0" algn="just">
              <a:lnSpc>
                <a:spcPct val="90000"/>
              </a:lnSpc>
              <a:buNone/>
            </a:pPr>
            <a:r>
              <a:rPr lang="pl-PL" sz="1200" dirty="0"/>
              <a:t>6. </a:t>
            </a:r>
            <a:r>
              <a:rPr lang="pl-PL" sz="1200" b="1" dirty="0"/>
              <a:t>Zebranie danych w związku z oferowaniem bezpośrednio dziecku usług społeczeństwa informacyjnego</a:t>
            </a:r>
            <a:r>
              <a:rPr lang="pl-PL" sz="1200" dirty="0"/>
              <a:t> (wówczas gdy osoba jest już dorosła) - chodzi o usługi internetowe np. korzystanie z portali społecznościowych.</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2498108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0C99BA-AD25-1EBE-10E6-CDC52E60E33E}"/>
              </a:ext>
            </a:extLst>
          </p:cNvPr>
          <p:cNvSpPr>
            <a:spLocks noGrp="1"/>
          </p:cNvSpPr>
          <p:nvPr>
            <p:ph type="title"/>
          </p:nvPr>
        </p:nvSpPr>
        <p:spPr/>
        <p:txBody>
          <a:bodyPr/>
          <a:lstStyle/>
          <a:p>
            <a:pPr algn="just"/>
            <a:r>
              <a:rPr lang="pl-PL" dirty="0"/>
              <a:t>Prawo do zgłoszenia sprzeciwu</a:t>
            </a:r>
          </a:p>
        </p:txBody>
      </p:sp>
      <p:sp>
        <p:nvSpPr>
          <p:cNvPr id="3" name="Symbol zastępczy zawartości 2">
            <a:extLst>
              <a:ext uri="{FF2B5EF4-FFF2-40B4-BE49-F238E27FC236}">
                <a16:creationId xmlns:a16="http://schemas.microsoft.com/office/drawing/2014/main" id="{79F476C1-867A-F749-DD7E-4A697DCC557E}"/>
              </a:ext>
            </a:extLst>
          </p:cNvPr>
          <p:cNvSpPr>
            <a:spLocks noGrp="1"/>
          </p:cNvSpPr>
          <p:nvPr>
            <p:ph idx="1"/>
          </p:nvPr>
        </p:nvSpPr>
        <p:spPr/>
        <p:txBody>
          <a:bodyPr>
            <a:normAutofit lnSpcReduction="10000"/>
          </a:bodyPr>
          <a:lstStyle/>
          <a:p>
            <a:pPr algn="just"/>
            <a:r>
              <a:rPr lang="pl-PL" b="1" dirty="0"/>
              <a:t>Można wyróżnić 2 rodzaje sprzeciwu: </a:t>
            </a:r>
          </a:p>
          <a:p>
            <a:pPr algn="just"/>
            <a:r>
              <a:rPr lang="pl-PL" dirty="0"/>
              <a:t>A. sprzeciw z przyczyn związanych ze szczególną sytuacją w jakiej znajduje się podmiot danych, gdy przetwarzanie jest niezbędne do wykonania zadania realizowanego w interesie publicznym lub w ramach sprawowania władzy publicznej lub wobec przetwarzania opartego na klauzuli prawnie uzasadnionych interesów w tym profilowania na podstawie tych przepisów;</a:t>
            </a:r>
          </a:p>
          <a:p>
            <a:pPr algn="just"/>
            <a:r>
              <a:rPr lang="pl-PL" dirty="0"/>
              <a:t>sprzeciw wobec przetwarzania danych na potrzeby marketingu bezpośredniego w tym profilowania w zakresie w jakim przetwarzanie jest związane z takim marketingiem bezpośrednim.</a:t>
            </a:r>
          </a:p>
        </p:txBody>
      </p:sp>
    </p:spTree>
    <p:extLst>
      <p:ext uri="{BB962C8B-B14F-4D97-AF65-F5344CB8AC3E}">
        <p14:creationId xmlns:p14="http://schemas.microsoft.com/office/powerpoint/2010/main" val="2136832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t>Prawo do żądania usunięcia danych - procedura</a:t>
            </a:r>
          </a:p>
        </p:txBody>
      </p:sp>
      <p:sp>
        <p:nvSpPr>
          <p:cNvPr id="3" name="Symbol zastępczy zawartości 2"/>
          <p:cNvSpPr>
            <a:spLocks noGrp="1"/>
          </p:cNvSpPr>
          <p:nvPr>
            <p:ph idx="1"/>
          </p:nvPr>
        </p:nvSpPr>
        <p:spPr>
          <a:xfrm>
            <a:off x="508000" y="2160589"/>
            <a:ext cx="6447501" cy="3880773"/>
          </a:xfrm>
        </p:spPr>
        <p:txBody>
          <a:bodyPr>
            <a:normAutofit/>
          </a:bodyPr>
          <a:lstStyle/>
          <a:p>
            <a:pPr marL="0" indent="0" algn="just">
              <a:lnSpc>
                <a:spcPct val="90000"/>
              </a:lnSpc>
              <a:buNone/>
            </a:pPr>
            <a:r>
              <a:rPr lang="pl-PL" sz="1500" dirty="0"/>
              <a:t>Administrator ma obowiązek udzielić osobie, której dane dotyczą informacji o działaniach podjętych w związku z żądaniem  bez zbędnej zwłoki - a w każdym razie w terminie miesiąca od otrzymania żądania  przy czym termin ten może być przedłużony o kolejne dwa miesiące z uwagi na skomplikowany charakter żądania lub liczbę żądań, o czym należy powiadomić wnioskodawcę.</a:t>
            </a:r>
          </a:p>
          <a:p>
            <a:pPr marL="0" indent="0" algn="just">
              <a:lnSpc>
                <a:spcPct val="90000"/>
              </a:lnSpc>
              <a:buNone/>
            </a:pPr>
            <a:r>
              <a:rPr lang="pl-PL" sz="1500" dirty="0"/>
              <a:t>Korzystanie z przedmiotowego uprawnienia jest co do zasady bezpłatne, ale administrator może pobrać rozsądną opłatę uwzględniając administracyjne koszty podjęcia żądanych działań, albo odmówić podjęcia działań w związku z żądaniem jeżeli żądania są ewidentnie nieuzasadnione lub nadmierne;</a:t>
            </a:r>
          </a:p>
          <a:p>
            <a:pPr marL="0" indent="0" algn="just">
              <a:lnSpc>
                <a:spcPct val="90000"/>
              </a:lnSpc>
              <a:buNone/>
            </a:pPr>
            <a:r>
              <a:rPr lang="pl-PL" sz="1500" dirty="0"/>
              <a:t>W sytuacji gdy administrator odmówi realizacji obowiązku wówczas, osoba może wystąpić do organu nadzorczego o wydanie decyzji nakazującej spełnienie tego obowiązku. Organ powinien rozpatrzyć wniosek i w przypadku jego zasadności nakazać spełnienie obowiązku.</a:t>
            </a:r>
          </a:p>
        </p:txBody>
      </p:sp>
    </p:spTree>
    <p:extLst>
      <p:ext uri="{BB962C8B-B14F-4D97-AF65-F5344CB8AC3E}">
        <p14:creationId xmlns:p14="http://schemas.microsoft.com/office/powerpoint/2010/main" val="2352061328"/>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olorowe wykresy i wykresy">
            <a:extLst>
              <a:ext uri="{FF2B5EF4-FFF2-40B4-BE49-F238E27FC236}">
                <a16:creationId xmlns:a16="http://schemas.microsoft.com/office/drawing/2014/main" id="{E58EEB85-15E9-FABB-2C58-8CEB170F951C}"/>
              </a:ext>
            </a:extLst>
          </p:cNvPr>
          <p:cNvPicPr>
            <a:picLocks noChangeAspect="1"/>
          </p:cNvPicPr>
          <p:nvPr/>
        </p:nvPicPr>
        <p:blipFill>
          <a:blip r:embed="rId2">
            <a:duotone>
              <a:schemeClr val="bg2">
                <a:shade val="45000"/>
                <a:satMod val="135000"/>
              </a:schemeClr>
              <a:prstClr val="white"/>
            </a:duotone>
            <a:alphaModFix amt="25000"/>
          </a:blip>
          <a:srcRect l="7551" r="3448" b="-1"/>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t>Prawo do żądania usunięcia danych - procedura</a:t>
            </a:r>
          </a:p>
        </p:txBody>
      </p:sp>
      <p:sp>
        <p:nvSpPr>
          <p:cNvPr id="3" name="Symbol zastępczy zawartości 2"/>
          <p:cNvSpPr>
            <a:spLocks noGrp="1"/>
          </p:cNvSpPr>
          <p:nvPr>
            <p:ph idx="1"/>
          </p:nvPr>
        </p:nvSpPr>
        <p:spPr>
          <a:xfrm>
            <a:off x="508000" y="2160589"/>
            <a:ext cx="6447501" cy="3880773"/>
          </a:xfrm>
        </p:spPr>
        <p:txBody>
          <a:bodyPr>
            <a:normAutofit lnSpcReduction="10000"/>
          </a:bodyPr>
          <a:lstStyle/>
          <a:p>
            <a:pPr marL="0" indent="0" algn="just">
              <a:lnSpc>
                <a:spcPct val="90000"/>
              </a:lnSpc>
              <a:buNone/>
            </a:pPr>
            <a:r>
              <a:rPr lang="pl-PL" dirty="0"/>
              <a:t>O usunięciu danych administrator ma obowiązek poinformować każdego odbiorcę, któremu dane osobowe zostały ujawnione, chyba że okaże się to niemożliwe lub będzie wymagać niewspółmiernie dużego wysiłku. </a:t>
            </a:r>
          </a:p>
          <a:p>
            <a:pPr marL="0" indent="0" algn="just">
              <a:lnSpc>
                <a:spcPct val="90000"/>
              </a:lnSpc>
              <a:buNone/>
            </a:pPr>
            <a:r>
              <a:rPr lang="pl-PL" dirty="0"/>
              <a:t>Ponadto administrator powinien informować osobę której dane dotyczą o tych odbiorcach, jeżeli osoba, której dane dotyczą tego zażąda. </a:t>
            </a:r>
          </a:p>
          <a:p>
            <a:pPr marL="0" indent="0" algn="just">
              <a:lnSpc>
                <a:spcPct val="90000"/>
              </a:lnSpc>
              <a:buNone/>
            </a:pPr>
            <a:r>
              <a:rPr lang="pl-PL" dirty="0"/>
              <a:t>Ponadto przepis prawa nakłada na administratora, który upublicznił dane a następnie na żądanie usunął te dane obowiązek podjęcia rozsądnych działań w  tym środków technicznych, aby poinformować administratorów przetwarzających te dane osobowe, że osoba której dane dotyczą żąda aby administratorzy usunęli wszelkie łącza do tych danych, kopie tych danych osobowych lub ich replikacje.</a:t>
            </a:r>
          </a:p>
        </p:txBody>
      </p:sp>
    </p:spTree>
    <p:extLst>
      <p:ext uri="{BB962C8B-B14F-4D97-AF65-F5344CB8AC3E}">
        <p14:creationId xmlns:p14="http://schemas.microsoft.com/office/powerpoint/2010/main" val="262326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16985" y="332438"/>
            <a:ext cx="4616450" cy="6336922"/>
          </a:xfrm>
        </p:spPr>
        <p:txBody>
          <a:bodyPr anchor="ctr">
            <a:normAutofit fontScale="92500"/>
          </a:bodyPr>
          <a:lstStyle/>
          <a:p>
            <a:pPr marL="0" indent="0" algn="just">
              <a:lnSpc>
                <a:spcPct val="90000"/>
              </a:lnSpc>
              <a:buNone/>
            </a:pPr>
            <a:r>
              <a:rPr lang="pl-PL" sz="1500" dirty="0"/>
              <a:t>Osoba nie jest uprawniona do tego, aby skutecznie domagać się usunięcia danych i poinformowania innych podmiotów o obowiązku usunięcia danych. </a:t>
            </a:r>
          </a:p>
          <a:p>
            <a:pPr marL="0" indent="0" algn="just">
              <a:lnSpc>
                <a:spcPct val="90000"/>
              </a:lnSpc>
              <a:buNone/>
            </a:pPr>
            <a:r>
              <a:rPr lang="pl-PL" sz="1500" dirty="0"/>
              <a:t>Wyłączenia są podzielone na 5 grup i dotyczą przypadków gdy i w zakresie w jakim przetwarzanie jest niezbędne:</a:t>
            </a:r>
          </a:p>
          <a:p>
            <a:pPr marL="514350" indent="-514350" algn="just">
              <a:lnSpc>
                <a:spcPct val="90000"/>
              </a:lnSpc>
              <a:buAutoNum type="arabicPeriod"/>
            </a:pPr>
            <a:r>
              <a:rPr lang="pl-PL" sz="1500" dirty="0"/>
              <a:t>Do korzystania z prawa do wolności wypowiedzi i informacji;</a:t>
            </a:r>
          </a:p>
          <a:p>
            <a:pPr marL="514350" indent="-514350" algn="just">
              <a:lnSpc>
                <a:spcPct val="90000"/>
              </a:lnSpc>
              <a:buAutoNum type="arabicPeriod"/>
            </a:pPr>
            <a:r>
              <a:rPr lang="pl-PL" sz="1500" dirty="0"/>
              <a:t>Do wywiązania się z prawnego obowiązku wymagającego przetwarzania na mocy prawa UE lub prawa państwa członkowskiego, któremu podlega administrator lub do wykonania zadania realizowanego w interesie publicznym lub w ramach sprawowania władzy publicznej powierzonej administratorowi;</a:t>
            </a:r>
          </a:p>
          <a:p>
            <a:pPr marL="514350" indent="-514350" algn="just">
              <a:lnSpc>
                <a:spcPct val="90000"/>
              </a:lnSpc>
              <a:buAutoNum type="arabicPeriod"/>
            </a:pPr>
            <a:r>
              <a:rPr lang="pl-PL" sz="1500" dirty="0"/>
              <a:t>Z uwagi na względy interesu publicznego w dziedzinie zdrowia publicznego</a:t>
            </a:r>
          </a:p>
          <a:p>
            <a:pPr marL="514350" indent="-514350" algn="just">
              <a:lnSpc>
                <a:spcPct val="90000"/>
              </a:lnSpc>
              <a:buAutoNum type="arabicPeriod"/>
            </a:pPr>
            <a:r>
              <a:rPr lang="pl-PL" sz="1500" dirty="0"/>
              <a:t>Do celów archiwalnych w interesie publicznym, do celów badań naukowych lub historycznych lub do celów statystycznych o ile prawdopodobne jest, że prawo uniemożliwi lub poważnie utrudni realizację celów takiego przetwarzania</a:t>
            </a:r>
          </a:p>
          <a:p>
            <a:pPr marL="514350" indent="-514350" algn="just">
              <a:lnSpc>
                <a:spcPct val="90000"/>
              </a:lnSpc>
              <a:buAutoNum type="arabicPeriod"/>
            </a:pPr>
            <a:r>
              <a:rPr lang="pl-PL" sz="1500" dirty="0"/>
              <a:t>Do ustalenia, dochodzenia lub obrony roszczeń.</a:t>
            </a:r>
          </a:p>
          <a:p>
            <a:pPr marL="0" indent="0" algn="just">
              <a:lnSpc>
                <a:spcPct val="90000"/>
              </a:lnSpc>
              <a:buNone/>
            </a:pPr>
            <a:r>
              <a:rPr lang="pl-PL" sz="1500" dirty="0"/>
              <a:t>Wystąpienie choćby jednej z powyżej wymienionych okoliczność powoduje, że administrator nie ma obowiązku usunięcia przetwarzanych danych, nawet jeśli zażąda tego osoba, której dane dotyczą.</a:t>
            </a:r>
          </a:p>
          <a:p>
            <a:pPr marL="514350" indent="-514350">
              <a:lnSpc>
                <a:spcPct val="90000"/>
              </a:lnSpc>
              <a:buAutoNum type="arabicPeriod"/>
            </a:pPr>
            <a:endParaRPr lang="pl-PL" sz="1100"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r>
              <a:rPr lang="pl-PL" sz="2800" b="1" dirty="0">
                <a:solidFill>
                  <a:schemeClr val="bg1"/>
                </a:solidFill>
              </a:rPr>
              <a:t>Wyłączenia spod prawa do bycia zapomnianym</a:t>
            </a:r>
            <a:br>
              <a:rPr lang="pl-PL" sz="2800" b="1" dirty="0">
                <a:solidFill>
                  <a:schemeClr val="bg1"/>
                </a:solidFill>
              </a:rPr>
            </a:br>
            <a:endParaRPr lang="pl-PL" sz="2800" b="1" dirty="0">
              <a:solidFill>
                <a:schemeClr val="bg1"/>
              </a:solidFill>
            </a:endParaRPr>
          </a:p>
        </p:txBody>
      </p:sp>
    </p:spTree>
    <p:extLst>
      <p:ext uri="{BB962C8B-B14F-4D97-AF65-F5344CB8AC3E}">
        <p14:creationId xmlns:p14="http://schemas.microsoft.com/office/powerpoint/2010/main" val="267403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965199" y="609600"/>
            <a:ext cx="7648121" cy="1099457"/>
          </a:xfrm>
        </p:spPr>
        <p:txBody>
          <a:bodyPr>
            <a:normAutofit/>
          </a:bodyPr>
          <a:lstStyle/>
          <a:p>
            <a:r>
              <a:rPr lang="pl-PL" b="1" dirty="0"/>
              <a:t>Rodzaje informowania</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aphicFrame>
        <p:nvGraphicFramePr>
          <p:cNvPr id="5" name="Symbol zastępczy zawartości 2">
            <a:extLst>
              <a:ext uri="{FF2B5EF4-FFF2-40B4-BE49-F238E27FC236}">
                <a16:creationId xmlns:a16="http://schemas.microsoft.com/office/drawing/2014/main" id="{4657679C-D06C-CB24-82F7-715F94DA226D}"/>
              </a:ext>
            </a:extLst>
          </p:cNvPr>
          <p:cNvGraphicFramePr>
            <a:graphicFrameLocks noGrp="1"/>
          </p:cNvGraphicFramePr>
          <p:nvPr>
            <p:ph idx="1"/>
            <p:extLst>
              <p:ext uri="{D42A27DB-BD31-4B8C-83A1-F6EECF244321}">
                <p14:modId xmlns:p14="http://schemas.microsoft.com/office/powerpoint/2010/main" val="1380647878"/>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110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482600" y="816638"/>
            <a:ext cx="2525519" cy="5224724"/>
          </a:xfrm>
        </p:spPr>
        <p:txBody>
          <a:bodyPr anchor="ctr">
            <a:normAutofit/>
          </a:bodyPr>
          <a:lstStyle/>
          <a:p>
            <a:pPr algn="ctr"/>
            <a:r>
              <a:rPr lang="pl-PL" sz="2500" b="1" dirty="0"/>
              <a:t>Prawo do ograniczenia przetwarzania (art. 18)</a:t>
            </a:r>
          </a:p>
        </p:txBody>
      </p:sp>
      <p:sp>
        <p:nvSpPr>
          <p:cNvPr id="3" name="Symbol zastępczy zawartości 2"/>
          <p:cNvSpPr>
            <a:spLocks noGrp="1"/>
          </p:cNvSpPr>
          <p:nvPr>
            <p:ph idx="1"/>
          </p:nvPr>
        </p:nvSpPr>
        <p:spPr>
          <a:xfrm>
            <a:off x="3490721" y="816638"/>
            <a:ext cx="3464779" cy="5224724"/>
          </a:xfrm>
        </p:spPr>
        <p:txBody>
          <a:bodyPr anchor="ctr">
            <a:normAutofit/>
          </a:bodyPr>
          <a:lstStyle/>
          <a:p>
            <a:pPr marL="0" indent="0" algn="just">
              <a:lnSpc>
                <a:spcPct val="90000"/>
              </a:lnSpc>
              <a:buNone/>
            </a:pPr>
            <a:r>
              <a:rPr lang="pl-PL" sz="1500" dirty="0"/>
              <a:t>Uprawnienie to ma swój pierwowzór, uprzednio bowiem nazywane było prawem do zablokowania  danych. Konstrukcja uregulowana w RODO jest jednak bardziej precyzyjna i szczegółowa. </a:t>
            </a:r>
          </a:p>
          <a:p>
            <a:pPr marL="0" indent="0" algn="just">
              <a:lnSpc>
                <a:spcPct val="90000"/>
              </a:lnSpc>
              <a:buNone/>
            </a:pPr>
            <a:r>
              <a:rPr lang="pl-PL" sz="1500" dirty="0"/>
              <a:t>Chodzi w tym wypadku  o oznaczenie przechowywanych  danych osobowych w celu ograniczenia ich przyszłego przetwarzania. </a:t>
            </a:r>
          </a:p>
          <a:p>
            <a:pPr marL="0" indent="0" algn="just">
              <a:lnSpc>
                <a:spcPct val="90000"/>
              </a:lnSpc>
              <a:buNone/>
            </a:pPr>
            <a:r>
              <a:rPr lang="pl-PL" sz="1500" dirty="0"/>
              <a:t>Ograniczenie przetwarzania odnosi się do przypadków, gdy przetwarzanie danych jest kwestionowane, ale istnieją ważne względy uzasadniające ich dalsze przechowywanie. </a:t>
            </a:r>
          </a:p>
          <a:p>
            <a:pPr marL="0" indent="0" algn="just">
              <a:lnSpc>
                <a:spcPct val="90000"/>
              </a:lnSpc>
              <a:buNone/>
            </a:pPr>
            <a:r>
              <a:rPr lang="pl-PL" sz="1500" dirty="0"/>
              <a:t>Pod wątpliwość może być poddawane zarówno  treść danych  (ich prawidłowość) jak i też zgodność z prawem ich przetwarzania.  </a:t>
            </a:r>
          </a:p>
        </p:txBody>
      </p:sp>
    </p:spTree>
    <p:extLst>
      <p:ext uri="{BB962C8B-B14F-4D97-AF65-F5344CB8AC3E}">
        <p14:creationId xmlns:p14="http://schemas.microsoft.com/office/powerpoint/2010/main" val="3961400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muły napisane na tablicach">
            <a:extLst>
              <a:ext uri="{FF2B5EF4-FFF2-40B4-BE49-F238E27FC236}">
                <a16:creationId xmlns:a16="http://schemas.microsoft.com/office/drawing/2014/main" id="{DC1B99C4-38C1-ABEB-CE10-D7F71EEF71C3}"/>
              </a:ext>
            </a:extLst>
          </p:cNvPr>
          <p:cNvPicPr>
            <a:picLocks noChangeAspect="1"/>
          </p:cNvPicPr>
          <p:nvPr/>
        </p:nvPicPr>
        <p:blipFill>
          <a:blip r:embed="rId2">
            <a:duotone>
              <a:schemeClr val="bg2">
                <a:shade val="45000"/>
                <a:satMod val="135000"/>
              </a:schemeClr>
              <a:prstClr val="white"/>
            </a:duotone>
            <a:alphaModFix amt="25000"/>
          </a:blip>
          <a:srcRect l="3600" r="7398" b="-1"/>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lnSpc>
                <a:spcPct val="90000"/>
              </a:lnSpc>
            </a:pPr>
            <a:r>
              <a:rPr lang="pl-PL" sz="2800" b="1" dirty="0"/>
              <a:t>Przesłanki prawa do żądania ograniczenia przetwarzania danych osobowych</a:t>
            </a:r>
          </a:p>
        </p:txBody>
      </p:sp>
      <p:sp>
        <p:nvSpPr>
          <p:cNvPr id="3" name="Symbol zastępczy zawartości 2"/>
          <p:cNvSpPr>
            <a:spLocks noGrp="1"/>
          </p:cNvSpPr>
          <p:nvPr>
            <p:ph idx="1"/>
          </p:nvPr>
        </p:nvSpPr>
        <p:spPr>
          <a:xfrm>
            <a:off x="508000" y="1930400"/>
            <a:ext cx="6447501" cy="4810967"/>
          </a:xfrm>
        </p:spPr>
        <p:txBody>
          <a:bodyPr>
            <a:normAutofit/>
          </a:bodyPr>
          <a:lstStyle/>
          <a:p>
            <a:pPr marL="514350" indent="-514350" algn="just">
              <a:lnSpc>
                <a:spcPct val="90000"/>
              </a:lnSpc>
              <a:buAutoNum type="arabicPeriod"/>
            </a:pPr>
            <a:r>
              <a:rPr lang="pl-PL" sz="1200" dirty="0"/>
              <a:t>Kwestionowanie prawidłowości danych osobowych - na okres pozwalający administratorowi sprawdzić prawidłowość tych danych;</a:t>
            </a:r>
          </a:p>
          <a:p>
            <a:pPr marL="514350" indent="-514350" algn="just">
              <a:lnSpc>
                <a:spcPct val="90000"/>
              </a:lnSpc>
              <a:buAutoNum type="arabicPeriod"/>
            </a:pPr>
            <a:r>
              <a:rPr lang="pl-PL" sz="1200" dirty="0"/>
              <a:t>Niezgodność z prawem procesu przetwarzania, a osoba sprzeciwia się wobec usunięcia danych, żądając w zamian ograniczenia ich wykorzystywania;</a:t>
            </a:r>
          </a:p>
          <a:p>
            <a:pPr marL="514350" indent="-514350" algn="just">
              <a:lnSpc>
                <a:spcPct val="90000"/>
              </a:lnSpc>
              <a:buAutoNum type="arabicPeriod"/>
            </a:pPr>
            <a:r>
              <a:rPr lang="pl-PL" sz="1200" dirty="0"/>
              <a:t>Dane są potrzebne osobie, której dane dotyczą do ustalenia, dochodzenia lub obrony roszczeń, ale administrator nie potrzebuje  już danych osobowych;</a:t>
            </a:r>
          </a:p>
          <a:p>
            <a:pPr marL="514350" indent="-514350" algn="just">
              <a:lnSpc>
                <a:spcPct val="90000"/>
              </a:lnSpc>
              <a:buAutoNum type="arabicPeriod"/>
            </a:pPr>
            <a:r>
              <a:rPr lang="pl-PL" sz="1200" dirty="0"/>
              <a:t>Wniesienie sprzeciwu wobec przetwarzania – do czasu stwierdzenia, czy prawnie uzasadnione podstawy po stronie administratora są nadrzędne wobec podstaw sprzeciwu osoby, której dane dotyczą. Chodzi w tym wypadku o sprzeciw z przyczyn związanych ze szczególną sytuacją w jakiej znajduje się podmiot danych, gdy przetwarzanie jest niezbędne do wykonania zadania realizowanego w interesie publicznym lub w ramach sprawowania władzy publicznej lub wobec przetwarzania opartego na klauzuli prawnie uzasadnionych interesów w tym profilowania na podstawie tych przepisów. Nie chodzi w tym wypadku o sprzeciw  wobec działań marketingowych.</a:t>
            </a:r>
          </a:p>
          <a:p>
            <a:pPr marL="0" indent="0" algn="just">
              <a:lnSpc>
                <a:spcPct val="90000"/>
              </a:lnSpc>
              <a:buNone/>
            </a:pPr>
            <a:r>
              <a:rPr lang="pl-PL" sz="1200" dirty="0"/>
              <a:t>Przesłanki te mają charakter samoistny, wystarczy zaistnienie jednej z nich aby osoba, której dane dotyczą mogła skorzystać z prawa do żądania ograniczenia przetwarzania danych. </a:t>
            </a:r>
          </a:p>
          <a:p>
            <a:pPr marL="0" indent="0" algn="just">
              <a:lnSpc>
                <a:spcPct val="90000"/>
              </a:lnSpc>
              <a:buNone/>
            </a:pPr>
            <a:r>
              <a:rPr lang="pl-PL" sz="1200" dirty="0"/>
              <a:t>Omawiane uprawnienie należy do uprawnień podmiotu danych, co oznacza, że tylko osoba, której dane dotyczą może domagać się ograniczenia przetwarzania danych na swój temat, natomiast z uprawnienia tego nie mogą korzystać inne osoby w odniesieniu do nie swoich danych.</a:t>
            </a:r>
          </a:p>
        </p:txBody>
      </p:sp>
    </p:spTree>
    <p:extLst>
      <p:ext uri="{BB962C8B-B14F-4D97-AF65-F5344CB8AC3E}">
        <p14:creationId xmlns:p14="http://schemas.microsoft.com/office/powerpoint/2010/main" val="934213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lnSpc>
                <a:spcPct val="90000"/>
              </a:lnSpc>
            </a:pPr>
            <a:r>
              <a:rPr lang="pl-PL" sz="2800" b="1" dirty="0">
                <a:solidFill>
                  <a:srgbClr val="FFFFFF"/>
                </a:solidFill>
              </a:rPr>
              <a:t>Prawo do żądania ograniczenia przetwarzania danych osobowych - procedura</a:t>
            </a:r>
          </a:p>
        </p:txBody>
      </p:sp>
      <p:sp>
        <p:nvSpPr>
          <p:cNvPr id="3" name="Symbol zastępczy zawartości 2"/>
          <p:cNvSpPr>
            <a:spLocks noGrp="1"/>
          </p:cNvSpPr>
          <p:nvPr>
            <p:ph idx="1"/>
          </p:nvPr>
        </p:nvSpPr>
        <p:spPr>
          <a:xfrm>
            <a:off x="508000" y="1772816"/>
            <a:ext cx="6447501" cy="4824535"/>
          </a:xfrm>
        </p:spPr>
        <p:txBody>
          <a:bodyPr>
            <a:noAutofit/>
          </a:bodyPr>
          <a:lstStyle/>
          <a:p>
            <a:pPr marL="0" indent="0" algn="just">
              <a:lnSpc>
                <a:spcPct val="90000"/>
              </a:lnSpc>
              <a:buNone/>
            </a:pPr>
            <a:r>
              <a:rPr lang="pl-PL" sz="1200" dirty="0">
                <a:solidFill>
                  <a:srgbClr val="FFFFFF"/>
                </a:solidFill>
              </a:rPr>
              <a:t>Administrator ma obowiązek udzielić osobie, której dane dotyczą informacji o działaniach podjętych w związku z żądaniem bez zbędnej zwłoki - a w każdym razie w terminie miesiąca od otrzymania żądania przy czym w razie potrzeby termin ten może być przedłużony o kolejne dwa miesiące z uwagi na skomplikowany charakter żądania lub liczbę żądań o czym należy powiadomić wnioskodawcę, jeżeli taka sytuacja zachodzi podając przyczyny opóźnienia. </a:t>
            </a:r>
          </a:p>
          <a:p>
            <a:pPr marL="0" indent="0" algn="just">
              <a:lnSpc>
                <a:spcPct val="90000"/>
              </a:lnSpc>
              <a:buNone/>
            </a:pPr>
            <a:r>
              <a:rPr lang="pl-PL" sz="1200" dirty="0">
                <a:solidFill>
                  <a:srgbClr val="FFFFFF"/>
                </a:solidFill>
              </a:rPr>
              <a:t>Korzystanie z tego uprawnienia jest co do zasady bezpłatne, ale wyjątkowo administrator może pobrać opłatę uwzględniając administracyjne koszty podjęcia żądanych działań, albo odmówić podjęcia działań w związku z żądaniem jeżeli żądania są ewidentnie nieuzasadnione lub nadmierne. </a:t>
            </a:r>
          </a:p>
          <a:p>
            <a:pPr marL="0" indent="0" algn="just">
              <a:lnSpc>
                <a:spcPct val="90000"/>
              </a:lnSpc>
              <a:buNone/>
            </a:pPr>
            <a:r>
              <a:rPr lang="pl-PL" sz="1200" dirty="0">
                <a:solidFill>
                  <a:srgbClr val="FFFFFF"/>
                </a:solidFill>
              </a:rPr>
              <a:t>Osoba może zwrócić się do organu nadzorczego z wnioskiem o nakazanie spełnienia żądania. Organ nadzorczy po otrzymaniu takiego wniosku powinien rozpatrzyć dopuszczalność spełnienia żądania, a jeżeli uzna że żądanie jest zasadne powinien wydać decyzję nakazującą dopełnienie przez administratora tego obowiązku. </a:t>
            </a:r>
          </a:p>
          <a:p>
            <a:pPr marL="0" indent="0" algn="just">
              <a:lnSpc>
                <a:spcPct val="90000"/>
              </a:lnSpc>
              <a:buNone/>
            </a:pPr>
            <a:r>
              <a:rPr lang="pl-PL" sz="1200" dirty="0">
                <a:solidFill>
                  <a:srgbClr val="FFFFFF"/>
                </a:solidFill>
              </a:rPr>
              <a:t>O ograniczeniu przetwarzania administrator ma obowiązek poinformować każdego odbiorcę, któremu dane osobowe zostały ujawnione, chyba że okaże się niemożliwe lub będzie wymagać niewspółmiernie dużego wysiłku. </a:t>
            </a:r>
          </a:p>
          <a:p>
            <a:pPr marL="0" indent="0" algn="just">
              <a:lnSpc>
                <a:spcPct val="90000"/>
              </a:lnSpc>
              <a:buNone/>
            </a:pPr>
            <a:r>
              <a:rPr lang="pl-PL" sz="1200" dirty="0">
                <a:solidFill>
                  <a:srgbClr val="FFFFFF"/>
                </a:solidFill>
              </a:rPr>
              <a:t>Ponadto powinien poinformować osobę, której dane dotyczą o tych odbiorcach jeżeli osoba, której dane dotyczą tego zażąda. Administrator, który zamierza uchylić ograniczenie przetwarzania ma obowiązek poinformować osobę, której dane dotyczą a która zażąda ograniczenia przetwarzania. Od ograniczenia przetwarzania należy odróżnić ograniczenie czasu przechowywania danych, które stanowi jedną z ogólnych zasad przetwarzania.</a:t>
            </a:r>
          </a:p>
        </p:txBody>
      </p:sp>
    </p:spTree>
    <p:extLst>
      <p:ext uri="{BB962C8B-B14F-4D97-AF65-F5344CB8AC3E}">
        <p14:creationId xmlns:p14="http://schemas.microsoft.com/office/powerpoint/2010/main" val="689960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48D56F-89DA-508F-1268-31E20DC46A33}"/>
              </a:ext>
            </a:extLst>
          </p:cNvPr>
          <p:cNvSpPr>
            <a:spLocks noGrp="1"/>
          </p:cNvSpPr>
          <p:nvPr>
            <p:ph type="title"/>
          </p:nvPr>
        </p:nvSpPr>
        <p:spPr/>
        <p:txBody>
          <a:bodyPr>
            <a:normAutofit fontScale="90000"/>
          </a:bodyPr>
          <a:lstStyle/>
          <a:p>
            <a:pPr algn="ctr"/>
            <a:r>
              <a:rPr lang="pl-PL" b="1" dirty="0"/>
              <a:t>Uchylenia ograniczenia przetwarzania danych osobowych</a:t>
            </a:r>
          </a:p>
        </p:txBody>
      </p:sp>
      <p:sp>
        <p:nvSpPr>
          <p:cNvPr id="3" name="Symbol zastępczy zawartości 2">
            <a:extLst>
              <a:ext uri="{FF2B5EF4-FFF2-40B4-BE49-F238E27FC236}">
                <a16:creationId xmlns:a16="http://schemas.microsoft.com/office/drawing/2014/main" id="{02FDC508-9661-6708-E1A5-B00411B272D7}"/>
              </a:ext>
            </a:extLst>
          </p:cNvPr>
          <p:cNvSpPr>
            <a:spLocks noGrp="1"/>
          </p:cNvSpPr>
          <p:nvPr>
            <p:ph idx="1"/>
          </p:nvPr>
        </p:nvSpPr>
        <p:spPr/>
        <p:txBody>
          <a:bodyPr/>
          <a:lstStyle/>
          <a:p>
            <a:pPr algn="just"/>
            <a:r>
              <a:rPr lang="pl-PL" dirty="0"/>
              <a:t>Administrator, który zamierza uchylić ograniczenie przetwarzania ma obowiązek poinformować osobę, której dane dotyczą, a która zażąda ograniczenia przetwarzania. </a:t>
            </a:r>
          </a:p>
          <a:p>
            <a:pPr algn="just"/>
            <a:r>
              <a:rPr lang="pl-PL" dirty="0"/>
              <a:t>Uchylenie ograniczenia przetwarzania może nastąpić w sytuacji, gdy administrator rozstrzygnie wątpliwości , jakie były przyczyną ograniczenia (np. zweryfikuje poprawność danych kwestionowaną przez osobę, której dane dotyczą). </a:t>
            </a:r>
          </a:p>
          <a:p>
            <a:pPr algn="just"/>
            <a:r>
              <a:rPr lang="pl-PL" dirty="0"/>
              <a:t>Poinformowanie o zamiarze uchylenia ograniczenia przetwarzania danych stanowi przejaw realizacji zasady przejrzystości przetwarzania. </a:t>
            </a:r>
          </a:p>
        </p:txBody>
      </p:sp>
    </p:spTree>
    <p:extLst>
      <p:ext uri="{BB962C8B-B14F-4D97-AF65-F5344CB8AC3E}">
        <p14:creationId xmlns:p14="http://schemas.microsoft.com/office/powerpoint/2010/main" val="2228888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FBBE126-AFD0-E15C-B412-6E1D735C2AE7}"/>
              </a:ext>
            </a:extLst>
          </p:cNvPr>
          <p:cNvPicPr>
            <a:picLocks noChangeAspect="1"/>
          </p:cNvPicPr>
          <p:nvPr/>
        </p:nvPicPr>
        <p:blipFill>
          <a:blip r:embed="rId2">
            <a:duotone>
              <a:schemeClr val="bg2">
                <a:shade val="45000"/>
                <a:satMod val="135000"/>
              </a:schemeClr>
              <a:prstClr val="white"/>
            </a:duotone>
            <a:alphaModFix amt="25000"/>
          </a:blip>
          <a:srcRect r="10999" b="-1"/>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fontScale="90000"/>
          </a:bodyPr>
          <a:lstStyle/>
          <a:p>
            <a:pPr algn="ctr"/>
            <a:r>
              <a:rPr lang="pl-PL" b="1" dirty="0"/>
              <a:t>Obowiązek powiadomienia w przypadku aktualizacji danych…</a:t>
            </a:r>
          </a:p>
        </p:txBody>
      </p:sp>
      <p:sp>
        <p:nvSpPr>
          <p:cNvPr id="3" name="Symbol zastępczy zawartości 2"/>
          <p:cNvSpPr>
            <a:spLocks noGrp="1"/>
          </p:cNvSpPr>
          <p:nvPr>
            <p:ph idx="1"/>
          </p:nvPr>
        </p:nvSpPr>
        <p:spPr>
          <a:xfrm>
            <a:off x="508000" y="1628800"/>
            <a:ext cx="6447501" cy="4824535"/>
          </a:xfrm>
        </p:spPr>
        <p:txBody>
          <a:bodyPr>
            <a:normAutofit/>
          </a:bodyPr>
          <a:lstStyle/>
          <a:p>
            <a:pPr marL="0" indent="0" algn="just">
              <a:lnSpc>
                <a:spcPct val="90000"/>
              </a:lnSpc>
              <a:buNone/>
            </a:pPr>
            <a:r>
              <a:rPr lang="pl-PL" sz="2000" dirty="0"/>
              <a:t>Kwestią dyskusyjną jest czy obowiązek powiadomienia dotyczy również sytuacji, w których administrator uzupełnił przetwarzane dane na żądanie podmiotu danych, w przypadku gdy  były one niekompletne.</a:t>
            </a:r>
          </a:p>
          <a:p>
            <a:pPr marL="0" indent="0" algn="just">
              <a:lnSpc>
                <a:spcPct val="90000"/>
              </a:lnSpc>
              <a:buNone/>
            </a:pPr>
            <a:r>
              <a:rPr lang="pl-PL" sz="2000" dirty="0"/>
              <a:t>Wykładnia literalna skłania się do uznania, że obowiązek powiadomienia nie obejmuje  tego rodzaju przypadków, gdyż nie zostały one wyraźnie wskazane w komentowanym przepisie, natomiast wykładnia funkcjonalna prowadzi do wniosku przeciwnego.</a:t>
            </a:r>
          </a:p>
          <a:p>
            <a:pPr marL="0" indent="0" algn="just">
              <a:lnSpc>
                <a:spcPct val="90000"/>
              </a:lnSpc>
              <a:buNone/>
            </a:pPr>
            <a:r>
              <a:rPr lang="pl-PL" sz="2000" dirty="0"/>
              <a:t>Wydaje się, że w praktyce administrator powinien ocenić  czy uzupełnienie danych pociąga za sobą  konieczność powiadomienia odbiorców (z uwagi na potrzebę ochrony praw podmiotu danych) i w przypadku stwierdzenia takiej konieczności powinien powiadomić  odbiorców o uzupełnieniu danych. </a:t>
            </a:r>
          </a:p>
        </p:txBody>
      </p:sp>
    </p:spTree>
    <p:extLst>
      <p:ext uri="{BB962C8B-B14F-4D97-AF65-F5344CB8AC3E}">
        <p14:creationId xmlns:p14="http://schemas.microsoft.com/office/powerpoint/2010/main" val="1717157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pPr algn="ctr"/>
            <a:r>
              <a:rPr lang="pl-PL" b="1" dirty="0"/>
              <a:t>Prawo do przenoszenia danych </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1000126" y="2160589"/>
            <a:ext cx="6447501" cy="3880773"/>
          </a:xfrm>
        </p:spPr>
        <p:txBody>
          <a:bodyPr>
            <a:normAutofit/>
          </a:bodyPr>
          <a:lstStyle/>
          <a:p>
            <a:pPr marL="0" indent="0" algn="just">
              <a:buNone/>
            </a:pPr>
            <a:r>
              <a:rPr lang="pl-PL" dirty="0"/>
              <a:t>Uprawnienie to stanowi </a:t>
            </a:r>
            <a:r>
              <a:rPr lang="pl-PL" i="1" dirty="0"/>
              <a:t>novum</a:t>
            </a:r>
            <a:r>
              <a:rPr lang="pl-PL" dirty="0"/>
              <a:t>, nie ma jego odpowiednika w przepisach dyrektywy.  </a:t>
            </a:r>
          </a:p>
          <a:p>
            <a:pPr marL="0" indent="0" algn="just">
              <a:buNone/>
            </a:pPr>
            <a:r>
              <a:rPr lang="pl-PL" dirty="0"/>
              <a:t>Prawodawca przy jego pomocy stara się zagwarantować podmiotowi danych nie tylko zwiększenie skuteczności ochrony danych, ale także uzyskanie danych w sposób, który zapewni możliwość łatwej zmiany dostawy usług opartych na technologii informacyjnej i komunikacyjnej. </a:t>
            </a:r>
          </a:p>
          <a:p>
            <a:pPr marL="0" indent="0" algn="just">
              <a:buNone/>
            </a:pPr>
            <a:r>
              <a:rPr lang="pl-PL" dirty="0"/>
              <a:t>Nie znajdowało się ono w uregulowaniach </a:t>
            </a:r>
            <a:r>
              <a:rPr lang="pl-PL" dirty="0" err="1"/>
              <a:t>u.o.d.o</a:t>
            </a:r>
            <a:r>
              <a:rPr lang="pl-PL" dirty="0"/>
              <a:t>. z 1997 r., ale podobna konstrukcja występowała już wcześniej w przepisach szczególnych.</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35522069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r>
              <a:rPr lang="pl-PL" sz="3300" b="1" dirty="0">
                <a:solidFill>
                  <a:schemeClr val="tx1">
                    <a:lumMod val="85000"/>
                    <a:lumOff val="15000"/>
                  </a:schemeClr>
                </a:solidFill>
              </a:rPr>
              <a:t>Prawo do przenoszenia danych</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260648"/>
            <a:ext cx="4133472" cy="6408712"/>
          </a:xfrm>
        </p:spPr>
        <p:txBody>
          <a:bodyPr anchor="ctr">
            <a:noAutofit/>
          </a:bodyPr>
          <a:lstStyle/>
          <a:p>
            <a:pPr marL="0" indent="0" algn="just">
              <a:lnSpc>
                <a:spcPct val="90000"/>
              </a:lnSpc>
              <a:buNone/>
            </a:pPr>
            <a:r>
              <a:rPr lang="pl-PL" sz="1200" dirty="0">
                <a:solidFill>
                  <a:srgbClr val="FFFFFF"/>
                </a:solidFill>
              </a:rPr>
              <a:t>Uprawnienie to oznacza prawo podmiotu  do otrzymania od administratora danych, które następnie będą mogły zostać przekazane innemu administratorowi lub do przekazania danych bezpośrednio przez dotychczasowego administratora nowemu administratorowi.  </a:t>
            </a:r>
          </a:p>
          <a:p>
            <a:pPr marL="0" indent="0" algn="just">
              <a:lnSpc>
                <a:spcPct val="90000"/>
              </a:lnSpc>
              <a:buNone/>
            </a:pPr>
            <a:r>
              <a:rPr lang="pl-PL" sz="1200" dirty="0">
                <a:solidFill>
                  <a:srgbClr val="FFFFFF"/>
                </a:solidFill>
              </a:rPr>
              <a:t>W piśmiennictwie wskazuje się, że podstawowym celem wyróżnienia prawa do przenoszenia danych jako odrębnego zagadnienia od prawa dostępu do danych było umożliwienie osobie, której dane dotyczą wykorzystania efektów swojej własnej działalności w większej liczbie serwisów internetowych. </a:t>
            </a:r>
          </a:p>
          <a:p>
            <a:pPr marL="0" indent="0" algn="just">
              <a:lnSpc>
                <a:spcPct val="90000"/>
              </a:lnSpc>
              <a:buNone/>
            </a:pPr>
            <a:r>
              <a:rPr lang="pl-PL" sz="1200" dirty="0">
                <a:solidFill>
                  <a:srgbClr val="FFFFFF"/>
                </a:solidFill>
              </a:rPr>
              <a:t>Ma temu służyć łatwe pobieranie danych z jednego serwisu i przenoszenie ich do drugiego – niezależnie od właściciela usługi i stosowanych w niej rozwiązań technicznych – dzięki możliwości uzyskania danych w postaci elektronicznej.</a:t>
            </a:r>
          </a:p>
          <a:p>
            <a:pPr marL="0" indent="0" algn="just">
              <a:lnSpc>
                <a:spcPct val="90000"/>
              </a:lnSpc>
              <a:buNone/>
            </a:pPr>
            <a:r>
              <a:rPr lang="pl-PL" sz="1200" dirty="0">
                <a:solidFill>
                  <a:srgbClr val="FFFFFF"/>
                </a:solidFill>
              </a:rPr>
              <a:t>Osoba ma otrzymać w ustrukturyzowanym  powszechnie używanym formacie nadającym się do odczytu maszynowego dane osobowe jej dotyczące, które dostarczyła administratorowi oraz ma prawo przesłać te dane osobowe innemu administratorowi bez przeszkód ze strony administratora, któremu dostarczono te dane osobowe. </a:t>
            </a:r>
          </a:p>
          <a:p>
            <a:pPr marL="0" indent="0" algn="just">
              <a:lnSpc>
                <a:spcPct val="90000"/>
              </a:lnSpc>
              <a:buNone/>
            </a:pPr>
            <a:r>
              <a:rPr lang="pl-PL" sz="1200" dirty="0">
                <a:solidFill>
                  <a:srgbClr val="FFFFFF"/>
                </a:solidFill>
              </a:rPr>
              <a:t>Istotą omawianego uprawnienia jest możliwość otrzymania przez podmiot danych od administratora danych osobowych, które następnie będą mogły być przekazane innemu administratorowi. </a:t>
            </a:r>
          </a:p>
          <a:p>
            <a:pPr marL="0" indent="0" algn="just">
              <a:lnSpc>
                <a:spcPct val="90000"/>
              </a:lnSpc>
              <a:buNone/>
            </a:pPr>
            <a:r>
              <a:rPr lang="pl-PL" sz="1200" dirty="0">
                <a:solidFill>
                  <a:srgbClr val="FFFFFF"/>
                </a:solidFill>
              </a:rPr>
              <a:t>Dane powinny zostać zapisane w odpowiedniej postaci, w ustrukturyzowanym a wiec zawierającym określoną strukturę wewnętrzną formacie, który jest powszechnie używany i nadaje się do odczytu maszynowego</a:t>
            </a:r>
            <a:r>
              <a:rPr lang="pl-PL" sz="1400" dirty="0">
                <a:solidFill>
                  <a:srgbClr val="FFFFFF"/>
                </a:solidFill>
              </a:rPr>
              <a:t>.</a:t>
            </a:r>
          </a:p>
        </p:txBody>
      </p:sp>
    </p:spTree>
    <p:extLst>
      <p:ext uri="{BB962C8B-B14F-4D97-AF65-F5344CB8AC3E}">
        <p14:creationId xmlns:p14="http://schemas.microsoft.com/office/powerpoint/2010/main" val="4078177379"/>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t>Prawo do przenoszenia danych</a:t>
            </a:r>
          </a:p>
        </p:txBody>
      </p:sp>
      <p:sp>
        <p:nvSpPr>
          <p:cNvPr id="3" name="Symbol zastępczy zawartości 2"/>
          <p:cNvSpPr>
            <a:spLocks noGrp="1"/>
          </p:cNvSpPr>
          <p:nvPr>
            <p:ph idx="1"/>
          </p:nvPr>
        </p:nvSpPr>
        <p:spPr>
          <a:xfrm>
            <a:off x="508000" y="2160589"/>
            <a:ext cx="6447501" cy="3880773"/>
          </a:xfrm>
        </p:spPr>
        <p:txBody>
          <a:bodyPr>
            <a:normAutofit lnSpcReduction="10000"/>
          </a:bodyPr>
          <a:lstStyle/>
          <a:p>
            <a:pPr algn="just"/>
            <a:r>
              <a:rPr lang="pl-PL" dirty="0"/>
              <a:t>Administrator danych nie powinien utrudniać podmiotowi danych przeniesienia danych. Można uznać, że oznacza to w szczególności iż nie powinien domagać się opłat za skorzystanie z tego uprawnienia chyba, że uzna iż żądania są ewidentnie nieuzasadnione lub nadmierne.</a:t>
            </a:r>
          </a:p>
          <a:p>
            <a:pPr algn="just"/>
            <a:r>
              <a:rPr lang="pl-PL" dirty="0"/>
              <a:t>Uprawnienie to nie ma charakteru powszechnego, tzn. nie każda osoba, której dane poddawane są przetwarzaniu może z niego korzystać. </a:t>
            </a:r>
          </a:p>
          <a:p>
            <a:pPr algn="just"/>
            <a:r>
              <a:rPr lang="pl-PL" dirty="0"/>
              <a:t>Korzystanie z prawa do przenoszenia danych uzależnione zostało od kumulatywnego spełnienia dwóch wymogów dotyczących: podstawy, na jakiej odbywa się przetwarzanie oraz sposobu w jaki dane są przetwarzane.</a:t>
            </a:r>
          </a:p>
        </p:txBody>
      </p:sp>
    </p:spTree>
    <p:extLst>
      <p:ext uri="{BB962C8B-B14F-4D97-AF65-F5344CB8AC3E}">
        <p14:creationId xmlns:p14="http://schemas.microsoft.com/office/powerpoint/2010/main" val="3318166280"/>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404664"/>
            <a:ext cx="4616450" cy="6120680"/>
          </a:xfrm>
        </p:spPr>
        <p:txBody>
          <a:bodyPr anchor="ctr">
            <a:normAutofit/>
          </a:bodyPr>
          <a:lstStyle/>
          <a:p>
            <a:pPr marL="0" indent="0" algn="just">
              <a:lnSpc>
                <a:spcPct val="90000"/>
              </a:lnSpc>
              <a:buNone/>
            </a:pPr>
            <a:r>
              <a:rPr lang="pl-PL" sz="1400" b="1" dirty="0"/>
              <a:t>Przesłanki pozytywne</a:t>
            </a:r>
          </a:p>
          <a:p>
            <a:pPr algn="just">
              <a:lnSpc>
                <a:spcPct val="90000"/>
              </a:lnSpc>
            </a:pPr>
            <a:r>
              <a:rPr lang="pl-PL" sz="1400" dirty="0"/>
              <a:t>Prawo do przenoszenia danych ograniczone jest do przypadków gdy podstawą dopuszczalności przetwarzania jest zgoda osoby, której dane dotyczą, bądź realizacja umowy. W przypadkach gdy osoba której dane dotyczą nie może samodzielnie decydować o przetwarzaniu (np. w sytuacji gdy obowiązek przetwarzania danych wynika z przepisów prawa), uprawnienie do przenoszenia danych nie przysługuje.</a:t>
            </a:r>
          </a:p>
          <a:p>
            <a:pPr algn="just">
              <a:lnSpc>
                <a:spcPct val="90000"/>
              </a:lnSpc>
            </a:pPr>
            <a:r>
              <a:rPr lang="pl-PL" sz="1400" dirty="0"/>
              <a:t>Prawo do przenoszenia danych jest możliwe do zrealizowania wówczas gdy przetwarzanie dokonywane jest w sposób zautomatyzowany (przetwarzanie jest dokonywane w systemach informatycznych, a więc z wykorzystaniem komputerów), wówczas podmiot danych może skorzystać z omawianego uprawnienia.</a:t>
            </a:r>
          </a:p>
          <a:p>
            <a:pPr marL="0" indent="0" algn="just">
              <a:lnSpc>
                <a:spcPct val="90000"/>
              </a:lnSpc>
              <a:buNone/>
            </a:pPr>
            <a:r>
              <a:rPr lang="pl-PL" sz="1400" b="1" dirty="0"/>
              <a:t>Przesłanka negatywna: </a:t>
            </a:r>
            <a:r>
              <a:rPr lang="pl-PL" sz="1400" dirty="0"/>
              <a:t>Prawo do przenoszenia danych nie ma zastosowania do przetwarzania, które jest niezbędne do wykonania zadania realizowanego w  interesie publicznym lub w ramach sprawowania władzy publicznej powierzonej administratorowi.</a:t>
            </a:r>
          </a:p>
          <a:p>
            <a:pPr marL="0" indent="0">
              <a:lnSpc>
                <a:spcPct val="90000"/>
              </a:lnSpc>
              <a:buNone/>
            </a:pPr>
            <a:endParaRPr lang="pl-PL" sz="1300" b="1" dirty="0"/>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lnSpc>
                <a:spcPct val="90000"/>
              </a:lnSpc>
            </a:pPr>
            <a:r>
              <a:rPr lang="pl-PL" sz="2500" b="1" dirty="0">
                <a:solidFill>
                  <a:schemeClr val="bg1"/>
                </a:solidFill>
              </a:rPr>
              <a:t>Wymogi w zakresie prawa do przeniesienia przetwarzania danych</a:t>
            </a:r>
          </a:p>
        </p:txBody>
      </p:sp>
    </p:spTree>
    <p:extLst>
      <p:ext uri="{BB962C8B-B14F-4D97-AF65-F5344CB8AC3E}">
        <p14:creationId xmlns:p14="http://schemas.microsoft.com/office/powerpoint/2010/main" val="3495622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902567"/>
          </a:xfrm>
        </p:spPr>
        <p:txBody>
          <a:bodyPr>
            <a:normAutofit fontScale="90000"/>
          </a:bodyPr>
          <a:lstStyle/>
          <a:p>
            <a:pPr algn="ctr"/>
            <a:r>
              <a:rPr lang="pl-PL" sz="3300" b="1" dirty="0">
                <a:solidFill>
                  <a:srgbClr val="FFFFFF"/>
                </a:solidFill>
              </a:rPr>
              <a:t>Prawo do przenoszenia danych osobowych - procedura</a:t>
            </a:r>
          </a:p>
        </p:txBody>
      </p:sp>
      <p:sp>
        <p:nvSpPr>
          <p:cNvPr id="3" name="Symbol zastępczy zawartości 2"/>
          <p:cNvSpPr>
            <a:spLocks noGrp="1"/>
          </p:cNvSpPr>
          <p:nvPr>
            <p:ph idx="1"/>
          </p:nvPr>
        </p:nvSpPr>
        <p:spPr>
          <a:xfrm>
            <a:off x="508000" y="1603714"/>
            <a:ext cx="6447501" cy="5065646"/>
          </a:xfrm>
        </p:spPr>
        <p:txBody>
          <a:bodyPr>
            <a:noAutofit/>
          </a:bodyPr>
          <a:lstStyle/>
          <a:p>
            <a:pPr marL="0" indent="0" algn="just">
              <a:lnSpc>
                <a:spcPct val="90000"/>
              </a:lnSpc>
              <a:buNone/>
            </a:pPr>
            <a:r>
              <a:rPr lang="pl-PL" sz="1400" dirty="0">
                <a:solidFill>
                  <a:srgbClr val="FFFFFF"/>
                </a:solidFill>
              </a:rPr>
              <a:t>Administrator ma obowiązek udzielić osobie, której dane dotyczą informacji o działaniach podjętych w związku z żądaniem bez zbędnej zwłoki - a w każdym razie w terminie miesiąca od otrzymania żądania przy czym w razie potrzeby termin ten może być przedłużony o kolejne dwa miesiące z uwagi na skomplikowany charakter żądania lub liczbę żądań o czym należy powiadomić wnioskodawcę, jeśli taka sytuacja zachodzi podając przyczyny opóźnienia.</a:t>
            </a:r>
          </a:p>
          <a:p>
            <a:pPr marL="0" indent="0" algn="just">
              <a:lnSpc>
                <a:spcPct val="90000"/>
              </a:lnSpc>
              <a:buNone/>
            </a:pPr>
            <a:r>
              <a:rPr lang="pl-PL" sz="1400" dirty="0">
                <a:solidFill>
                  <a:srgbClr val="FFFFFF"/>
                </a:solidFill>
              </a:rPr>
              <a:t>Korzystanie z uprawnienia jest bezpłatne, jednak administrator może pobrać rozsądną opłatę uwzględniając administracyjne koszty podjęcia żądanych działań albo odmówić podjęcia działań w związku żądaniem jeżeli żądania są ewidentnie nieuzasadnione lub nadmierne. </a:t>
            </a:r>
          </a:p>
          <a:p>
            <a:pPr marL="0" indent="0" algn="just">
              <a:lnSpc>
                <a:spcPct val="90000"/>
              </a:lnSpc>
              <a:buNone/>
            </a:pPr>
            <a:r>
              <a:rPr lang="pl-PL" sz="1400" dirty="0">
                <a:solidFill>
                  <a:srgbClr val="FFFFFF"/>
                </a:solidFill>
              </a:rPr>
              <a:t>W razie odmowy ze strony administratora, osoba może się zwrócić do organu nadzorczego z wnioskiem o nakazanie spełniania żądania,  a jeżeli uzna że żądanie jest zasadne powinien wydać decyzje nakazującą dopełnienie przez administratora tego obowiązku.</a:t>
            </a:r>
          </a:p>
          <a:p>
            <a:pPr marL="0" indent="0" algn="just">
              <a:lnSpc>
                <a:spcPct val="90000"/>
              </a:lnSpc>
              <a:buNone/>
            </a:pPr>
            <a:r>
              <a:rPr lang="pl-PL" sz="1400" dirty="0">
                <a:solidFill>
                  <a:srgbClr val="FFFFFF"/>
                </a:solidFill>
              </a:rPr>
              <a:t>Jeżeli określony zestaw danych osobowych odnosi się do więcej niż jednej osoby, której dane dotyczą prawo do otrzymania danych osobowych nie powinno powodować uszczerbku dla praw i wolności innych osób, których dane dotyczą. </a:t>
            </a:r>
          </a:p>
          <a:p>
            <a:pPr marL="0" indent="0" algn="just">
              <a:lnSpc>
                <a:spcPct val="90000"/>
              </a:lnSpc>
              <a:buNone/>
            </a:pPr>
            <a:r>
              <a:rPr lang="pl-PL" sz="1400" dirty="0">
                <a:solidFill>
                  <a:srgbClr val="FFFFFF"/>
                </a:solidFill>
              </a:rPr>
              <a:t>Niekiedy bowiem może się okazać, że skorzystanie z prawa do przenoszenia danych przybiera postać nadużycia prawa do ochrony danych osobowych przez to że utrudnia lub uniemożliwia realizację praw innych podmiotów. Administrator danych powinien ocenić czy realizacja prawa do przenoszenia danych nie wpłynie niekorzystnie na prawa i wolności innych osób. W praktyce dokonanie takiej oceny nie jest łatwe.</a:t>
            </a:r>
          </a:p>
        </p:txBody>
      </p:sp>
    </p:spTree>
    <p:extLst>
      <p:ext uri="{BB962C8B-B14F-4D97-AF65-F5344CB8AC3E}">
        <p14:creationId xmlns:p14="http://schemas.microsoft.com/office/powerpoint/2010/main" val="353114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260648"/>
            <a:ext cx="4616450" cy="6480720"/>
          </a:xfrm>
        </p:spPr>
        <p:txBody>
          <a:bodyPr anchor="ctr">
            <a:normAutofit/>
          </a:bodyPr>
          <a:lstStyle/>
          <a:p>
            <a:pPr marL="0" indent="0" algn="just">
              <a:lnSpc>
                <a:spcPct val="90000"/>
              </a:lnSpc>
              <a:buNone/>
            </a:pPr>
            <a:r>
              <a:rPr lang="pl-PL" sz="1400" dirty="0"/>
              <a:t>Zbieranie danych może następować w rozmaity sposób. Najbardziej typowym jest wypełnienie formularza papierowego lub elektronicznego. </a:t>
            </a:r>
          </a:p>
          <a:p>
            <a:pPr marL="0" indent="0" algn="just">
              <a:lnSpc>
                <a:spcPct val="90000"/>
              </a:lnSpc>
              <a:buNone/>
            </a:pPr>
            <a:r>
              <a:rPr lang="pl-PL" sz="1400" dirty="0"/>
              <a:t>Gromadzenie jednak jest możliwe również przez telefon, za pomocą faksu czy poczty elektronicznej.</a:t>
            </a:r>
          </a:p>
          <a:p>
            <a:pPr marL="0" indent="0" algn="just">
              <a:lnSpc>
                <a:spcPct val="90000"/>
              </a:lnSpc>
              <a:buNone/>
            </a:pPr>
            <a:r>
              <a:rPr lang="pl-PL" sz="1400" dirty="0"/>
              <a:t>Wykorzystywanym sposobem jest również  stosowanie druków formularzy opublikowanych w prasie odsyłanych do administratora drogą pocztową. </a:t>
            </a:r>
          </a:p>
          <a:p>
            <a:pPr marL="0" indent="0" algn="just">
              <a:lnSpc>
                <a:spcPct val="90000"/>
              </a:lnSpc>
              <a:buNone/>
            </a:pPr>
            <a:r>
              <a:rPr lang="pl-PL" sz="1400" dirty="0"/>
              <a:t>Obowiązek informacyjny związany z gromadzeniem danych od osoby, której dane dotyczą powinien być realizowany w sposób  zindywidualizowany wobec konkretnej osoby, której dane dotyczą. </a:t>
            </a:r>
          </a:p>
          <a:p>
            <a:pPr marL="0" indent="0" algn="just">
              <a:lnSpc>
                <a:spcPct val="90000"/>
              </a:lnSpc>
              <a:buNone/>
            </a:pPr>
            <a:r>
              <a:rPr lang="pl-PL" sz="1400" dirty="0"/>
              <a:t>Przekazanie danych tej osobie nie może być zastąpione komunikatami kierowanymi do ogółu (ogłoszenia wieszane na tablicach), ani też poprzez odesłanie do określonych dokumentów (regulaminów dostępnych do wglądu). </a:t>
            </a:r>
          </a:p>
          <a:p>
            <a:pPr marL="0" indent="0" algn="just">
              <a:lnSpc>
                <a:spcPct val="90000"/>
              </a:lnSpc>
              <a:buNone/>
            </a:pPr>
            <a:r>
              <a:rPr lang="pl-PL" sz="1400" dirty="0"/>
              <a:t>Wymóg ma być spełniony wobec osoby, której dane dotyczą, a w sytuacji braku zdolności do czynności prawnych wobec przedstawicieli ustawowych - rodziców opiekunów. </a:t>
            </a:r>
          </a:p>
          <a:p>
            <a:pPr marL="0" indent="0" algn="just">
              <a:lnSpc>
                <a:spcPct val="90000"/>
              </a:lnSpc>
              <a:buNone/>
            </a:pPr>
            <a:r>
              <a:rPr lang="pl-PL" sz="1400" dirty="0"/>
              <a:t>Ten obowiązek jest określany jako obowiązek aktywny, ma bowiem być realizowany z inicjatywy administratora, a nie na wniosek, prośbę, czy żądanie danej osoby. </a:t>
            </a:r>
          </a:p>
          <a:p>
            <a:pPr marL="0" indent="0" algn="just">
              <a:lnSpc>
                <a:spcPct val="90000"/>
              </a:lnSpc>
              <a:buNone/>
            </a:pPr>
            <a:r>
              <a:rPr lang="pl-PL" sz="1400" dirty="0"/>
              <a:t>W ujęciu rzeczywistym nie musi być realizowany przez administratora, ale przez jego pracowników.</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r>
              <a:rPr lang="pl-PL" sz="2800" b="1" dirty="0">
                <a:solidFill>
                  <a:schemeClr val="bg1"/>
                </a:solidFill>
              </a:rPr>
              <a:t>Informowanie o zbieraniu danych osobowych</a:t>
            </a:r>
          </a:p>
        </p:txBody>
      </p:sp>
    </p:spTree>
    <p:extLst>
      <p:ext uri="{BB962C8B-B14F-4D97-AF65-F5344CB8AC3E}">
        <p14:creationId xmlns:p14="http://schemas.microsoft.com/office/powerpoint/2010/main" val="696101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re Wrinkled dłoni z niektórymi monetami">
            <a:extLst>
              <a:ext uri="{FF2B5EF4-FFF2-40B4-BE49-F238E27FC236}">
                <a16:creationId xmlns:a16="http://schemas.microsoft.com/office/drawing/2014/main" id="{A3D78AA0-FAE0-61BB-83F5-9D2EFE44F01B}"/>
              </a:ext>
            </a:extLst>
          </p:cNvPr>
          <p:cNvPicPr>
            <a:picLocks noChangeAspect="1"/>
          </p:cNvPicPr>
          <p:nvPr/>
        </p:nvPicPr>
        <p:blipFill>
          <a:blip r:embed="rId2">
            <a:duotone>
              <a:schemeClr val="bg2">
                <a:shade val="45000"/>
                <a:satMod val="135000"/>
              </a:schemeClr>
              <a:prstClr val="white"/>
            </a:duotone>
            <a:alphaModFix amt="25000"/>
          </a:blip>
          <a:srcRect r="10999" b="-1"/>
          <a:stretch/>
        </p:blipFill>
        <p:spPr>
          <a:xfrm>
            <a:off x="-2361" y="10"/>
            <a:ext cx="9143980"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r>
              <a:rPr lang="pl-PL" b="1" dirty="0"/>
              <a:t>Prawo do przenoszenia danych osobowych</a:t>
            </a:r>
          </a:p>
        </p:txBody>
      </p:sp>
      <p:sp>
        <p:nvSpPr>
          <p:cNvPr id="3" name="Symbol zastępczy zawartości 2"/>
          <p:cNvSpPr>
            <a:spLocks noGrp="1"/>
          </p:cNvSpPr>
          <p:nvPr>
            <p:ph idx="1"/>
          </p:nvPr>
        </p:nvSpPr>
        <p:spPr>
          <a:xfrm>
            <a:off x="508000" y="2160589"/>
            <a:ext cx="6447501" cy="3880773"/>
          </a:xfrm>
        </p:spPr>
        <p:txBody>
          <a:bodyPr>
            <a:normAutofit/>
          </a:bodyPr>
          <a:lstStyle/>
          <a:p>
            <a:pPr algn="just">
              <a:lnSpc>
                <a:spcPct val="90000"/>
              </a:lnSpc>
            </a:pPr>
            <a:r>
              <a:rPr lang="pl-PL" dirty="0"/>
              <a:t>Osoba, której dane dotyczą może sama przesłać uzyskane dane nowemu administratorowi lub może żądać by dane osobowe zostały przesłane przez dotychczasowego administratora bezpośrednio innemu administratorowi, o ile jest to technicznie możliwe. </a:t>
            </a:r>
          </a:p>
          <a:p>
            <a:pPr algn="just">
              <a:lnSpc>
                <a:spcPct val="90000"/>
              </a:lnSpc>
            </a:pPr>
            <a:r>
              <a:rPr lang="pl-PL" dirty="0"/>
              <a:t>Aby realizacja omawianego uprawnienia była efektywna, przesłanie danych powinno odbyć się drogą elektroniczną (najczęściej z wykorzystaniem sieci Internet). W praktyce istnieje również możliwość przekazania danych innemu administratorowi na wymiennym nośniku danych, jednakże taka metoda przenoszenia danych jest coraz rzadziej wykorzystywana). </a:t>
            </a:r>
          </a:p>
        </p:txBody>
      </p:sp>
    </p:spTree>
    <p:extLst>
      <p:ext uri="{BB962C8B-B14F-4D97-AF65-F5344CB8AC3E}">
        <p14:creationId xmlns:p14="http://schemas.microsoft.com/office/powerpoint/2010/main" val="1040099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089535" y="609600"/>
            <a:ext cx="4865966" cy="1320800"/>
          </a:xfrm>
        </p:spPr>
        <p:txBody>
          <a:bodyPr>
            <a:normAutofit/>
          </a:bodyPr>
          <a:lstStyle/>
          <a:p>
            <a:pPr algn="ctr">
              <a:lnSpc>
                <a:spcPct val="90000"/>
              </a:lnSpc>
            </a:pPr>
            <a:r>
              <a:rPr lang="pl-PL" sz="2800" b="1" dirty="0"/>
              <a:t>Zakres danych objętych uprawnieniem do przenoszenia </a:t>
            </a:r>
          </a:p>
        </p:txBody>
      </p:sp>
      <p:pic>
        <p:nvPicPr>
          <p:cNvPr id="5" name="Picture 4" descr="Zygzak — wiersz wskaźnika">
            <a:extLst>
              <a:ext uri="{FF2B5EF4-FFF2-40B4-BE49-F238E27FC236}">
                <a16:creationId xmlns:a16="http://schemas.microsoft.com/office/drawing/2014/main" id="{F747EBDE-AF40-5D3B-6383-58DD410F73D2}"/>
              </a:ext>
            </a:extLst>
          </p:cNvPr>
          <p:cNvPicPr>
            <a:picLocks noChangeAspect="1"/>
          </p:cNvPicPr>
          <p:nvPr/>
        </p:nvPicPr>
        <p:blipFill>
          <a:blip r:embed="rId2">
            <a:duotone>
              <a:prstClr val="black"/>
              <a:schemeClr val="tx2">
                <a:tint val="45000"/>
                <a:satMod val="400000"/>
              </a:schemeClr>
            </a:duotone>
          </a:blip>
          <a:srcRect l="37624" r="42471" b="1"/>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2089535" y="1930400"/>
            <a:ext cx="4865966" cy="4738959"/>
          </a:xfrm>
        </p:spPr>
        <p:txBody>
          <a:bodyPr>
            <a:normAutofit/>
          </a:bodyPr>
          <a:lstStyle/>
          <a:p>
            <a:pPr marL="0" indent="0" algn="just">
              <a:lnSpc>
                <a:spcPct val="90000"/>
              </a:lnSpc>
              <a:buNone/>
            </a:pPr>
            <a:r>
              <a:rPr lang="pl-PL" sz="1400" dirty="0"/>
              <a:t>Uprawnienie jak wskazuje prawodawca dotyczy danych osobowych jej dotyczących, dostarczonych administratorowi. </a:t>
            </a:r>
          </a:p>
          <a:p>
            <a:pPr marL="0" indent="0" algn="just">
              <a:lnSpc>
                <a:spcPct val="90000"/>
              </a:lnSpc>
              <a:buNone/>
            </a:pPr>
            <a:r>
              <a:rPr lang="pl-PL" sz="1400" dirty="0"/>
              <a:t>Sformułowanie to jest niejednoznaczne co może być rozmaicie interpretowane. Nasuwa się pytanie czy chodzi o jedynie dane osobowe, które osoba podała administratorowi (np. wypełniając formularz rejestracyjny) lub świadomie dostarczyła administratorowi, nie tylko w momencie rejestracji (zawierania umowy lub wyrażania zgody), a także na dalszym etapie przetwarzania. Jest to wąskie rozumienia uprawnienia. </a:t>
            </a:r>
          </a:p>
          <a:p>
            <a:pPr marL="0" indent="0" algn="just">
              <a:lnSpc>
                <a:spcPct val="90000"/>
              </a:lnSpc>
              <a:buNone/>
            </a:pPr>
            <a:r>
              <a:rPr lang="pl-PL" sz="1400" dirty="0"/>
              <a:t>Szerokie zaś rozumienie wskazuje, że  chodzi także o dane, które administrator zdołał zgromadzić w oparciu o analizę aktywności osoby, również bez świadomości ze strony tej osoby (ujęcie szerokie), gdyż i w tym przypadku można twierdzić, że osoba poprzez swoje działania dostarczyła dane administratorowi.</a:t>
            </a:r>
          </a:p>
          <a:p>
            <a:pPr marL="0" indent="0" algn="just">
              <a:lnSpc>
                <a:spcPct val="90000"/>
              </a:lnSpc>
              <a:buNone/>
            </a:pPr>
            <a:r>
              <a:rPr lang="pl-PL" sz="1400" dirty="0"/>
              <a:t>Za ujęciem wąskim opowiadają się przedsiębiorcy, natomiast szerokie ujęcie jako właściwe wskazują organy ochrony danych skupione w grupie roboczej (art. 29).</a:t>
            </a:r>
          </a:p>
        </p:txBody>
      </p:sp>
    </p:spTree>
    <p:extLst>
      <p:ext uri="{BB962C8B-B14F-4D97-AF65-F5344CB8AC3E}">
        <p14:creationId xmlns:p14="http://schemas.microsoft.com/office/powerpoint/2010/main" val="388822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p:cNvSpPr>
            <a:spLocks noGrp="1"/>
          </p:cNvSpPr>
          <p:nvPr>
            <p:ph type="title"/>
          </p:nvPr>
        </p:nvSpPr>
        <p:spPr>
          <a:xfrm>
            <a:off x="5386292" y="609600"/>
            <a:ext cx="3384742" cy="2227730"/>
          </a:xfrm>
        </p:spPr>
        <p:txBody>
          <a:bodyPr anchor="ctr">
            <a:normAutofit/>
          </a:bodyPr>
          <a:lstStyle/>
          <a:p>
            <a:pPr algn="ctr">
              <a:lnSpc>
                <a:spcPct val="90000"/>
              </a:lnSpc>
            </a:pPr>
            <a:r>
              <a:rPr lang="pl-PL" sz="2800" b="1" dirty="0">
                <a:solidFill>
                  <a:srgbClr val="FFFFFF"/>
                </a:solidFill>
              </a:rPr>
              <a:t>Relacja: prawo do przenoszenia danych i prawo do usunięcia danych osobowych</a:t>
            </a:r>
          </a:p>
        </p:txBody>
      </p:sp>
      <p:pic>
        <p:nvPicPr>
          <p:cNvPr id="7" name="Graphic 6" descr="Scales of Justice">
            <a:extLst>
              <a:ext uri="{FF2B5EF4-FFF2-40B4-BE49-F238E27FC236}">
                <a16:creationId xmlns:a16="http://schemas.microsoft.com/office/drawing/2014/main" id="{1547ECFD-78E6-A702-DDF8-954A0544C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7938" y="2027159"/>
            <a:ext cx="2892580" cy="2892580"/>
          </a:xfrm>
          <a:prstGeom prst="rect">
            <a:avLst/>
          </a:prstGeom>
        </p:spPr>
      </p:pic>
      <p:sp>
        <p:nvSpPr>
          <p:cNvPr id="3" name="Symbol zastępczy zawartości 2"/>
          <p:cNvSpPr>
            <a:spLocks noGrp="1"/>
          </p:cNvSpPr>
          <p:nvPr>
            <p:ph idx="1"/>
          </p:nvPr>
        </p:nvSpPr>
        <p:spPr>
          <a:xfrm>
            <a:off x="5386293" y="2837328"/>
            <a:ext cx="3384741" cy="3904039"/>
          </a:xfrm>
        </p:spPr>
        <p:txBody>
          <a:bodyPr anchor="t">
            <a:normAutofit lnSpcReduction="10000"/>
          </a:bodyPr>
          <a:lstStyle/>
          <a:p>
            <a:pPr algn="just">
              <a:lnSpc>
                <a:spcPct val="90000"/>
              </a:lnSpc>
            </a:pPr>
            <a:r>
              <a:rPr lang="pl-PL" sz="1400" dirty="0">
                <a:solidFill>
                  <a:srgbClr val="FFFFFF"/>
                </a:solidFill>
              </a:rPr>
              <a:t>Wykonanie prawa do przenoszenia danych pozostaje bez uszczerbku dla prawa do usunięcia danych (prawa do bycia zapomnianym);</a:t>
            </a:r>
          </a:p>
          <a:p>
            <a:pPr algn="just">
              <a:lnSpc>
                <a:spcPct val="90000"/>
              </a:lnSpc>
            </a:pPr>
            <a:r>
              <a:rPr lang="pl-PL" sz="1400" dirty="0">
                <a:solidFill>
                  <a:srgbClr val="FFFFFF"/>
                </a:solidFill>
              </a:rPr>
              <a:t>Prawo do przenoszenia danych i prawo do usunięcia danych są uprawnieniami zasadniczo od siebie niezależnymi, choć w pewien sposób ze sobą powiązane. </a:t>
            </a:r>
          </a:p>
          <a:p>
            <a:pPr algn="just">
              <a:lnSpc>
                <a:spcPct val="90000"/>
              </a:lnSpc>
            </a:pPr>
            <a:r>
              <a:rPr lang="pl-PL" sz="1400" dirty="0">
                <a:solidFill>
                  <a:srgbClr val="FFFFFF"/>
                </a:solidFill>
              </a:rPr>
              <a:t>W przypadku realizacji prawa do przenoszenia danych podmiot danych może domagać się od administratora usunięcia danych na swój temat, jeśli zachodzą przesłanki, np. gdy osoba, której dane dotyczą wycofała swoją zgodę na przetwarzanie danych, a administrator nie ma innej podstawy prawnej przetwarzania.</a:t>
            </a:r>
          </a:p>
        </p:txBody>
      </p:sp>
    </p:spTree>
    <p:extLst>
      <p:ext uri="{BB962C8B-B14F-4D97-AF65-F5344CB8AC3E}">
        <p14:creationId xmlns:p14="http://schemas.microsoft.com/office/powerpoint/2010/main" val="16649191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pPr algn="ctr">
              <a:lnSpc>
                <a:spcPct val="90000"/>
              </a:lnSpc>
            </a:pPr>
            <a:r>
              <a:rPr lang="pl-PL" sz="2800" b="1" dirty="0"/>
              <a:t>Zautomatyzowane podejmowanie decyzji w indywidualnych przypadkach w tym profilowanie</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000126" y="2160590"/>
            <a:ext cx="6353174" cy="4364754"/>
          </a:xfrm>
        </p:spPr>
        <p:txBody>
          <a:bodyPr>
            <a:noAutofit/>
          </a:bodyPr>
          <a:lstStyle/>
          <a:p>
            <a:pPr marL="0" indent="0" algn="just">
              <a:lnSpc>
                <a:spcPct val="90000"/>
              </a:lnSpc>
              <a:buNone/>
            </a:pPr>
            <a:r>
              <a:rPr lang="pl-PL" sz="1400" dirty="0"/>
              <a:t>Uprawnienie do niepodlegania decyzji opartej wyłącznie na zautomatyzowanym przetwarzaniu danych jest przejawem szeroko rozumianego prawa do ochrony danych osobowych i stanowi ważny jego element. </a:t>
            </a:r>
          </a:p>
          <a:p>
            <a:pPr marL="0" indent="0" algn="just">
              <a:lnSpc>
                <a:spcPct val="90000"/>
              </a:lnSpc>
              <a:buNone/>
            </a:pPr>
            <a:r>
              <a:rPr lang="pl-PL" sz="1400" dirty="0"/>
              <a:t>Istotą omawianego uprawnienia jest zapobieganie negatywnym konsekwencjom wynikającym z automatyzacji procesów przetwarzania danych, gdyż tego rodzaju procesy mogą stanowić zagrożenie dla osób, których dane poddawane są przetwarzaniu.</a:t>
            </a:r>
          </a:p>
          <a:p>
            <a:pPr marL="0" indent="0" algn="just">
              <a:lnSpc>
                <a:spcPct val="90000"/>
              </a:lnSpc>
              <a:buNone/>
            </a:pPr>
            <a:r>
              <a:rPr lang="pl-PL" sz="1400" dirty="0"/>
              <a:t>W przypadku pełnej automatyzacji przetwarzania podmiot danych nie ma możliwości oddziaływania  na przebieg tego procesu (nie może zwrócić się do osoby, która podejmuje decyzje, ponieważ rozstrzygnięcie podejmowane jest przez komputer a procedury zautomatyzowane mogą nie uwzględniać okoliczności istotnych dla oceny podmiotu (algorytmy w oparciu o które dokonywane jest przewarzanie, mogą nie przewidywać sytuacji szczególnych, wyjątkowych). </a:t>
            </a:r>
          </a:p>
          <a:p>
            <a:pPr marL="0" indent="0" algn="just">
              <a:lnSpc>
                <a:spcPct val="90000"/>
              </a:lnSpc>
              <a:buNone/>
            </a:pPr>
            <a:r>
              <a:rPr lang="pl-PL" sz="1400" dirty="0"/>
              <a:t>Dlatego aby chronić osoby, których dane dotyczą prawodawca przewidział omawiane uprawnienie, ograniczając jednak zakres do przypadków pełnej automatyzacji podejmowania decyzji, gdy tego rodzaju rozstrzygnięcia wywołują skutki prawne wobec podmiotu danych, bądź w podobny sposób istotnie wpływają na niego.</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35639705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260648"/>
            <a:ext cx="4616450" cy="6480720"/>
          </a:xfrm>
        </p:spPr>
        <p:txBody>
          <a:bodyPr anchor="ctr">
            <a:normAutofit/>
          </a:bodyPr>
          <a:lstStyle/>
          <a:p>
            <a:pPr marL="0" indent="0" algn="just">
              <a:lnSpc>
                <a:spcPct val="90000"/>
              </a:lnSpc>
              <a:buNone/>
            </a:pPr>
            <a:r>
              <a:rPr lang="pl-PL" sz="1600" dirty="0"/>
              <a:t>Sformułowanie „prawo do tego by nie podlegać decyzji” nie jest równoznaczne z wykorzystywanym na gruncie </a:t>
            </a:r>
            <a:r>
              <a:rPr lang="pl-PL" sz="1600" dirty="0" err="1"/>
              <a:t>u.o.d.o</a:t>
            </a:r>
            <a:r>
              <a:rPr lang="pl-PL" sz="1600" dirty="0"/>
              <a:t>. z 1997 r. określeniem niedopuszczalne jest ostateczne rozstrzygnięcie. </a:t>
            </a:r>
          </a:p>
          <a:p>
            <a:pPr marL="0" indent="0" algn="just">
              <a:lnSpc>
                <a:spcPct val="90000"/>
              </a:lnSpc>
              <a:buNone/>
            </a:pPr>
            <a:r>
              <a:rPr lang="pl-PL" sz="1600" dirty="0"/>
              <a:t>Różnica polega na tym, że prawodawca unijny pozostawia podmiotowi danych możliwość decydowania o tym, czy osoba chce, czy też nie chce podlegać decyzji opartej na zautomatyzowanym przetwarzaniu, czego przejawem jest uwzględnienie przesłanki wyraźnej zgody podmiotu danych, natomiast prawodawca unijny implementując dyrektywę wprowadził ogólny zakaz przewidując dla niego 2 wyjątki.</a:t>
            </a:r>
          </a:p>
          <a:p>
            <a:pPr marL="0" indent="0" algn="just">
              <a:lnSpc>
                <a:spcPct val="90000"/>
              </a:lnSpc>
              <a:buNone/>
            </a:pPr>
            <a:r>
              <a:rPr lang="pl-PL" sz="1600" dirty="0"/>
              <a:t>Obecne rozwiązanie jest bardziej elastyczne, a jednocześnie pozwala uwzględnić wolę osoby, której dane dotyczą. Może to jednak prowadzić do ograniczenia ochrony wskutek uzyskiwania zgody w okolicznościach wskazujących na brak faktycznej swobody podmiotu danych (np. zgoda wyrażona w obawie utraty określonych korzyści) jednak zapobiegać temu mają wymogi odnoszące się do treści, zakresu i sposobu wyrażenia zgody.</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lnSpc>
                <a:spcPct val="90000"/>
              </a:lnSpc>
            </a:pPr>
            <a:r>
              <a:rPr lang="pl-PL" sz="2000" b="1" dirty="0">
                <a:solidFill>
                  <a:schemeClr val="bg1"/>
                </a:solidFill>
              </a:rPr>
              <a:t>Zautomatyzowane podejmowanie decyzji w indywidualnych przypadkach w tym profilowanie</a:t>
            </a:r>
          </a:p>
        </p:txBody>
      </p:sp>
    </p:spTree>
    <p:extLst>
      <p:ext uri="{BB962C8B-B14F-4D97-AF65-F5344CB8AC3E}">
        <p14:creationId xmlns:p14="http://schemas.microsoft.com/office/powerpoint/2010/main" val="257980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lnSpc>
                <a:spcPct val="90000"/>
              </a:lnSpc>
            </a:pPr>
            <a:r>
              <a:rPr lang="pl-PL" sz="2300" b="1" dirty="0">
                <a:solidFill>
                  <a:schemeClr val="tx1">
                    <a:lumMod val="85000"/>
                    <a:lumOff val="15000"/>
                  </a:schemeClr>
                </a:solidFill>
              </a:rPr>
              <a:t>Zautomatyzowane podejmowanie decyzji w indywidualnych przypadkach w tym profilowanie</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609601"/>
            <a:ext cx="4133472" cy="5175624"/>
          </a:xfrm>
        </p:spPr>
        <p:txBody>
          <a:bodyPr anchor="ctr">
            <a:noAutofit/>
          </a:bodyPr>
          <a:lstStyle/>
          <a:p>
            <a:pPr algn="just">
              <a:lnSpc>
                <a:spcPct val="90000"/>
              </a:lnSpc>
            </a:pPr>
            <a:r>
              <a:rPr lang="pl-PL" sz="1200" dirty="0">
                <a:solidFill>
                  <a:srgbClr val="FFFFFF"/>
                </a:solidFill>
              </a:rPr>
              <a:t>Odniesienie się do pełnej automatyzacji procesu podejmowania decyzji oznacza, że omawiane uprawnienie dotyczy jedynie przypadków, gdy proces przetwarzania jest dokonywany  w taki sposób, że decyzja opiera się wyłącznie na zautomatyzowanym przetwarzaniu, a więc automatyzacja dotyczy całego procesu podejmowania decyzji a nie jedynie jego części. Nie chodzi tu o wsparcie informatyczne przy podejmowaniu decyzji co można określić automatyzacją częściową.</a:t>
            </a:r>
          </a:p>
          <a:p>
            <a:pPr algn="just">
              <a:lnSpc>
                <a:spcPct val="90000"/>
              </a:lnSpc>
            </a:pPr>
            <a:r>
              <a:rPr lang="pl-PL" sz="1200" dirty="0">
                <a:solidFill>
                  <a:srgbClr val="FFFFFF"/>
                </a:solidFill>
              </a:rPr>
              <a:t>Uprawnienie to przysługuje jedynie w przypadku gdy decyzja wywołuje wobec osoby, której dane dotyczą skutki prawne lub w podobny sposób istotnie na nią wpływa. O skutkach prawnych można mówić wówczas gdy rezultatem decyzji jest powstanie, zmiana lub wygaśnięcie określonego stosunku prawnego (rozumianego jako relacja miedzy podmiotami regulowana normami prawnymi). Prawodawca unijny nie ogranicza niniejszego uprawnienia wyłącznie do skutków prawnych, ale uznaje iż wystarczającą przesłanką jest tu istotny wpływ jaki decyzja może wywierać na osobę, której dane dotyczą. Negatywne konsekwencje jakie mogą wynikać z zautomatyzowanego przetwarzania danych, dotyczą często odmowy przyznania określonych korzyści podmiotowi danych, np. automatyczne odrzucenie wniosku kredytowego, elektroniczne metody rekrutacji – w tych przypadkach przysługuje omawiane uprawnienie.</a:t>
            </a:r>
          </a:p>
          <a:p>
            <a:pPr algn="just">
              <a:lnSpc>
                <a:spcPct val="90000"/>
              </a:lnSpc>
            </a:pPr>
            <a:r>
              <a:rPr lang="pl-PL" sz="1200" dirty="0">
                <a:solidFill>
                  <a:srgbClr val="FFFFFF"/>
                </a:solidFill>
              </a:rPr>
              <a:t>W przypadku gdy zautomatyzowane przetwarzanie wskutek którego dochodzi do podjęcia decyzji nie wywołuje skutków prawnych ani też nie ma istotnego wpływu na osobę, której dane dotyczą omawiane uprawnienie  nie przysługuje.</a:t>
            </a:r>
          </a:p>
        </p:txBody>
      </p:sp>
    </p:spTree>
    <p:extLst>
      <p:ext uri="{BB962C8B-B14F-4D97-AF65-F5344CB8AC3E}">
        <p14:creationId xmlns:p14="http://schemas.microsoft.com/office/powerpoint/2010/main" val="444465580"/>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pPr algn="ctr"/>
            <a:r>
              <a:rPr lang="pl-PL" b="1" dirty="0"/>
              <a:t>Profilowanie</a:t>
            </a:r>
          </a:p>
        </p:txBody>
      </p:sp>
      <p:sp>
        <p:nvSpPr>
          <p:cNvPr id="23"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336549"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3900" y="3818467"/>
            <a:ext cx="3337719"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00950" y="0"/>
            <a:ext cx="12954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ymbol zastępczy zawartości 2"/>
          <p:cNvSpPr>
            <a:spLocks noGrp="1"/>
          </p:cNvSpPr>
          <p:nvPr>
            <p:ph idx="1"/>
          </p:nvPr>
        </p:nvSpPr>
        <p:spPr>
          <a:xfrm>
            <a:off x="1000126" y="1556792"/>
            <a:ext cx="6353174" cy="4752528"/>
          </a:xfrm>
        </p:spPr>
        <p:txBody>
          <a:bodyPr>
            <a:normAutofit/>
          </a:bodyPr>
          <a:lstStyle/>
          <a:p>
            <a:pPr algn="just">
              <a:lnSpc>
                <a:spcPct val="90000"/>
              </a:lnSpc>
            </a:pPr>
            <a:r>
              <a:rPr lang="pl-PL" sz="1400" dirty="0"/>
              <a:t>Regulacja art. 22 jako jeden z rodzajów zautomatyzowanego przetwarzania wskazuje profilowanie. </a:t>
            </a:r>
          </a:p>
          <a:p>
            <a:pPr algn="just">
              <a:lnSpc>
                <a:spcPct val="90000"/>
              </a:lnSpc>
            </a:pPr>
            <a:r>
              <a:rPr lang="pl-PL" sz="1400" dirty="0"/>
              <a:t>Profilowanie wiąże się z ryzykiem błędnej oceny danej osoby pod kątem występowania u niej określonej cechy, która wynika z jej profilu, ponieważ profil oparty jest na danych statystycznych nie sprawdza się w przypadku każdej osoby, gdyż odrywa się on od indywidualnych cech danej osoby i nie uwzględnia jej indywidualnej sytuacji, co może prowadzić do dyskryminacji. Ponadto wskazuje się przy nim na inne zagrożenia, w tym zagrożenie dla prawa do prywatności,  w sytuacji gdy osoba nie wie że jest profilowana.</a:t>
            </a:r>
          </a:p>
          <a:p>
            <a:pPr algn="just">
              <a:lnSpc>
                <a:spcPct val="90000"/>
              </a:lnSpc>
            </a:pPr>
            <a:r>
              <a:rPr lang="pl-PL" sz="1400" dirty="0"/>
              <a:t>Przepis nie zabrania profilowania, przyznaje jednak osobie prawo do wniesienia sprzeciwu wobec tego rodzaju przetwarzania oraz prawa do niepodlegania decyzjom opartym wyłącznie na profilowaniu, w przypadku gdy decyzje te wywołują wobec osoby skutki prawne lub w podobny sposób istotnie na nią wpływają. </a:t>
            </a:r>
          </a:p>
          <a:p>
            <a:pPr algn="just">
              <a:lnSpc>
                <a:spcPct val="90000"/>
              </a:lnSpc>
            </a:pPr>
            <a:r>
              <a:rPr lang="pl-PL" sz="1400" dirty="0"/>
              <a:t>Ograniczenia dotyczące profilowania mogą wynikać z przepisów szczególnych, takim przykładem jest ustawa o świadczeniu usług drogą elektroniczną (art. 19).</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9230" y="0"/>
            <a:ext cx="1324770"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835651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lnSpc>
                <a:spcPct val="90000"/>
              </a:lnSpc>
            </a:pPr>
            <a:r>
              <a:rPr lang="pl-PL" sz="2500" b="1" dirty="0">
                <a:solidFill>
                  <a:srgbClr val="FFFFFF"/>
                </a:solidFill>
              </a:rPr>
              <a:t>Uprawnienie do niepodlegania decyzjom opierającym się na zautomatyzowanym przetwarzaniu - charakter</a:t>
            </a:r>
          </a:p>
        </p:txBody>
      </p:sp>
      <p:sp>
        <p:nvSpPr>
          <p:cNvPr id="3" name="Symbol zastępczy zawartości 2"/>
          <p:cNvSpPr>
            <a:spLocks noGrp="1"/>
          </p:cNvSpPr>
          <p:nvPr>
            <p:ph idx="1"/>
          </p:nvPr>
        </p:nvSpPr>
        <p:spPr>
          <a:xfrm>
            <a:off x="508000" y="1772816"/>
            <a:ext cx="6447501" cy="4824535"/>
          </a:xfrm>
        </p:spPr>
        <p:txBody>
          <a:bodyPr>
            <a:normAutofit/>
          </a:bodyPr>
          <a:lstStyle/>
          <a:p>
            <a:pPr marL="0" indent="0" algn="just">
              <a:lnSpc>
                <a:spcPct val="90000"/>
              </a:lnSpc>
              <a:buNone/>
            </a:pPr>
            <a:r>
              <a:rPr lang="pl-PL" sz="1400" dirty="0">
                <a:solidFill>
                  <a:srgbClr val="FFFFFF"/>
                </a:solidFill>
              </a:rPr>
              <a:t>Uprawnienie to nie ma charakteru bezwzględnego i podlega ograniczeniom. Prawodawca dopuszcza możliwość podejmowania decyzji opartych na pełnej automatyzacji wskazując 3 grupy przypadków w odniesieniu do których uprawnienie nie przysługuje. Dotyczy to sytuacji gdy:</a:t>
            </a:r>
          </a:p>
          <a:p>
            <a:pPr algn="just">
              <a:lnSpc>
                <a:spcPct val="90000"/>
              </a:lnSpc>
            </a:pPr>
            <a:r>
              <a:rPr lang="pl-PL" sz="1400" dirty="0">
                <a:solidFill>
                  <a:srgbClr val="FFFFFF"/>
                </a:solidFill>
              </a:rPr>
              <a:t>Decyzja jest niezbędna do zawarcia lub wykonania umowy między osobą, której dane dotyczą a administratorem; Dotyczy to przypadków gdy przetwarzanie jest istotnym elementem usługi albo jest ściśle powiązane ze sposobem zawarcia umowy, a swoboda umów sprawia, że podmiot danych może zdecydować, czy chce zawrzeć tego rodzaju umowę, czy też nie;</a:t>
            </a:r>
          </a:p>
          <a:p>
            <a:pPr algn="just">
              <a:lnSpc>
                <a:spcPct val="90000"/>
              </a:lnSpc>
            </a:pPr>
            <a:r>
              <a:rPr lang="pl-PL" sz="1400" dirty="0">
                <a:solidFill>
                  <a:srgbClr val="FFFFFF"/>
                </a:solidFill>
              </a:rPr>
              <a:t>Decyzja jest dozwolona przez prawo (UE lub państwa członkowskiego), któremu podlega administrator i które przewiduje właściwe środki ochrony praw, wolności i prawnie uzasadnionych interesów osoby, której dane dotyczą; np. polskie regulacje: ustawa o promocji zatrudnienia i instytucjach rynku pracy, w których określone są mechanizmy profilowania pomocy dla osób bezrobotnych uszczegółowione aktem wykonawczym;</a:t>
            </a:r>
          </a:p>
          <a:p>
            <a:pPr algn="just">
              <a:lnSpc>
                <a:spcPct val="90000"/>
              </a:lnSpc>
            </a:pPr>
            <a:r>
              <a:rPr lang="pl-PL" sz="1400" dirty="0">
                <a:solidFill>
                  <a:srgbClr val="FFFFFF"/>
                </a:solidFill>
              </a:rPr>
              <a:t>Decyzja opiera się na wyraźnej zgodzie osoby, której dane dotyczą. Dopuszczalne jest w tym wypadku wyraźne działanie potwierdzające, jeżeli okoliczności tego działania nie budzą wątpliwości co do woli podmiotu danych.</a:t>
            </a:r>
          </a:p>
        </p:txBody>
      </p:sp>
    </p:spTree>
    <p:extLst>
      <p:ext uri="{BB962C8B-B14F-4D97-AF65-F5344CB8AC3E}">
        <p14:creationId xmlns:p14="http://schemas.microsoft.com/office/powerpoint/2010/main" val="455694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lnSpc>
                <a:spcPct val="90000"/>
              </a:lnSpc>
            </a:pPr>
            <a:r>
              <a:rPr lang="pl-PL" sz="2500" b="1" dirty="0"/>
              <a:t>Uprawnienie do niepodlegania decyzjom opierającym się na zautomatyzowanym przetwarzaniu - charakter</a:t>
            </a:r>
          </a:p>
        </p:txBody>
      </p:sp>
      <p:sp>
        <p:nvSpPr>
          <p:cNvPr id="3" name="Symbol zastępczy zawartości 2"/>
          <p:cNvSpPr>
            <a:spLocks noGrp="1"/>
          </p:cNvSpPr>
          <p:nvPr>
            <p:ph idx="1"/>
          </p:nvPr>
        </p:nvSpPr>
        <p:spPr>
          <a:xfrm>
            <a:off x="508000" y="2160589"/>
            <a:ext cx="6447501" cy="3880773"/>
          </a:xfrm>
        </p:spPr>
        <p:txBody>
          <a:bodyPr>
            <a:normAutofit lnSpcReduction="10000"/>
          </a:bodyPr>
          <a:lstStyle/>
          <a:p>
            <a:pPr marL="0" indent="0" algn="just">
              <a:buNone/>
            </a:pPr>
            <a:r>
              <a:rPr lang="pl-PL" dirty="0"/>
              <a:t>Jeśli administrator działa na podstawie umowy lub zgody i uprawnienie do niepodlegania decyzjom dotyczącym zautomatyzowanego przetwarzania nie przysługuje, administrator jest zobowiązany  wdrożyć właściwe środki ochrony praw, wolności  i prawnie uzasadnionych interesów osoby, której dane dotyczą. </a:t>
            </a:r>
          </a:p>
          <a:p>
            <a:pPr marL="0" indent="0" algn="just">
              <a:buNone/>
            </a:pPr>
            <a:r>
              <a:rPr lang="pl-PL" dirty="0"/>
              <a:t>Środki te powinny obejmować co najmniej prawo do uzyskania interwencji ludzkiej ze strony administratora, do wyrażenia własnego stanowiska i do zakwestionowania tej decyzji. </a:t>
            </a:r>
          </a:p>
          <a:p>
            <a:pPr marL="0" indent="0" algn="just">
              <a:buNone/>
            </a:pPr>
            <a:r>
              <a:rPr lang="pl-PL" dirty="0"/>
              <a:t>Określenie minimalnych wymogów oznacza, że administrator może zagwarantować osobie, której dane dotyczą także inne możliwości związane z podejmowaniem decyzji w procedurze pełni zautomatyzowanej.</a:t>
            </a:r>
          </a:p>
        </p:txBody>
      </p:sp>
    </p:spTree>
    <p:extLst>
      <p:ext uri="{BB962C8B-B14F-4D97-AF65-F5344CB8AC3E}">
        <p14:creationId xmlns:p14="http://schemas.microsoft.com/office/powerpoint/2010/main" val="1216603819"/>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wie osoby sprawujące swoje ręce">
            <a:extLst>
              <a:ext uri="{FF2B5EF4-FFF2-40B4-BE49-F238E27FC236}">
                <a16:creationId xmlns:a16="http://schemas.microsoft.com/office/drawing/2014/main" id="{3C052D82-7D30-4430-ED3A-530009D9CC60}"/>
              </a:ext>
            </a:extLst>
          </p:cNvPr>
          <p:cNvPicPr>
            <a:picLocks noChangeAspect="1"/>
          </p:cNvPicPr>
          <p:nvPr/>
        </p:nvPicPr>
        <p:blipFill>
          <a:blip r:embed="rId2">
            <a:duotone>
              <a:schemeClr val="bg2">
                <a:shade val="45000"/>
                <a:satMod val="135000"/>
              </a:schemeClr>
              <a:prstClr val="white"/>
            </a:duotone>
            <a:alphaModFix amt="25000"/>
          </a:blip>
          <a:srcRect l="2446" r="8553" b="-1"/>
          <a:stretch/>
        </p:blipFill>
        <p:spPr>
          <a:xfrm>
            <a:off x="20" y="10"/>
            <a:ext cx="9143980" cy="6857990"/>
          </a:xfrm>
          <a:prstGeom prst="rect">
            <a:avLst/>
          </a:prstGeom>
        </p:spPr>
      </p:pic>
      <p:grpSp>
        <p:nvGrpSpPr>
          <p:cNvPr id="11" name="Group 10">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2" name="Straight Connector 11">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Isosceles Triangle 15">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Isosceles Triangle 20">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p:cNvSpPr>
            <a:spLocks noGrp="1"/>
          </p:cNvSpPr>
          <p:nvPr>
            <p:ph type="title"/>
          </p:nvPr>
        </p:nvSpPr>
        <p:spPr>
          <a:xfrm>
            <a:off x="508000" y="609600"/>
            <a:ext cx="6447501" cy="1320800"/>
          </a:xfrm>
        </p:spPr>
        <p:txBody>
          <a:bodyPr>
            <a:normAutofit/>
          </a:bodyPr>
          <a:lstStyle/>
          <a:p>
            <a:pPr algn="ctr">
              <a:lnSpc>
                <a:spcPct val="90000"/>
              </a:lnSpc>
            </a:pPr>
            <a:r>
              <a:rPr lang="pl-PL" sz="2800" b="1" dirty="0"/>
              <a:t>Uprawnienie do niepodlegania decyzjom o zautomatyzowanym przetwarzaniu</a:t>
            </a:r>
          </a:p>
        </p:txBody>
      </p:sp>
      <p:sp>
        <p:nvSpPr>
          <p:cNvPr id="3" name="Symbol zastępczy zawartości 2"/>
          <p:cNvSpPr>
            <a:spLocks noGrp="1"/>
          </p:cNvSpPr>
          <p:nvPr>
            <p:ph idx="1"/>
          </p:nvPr>
        </p:nvSpPr>
        <p:spPr>
          <a:xfrm>
            <a:off x="508000" y="2160589"/>
            <a:ext cx="6447501" cy="3880773"/>
          </a:xfrm>
        </p:spPr>
        <p:txBody>
          <a:bodyPr>
            <a:normAutofit/>
          </a:bodyPr>
          <a:lstStyle/>
          <a:p>
            <a:pPr algn="just"/>
            <a:r>
              <a:rPr lang="pl-PL" sz="1700" dirty="0"/>
              <a:t>Prawodawca unijny wprowadza ogólny zakaz podejmowania decyzji opierających się zautomatyzowanym przetwarzaniu wobec określonych kategorii danych - danych wrażliwych ujawniających pochodzenie rasowe lub etniczne, przekonania religijne lub światopoglądowe, przynależność do związków zawodowych…</a:t>
            </a:r>
          </a:p>
          <a:p>
            <a:pPr algn="just"/>
            <a:r>
              <a:rPr lang="pl-PL" sz="1700" dirty="0"/>
              <a:t>Wyjątek jednak od tej zasady dotyczy: </a:t>
            </a:r>
          </a:p>
          <a:p>
            <a:pPr marL="0" indent="0" algn="just">
              <a:buNone/>
            </a:pPr>
            <a:r>
              <a:rPr lang="pl-PL" sz="1700" dirty="0"/>
              <a:t>Przetwarzania co do którego została udzielona wyraźna zgoda osoby, której dane dotyczą;</a:t>
            </a:r>
          </a:p>
          <a:p>
            <a:pPr marL="0" indent="0" algn="just">
              <a:buNone/>
            </a:pPr>
            <a:r>
              <a:rPr lang="pl-PL" sz="1700" dirty="0"/>
              <a:t>Gdy przetwarzanie jest niezbędne ze względów związanych z ważnym interesem publicznym na podstawie prawa pod warunkiem, że istnieją właściwe środki ochrony praw, wolności i prawnie uzasadnionych interesów osoby, której dane dotyczą.</a:t>
            </a:r>
          </a:p>
        </p:txBody>
      </p:sp>
    </p:spTree>
    <p:extLst>
      <p:ext uri="{BB962C8B-B14F-4D97-AF65-F5344CB8AC3E}">
        <p14:creationId xmlns:p14="http://schemas.microsoft.com/office/powerpoint/2010/main" val="2187342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539552" y="908720"/>
            <a:ext cx="3245599" cy="5224724"/>
          </a:xfrm>
        </p:spPr>
        <p:txBody>
          <a:bodyPr anchor="ctr">
            <a:normAutofit/>
          </a:bodyPr>
          <a:lstStyle/>
          <a:p>
            <a:pPr algn="ctr"/>
            <a:r>
              <a:rPr lang="pl-PL" sz="2500" b="1" dirty="0"/>
              <a:t>Zakres przedmiotowy informowania</a:t>
            </a:r>
            <a:br>
              <a:rPr lang="pl-PL" sz="2500" b="1" dirty="0"/>
            </a:br>
            <a:r>
              <a:rPr lang="pl-PL" sz="2500" b="1" dirty="0"/>
              <a:t>(art.13 ust. 1 RODO)</a:t>
            </a:r>
          </a:p>
        </p:txBody>
      </p:sp>
      <p:sp>
        <p:nvSpPr>
          <p:cNvPr id="3" name="Symbol zastępczy zawartości 2"/>
          <p:cNvSpPr>
            <a:spLocks noGrp="1"/>
          </p:cNvSpPr>
          <p:nvPr>
            <p:ph idx="1"/>
          </p:nvPr>
        </p:nvSpPr>
        <p:spPr>
          <a:xfrm>
            <a:off x="3490721" y="188640"/>
            <a:ext cx="3464779" cy="6480720"/>
          </a:xfrm>
        </p:spPr>
        <p:txBody>
          <a:bodyPr anchor="ctr">
            <a:normAutofit fontScale="92500" lnSpcReduction="20000"/>
          </a:bodyPr>
          <a:lstStyle/>
          <a:p>
            <a:pPr marL="0" indent="0">
              <a:lnSpc>
                <a:spcPct val="90000"/>
              </a:lnSpc>
              <a:buNone/>
            </a:pPr>
            <a:r>
              <a:rPr lang="pl-PL" sz="1100" dirty="0"/>
              <a:t>Do tej kategorii zostały zaliczone informacje:</a:t>
            </a:r>
          </a:p>
          <a:p>
            <a:pPr marL="514350" indent="-514350" algn="just">
              <a:lnSpc>
                <a:spcPct val="90000"/>
              </a:lnSpc>
              <a:buAutoNum type="arabicPeriod"/>
            </a:pPr>
            <a:r>
              <a:rPr lang="pl-PL" sz="1100" dirty="0"/>
              <a:t>Identyfikujące administratora (nazwa, nazwisko), pozwalające na skontaktowanie się z nim (dane kontaktowe: adres siedziby, nr telefonu) ew. identyfikujące przedstawiciela administratora gdy nie ma jednostki organizacyjnej w UE;</a:t>
            </a:r>
          </a:p>
          <a:p>
            <a:pPr marL="514350" indent="-514350" algn="just">
              <a:lnSpc>
                <a:spcPct val="90000"/>
              </a:lnSpc>
              <a:buAutoNum type="arabicPeriod"/>
            </a:pPr>
            <a:r>
              <a:rPr lang="pl-PL" sz="1100" dirty="0"/>
              <a:t>Informacje pozwalające na skontaktowanie się z inspektorem ochrony danych osoby (nr telefonu, adres e-mail), jeżeli administrator ma obowiązek jego ustanowienia  lub gdy dobrowolnie został ustanowiony (reguluje to art. 37 RODO – obowiązek występuje m.in. gdy administratorem jest organ lub podmiot publiczny), gdy nie ma inspektora nie ma też obowiązku informacyjnego;</a:t>
            </a:r>
          </a:p>
          <a:p>
            <a:pPr marL="514350" indent="-514350" algn="just">
              <a:lnSpc>
                <a:spcPct val="90000"/>
              </a:lnSpc>
              <a:buAutoNum type="arabicPeriod"/>
            </a:pPr>
            <a:r>
              <a:rPr lang="pl-PL" sz="1100" dirty="0"/>
              <a:t>Informacje dotyczące celów przetwarzania i podstaw prawnych przetwarzania (przynajmniej o tych celach, które są mu znane na etapie zbierania danych, bez konieczności wskazywania celów potencjalnych);</a:t>
            </a:r>
          </a:p>
          <a:p>
            <a:pPr marL="514350" indent="-514350" algn="just">
              <a:lnSpc>
                <a:spcPct val="90000"/>
              </a:lnSpc>
              <a:buAutoNum type="arabicPeriod"/>
            </a:pPr>
            <a:r>
              <a:rPr lang="pl-PL" sz="1100" dirty="0"/>
              <a:t>Informacje o tym jaki prawnie ustanowiony cel stanowi podstawę przetwarzania danych (jakie prawnie uzasadnione interesy przyświecają procesowi przetwarzania, takim celem może być marketing);</a:t>
            </a:r>
          </a:p>
          <a:p>
            <a:pPr marL="514350" indent="-514350" algn="just">
              <a:lnSpc>
                <a:spcPct val="90000"/>
              </a:lnSpc>
              <a:buAutoNum type="arabicPeriod"/>
            </a:pPr>
            <a:r>
              <a:rPr lang="pl-PL" sz="1100" dirty="0"/>
              <a:t>Informacje o odbiorcach lub o kategoriach odbiorców danych (nie dotyczy to podmiotów publicznych np. policji, sądów, organów administracji publicznej) bardzo wiele takich podmiotów może uzyskiwać  informacje w ramach prowadzonego postępowania i nie ma potrzeby informowania o tych podmiotach - byłoby to bowiem bardzo trudne i też nie wydaje się konieczne. W ramach pojęcia odbiorcy natomiast mieszczą się podmioty przetwarzające dane na zlecenie administratora, którym przetwarzanie zostało lub ma zostać powierzone; </a:t>
            </a:r>
          </a:p>
          <a:p>
            <a:pPr marL="514350" indent="-514350" algn="just">
              <a:lnSpc>
                <a:spcPct val="90000"/>
              </a:lnSpc>
              <a:buAutoNum type="arabicPeriod"/>
            </a:pPr>
            <a:r>
              <a:rPr lang="pl-PL" sz="1100" dirty="0"/>
              <a:t>Informacje dotyczące przekazywania danych do państwa trzeciego, bądź organizacji międzynarodowej i związanych z tym wymogach (obowiązek dotyczy tylko sytuacji, gdy administrator zamierza te dane przekazywać dalej. </a:t>
            </a:r>
          </a:p>
          <a:p>
            <a:pPr marL="0" indent="0" algn="just">
              <a:lnSpc>
                <a:spcPct val="90000"/>
              </a:lnSpc>
              <a:buNone/>
            </a:pPr>
            <a:r>
              <a:rPr lang="pl-PL" sz="1100" dirty="0"/>
              <a:t>Dodatkowe informacje, które powinien przekazać administrator  są określone w ust. 2 – informacje te zostały określone jako inne niezbędne dla zapewnienia rzetelności i przejrzystości przetwarzani</a:t>
            </a:r>
            <a:r>
              <a:rPr lang="pl-PL" sz="700" dirty="0"/>
              <a:t>a.</a:t>
            </a:r>
          </a:p>
        </p:txBody>
      </p:sp>
    </p:spTree>
    <p:extLst>
      <p:ext uri="{BB962C8B-B14F-4D97-AF65-F5344CB8AC3E}">
        <p14:creationId xmlns:p14="http://schemas.microsoft.com/office/powerpoint/2010/main" val="3813614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188640"/>
            <a:ext cx="4616450" cy="6677826"/>
          </a:xfrm>
        </p:spPr>
        <p:txBody>
          <a:bodyPr anchor="ctr">
            <a:normAutofit/>
          </a:bodyPr>
          <a:lstStyle/>
          <a:p>
            <a:pPr marL="0" indent="0" algn="just">
              <a:lnSpc>
                <a:spcPct val="90000"/>
              </a:lnSpc>
              <a:buNone/>
            </a:pPr>
            <a:r>
              <a:rPr lang="pl-PL" sz="1400" dirty="0"/>
              <a:t>Uprawnienia podmiotu danych i obowiązki administratora nie mają charakteru absolutnego i mogą podlegać ograniczeniom. </a:t>
            </a:r>
          </a:p>
          <a:p>
            <a:pPr marL="0" indent="0" algn="just">
              <a:lnSpc>
                <a:spcPct val="90000"/>
              </a:lnSpc>
              <a:buNone/>
            </a:pPr>
            <a:r>
              <a:rPr lang="pl-PL" sz="1400" dirty="0"/>
              <a:t>Oprócz ograniczeń określonych treścią RODO przepis art. 23 przewiduje możliwość wprowadzenia dalszych ograniczeń prawem UE i prawem państwa członkowskiego. </a:t>
            </a:r>
          </a:p>
          <a:p>
            <a:pPr marL="0" indent="0" algn="just">
              <a:lnSpc>
                <a:spcPct val="90000"/>
              </a:lnSpc>
              <a:buNone/>
            </a:pPr>
            <a:r>
              <a:rPr lang="pl-PL" sz="1400" dirty="0"/>
              <a:t>Ograniczenia te mogą dotyczyć: uprawnień i obowiązków informacyjnych, prawa dostępu do danych, prawa do sprostowania danych, prawa do usunięcia – prawa do bycia zapomnianym, prawa do ograniczenia przetwarzania, obowiązku o sprostowaniu lub usunięciu danych osobowych lub o ograniczeniu przetwarzania, prawa do przenoszenia danych, prawa do sprzeciwu, prawa do niepodlegania decyzji, która opiera się wyłącznie na zautomatyzowanym przetwarzaniu w tym profilowaniu, prawa do zawiadomienia o naruszeniu ochrony danych osobowych, a także zasad dotyczących przetwarzania danych.  </a:t>
            </a:r>
          </a:p>
          <a:p>
            <a:pPr marL="0" indent="0" algn="just">
              <a:lnSpc>
                <a:spcPct val="90000"/>
              </a:lnSpc>
              <a:buNone/>
            </a:pPr>
            <a:r>
              <a:rPr lang="pl-PL" sz="1400" dirty="0"/>
              <a:t>Ograniczenie te powinny odpowiadać prawom i obowiązkom przewidzianym w art. 12-22 RODO jeśli ograniczenie takie nie narusza istoty podstawowych praw i wolności oraz jest w demokratycznym społeczeństwie środkiem niezbędnym i proporcjonalnym służącym realizacji celów wskazanych w tym przepisie. Wymogi te są zbliżone do tych, które wynikają z art. 31 ust. 3 Konstytucji RP, ale nie ma w tym wypadku wymogu co do aktu normatywnego przewidującego ograniczenia.</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865356" cy="4351866"/>
          </a:xfrm>
        </p:spPr>
        <p:txBody>
          <a:bodyPr anchor="ctr">
            <a:normAutofit/>
          </a:bodyPr>
          <a:lstStyle/>
          <a:p>
            <a:pPr algn="ctr">
              <a:lnSpc>
                <a:spcPct val="90000"/>
              </a:lnSpc>
            </a:pPr>
            <a:r>
              <a:rPr lang="pl-PL" sz="2800" b="1" dirty="0">
                <a:solidFill>
                  <a:schemeClr val="bg1"/>
                </a:solidFill>
              </a:rPr>
              <a:t>Uprawnienie UE i państwa członkowskiego do prawnego ograniczenia uprawnień oraz obowiązków administratora</a:t>
            </a:r>
          </a:p>
        </p:txBody>
      </p:sp>
    </p:spTree>
    <p:extLst>
      <p:ext uri="{BB962C8B-B14F-4D97-AF65-F5344CB8AC3E}">
        <p14:creationId xmlns:p14="http://schemas.microsoft.com/office/powerpoint/2010/main" val="3977492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1000126" y="609600"/>
            <a:ext cx="6447501" cy="1320800"/>
          </a:xfrm>
        </p:spPr>
        <p:txBody>
          <a:bodyPr>
            <a:normAutofit/>
          </a:bodyPr>
          <a:lstStyle/>
          <a:p>
            <a:pPr algn="ctr"/>
            <a:r>
              <a:rPr lang="pl-PL" b="1" dirty="0"/>
              <a:t>Dopuszczalne przesłanki ograniczenia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1000126" y="2160589"/>
            <a:ext cx="6447501" cy="3880773"/>
          </a:xfrm>
        </p:spPr>
        <p:txBody>
          <a:bodyPr>
            <a:normAutofit/>
          </a:bodyPr>
          <a:lstStyle/>
          <a:p>
            <a:pPr algn="just">
              <a:lnSpc>
                <a:spcPct val="90000"/>
              </a:lnSpc>
            </a:pPr>
            <a:r>
              <a:rPr lang="pl-PL" sz="1200" dirty="0"/>
              <a:t>obrona;</a:t>
            </a:r>
          </a:p>
          <a:p>
            <a:pPr algn="just">
              <a:lnSpc>
                <a:spcPct val="90000"/>
              </a:lnSpc>
            </a:pPr>
            <a:r>
              <a:rPr lang="pl-PL" sz="1200" dirty="0"/>
              <a:t>bezpieczeństwo narodowe;</a:t>
            </a:r>
          </a:p>
          <a:p>
            <a:pPr algn="just">
              <a:lnSpc>
                <a:spcPct val="90000"/>
              </a:lnSpc>
            </a:pPr>
            <a:r>
              <a:rPr lang="pl-PL" sz="1200" dirty="0"/>
              <a:t>bezpieczeństwo publiczne;</a:t>
            </a:r>
          </a:p>
          <a:p>
            <a:pPr algn="just">
              <a:lnSpc>
                <a:spcPct val="90000"/>
              </a:lnSpc>
            </a:pPr>
            <a:r>
              <a:rPr lang="pl-PL" sz="1200" dirty="0"/>
              <a:t>zapobieganie przestępczości, prowadzenie postępowań przygotowawczych, wykrywanie lub ściganie czynów zabronionych lub wykonywanie kar w tym ochrona przed zagrożeniami dla bezpieczeństwem publicznym i zapobieganie takim zagrożeniom</a:t>
            </a:r>
          </a:p>
          <a:p>
            <a:pPr algn="just">
              <a:lnSpc>
                <a:spcPct val="90000"/>
              </a:lnSpc>
            </a:pPr>
            <a:r>
              <a:rPr lang="pl-PL" sz="1200" dirty="0"/>
              <a:t>inne ważne cele leżące w ogólnym interesie publicznym UE lub państwa członkowskiego w szczególności ważny interes gospodarczy lub finansowy UE lub państwa członkowskiego,  w tym kwestie pieniężne, budżetowe i podatkowe, zdrowie publiczne  i zabezpieczenie społeczne. Grupa ta ma charakter różnorodny: ekonomiczny, zdrowotny i socjalny;</a:t>
            </a:r>
          </a:p>
          <a:p>
            <a:pPr algn="just">
              <a:lnSpc>
                <a:spcPct val="90000"/>
              </a:lnSpc>
            </a:pPr>
            <a:r>
              <a:rPr lang="pl-PL" sz="1200" dirty="0"/>
              <a:t>niezależność sądów i postepowania sądowego zapobieganie naruszeniom zasad etyki w zawodach regulowanych a także powadzenie postępowań w takich sprawach, ich wykrywaniu oraz ściganiu, funkcje kontrolne, inspekcyjne , regulacyjne związane nawet sporadycznie ze sprawowaniem władzy publicznej, egzekucja roszczeń cywilnoprawnych. Grupa tam charakter szczegółowy.</a:t>
            </a:r>
          </a:p>
          <a:p>
            <a:pPr marL="0" indent="0" algn="just">
              <a:lnSpc>
                <a:spcPct val="90000"/>
              </a:lnSpc>
              <a:buNone/>
            </a:pPr>
            <a:r>
              <a:rPr lang="pl-PL" sz="1200" dirty="0"/>
              <a:t>Przepis ten nie obejmuje przesłanki: ochrony środowiska i moralności publicznej.</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06350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r>
              <a:rPr lang="pl-PL" sz="2500" b="1" dirty="0">
                <a:solidFill>
                  <a:schemeClr val="tx1">
                    <a:lumMod val="85000"/>
                    <a:lumOff val="15000"/>
                  </a:schemeClr>
                </a:solidFill>
              </a:rPr>
              <a:t>Minimalne wymogi dotyczące przepisów wprowadzających ograniczenia</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0"/>
            <a:ext cx="4133472" cy="6741368"/>
          </a:xfrm>
        </p:spPr>
        <p:txBody>
          <a:bodyPr anchor="ctr">
            <a:normAutofit/>
          </a:bodyPr>
          <a:lstStyle/>
          <a:p>
            <a:pPr algn="just">
              <a:lnSpc>
                <a:spcPct val="90000"/>
              </a:lnSpc>
            </a:pPr>
            <a:r>
              <a:rPr lang="pl-PL" sz="1600" dirty="0">
                <a:solidFill>
                  <a:srgbClr val="FFFFFF"/>
                </a:solidFill>
              </a:rPr>
              <a:t>Akt ustanawiający ograniczenia powinien zawierać szczegółowe przepisy o: celach przetwarzania lub kategoriach przetwarzania, kategoriach danych osobowych, zakresie wprowadzonych ograniczeń, zabezpieczeniach zapobiegających nadużyciom lub niezgodnemu z prawem dostępowi lub przekazywaniu; określeniu administratora lub kategorii administratorów; okresach przechowywania oraz mających zastosowanie zabezpieczeniach z uwzględnieniem charakteru zakresu i celów przetwarzania lub kategorii przetwarzania; ryzyku naruszenia praw lub wolności osoby, której dane dotyczą oraz prawie osób, której dane dotyczą do uzyskania informacji o ograniczeniach, o ile nie narusza to celu ograniczenia.</a:t>
            </a:r>
          </a:p>
          <a:p>
            <a:pPr algn="just">
              <a:lnSpc>
                <a:spcPct val="90000"/>
              </a:lnSpc>
            </a:pPr>
            <a:r>
              <a:rPr lang="pl-PL" sz="1600" dirty="0">
                <a:solidFill>
                  <a:srgbClr val="FFFFFF"/>
                </a:solidFill>
              </a:rPr>
              <a:t>Polski ustawodawca wykorzystał możliwość ustanowienia ograniczeń, w regulacjach </a:t>
            </a:r>
            <a:r>
              <a:rPr lang="pl-PL" sz="1600" dirty="0" err="1">
                <a:solidFill>
                  <a:srgbClr val="FFFFFF"/>
                </a:solidFill>
              </a:rPr>
              <a:t>u.o.d.o</a:t>
            </a:r>
            <a:r>
              <a:rPr lang="pl-PL" sz="1600" dirty="0">
                <a:solidFill>
                  <a:srgbClr val="FFFFFF"/>
                </a:solidFill>
              </a:rPr>
              <a:t>. z 2018 zostały wprowadzone wyjątki w zakresie zwolnienia administratorów wykonujących zadania publiczne z niektórych obowiązków informacyjnych (art. 3-5 </a:t>
            </a:r>
            <a:r>
              <a:rPr lang="pl-PL" sz="1600" dirty="0" err="1">
                <a:solidFill>
                  <a:srgbClr val="FFFFFF"/>
                </a:solidFill>
              </a:rPr>
              <a:t>u.o.d.o</a:t>
            </a:r>
            <a:r>
              <a:rPr lang="pl-PL" sz="1600" dirty="0">
                <a:solidFill>
                  <a:srgbClr val="FFFFFF"/>
                </a:solidFill>
              </a:rPr>
              <a:t>. z 2018 ).</a:t>
            </a:r>
          </a:p>
        </p:txBody>
      </p:sp>
    </p:spTree>
    <p:extLst>
      <p:ext uri="{BB962C8B-B14F-4D97-AF65-F5344CB8AC3E}">
        <p14:creationId xmlns:p14="http://schemas.microsoft.com/office/powerpoint/2010/main" val="488564717"/>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782962" y="1179151"/>
            <a:ext cx="2475485" cy="4463889"/>
          </a:xfrm>
        </p:spPr>
        <p:txBody>
          <a:bodyPr anchor="ctr">
            <a:normAutofit/>
          </a:bodyPr>
          <a:lstStyle/>
          <a:p>
            <a:pPr algn="ctr">
              <a:lnSpc>
                <a:spcPct val="90000"/>
              </a:lnSpc>
            </a:pPr>
            <a:r>
              <a:rPr lang="pl-PL" sz="2500" b="1" dirty="0"/>
              <a:t>Obowiązek ogólny: Przejrzyste Informowanie i przejrzysta komunikacja oraz tryb wykonywania prawa przez osobę, której dane dotyczą  (art. 12)</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3734188" y="260648"/>
            <a:ext cx="4755762" cy="6408712"/>
          </a:xfrm>
        </p:spPr>
        <p:txBody>
          <a:bodyPr anchor="ctr">
            <a:normAutofit/>
          </a:bodyPr>
          <a:lstStyle/>
          <a:p>
            <a:pPr marL="0" indent="0" algn="just">
              <a:lnSpc>
                <a:spcPct val="90000"/>
              </a:lnSpc>
              <a:buNone/>
            </a:pPr>
            <a:r>
              <a:rPr lang="pl-PL" sz="1500" dirty="0"/>
              <a:t>Obowiązek ten nawiązuje do zasady przejrzystości przetwarzania danych dla osoby, której dane dotyczą. </a:t>
            </a:r>
          </a:p>
          <a:p>
            <a:pPr marL="0" indent="0" algn="just">
              <a:lnSpc>
                <a:spcPct val="90000"/>
              </a:lnSpc>
              <a:buNone/>
            </a:pPr>
            <a:r>
              <a:rPr lang="pl-PL" sz="1500" dirty="0"/>
              <a:t>Regulacja określa podstawowe wymogi odnoszące się do sposobu informowania i komunikacji: nakłada na administratora obowiązek ułatwienia osobie, której dane dotyczą realizacji przyznanych uprawnień, udzielenie informacji o działaniach, jakie podjął w ramach realizacji tych uprawnień lub przyczynach niepodjęcia takich działań,  także o możliwości wniesienia skargi do organu nadzorczego oraz skorzystania ze środków ochrony prawnej przed sądem rozstrzyga kwestie odpłatności za wskazane powyżej czynności (ich realizacja ma być co do zasady bezpłatna, jednak przepis w tym zakresie przewiduje wyjątki), wskazuje na uprawnienie administratora do żądania dodatkowych informacji niezbędnych do potwierdzenia tożsamości osoby, której dane dotyczą oraz możliwości opatrywania informacji przekazywanych podmiotom danych standardowymi znakami graficznymi.</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13713932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37171" y="609600"/>
            <a:ext cx="4818330" cy="1320800"/>
          </a:xfrm>
        </p:spPr>
        <p:txBody>
          <a:bodyPr>
            <a:normAutofit/>
          </a:bodyPr>
          <a:lstStyle/>
          <a:p>
            <a:pPr algn="ctr">
              <a:lnSpc>
                <a:spcPct val="90000"/>
              </a:lnSpc>
            </a:pPr>
            <a:r>
              <a:rPr lang="pl-PL" sz="1700" b="1" dirty="0"/>
              <a:t>Obowiązek ogólny: Przejrzyste Informowanie i przejrzysta komunikacja oraz tryb wykonywania prawa przez osobę, której dane dotyczą (art. 12)</a:t>
            </a:r>
          </a:p>
        </p:txBody>
      </p:sp>
      <p:pic>
        <p:nvPicPr>
          <p:cNvPr id="5" name="Picture 4">
            <a:extLst>
              <a:ext uri="{FF2B5EF4-FFF2-40B4-BE49-F238E27FC236}">
                <a16:creationId xmlns:a16="http://schemas.microsoft.com/office/drawing/2014/main" id="{12E49206-8944-AEDF-2BE2-2B1293041F88}"/>
              </a:ext>
            </a:extLst>
          </p:cNvPr>
          <p:cNvPicPr>
            <a:picLocks noChangeAspect="1"/>
          </p:cNvPicPr>
          <p:nvPr/>
        </p:nvPicPr>
        <p:blipFill>
          <a:blip r:embed="rId2"/>
          <a:srcRect l="39863" r="43342" b="-1"/>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2137171" y="1700809"/>
            <a:ext cx="4818330" cy="4340554"/>
          </a:xfrm>
        </p:spPr>
        <p:txBody>
          <a:bodyPr>
            <a:noAutofit/>
          </a:bodyPr>
          <a:lstStyle/>
          <a:p>
            <a:pPr algn="just">
              <a:lnSpc>
                <a:spcPct val="90000"/>
              </a:lnSpc>
            </a:pPr>
            <a:r>
              <a:rPr lang="pl-PL" sz="1400" dirty="0"/>
              <a:t>Obowiązek informowania obejmuje przekazywanie osobie, której dane dotyczą informacji przy gromadzeniu danych zarówno bezpośrednio od tej osoby jak i przy pozyskiwaniu danych z innych źródeł.</a:t>
            </a:r>
          </a:p>
          <a:p>
            <a:pPr algn="just">
              <a:lnSpc>
                <a:spcPct val="90000"/>
              </a:lnSpc>
            </a:pPr>
            <a:r>
              <a:rPr lang="pl-PL" sz="1400" dirty="0"/>
              <a:t>Komunikacja  odnosi się z kolei do realizacji prawa dostępu osoby, której dane dotyczą do swoich danych, wymiany informacji między administratorem danych a podmiotem danych przy realizacji prawa do sprostowania danych, prawa do usunięcia danych – prawa do bycia zapomnianym, prawa do ograniczenia przetwarzania i związanego z tymi uprawnieniami obowiązku powiadomienia o sprostowaniu, usunięciu lub ograniczeniu przetwarzania, prawa do przenoszenia danych, prawa do sprzeciwu, prawa niepodlegania zautomatyzowanym decyzjom i profilowaniu oraz zawiadamiania osoby, której dane dotyczą o naruszeniu ochrony danych osobowych.</a:t>
            </a:r>
          </a:p>
          <a:p>
            <a:pPr algn="just">
              <a:lnSpc>
                <a:spcPct val="90000"/>
              </a:lnSpc>
            </a:pPr>
            <a:r>
              <a:rPr lang="pl-PL" sz="1400" dirty="0"/>
              <a:t>W przypadku  informowania mamy do czynienia z przekazywaniem informacji podmiotowi danych przez administratora, a więc z działaniem jednostronnym, natomiast w przypadku komunikacji działanie to ma wymiar dwustronny – powinna następować interakcja między administratorem a podmiotem danych. </a:t>
            </a:r>
          </a:p>
        </p:txBody>
      </p:sp>
    </p:spTree>
    <p:extLst>
      <p:ext uri="{BB962C8B-B14F-4D97-AF65-F5344CB8AC3E}">
        <p14:creationId xmlns:p14="http://schemas.microsoft.com/office/powerpoint/2010/main" val="5580278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84035" y="-603448"/>
            <a:ext cx="4616450" cy="8568952"/>
          </a:xfrm>
        </p:spPr>
        <p:txBody>
          <a:bodyPr anchor="ctr">
            <a:noAutofit/>
          </a:bodyPr>
          <a:lstStyle/>
          <a:p>
            <a:pPr marL="0" indent="0" algn="just">
              <a:lnSpc>
                <a:spcPct val="90000"/>
              </a:lnSpc>
              <a:buNone/>
            </a:pPr>
            <a:r>
              <a:rPr lang="pl-PL" sz="1400" dirty="0"/>
              <a:t>Środki wykorzystywane przez administratora muszą pozwalać na udzielenie informacji zwięzłej, przejrzystej, zrozumiałej i w ławo dostępnej formie, jasnym i prostym językiem. Nie sposób uznać za spełnienie omawianego obowiązku przekazywania informacji zbyt obszernych (np. wielostronicowych), sformułowanych w sposób zawiły i niezrozumiały (np. opartych na wielokrotnych odesłaniach), trudno dostępnych (np. zbyt małą czcionką,  w kolorze utrudniającym przeczytanie tekstu), językiem specjalistycznym (np. z użyciem żargonu, terminologii niezrozumiałej dla przeciętnego człowieka).</a:t>
            </a:r>
          </a:p>
          <a:p>
            <a:pPr marL="0" indent="0" algn="just">
              <a:lnSpc>
                <a:spcPct val="90000"/>
              </a:lnSpc>
              <a:buNone/>
            </a:pPr>
            <a:r>
              <a:rPr lang="pl-PL" sz="1400" dirty="0"/>
              <a:t>Informacje mogą być udzielone w różnej formie: na piśmie lub w innej postaci  (w tym w stosownych przypadkach – elektronicznie) a nawet ustnie – jeżeli osoba, której dane dotyczą tego zażąda.  W tym ostatnim przypadku informacja może zostać udzielona, jeżeli administrator potwierdzi tożsamość osoby, której dane dotyczą.</a:t>
            </a:r>
          </a:p>
          <a:p>
            <a:pPr marL="0" indent="0" algn="just">
              <a:lnSpc>
                <a:spcPct val="90000"/>
              </a:lnSpc>
              <a:buNone/>
            </a:pPr>
            <a:r>
              <a:rPr lang="pl-PL" sz="1400" dirty="0"/>
              <a:t>Administrator ma obowiązek ułatwiać osobie, której dane dotyczą wykonywania uprawnień określonych w przepisach art. 15-22);</a:t>
            </a:r>
          </a:p>
          <a:p>
            <a:pPr marL="0" indent="0" algn="just">
              <a:lnSpc>
                <a:spcPct val="90000"/>
              </a:lnSpc>
              <a:buNone/>
            </a:pPr>
            <a:r>
              <a:rPr lang="pl-PL" sz="1400" dirty="0"/>
              <a:t>Administrator ma obowiązek niezwłocznego poinformowania osoby, której dane dotyczą o powodach niepodjęcia działań oraz o możliwości wniesienia skargi do organu nadzorczego, a  także o możliwości skorzystania ze środków ochrony prawnej przed sądem. Obowiązek ten powinien być spełniony najpóźniej w terminie miesiąca od dnia w którym administrator otrzymał żądanie.</a:t>
            </a:r>
          </a:p>
        </p:txBody>
      </p:sp>
      <p:sp>
        <p:nvSpPr>
          <p:cNvPr id="10" name="Rectangle 9">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0"/>
            <a:ext cx="3493008"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2" name="Straight Connector 11">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942659" y="0"/>
            <a:ext cx="794940"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91200" y="3721395"/>
            <a:ext cx="325917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6"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Isosceles Triangle 27">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872243" y="1253067"/>
            <a:ext cx="2528807" cy="4351866"/>
          </a:xfrm>
        </p:spPr>
        <p:txBody>
          <a:bodyPr anchor="ctr">
            <a:normAutofit/>
          </a:bodyPr>
          <a:lstStyle/>
          <a:p>
            <a:pPr algn="ctr">
              <a:lnSpc>
                <a:spcPct val="90000"/>
              </a:lnSpc>
            </a:pPr>
            <a:r>
              <a:rPr lang="pl-PL" sz="2500" b="1" dirty="0">
                <a:solidFill>
                  <a:schemeClr val="bg1"/>
                </a:solidFill>
              </a:rPr>
              <a:t>Obowiązek ogólny: Przejrzyste Informowanie i przejrzysta komunikacja oraz tryb wykonywania prawa przez osobę, której dane dotyczą (art. 12)</a:t>
            </a:r>
          </a:p>
        </p:txBody>
      </p:sp>
    </p:spTree>
    <p:extLst>
      <p:ext uri="{BB962C8B-B14F-4D97-AF65-F5344CB8AC3E}">
        <p14:creationId xmlns:p14="http://schemas.microsoft.com/office/powerpoint/2010/main" val="29218282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718AE3-DC19-10F8-88EF-810BA51F75EC}"/>
              </a:ext>
            </a:extLst>
          </p:cNvPr>
          <p:cNvSpPr>
            <a:spLocks noGrp="1"/>
          </p:cNvSpPr>
          <p:nvPr>
            <p:ph type="title"/>
          </p:nvPr>
        </p:nvSpPr>
        <p:spPr/>
        <p:txBody>
          <a:bodyPr>
            <a:normAutofit/>
          </a:bodyPr>
          <a:lstStyle/>
          <a:p>
            <a:pPr algn="ctr"/>
            <a:r>
              <a:rPr lang="pl-PL" sz="2000" dirty="0"/>
              <a:t>Obowiązek ogólny: Przejrzyste Informowanie i przejrzysta komunikacja oraz tryb wykonywania prawa przez osobę, której dane dotyczą (art. 12)</a:t>
            </a:r>
          </a:p>
        </p:txBody>
      </p:sp>
      <p:sp>
        <p:nvSpPr>
          <p:cNvPr id="3" name="Symbol zastępczy zawartości 2">
            <a:extLst>
              <a:ext uri="{FF2B5EF4-FFF2-40B4-BE49-F238E27FC236}">
                <a16:creationId xmlns:a16="http://schemas.microsoft.com/office/drawing/2014/main" id="{FE618B35-266F-3DE4-9462-6FC0BB3F1ABB}"/>
              </a:ext>
            </a:extLst>
          </p:cNvPr>
          <p:cNvSpPr>
            <a:spLocks noGrp="1"/>
          </p:cNvSpPr>
          <p:nvPr>
            <p:ph idx="1"/>
          </p:nvPr>
        </p:nvSpPr>
        <p:spPr>
          <a:xfrm>
            <a:off x="609599" y="1844824"/>
            <a:ext cx="6347714" cy="4196539"/>
          </a:xfrm>
        </p:spPr>
        <p:txBody>
          <a:bodyPr>
            <a:normAutofit fontScale="92500" lnSpcReduction="10000"/>
          </a:bodyPr>
          <a:lstStyle/>
          <a:p>
            <a:pPr algn="just"/>
            <a:r>
              <a:rPr lang="pl-PL" dirty="0"/>
              <a:t>Administrator ma obowiązek działania bez zbędnej zwłoki. Reguła ta została doprecyzowana przez określenie konkretnych terminów maksymalnych, co do zasady realizacja uprawnień podmiotu danych  i poinformowanie o podjętych działaniach powinno nastąpić w terminie miesiąca od otrzymania żądania Wyjątkowo w razie potrzeby termin miesięczny może zostać przedłużony o kolejne dwa miesiące z uwagi na skomplikowany  charakter żądania lub liczbę żądań, przy czym w przypadku przedłużenia terminu administrator w ciągu miesiąca od otrzymania żądania powinien poinformować osobę, której dane dotyczą o przedłużeniu terminu i podać przyczynę opóźnienia.</a:t>
            </a:r>
          </a:p>
          <a:p>
            <a:pPr algn="just"/>
            <a:r>
              <a:rPr lang="pl-PL" dirty="0"/>
              <a:t>Jeżeli osoba, której dane dotyczą przekazała swoje żądanie elektronicznie, informacje także powinny być w miarę możliwości przekazywane  elektronicznie, chyba że osoba której dane dotyczą zażąda innej formy.</a:t>
            </a:r>
          </a:p>
          <a:p>
            <a:endParaRPr lang="pl-PL" dirty="0"/>
          </a:p>
        </p:txBody>
      </p:sp>
    </p:spTree>
    <p:extLst>
      <p:ext uri="{BB962C8B-B14F-4D97-AF65-F5344CB8AC3E}">
        <p14:creationId xmlns:p14="http://schemas.microsoft.com/office/powerpoint/2010/main" val="3667406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 name="Tytuł 1"/>
          <p:cNvSpPr>
            <a:spLocks noGrp="1"/>
          </p:cNvSpPr>
          <p:nvPr>
            <p:ph type="title"/>
          </p:nvPr>
        </p:nvSpPr>
        <p:spPr>
          <a:xfrm>
            <a:off x="508000" y="609600"/>
            <a:ext cx="2882531" cy="5175624"/>
          </a:xfrm>
        </p:spPr>
        <p:txBody>
          <a:bodyPr anchor="ctr">
            <a:normAutofit/>
          </a:bodyPr>
          <a:lstStyle/>
          <a:p>
            <a:pPr algn="ctr">
              <a:lnSpc>
                <a:spcPct val="90000"/>
              </a:lnSpc>
            </a:pPr>
            <a:r>
              <a:rPr lang="pl-PL" sz="2800" b="1" dirty="0">
                <a:solidFill>
                  <a:schemeClr val="tx1">
                    <a:lumMod val="85000"/>
                    <a:lumOff val="15000"/>
                  </a:schemeClr>
                </a:solidFill>
              </a:rPr>
              <a:t>Obowiązek ogólny: Przejrzyste Informowanie i przejrzysta komunikacja oraz tryb wykonywania prawa przez osobę, której dane dotyczą (art. 12)</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ymbol zastępczy zawartości 2"/>
          <p:cNvSpPr>
            <a:spLocks noGrp="1"/>
          </p:cNvSpPr>
          <p:nvPr>
            <p:ph idx="1"/>
          </p:nvPr>
        </p:nvSpPr>
        <p:spPr>
          <a:xfrm>
            <a:off x="4587063" y="0"/>
            <a:ext cx="4133472" cy="6741368"/>
          </a:xfrm>
        </p:spPr>
        <p:txBody>
          <a:bodyPr anchor="ctr">
            <a:noAutofit/>
          </a:bodyPr>
          <a:lstStyle/>
          <a:p>
            <a:pPr algn="just">
              <a:lnSpc>
                <a:spcPct val="90000"/>
              </a:lnSpc>
            </a:pPr>
            <a:r>
              <a:rPr lang="pl-PL" sz="1200" dirty="0">
                <a:solidFill>
                  <a:srgbClr val="FFFFFF"/>
                </a:solidFill>
              </a:rPr>
              <a:t>Udzielanie informacji i komunikacja mają – są charakter nieodpłatny - jest wolne od opłat. Wyjątek dotyczy sytuacji, gdy żądania osoby, której dane dotyczą są ewidentnie nieuzasadnione lub nadmierne (w szczególności ze względu na swój ciągły charakter). Gdy żądania są ewidentnie nieuzasadnione lub nadmierne wówczas administrator: może pobrać rozsądną opłatę uwzględniając administracyjne koszty udzielenia informacji, prowadzenia komunikacji lub podjęcia żądanych działań, albo może odmówić podjęcia działań w związku z żądaniem. </a:t>
            </a:r>
          </a:p>
          <a:p>
            <a:pPr algn="just">
              <a:lnSpc>
                <a:spcPct val="90000"/>
              </a:lnSpc>
            </a:pPr>
            <a:r>
              <a:rPr lang="pl-PL" sz="1200" dirty="0">
                <a:solidFill>
                  <a:srgbClr val="FFFFFF"/>
                </a:solidFill>
              </a:rPr>
              <a:t>Obowiązek wykazania, że żądanie ma ewidentnie nieuzasadniony lub nadmierny charakter spoczywa na administratorze – np. bardzo częste (bezustanne, ciągłe, nieprzerwane) kierowanie żądań przez podmiot danych. Opłata powinna być rozsądna – powinna uwzględniać  administracyjne koszty podejmowanych działań (udzielenia informacji, prowadzenia komunikacji lub podjęcia innych żądanych działań ), przy czym opłata ta nie powinna być wygórowana, aby nie zniechęcała (nie uniemożliwiała) korzystanie z przysługujących  podmiotowi  danych uprawnień, a  jedynie ograniczała żądanie nieuzasadnione i nadmierne.  Jeśli administrator ma uzasadnione wątpliwości co do tożsamości osoby fizycznej składającej żądanie może domagać się dodatkowych informacji niezbędnych do potwierdzenia tożsamości osoby, której dane dotyczą.</a:t>
            </a:r>
          </a:p>
          <a:p>
            <a:pPr algn="just">
              <a:lnSpc>
                <a:spcPct val="90000"/>
              </a:lnSpc>
            </a:pPr>
            <a:r>
              <a:rPr lang="pl-PL" sz="1200" dirty="0">
                <a:solidFill>
                  <a:srgbClr val="FFFFFF"/>
                </a:solidFill>
              </a:rPr>
              <a:t>Administrator ma możliwość opatrzenia informacji przekazywanych podmiotom danych standardowymi znakami graficznymi.</a:t>
            </a:r>
          </a:p>
        </p:txBody>
      </p:sp>
    </p:spTree>
    <p:extLst>
      <p:ext uri="{BB962C8B-B14F-4D97-AF65-F5344CB8AC3E}">
        <p14:creationId xmlns:p14="http://schemas.microsoft.com/office/powerpoint/2010/main" val="3610839787"/>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C25D07-15FB-EF6E-9A54-A7F55DB66C08}"/>
              </a:ext>
            </a:extLst>
          </p:cNvPr>
          <p:cNvSpPr>
            <a:spLocks noGrp="1"/>
          </p:cNvSpPr>
          <p:nvPr>
            <p:ph type="title"/>
          </p:nvPr>
        </p:nvSpPr>
        <p:spPr/>
        <p:txBody>
          <a:bodyPr/>
          <a:lstStyle/>
          <a:p>
            <a:r>
              <a:rPr lang="pl-PL" dirty="0"/>
              <a:t>            Literatura</a:t>
            </a:r>
          </a:p>
        </p:txBody>
      </p:sp>
      <p:sp>
        <p:nvSpPr>
          <p:cNvPr id="3" name="Symbol zastępczy zawartości 2">
            <a:extLst>
              <a:ext uri="{FF2B5EF4-FFF2-40B4-BE49-F238E27FC236}">
                <a16:creationId xmlns:a16="http://schemas.microsoft.com/office/drawing/2014/main" id="{4F15DE80-FA1A-ABAB-C4E1-3FB39A506511}"/>
              </a:ext>
            </a:extLst>
          </p:cNvPr>
          <p:cNvSpPr>
            <a:spLocks noGrp="1"/>
          </p:cNvSpPr>
          <p:nvPr>
            <p:ph idx="1"/>
          </p:nvPr>
        </p:nvSpPr>
        <p:spPr/>
        <p:txBody>
          <a:bodyPr/>
          <a:lstStyle/>
          <a:p>
            <a:pPr algn="just"/>
            <a:r>
              <a:rPr lang="pl-PL" dirty="0"/>
              <a:t>E. Bielak-</a:t>
            </a:r>
            <a:r>
              <a:rPr lang="pl-PL" dirty="0" err="1"/>
              <a:t>Jomaa</a:t>
            </a:r>
            <a:r>
              <a:rPr lang="pl-PL" dirty="0"/>
              <a:t>, D. Lubasz, Ogólne rozporządzenie o ochronie danych. Komentarz, Warszawa 2018;</a:t>
            </a:r>
          </a:p>
          <a:p>
            <a:pPr algn="just"/>
            <a:r>
              <a:rPr lang="pl-PL" dirty="0"/>
              <a:t>P. </a:t>
            </a:r>
            <a:r>
              <a:rPr lang="pl-PL" dirty="0" err="1"/>
              <a:t>Fajgielski</a:t>
            </a:r>
            <a:r>
              <a:rPr lang="pl-PL" dirty="0"/>
              <a:t>, Ogólne rozporządzenie o ochronie danych. Ustawa o ochronie danych osobowych, Warszawa 2018;</a:t>
            </a:r>
          </a:p>
          <a:p>
            <a:pPr algn="just"/>
            <a:r>
              <a:rPr lang="pl-PL" dirty="0"/>
              <a:t>P. Litwiński (red.), Ustawa o ochronie danych osobowych. Komentarz 2018;</a:t>
            </a:r>
          </a:p>
          <a:p>
            <a:pPr algn="just"/>
            <a:r>
              <a:rPr lang="pl-PL" dirty="0"/>
              <a:t>M. Gawroński (red.), Ochrona danych osobowych. Przewodnik po ustawie i RODO z wzorami, Warszawa 2018.</a:t>
            </a:r>
          </a:p>
          <a:p>
            <a:endParaRPr lang="pl-PL" dirty="0"/>
          </a:p>
        </p:txBody>
      </p:sp>
    </p:spTree>
    <p:extLst>
      <p:ext uri="{BB962C8B-B14F-4D97-AF65-F5344CB8AC3E}">
        <p14:creationId xmlns:p14="http://schemas.microsoft.com/office/powerpoint/2010/main" val="3325043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Isosceles Triangle 17">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1"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2" name="Isosceles Triangle 21">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3" name="Isosceles Triangle 22">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5" name="Tytuł 4"/>
          <p:cNvSpPr>
            <a:spLocks noGrp="1"/>
          </p:cNvSpPr>
          <p:nvPr>
            <p:ph type="title"/>
          </p:nvPr>
        </p:nvSpPr>
        <p:spPr>
          <a:xfrm>
            <a:off x="508000" y="609600"/>
            <a:ext cx="6447501" cy="1320800"/>
          </a:xfrm>
        </p:spPr>
        <p:txBody>
          <a:bodyPr>
            <a:normAutofit/>
          </a:bodyPr>
          <a:lstStyle/>
          <a:p>
            <a:pPr algn="ctr"/>
            <a:r>
              <a:rPr lang="pl-PL" b="1" dirty="0"/>
              <a:t>Obowiązek informacyjny (inne informacje)</a:t>
            </a:r>
          </a:p>
        </p:txBody>
      </p:sp>
      <p:sp>
        <p:nvSpPr>
          <p:cNvPr id="6" name="Symbol zastępczy zawartości 5"/>
          <p:cNvSpPr>
            <a:spLocks noGrp="1"/>
          </p:cNvSpPr>
          <p:nvPr>
            <p:ph idx="1"/>
          </p:nvPr>
        </p:nvSpPr>
        <p:spPr>
          <a:xfrm>
            <a:off x="449844" y="2132856"/>
            <a:ext cx="6447501" cy="3880773"/>
          </a:xfrm>
        </p:spPr>
        <p:txBody>
          <a:bodyPr>
            <a:normAutofit/>
          </a:bodyPr>
          <a:lstStyle/>
          <a:p>
            <a:pPr marL="0" indent="0" algn="just">
              <a:buNone/>
            </a:pPr>
            <a:r>
              <a:rPr lang="pl-PL" dirty="0"/>
              <a:t>Administrator jest zobowiązany do poinformowania o przewidywanym czasie przetwarzania. Wymóg ten jest łatwy do spełnienia wówczas gdy czas ten określają przepisy prawa (2 lata, 5 lat itd.). </a:t>
            </a:r>
          </a:p>
          <a:p>
            <a:pPr marL="0" indent="0" algn="just">
              <a:buNone/>
            </a:pPr>
            <a:r>
              <a:rPr lang="pl-PL" dirty="0"/>
              <a:t>Jeśli przepisy tego nie regulują w praktyce ustalenie tego okresu a co za tym idzie informowanie jest trudne, albowiem administrator nie jest w stanie precyzyjnie tego określić. </a:t>
            </a:r>
          </a:p>
          <a:p>
            <a:pPr marL="0" indent="0" algn="just">
              <a:buNone/>
            </a:pPr>
            <a:r>
              <a:rPr lang="pl-PL" dirty="0"/>
              <a:t>W praktyce sprowadza się to do określenia, że dane będą przechowywane przez czas konieczny do realizacji wskazanego celu przetwarzania.</a:t>
            </a:r>
          </a:p>
        </p:txBody>
      </p:sp>
    </p:spTree>
    <p:extLst>
      <p:ext uri="{BB962C8B-B14F-4D97-AF65-F5344CB8AC3E}">
        <p14:creationId xmlns:p14="http://schemas.microsoft.com/office/powerpoint/2010/main" val="11643251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9144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8955" y="-8467"/>
            <a:ext cx="357505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08000" y="425470"/>
            <a:ext cx="6447501" cy="4572000"/>
          </a:xfrm>
        </p:spPr>
        <p:txBody>
          <a:bodyPr anchor="ctr">
            <a:noAutofit/>
          </a:bodyPr>
          <a:lstStyle/>
          <a:p>
            <a:pPr marL="0" indent="0" algn="just">
              <a:lnSpc>
                <a:spcPct val="90000"/>
              </a:lnSpc>
              <a:buNone/>
            </a:pPr>
            <a:r>
              <a:rPr lang="pl-PL" sz="1200" dirty="0"/>
              <a:t>Administrator jest zobowiązany do poinformowania o przysługujących osobie prawach (określonych w dalszych przepisach RODO, np. prawa dostępu do danych, do sprostowania itd.). Prawa te nie mają charakteru bezwzględnego, tzn. znaczna część przysługuje po spełnieniu określonych przepisami przesłanek, dlatego też informowanie będzie ograniczone do przypadków w których te uprawnienia osobie przysługują. </a:t>
            </a:r>
          </a:p>
          <a:p>
            <a:pPr marL="0" indent="0" algn="just">
              <a:lnSpc>
                <a:spcPct val="90000"/>
              </a:lnSpc>
              <a:buNone/>
            </a:pPr>
            <a:r>
              <a:rPr lang="pl-PL" sz="1200" dirty="0"/>
              <a:t>Obowiązek informacyjny obejmuje również informowanie o prawie do wniesienia skargi do organu nadzorczego, w informacji tej powinien wyraźnie zostać wskazany organ nadzorczy, natomiast nie jest konieczne wskazywanie adresu, ani innych szczegółowych informacji związanych z realizacją uprawnienia do wniesienia skargi.  </a:t>
            </a:r>
          </a:p>
          <a:p>
            <a:pPr marL="0" indent="0" algn="just">
              <a:lnSpc>
                <a:spcPct val="90000"/>
              </a:lnSpc>
              <a:buNone/>
            </a:pPr>
            <a:r>
              <a:rPr lang="pl-PL" sz="1200" dirty="0"/>
              <a:t>Obowiązek obejmuje również informowanie o prawie do cofnięcia (odwołania uprzednio wyrażonej zgody). </a:t>
            </a:r>
          </a:p>
          <a:p>
            <a:pPr marL="0" indent="0" algn="just">
              <a:lnSpc>
                <a:spcPct val="90000"/>
              </a:lnSpc>
              <a:buNone/>
            </a:pPr>
            <a:r>
              <a:rPr lang="pl-PL" sz="1200" dirty="0"/>
              <a:t>Administrator ma obowiązek poinformowania, czy podawanie danych osobowych jest wymogiem ustawowym , umownym czy warunkiem zawarcia umowy oraz czy osoba, której dane dotyczą jest zobowiązana do ich podania i jakie są ewentualne konsekwencje niepodania danych np. że nie podanie danych uniemożliwi zawarcie umowy. </a:t>
            </a:r>
          </a:p>
          <a:p>
            <a:pPr marL="0" indent="0" algn="just">
              <a:lnSpc>
                <a:spcPct val="90000"/>
              </a:lnSpc>
              <a:buNone/>
            </a:pPr>
            <a:r>
              <a:rPr lang="pl-PL" sz="1200" dirty="0"/>
              <a:t>Administrator jest zobowiązany  do informowania o podejmowaniu zautomatyzowanych decyzji w tym profilowania, a także o zasadach podejmowania tych decyzji, o znaczeniu i konsekwencjach niniejszego. </a:t>
            </a:r>
          </a:p>
        </p:txBody>
      </p:sp>
      <p:sp>
        <p:nvSpPr>
          <p:cNvPr id="2" name="Tytuł 1"/>
          <p:cNvSpPr>
            <a:spLocks noGrp="1"/>
          </p:cNvSpPr>
          <p:nvPr>
            <p:ph type="title"/>
          </p:nvPr>
        </p:nvSpPr>
        <p:spPr>
          <a:xfrm>
            <a:off x="508000" y="4765972"/>
            <a:ext cx="6447501" cy="1320800"/>
          </a:xfrm>
        </p:spPr>
        <p:txBody>
          <a:bodyPr anchor="ctr">
            <a:normAutofit/>
          </a:bodyPr>
          <a:lstStyle/>
          <a:p>
            <a:r>
              <a:rPr lang="pl-PL" sz="3800" b="1">
                <a:solidFill>
                  <a:schemeClr val="bg1"/>
                </a:solidFill>
              </a:rPr>
              <a:t>Obowiązek informacyjny (inne informacje)</a:t>
            </a:r>
          </a:p>
        </p:txBody>
      </p:sp>
    </p:spTree>
    <p:extLst>
      <p:ext uri="{BB962C8B-B14F-4D97-AF65-F5344CB8AC3E}">
        <p14:creationId xmlns:p14="http://schemas.microsoft.com/office/powerpoint/2010/main" val="1242468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1BEAFF-88BC-C01A-33E7-831D1FF1E8D4}"/>
              </a:ext>
            </a:extLst>
          </p:cNvPr>
          <p:cNvSpPr>
            <a:spLocks noGrp="1"/>
          </p:cNvSpPr>
          <p:nvPr>
            <p:ph type="title"/>
          </p:nvPr>
        </p:nvSpPr>
        <p:spPr/>
        <p:txBody>
          <a:bodyPr/>
          <a:lstStyle/>
          <a:p>
            <a:r>
              <a:rPr lang="pl-PL" dirty="0"/>
              <a:t>   Obowiązek informacyjny</a:t>
            </a:r>
          </a:p>
        </p:txBody>
      </p:sp>
      <p:sp>
        <p:nvSpPr>
          <p:cNvPr id="3" name="Symbol zastępczy zawartości 2">
            <a:extLst>
              <a:ext uri="{FF2B5EF4-FFF2-40B4-BE49-F238E27FC236}">
                <a16:creationId xmlns:a16="http://schemas.microsoft.com/office/drawing/2014/main" id="{1FCE4527-27B5-1926-6792-DD2AFF6E7429}"/>
              </a:ext>
            </a:extLst>
          </p:cNvPr>
          <p:cNvSpPr>
            <a:spLocks noGrp="1"/>
          </p:cNvSpPr>
          <p:nvPr>
            <p:ph idx="1"/>
          </p:nvPr>
        </p:nvSpPr>
        <p:spPr/>
        <p:txBody>
          <a:bodyPr/>
          <a:lstStyle/>
          <a:p>
            <a:pPr algn="just"/>
            <a:r>
              <a:rPr lang="pl-PL" sz="2400" dirty="0"/>
              <a:t>Jeżeli zmianie uległ cel przetwarzania wówczas administrator jest zobowiązany poinformować o zmianie tego celu przed przystąpieniem do przetwarzania i jest zobowiązany do przekazania danych uzupełniających określonych w ust. 3 są do tzw. inne dane dot. np. planowanego okresu przetwarzania dla tego nowego celu.</a:t>
            </a:r>
          </a:p>
          <a:p>
            <a:endParaRPr lang="pl-PL" dirty="0"/>
          </a:p>
        </p:txBody>
      </p:sp>
    </p:spTree>
    <p:extLst>
      <p:ext uri="{BB962C8B-B14F-4D97-AF65-F5344CB8AC3E}">
        <p14:creationId xmlns:p14="http://schemas.microsoft.com/office/powerpoint/2010/main" val="3066653095"/>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13681</TotalTime>
  <Words>9946</Words>
  <Application>Microsoft Office PowerPoint</Application>
  <PresentationFormat>Pokaz na ekranie (4:3)</PresentationFormat>
  <Paragraphs>337</Paragraphs>
  <Slides>68</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68</vt:i4>
      </vt:variant>
    </vt:vector>
  </HeadingPairs>
  <TitlesOfParts>
    <vt:vector size="74" baseType="lpstr">
      <vt:lpstr>Arial</vt:lpstr>
      <vt:lpstr>Calibri</vt:lpstr>
      <vt:lpstr>Times New Roman</vt:lpstr>
      <vt:lpstr>Trebuchet MS</vt:lpstr>
      <vt:lpstr>Wingdings 3</vt:lpstr>
      <vt:lpstr>Faseta</vt:lpstr>
      <vt:lpstr>Prawa osoby której dane dotyczą i obowiązki administratora w związku z przetwarzaniem danych osobowych</vt:lpstr>
      <vt:lpstr>Art. 12-22 RODO</vt:lpstr>
      <vt:lpstr>Prawo do bycia poinformowanym (art. 13)</vt:lpstr>
      <vt:lpstr>Rodzaje informowania</vt:lpstr>
      <vt:lpstr>Informowanie o zbieraniu danych osobowych</vt:lpstr>
      <vt:lpstr>Zakres przedmiotowy informowania (art.13 ust. 1 RODO)</vt:lpstr>
      <vt:lpstr>Obowiązek informacyjny (inne informacje)</vt:lpstr>
      <vt:lpstr>Obowiązek informacyjny (inne informacje)</vt:lpstr>
      <vt:lpstr>   Obowiązek informacyjny</vt:lpstr>
      <vt:lpstr>Obowiązek informacyjny</vt:lpstr>
      <vt:lpstr>Prawo do bycia poinformowanym (art. 14 gdy informacje pochodzą z innych źródeł niż osoba, której dane dotyczą)</vt:lpstr>
      <vt:lpstr>Obowiązek informacyjny</vt:lpstr>
      <vt:lpstr>Obowiązek informacyjny</vt:lpstr>
      <vt:lpstr>Obowiązek informacyjny</vt:lpstr>
      <vt:lpstr>Obowiązek informacyjny</vt:lpstr>
      <vt:lpstr>Terminy realizacji obowiązku informacyjnego</vt:lpstr>
      <vt:lpstr>Terminy realizacji obowiązku informacyjnego</vt:lpstr>
      <vt:lpstr>Wyjątki od obowiązku informacyjnego</vt:lpstr>
      <vt:lpstr>Prawo dostępu do informacji przysługujące osobie, której dane dotyczą</vt:lpstr>
      <vt:lpstr>Prawo dostępu do informacji przysługujące osobie, której dane dotyczą</vt:lpstr>
      <vt:lpstr>Prawo dostępu do informacji przysługujące osobie, której dane dotyczą</vt:lpstr>
      <vt:lpstr> Prawo dostępu do informacji przysługujące osobie, której dane dotyczą</vt:lpstr>
      <vt:lpstr>Znaczenie prawa dostępu do danych…</vt:lpstr>
      <vt:lpstr>Inne uprawnienia związane z prawem dostępu…</vt:lpstr>
      <vt:lpstr> Prawo dostępu do danych…</vt:lpstr>
      <vt:lpstr>Prawo dostępu do danych</vt:lpstr>
      <vt:lpstr>Termin</vt:lpstr>
      <vt:lpstr>Prawo do żądania sprostowania i usunięcia danych (art. 16 RODO) </vt:lpstr>
      <vt:lpstr>Prawo do żądania sprostowania i usunięcia danych (art. 16 RODO) </vt:lpstr>
      <vt:lpstr>Prawo do żądania sprostowania i usunięcia danych (art. 16 RODO) </vt:lpstr>
      <vt:lpstr>Prawo do uzupełnienia danych</vt:lpstr>
      <vt:lpstr>Termin realizacji obowiązku korekcyjnego</vt:lpstr>
      <vt:lpstr>Prawo do sprostowania i uzupełnienia danych</vt:lpstr>
      <vt:lpstr>Prawo do żądania usunięcia danych – „prawo do bycia zapomnianym”</vt:lpstr>
      <vt:lpstr>Przesłanki do żądania usunięcia danych</vt:lpstr>
      <vt:lpstr>Prawo do zgłoszenia sprzeciwu</vt:lpstr>
      <vt:lpstr>Prawo do żądania usunięcia danych - procedura</vt:lpstr>
      <vt:lpstr>Prawo do żądania usunięcia danych - procedura</vt:lpstr>
      <vt:lpstr>Wyłączenia spod prawa do bycia zapomnianym </vt:lpstr>
      <vt:lpstr>Prawo do ograniczenia przetwarzania (art. 18)</vt:lpstr>
      <vt:lpstr>Przesłanki prawa do żądania ograniczenia przetwarzania danych osobowych</vt:lpstr>
      <vt:lpstr>Prawo do żądania ograniczenia przetwarzania danych osobowych - procedura</vt:lpstr>
      <vt:lpstr>Uchylenia ograniczenia przetwarzania danych osobowych</vt:lpstr>
      <vt:lpstr>Obowiązek powiadomienia w przypadku aktualizacji danych…</vt:lpstr>
      <vt:lpstr>Prawo do przenoszenia danych </vt:lpstr>
      <vt:lpstr>Prawo do przenoszenia danych</vt:lpstr>
      <vt:lpstr>Prawo do przenoszenia danych</vt:lpstr>
      <vt:lpstr>Wymogi w zakresie prawa do przeniesienia przetwarzania danych</vt:lpstr>
      <vt:lpstr>Prawo do przenoszenia danych osobowych - procedura</vt:lpstr>
      <vt:lpstr>Prawo do przenoszenia danych osobowych</vt:lpstr>
      <vt:lpstr>Zakres danych objętych uprawnieniem do przenoszenia </vt:lpstr>
      <vt:lpstr>Relacja: prawo do przenoszenia danych i prawo do usunięcia danych osobowych</vt:lpstr>
      <vt:lpstr>Zautomatyzowane podejmowanie decyzji w indywidualnych przypadkach w tym profilowanie</vt:lpstr>
      <vt:lpstr>Zautomatyzowane podejmowanie decyzji w indywidualnych przypadkach w tym profilowanie</vt:lpstr>
      <vt:lpstr>Zautomatyzowane podejmowanie decyzji w indywidualnych przypadkach w tym profilowanie</vt:lpstr>
      <vt:lpstr>Profilowanie</vt:lpstr>
      <vt:lpstr>Uprawnienie do niepodlegania decyzjom opierającym się na zautomatyzowanym przetwarzaniu - charakter</vt:lpstr>
      <vt:lpstr>Uprawnienie do niepodlegania decyzjom opierającym się na zautomatyzowanym przetwarzaniu - charakter</vt:lpstr>
      <vt:lpstr>Uprawnienie do niepodlegania decyzjom o zautomatyzowanym przetwarzaniu</vt:lpstr>
      <vt:lpstr>Uprawnienie UE i państwa członkowskiego do prawnego ograniczenia uprawnień oraz obowiązków administratora</vt:lpstr>
      <vt:lpstr>Dopuszczalne przesłanki ograniczenia</vt:lpstr>
      <vt:lpstr>Minimalne wymogi dotyczące przepisów wprowadzających ograniczenia</vt:lpstr>
      <vt:lpstr>Obowiązek ogólny: Przejrzyste Informowanie i przejrzysta komunikacja oraz tryb wykonywania prawa przez osobę, której dane dotyczą  (art. 12)</vt:lpstr>
      <vt:lpstr>Obowiązek ogólny: Przejrzyste Informowanie i przejrzysta komunikacja oraz tryb wykonywania prawa przez osobę, której dane dotyczą (art. 12)</vt:lpstr>
      <vt:lpstr>Obowiązek ogólny: Przejrzyste Informowanie i przejrzysta komunikacja oraz tryb wykonywania prawa przez osobę, której dane dotyczą (art. 12)</vt:lpstr>
      <vt:lpstr>Obowiązek ogólny: Przejrzyste Informowanie i przejrzysta komunikacja oraz tryb wykonywania prawa przez osobę, której dane dotyczą (art. 12)</vt:lpstr>
      <vt:lpstr>Obowiązek ogólny: Przejrzyste Informowanie i przejrzysta komunikacja oraz tryb wykonywania prawa przez osobę, której dane dotyczą (art. 12)</vt:lpstr>
      <vt:lpstr>            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Podpis elektroniczny  i jego zastosowanie  Konwersatorium K2 semestr letni 2011/2012</dc:title>
  <dc:creator>Sylwia</dc:creator>
  <cp:lastModifiedBy>Katarzyna Tomaszewska</cp:lastModifiedBy>
  <cp:revision>844</cp:revision>
  <cp:lastPrinted>2024-12-03T12:15:44Z</cp:lastPrinted>
  <dcterms:created xsi:type="dcterms:W3CDTF">2012-03-01T14:48:30Z</dcterms:created>
  <dcterms:modified xsi:type="dcterms:W3CDTF">2024-12-09T07:21:06Z</dcterms:modified>
</cp:coreProperties>
</file>