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ytuł 28"/>
          <p:cNvSpPr>
            <a:spLocks noGrp="1"/>
          </p:cNvSpPr>
          <p:nvPr>
            <p:ph type="ctrTitle"/>
          </p:nvPr>
        </p:nvSpPr>
        <p:spPr>
          <a:xfrm>
            <a:off x="381000" y="4853411"/>
            <a:ext cx="8458200" cy="1222375"/>
          </a:xfrm>
        </p:spPr>
        <p:txBody>
          <a:bodyPr anchor="t"/>
          <a:lstStyle/>
          <a:p>
            <a:r>
              <a:rPr kumimoji="0" lang="pl-PL" smtClean="0"/>
              <a:t>Kliknij, aby edytować styl</a:t>
            </a:r>
            <a:endParaRPr kumimoji="0" lang="en-US"/>
          </a:p>
        </p:txBody>
      </p:sp>
      <p:sp>
        <p:nvSpPr>
          <p:cNvPr id="9" name="Podtytu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16" name="Symbol zastępczy daty 15"/>
          <p:cNvSpPr>
            <a:spLocks noGrp="1"/>
          </p:cNvSpPr>
          <p:nvPr>
            <p:ph type="dt" sz="half" idx="10"/>
          </p:nvPr>
        </p:nvSpPr>
        <p:spPr/>
        <p:txBody>
          <a:bodyPr/>
          <a:lstStyle/>
          <a:p>
            <a:fld id="{AF7D6D04-FDF2-4C45-8B20-9C1F5708889D}" type="datetimeFigureOut">
              <a:rPr lang="pl-PL" smtClean="0"/>
              <a:pPr/>
              <a:t>2015-03-15</a:t>
            </a:fld>
            <a:endParaRPr lang="pl-PL"/>
          </a:p>
        </p:txBody>
      </p:sp>
      <p:sp>
        <p:nvSpPr>
          <p:cNvPr id="2" name="Symbol zastępczy stopki 1"/>
          <p:cNvSpPr>
            <a:spLocks noGrp="1"/>
          </p:cNvSpPr>
          <p:nvPr>
            <p:ph type="ftr" sz="quarter" idx="11"/>
          </p:nvPr>
        </p:nvSpPr>
        <p:spPr/>
        <p:txBody>
          <a:bodyPr/>
          <a:lstStyle/>
          <a:p>
            <a:endParaRPr lang="pl-PL"/>
          </a:p>
        </p:txBody>
      </p:sp>
      <p:sp>
        <p:nvSpPr>
          <p:cNvPr id="15" name="Symbol zastępczy numeru slajdu 14"/>
          <p:cNvSpPr>
            <a:spLocks noGrp="1"/>
          </p:cNvSpPr>
          <p:nvPr>
            <p:ph type="sldNum" sz="quarter" idx="12"/>
          </p:nvPr>
        </p:nvSpPr>
        <p:spPr>
          <a:xfrm>
            <a:off x="8229600" y="6473952"/>
            <a:ext cx="758952" cy="246888"/>
          </a:xfrm>
        </p:spPr>
        <p:txBody>
          <a:bodyPr/>
          <a:lstStyle/>
          <a:p>
            <a:fld id="{0D2A9794-90DB-4E9D-9365-771CA31D6377}"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AF7D6D04-FDF2-4C45-8B20-9C1F5708889D}" type="datetimeFigureOut">
              <a:rPr lang="pl-PL" smtClean="0"/>
              <a:pPr/>
              <a:t>2015-03-15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D2A9794-90DB-4E9D-9365-771CA31D6377}"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549276"/>
            <a:ext cx="18288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549276"/>
            <a:ext cx="62484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AF7D6D04-FDF2-4C45-8B20-9C1F5708889D}" type="datetimeFigureOut">
              <a:rPr lang="pl-PL" smtClean="0"/>
              <a:pPr/>
              <a:t>2015-03-15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D2A9794-90DB-4E9D-9365-771CA31D6377}"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2" name="Tytuł 21"/>
          <p:cNvSpPr>
            <a:spLocks noGrp="1"/>
          </p:cNvSpPr>
          <p:nvPr>
            <p:ph type="title"/>
          </p:nvPr>
        </p:nvSpPr>
        <p:spPr/>
        <p:txBody>
          <a:bodyPr/>
          <a:lstStyle/>
          <a:p>
            <a:r>
              <a:rPr kumimoji="0" lang="pl-PL" smtClean="0"/>
              <a:t>Kliknij, aby edytować styl</a:t>
            </a:r>
            <a:endParaRPr kumimoji="0" lang="en-US"/>
          </a:p>
        </p:txBody>
      </p:sp>
      <p:sp>
        <p:nvSpPr>
          <p:cNvPr id="27" name="Symbol zastępczy zawartości 26"/>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AF7D6D04-FDF2-4C45-8B20-9C1F5708889D}" type="datetimeFigureOut">
              <a:rPr lang="pl-PL" smtClean="0"/>
              <a:pPr/>
              <a:t>2015-03-15</a:t>
            </a:fld>
            <a:endParaRPr lang="pl-PL"/>
          </a:p>
        </p:txBody>
      </p:sp>
      <p:sp>
        <p:nvSpPr>
          <p:cNvPr id="19" name="Symbol zastępczy stopki 18"/>
          <p:cNvSpPr>
            <a:spLocks noGrp="1"/>
          </p:cNvSpPr>
          <p:nvPr>
            <p:ph type="ftr" sz="quarter" idx="11"/>
          </p:nvPr>
        </p:nvSpPr>
        <p:spPr>
          <a:xfrm>
            <a:off x="3581400" y="76200"/>
            <a:ext cx="2895600" cy="288925"/>
          </a:xfrm>
        </p:spPr>
        <p:txBody>
          <a:bodyPr/>
          <a:lstStyle/>
          <a:p>
            <a:endParaRPr lang="pl-PL"/>
          </a:p>
        </p:txBody>
      </p:sp>
      <p:sp>
        <p:nvSpPr>
          <p:cNvPr id="16" name="Symbol zastępczy numeru slajdu 15"/>
          <p:cNvSpPr>
            <a:spLocks noGrp="1"/>
          </p:cNvSpPr>
          <p:nvPr>
            <p:ph type="sldNum" sz="quarter" idx="12"/>
          </p:nvPr>
        </p:nvSpPr>
        <p:spPr>
          <a:xfrm>
            <a:off x="8229600" y="6473952"/>
            <a:ext cx="758952" cy="246888"/>
          </a:xfrm>
        </p:spPr>
        <p:txBody>
          <a:bodyPr/>
          <a:lstStyle/>
          <a:p>
            <a:fld id="{0D2A9794-90DB-4E9D-9365-771CA31D6377}"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tekst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9" name="Symbol zastępczy daty 18"/>
          <p:cNvSpPr>
            <a:spLocks noGrp="1"/>
          </p:cNvSpPr>
          <p:nvPr>
            <p:ph type="dt" sz="half" idx="10"/>
          </p:nvPr>
        </p:nvSpPr>
        <p:spPr/>
        <p:txBody>
          <a:bodyPr/>
          <a:lstStyle/>
          <a:p>
            <a:fld id="{AF7D6D04-FDF2-4C45-8B20-9C1F5708889D}" type="datetimeFigureOut">
              <a:rPr lang="pl-PL" smtClean="0"/>
              <a:pPr/>
              <a:t>2015-03-15</a:t>
            </a:fld>
            <a:endParaRPr lang="pl-PL"/>
          </a:p>
        </p:txBody>
      </p:sp>
      <p:sp>
        <p:nvSpPr>
          <p:cNvPr id="11" name="Symbol zastępczy stopki 10"/>
          <p:cNvSpPr>
            <a:spLocks noGrp="1"/>
          </p:cNvSpPr>
          <p:nvPr>
            <p:ph type="ftr" sz="quarter" idx="11"/>
          </p:nvPr>
        </p:nvSpPr>
        <p:spPr/>
        <p:txBody>
          <a:bodyPr/>
          <a:lstStyle/>
          <a:p>
            <a:endParaRPr lang="pl-PL"/>
          </a:p>
        </p:txBody>
      </p:sp>
      <p:sp>
        <p:nvSpPr>
          <p:cNvPr id="16" name="Symbol zastępczy numeru slajdu 15"/>
          <p:cNvSpPr>
            <a:spLocks noGrp="1"/>
          </p:cNvSpPr>
          <p:nvPr>
            <p:ph type="sldNum" sz="quarter" idx="12"/>
          </p:nvPr>
        </p:nvSpPr>
        <p:spPr/>
        <p:txBody>
          <a:bodyPr/>
          <a:lstStyle/>
          <a:p>
            <a:fld id="{0D2A9794-90DB-4E9D-9365-771CA31D6377}" type="slidenum">
              <a:rPr lang="pl-PL" smtClean="0"/>
              <a:pPr/>
              <a:t>‹#›</a:t>
            </a:fld>
            <a:endParaRPr lang="pl-PL"/>
          </a:p>
        </p:txBody>
      </p:sp>
      <p:sp>
        <p:nvSpPr>
          <p:cNvPr id="8" name="Tytuł 7"/>
          <p:cNvSpPr>
            <a:spLocks noGrp="1"/>
          </p:cNvSpPr>
          <p:nvPr>
            <p:ph type="title"/>
          </p:nvPr>
        </p:nvSpPr>
        <p:spPr>
          <a:xfrm>
            <a:off x="180475" y="2947085"/>
            <a:ext cx="8686800" cy="1184825"/>
          </a:xfrm>
        </p:spPr>
        <p:txBody>
          <a:bodyPr rtlCol="0" anchor="t"/>
          <a:lstStyle>
            <a:lvl1pPr algn="r">
              <a:defRPr/>
            </a:lvl1pPr>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0" name="Tytuł 1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4" name="Symbol zastępczy zawartości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0"/>
          </p:nvPr>
        </p:nvSpPr>
        <p:spPr/>
        <p:txBody>
          <a:bodyPr/>
          <a:lstStyle/>
          <a:p>
            <a:fld id="{AF7D6D04-FDF2-4C45-8B20-9C1F5708889D}" type="datetimeFigureOut">
              <a:rPr lang="pl-PL" smtClean="0"/>
              <a:pPr/>
              <a:t>2015-03-15</a:t>
            </a:fld>
            <a:endParaRPr lang="pl-PL"/>
          </a:p>
        </p:txBody>
      </p:sp>
      <p:sp>
        <p:nvSpPr>
          <p:cNvPr id="10" name="Symbol zastępczy stopki 9"/>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0D2A9794-90DB-4E9D-9365-771CA31D6377}"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9" name="Tytuł 28"/>
          <p:cNvSpPr>
            <a:spLocks noGrp="1"/>
          </p:cNvSpPr>
          <p:nvPr>
            <p:ph type="title"/>
          </p:nvPr>
        </p:nvSpPr>
        <p:spPr>
          <a:xfrm>
            <a:off x="304800" y="5410200"/>
            <a:ext cx="8610600" cy="882650"/>
          </a:xfrm>
        </p:spPr>
        <p:txBody>
          <a:bodyPr anchor="ctr"/>
          <a:lstStyle>
            <a:lvl1pPr>
              <a:defRPr/>
            </a:lvl1pPr>
          </a:lstStyle>
          <a:p>
            <a:r>
              <a:rPr kumimoji="0" lang="pl-PL" smtClean="0"/>
              <a:t>Kliknij, aby edytować styl</a:t>
            </a:r>
            <a:endParaRPr kumimoji="0" lang="en-US"/>
          </a:p>
        </p:txBody>
      </p:sp>
      <p:sp>
        <p:nvSpPr>
          <p:cNvPr id="13" name="Symbol zastępczy tekst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25" name="Symbol zastępczy tekst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zawartości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8" name="Symbol zastępczy zawartości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0"/>
          </p:nvPr>
        </p:nvSpPr>
        <p:spPr/>
        <p:txBody>
          <a:bodyPr/>
          <a:lstStyle/>
          <a:p>
            <a:fld id="{AF7D6D04-FDF2-4C45-8B20-9C1F5708889D}" type="datetimeFigureOut">
              <a:rPr lang="pl-PL" smtClean="0"/>
              <a:pPr/>
              <a:t>2015-03-15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229600" y="6477000"/>
            <a:ext cx="762000" cy="246888"/>
          </a:xfrm>
        </p:spPr>
        <p:txBody>
          <a:bodyPr/>
          <a:lstStyle/>
          <a:p>
            <a:fld id="{0D2A9794-90DB-4E9D-9365-771CA31D6377}" type="slidenum">
              <a:rPr lang="pl-PL" smtClean="0"/>
              <a:pPr/>
              <a:t>‹#›</a:t>
            </a:fld>
            <a:endParaRPr lang="pl-PL"/>
          </a:p>
        </p:txBody>
      </p:sp>
      <p:sp>
        <p:nvSpPr>
          <p:cNvPr id="11" name="Łącznik prosty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0" name="Tytuł 2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AF7D6D04-FDF2-4C45-8B20-9C1F5708889D}" type="datetimeFigureOut">
              <a:rPr lang="pl-PL" smtClean="0"/>
              <a:pPr/>
              <a:t>2015-03-15</a:t>
            </a:fld>
            <a:endParaRPr lang="pl-PL"/>
          </a:p>
        </p:txBody>
      </p:sp>
      <p:sp>
        <p:nvSpPr>
          <p:cNvPr id="21" name="Symbol zastępczy stopki 20"/>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D2A9794-90DB-4E9D-9365-771CA31D6377}"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AF7D6D04-FDF2-4C45-8B20-9C1F5708889D}" type="datetimeFigureOut">
              <a:rPr lang="pl-PL" smtClean="0"/>
              <a:pPr/>
              <a:t>2015-03-15</a:t>
            </a:fld>
            <a:endParaRPr lang="pl-PL"/>
          </a:p>
        </p:txBody>
      </p:sp>
      <p:sp>
        <p:nvSpPr>
          <p:cNvPr id="24" name="Symbol zastępczy stopki 23"/>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D2A9794-90DB-4E9D-9365-771CA31D6377}"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Łącznik prosty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ytuł 11"/>
          <p:cNvSpPr>
            <a:spLocks noGrp="1"/>
          </p:cNvSpPr>
          <p:nvPr>
            <p:ph type="title"/>
          </p:nvPr>
        </p:nvSpPr>
        <p:spPr>
          <a:xfrm>
            <a:off x="457200" y="5486400"/>
            <a:ext cx="8458200" cy="520700"/>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14" name="Symbol zastępczy zawartości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AF7D6D04-FDF2-4C45-8B20-9C1F5708889D}" type="datetimeFigureOut">
              <a:rPr lang="pl-PL" smtClean="0"/>
              <a:pPr/>
              <a:t>2015-03-15</a:t>
            </a:fld>
            <a:endParaRPr lang="pl-PL"/>
          </a:p>
        </p:txBody>
      </p:sp>
      <p:sp>
        <p:nvSpPr>
          <p:cNvPr id="29" name="Symbol zastępczy stopki 28"/>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D2A9794-90DB-4E9D-9365-771CA31D6377}"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3" name="Symbol zastępczy obraz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l-PL" smtClean="0"/>
              <a:t>Kliknij ikonę, aby dodać obraz</a:t>
            </a:r>
            <a:endParaRPr kumimoji="0" lang="en-US" dirty="0"/>
          </a:p>
        </p:txBody>
      </p:sp>
      <p:sp>
        <p:nvSpPr>
          <p:cNvPr id="7" name="Symbol zastępczy daty 6"/>
          <p:cNvSpPr>
            <a:spLocks noGrp="1"/>
          </p:cNvSpPr>
          <p:nvPr>
            <p:ph type="dt" sz="half" idx="10"/>
          </p:nvPr>
        </p:nvSpPr>
        <p:spPr/>
        <p:txBody>
          <a:bodyPr/>
          <a:lstStyle/>
          <a:p>
            <a:fld id="{AF7D6D04-FDF2-4C45-8B20-9C1F5708889D}" type="datetimeFigureOut">
              <a:rPr lang="pl-PL" smtClean="0"/>
              <a:pPr/>
              <a:t>2015-03-15</a:t>
            </a:fld>
            <a:endParaRPr lang="pl-PL"/>
          </a:p>
        </p:txBody>
      </p:sp>
      <p:sp>
        <p:nvSpPr>
          <p:cNvPr id="5" name="Symbol zastępczy stopki 4"/>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0D2A9794-90DB-4E9D-9365-771CA31D6377}" type="slidenum">
              <a:rPr lang="pl-PL" smtClean="0"/>
              <a:pPr/>
              <a:t>‹#›</a:t>
            </a:fld>
            <a:endParaRPr lang="pl-PL"/>
          </a:p>
        </p:txBody>
      </p:sp>
      <p:sp>
        <p:nvSpPr>
          <p:cNvPr id="17" name="Tytuł 16"/>
          <p:cNvSpPr>
            <a:spLocks noGrp="1"/>
          </p:cNvSpPr>
          <p:nvPr>
            <p:ph type="title"/>
          </p:nvPr>
        </p:nvSpPr>
        <p:spPr>
          <a:xfrm>
            <a:off x="381000" y="4993760"/>
            <a:ext cx="5867400" cy="522288"/>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ymbol zastępczy tekst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1" name="Symbol zastępczy daty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F7D6D04-FDF2-4C45-8B20-9C1F5708889D}" type="datetimeFigureOut">
              <a:rPr lang="pl-PL" smtClean="0"/>
              <a:pPr/>
              <a:t>2015-03-15</a:t>
            </a:fld>
            <a:endParaRPr lang="pl-PL"/>
          </a:p>
        </p:txBody>
      </p:sp>
      <p:sp>
        <p:nvSpPr>
          <p:cNvPr id="28" name="Symbol zastępczy stopki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l-PL"/>
          </a:p>
        </p:txBody>
      </p:sp>
      <p:sp>
        <p:nvSpPr>
          <p:cNvPr id="5" name="Symbol zastępczy numeru slajd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D2A9794-90DB-4E9D-9365-771CA31D6377}" type="slidenum">
              <a:rPr lang="pl-PL" smtClean="0"/>
              <a:pPr/>
              <a:t>‹#›</a:t>
            </a:fld>
            <a:endParaRPr lang="pl-PL"/>
          </a:p>
        </p:txBody>
      </p:sp>
      <p:sp>
        <p:nvSpPr>
          <p:cNvPr id="10" name="Symbol zastępczy tytułu 9"/>
          <p:cNvSpPr>
            <a:spLocks noGrp="1"/>
          </p:cNvSpPr>
          <p:nvPr>
            <p:ph type="title"/>
          </p:nvPr>
        </p:nvSpPr>
        <p:spPr>
          <a:xfrm>
            <a:off x="304800" y="457200"/>
            <a:ext cx="8686800" cy="838200"/>
          </a:xfrm>
          <a:prstGeom prst="rect">
            <a:avLst/>
          </a:prstGeom>
        </p:spPr>
        <p:txBody>
          <a:bodyPr vert="horz" anchor="ctr">
            <a:normAutofit/>
          </a:bodyPr>
          <a:lstStyle/>
          <a:p>
            <a:r>
              <a:rPr kumimoji="0" lang="pl-PL" smtClean="0"/>
              <a:t>Kliknij, aby edytować styl</a:t>
            </a:r>
            <a:endParaRPr kumimoji="0" lang="en-US"/>
          </a:p>
        </p:txBody>
      </p:sp>
      <p:sp>
        <p:nvSpPr>
          <p:cNvPr id="9" name="Łącznik prosty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Łącznik prosty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404664"/>
            <a:ext cx="7772400" cy="1470025"/>
          </a:xfrm>
        </p:spPr>
        <p:txBody>
          <a:bodyPr/>
          <a:lstStyle/>
          <a:p>
            <a:r>
              <a:rPr lang="pl-PL" dirty="0" smtClean="0">
                <a:latin typeface="Times New Roman" pitchFamily="18" charset="0"/>
                <a:cs typeface="Times New Roman" pitchFamily="18" charset="0"/>
              </a:rPr>
              <a:t>Prawne formy ochrony przyrody</a:t>
            </a:r>
            <a:endParaRPr lang="pl-PL" dirty="0">
              <a:latin typeface="Times New Roman" pitchFamily="18" charset="0"/>
              <a:cs typeface="Times New Roman" pitchFamily="18" charset="0"/>
            </a:endParaRPr>
          </a:p>
        </p:txBody>
      </p:sp>
      <p:sp>
        <p:nvSpPr>
          <p:cNvPr id="3" name="Podtytuł 2"/>
          <p:cNvSpPr>
            <a:spLocks noGrp="1"/>
          </p:cNvSpPr>
          <p:nvPr>
            <p:ph type="subTitle" idx="1"/>
          </p:nvPr>
        </p:nvSpPr>
        <p:spPr>
          <a:xfrm>
            <a:off x="1371600" y="4725144"/>
            <a:ext cx="6400800" cy="913656"/>
          </a:xfrm>
        </p:spPr>
        <p:txBody>
          <a:bodyPr>
            <a:normAutofit/>
          </a:bodyPr>
          <a:lstStyle/>
          <a:p>
            <a:r>
              <a:rPr lang="pl-PL" sz="2000" dirty="0" smtClean="0">
                <a:solidFill>
                  <a:schemeClr val="tx1"/>
                </a:solidFill>
                <a:latin typeface="Times New Roman" pitchFamily="18" charset="0"/>
                <a:cs typeface="Times New Roman" pitchFamily="18" charset="0"/>
              </a:rPr>
              <a:t>Prawo ochrony środowiska, SNP (Z), mgr Michał </a:t>
            </a:r>
            <a:r>
              <a:rPr lang="pl-PL" sz="2000" dirty="0" err="1" smtClean="0">
                <a:solidFill>
                  <a:schemeClr val="tx1"/>
                </a:solidFill>
                <a:latin typeface="Times New Roman" pitchFamily="18" charset="0"/>
                <a:cs typeface="Times New Roman" pitchFamily="18" charset="0"/>
              </a:rPr>
              <a:t>Kiedrzynek</a:t>
            </a:r>
            <a:endParaRPr lang="pl-PL" sz="20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smtClean="0">
                <a:latin typeface="Times New Roman" pitchFamily="18" charset="0"/>
                <a:cs typeface="Times New Roman" pitchFamily="18" charset="0"/>
              </a:rPr>
              <a:t>Rezerwat przyrody (art. 13)</a:t>
            </a:r>
            <a:endParaRPr lang="pl-PL" sz="4000"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r>
              <a:rPr lang="pl-PL" sz="2400" dirty="0" smtClean="0">
                <a:latin typeface="Times New Roman" pitchFamily="18" charset="0"/>
                <a:cs typeface="Times New Roman" pitchFamily="18" charset="0"/>
              </a:rPr>
              <a:t>Rezerwat przyrody obejmuje obszary zachowane w stanie naturalnym lub mało zmienionym, ekosystemy, ostoje i siedliska przyrodnicze, a także siedliska roślin, siedliska zwierząt i siedliska grzybów oraz twory i składniki przyrody nieożywionej, wyróżniające się szczególnymi wartościami przyrodniczymi, naukowymi, kulturowymi lub walorami krajobrazowymi</a:t>
            </a:r>
          </a:p>
          <a:p>
            <a:endParaRPr lang="pl-PL" sz="2400" dirty="0" smtClean="0">
              <a:latin typeface="Times New Roman" pitchFamily="18" charset="0"/>
              <a:cs typeface="Times New Roman" pitchFamily="18" charset="0"/>
            </a:endParaRPr>
          </a:p>
          <a:p>
            <a:r>
              <a:rPr lang="pl-PL" sz="2400" dirty="0" smtClean="0">
                <a:latin typeface="Times New Roman" pitchFamily="18" charset="0"/>
                <a:cs typeface="Times New Roman" pitchFamily="18" charset="0"/>
              </a:rPr>
              <a:t>Na obszarach graniczących z rezerwatem przyrody </a:t>
            </a:r>
            <a:r>
              <a:rPr lang="pl-PL" sz="2400" dirty="0" smtClean="0">
                <a:solidFill>
                  <a:srgbClr val="FF0000"/>
                </a:solidFill>
                <a:latin typeface="Times New Roman" pitchFamily="18" charset="0"/>
                <a:cs typeface="Times New Roman" pitchFamily="18" charset="0"/>
              </a:rPr>
              <a:t>może</a:t>
            </a:r>
            <a:r>
              <a:rPr lang="pl-PL" sz="2400" dirty="0" smtClean="0">
                <a:latin typeface="Times New Roman" pitchFamily="18" charset="0"/>
                <a:cs typeface="Times New Roman" pitchFamily="18" charset="0"/>
              </a:rPr>
              <a:t> być wyznaczona otulina.</a:t>
            </a:r>
            <a:endParaRPr lang="pl-PL"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rPr>
              <a:t>Rezerwat przyrody c. d.</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r>
              <a:rPr lang="pl-PL" sz="2400" dirty="0" smtClean="0">
                <a:latin typeface="Times New Roman" pitchFamily="18" charset="0"/>
                <a:cs typeface="Times New Roman" pitchFamily="18" charset="0"/>
              </a:rPr>
              <a:t>Rezerwat przyrody powstaje w </a:t>
            </a:r>
            <a:r>
              <a:rPr lang="pl-PL" sz="2400" dirty="0" smtClean="0">
                <a:solidFill>
                  <a:srgbClr val="FF0000"/>
                </a:solidFill>
                <a:latin typeface="Times New Roman" pitchFamily="18" charset="0"/>
                <a:cs typeface="Times New Roman" pitchFamily="18" charset="0"/>
              </a:rPr>
              <a:t>drodze zarządzenia regionalnego dyrektora ochrony środowiska. </a:t>
            </a:r>
          </a:p>
          <a:p>
            <a:pPr>
              <a:buNone/>
            </a:pPr>
            <a:endParaRPr lang="pl-PL" sz="2400" dirty="0" smtClean="0">
              <a:solidFill>
                <a:srgbClr val="FF0000"/>
              </a:solidFill>
              <a:latin typeface="Times New Roman" pitchFamily="18" charset="0"/>
              <a:cs typeface="Times New Roman" pitchFamily="18" charset="0"/>
            </a:endParaRPr>
          </a:p>
          <a:p>
            <a:r>
              <a:rPr lang="pl-PL" sz="2400" dirty="0" smtClean="0">
                <a:latin typeface="Times New Roman" pitchFamily="18" charset="0"/>
                <a:cs typeface="Times New Roman" pitchFamily="18" charset="0"/>
              </a:rPr>
              <a:t>Zmiana granic lub likwidacja rezerwatu przyrody następuje w drodze zarządzenia </a:t>
            </a:r>
            <a:r>
              <a:rPr lang="pl-PL" sz="2400" dirty="0" smtClean="0">
                <a:solidFill>
                  <a:srgbClr val="00B050"/>
                </a:solidFill>
                <a:latin typeface="Times New Roman" pitchFamily="18" charset="0"/>
                <a:cs typeface="Times New Roman" pitchFamily="18" charset="0"/>
              </a:rPr>
              <a:t>po zasięgnięciu opinii regionalnej rady ochrony przyrody</a:t>
            </a:r>
            <a:r>
              <a:rPr lang="pl-PL" sz="2400" dirty="0" smtClean="0">
                <a:latin typeface="Times New Roman" pitchFamily="18" charset="0"/>
                <a:cs typeface="Times New Roman" pitchFamily="18" charset="0"/>
              </a:rPr>
              <a:t>.</a:t>
            </a:r>
          </a:p>
          <a:p>
            <a:endParaRPr lang="pl-PL" sz="2400" dirty="0" smtClean="0">
              <a:latin typeface="Times New Roman" pitchFamily="18" charset="0"/>
              <a:cs typeface="Times New Roman" pitchFamily="18" charset="0"/>
            </a:endParaRPr>
          </a:p>
          <a:p>
            <a:r>
              <a:rPr lang="pl-PL" sz="2400" dirty="0" smtClean="0">
                <a:latin typeface="Times New Roman" pitchFamily="18" charset="0"/>
                <a:cs typeface="Times New Roman" pitchFamily="18" charset="0"/>
              </a:rPr>
              <a:t>Regionalny dyrektor ochrony środowiska każdorazowo wskazuje podmiot nadzorujący rezerwat przyrody.</a:t>
            </a:r>
            <a:endParaRPr lang="pl-PL"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smtClean="0">
                <a:latin typeface="Times New Roman" pitchFamily="18" charset="0"/>
                <a:cs typeface="Times New Roman" pitchFamily="18" charset="0"/>
              </a:rPr>
              <a:t>Rezerwat przyrody c.d.</a:t>
            </a:r>
            <a:endParaRPr lang="pl-PL" sz="4000"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r>
              <a:rPr lang="pl-PL" sz="2800" dirty="0" smtClean="0">
                <a:latin typeface="Times New Roman" pitchFamily="18" charset="0"/>
                <a:cs typeface="Times New Roman" pitchFamily="18" charset="0"/>
              </a:rPr>
              <a:t>Ostoja – miejsce o warunkach sprzyjających egzystencji roślin, zwierząt lub grzybów zagrożonych wyginięciem lub rzadkich gatunków,</a:t>
            </a:r>
          </a:p>
          <a:p>
            <a:endParaRPr lang="pl-PL" sz="2800" dirty="0" smtClean="0">
              <a:latin typeface="Times New Roman" pitchFamily="18" charset="0"/>
              <a:cs typeface="Times New Roman" pitchFamily="18" charset="0"/>
            </a:endParaRPr>
          </a:p>
          <a:p>
            <a:r>
              <a:rPr lang="pl-PL" sz="2800" dirty="0" smtClean="0">
                <a:latin typeface="Times New Roman" pitchFamily="18" charset="0"/>
                <a:cs typeface="Times New Roman" pitchFamily="18" charset="0"/>
              </a:rPr>
              <a:t>Siedlisko przyrodnicze – obszar lądowy lub wodny, naturalny, półnaturalny lub antropogeniczny, wyodrębniony w oparciu o cechy geograficzne, abiotyczne lub biotyczne.</a:t>
            </a:r>
            <a:endParaRPr lang="pl-PL"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smtClean="0">
                <a:latin typeface="Times New Roman" pitchFamily="18" charset="0"/>
                <a:cs typeface="Times New Roman" pitchFamily="18" charset="0"/>
              </a:rPr>
              <a:t>Park krajobrazowy (art. 16)</a:t>
            </a:r>
            <a:endParaRPr lang="pl-PL" sz="4000"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endParaRPr lang="pl-PL" sz="2400" dirty="0" smtClean="0">
              <a:latin typeface="Times New Roman" pitchFamily="18" charset="0"/>
              <a:cs typeface="Times New Roman" pitchFamily="18" charset="0"/>
            </a:endParaRPr>
          </a:p>
          <a:p>
            <a:r>
              <a:rPr lang="pl-PL" sz="2400" dirty="0" smtClean="0">
                <a:latin typeface="Times New Roman" pitchFamily="18" charset="0"/>
                <a:cs typeface="Times New Roman" pitchFamily="18" charset="0"/>
              </a:rPr>
              <a:t>Park krajobrazowy obejmuje obszar chroniony ze względu na wartości przyrodnicze, </a:t>
            </a:r>
            <a:r>
              <a:rPr lang="pl-PL" sz="2400" dirty="0" smtClean="0">
                <a:solidFill>
                  <a:srgbClr val="FF0000"/>
                </a:solidFill>
                <a:latin typeface="Times New Roman" pitchFamily="18" charset="0"/>
                <a:cs typeface="Times New Roman" pitchFamily="18" charset="0"/>
              </a:rPr>
              <a:t>historyczne </a:t>
            </a:r>
            <a:r>
              <a:rPr lang="pl-PL" sz="2400" dirty="0" smtClean="0">
                <a:latin typeface="Times New Roman" pitchFamily="18" charset="0"/>
                <a:cs typeface="Times New Roman" pitchFamily="18" charset="0"/>
              </a:rPr>
              <a:t>i kulturowe oraz walory krajobrazowe w celu zachowania, popularyzacji tych wartości w warunkach zrównoważonego rozwoju.</a:t>
            </a:r>
          </a:p>
          <a:p>
            <a:endParaRPr lang="pl-PL" sz="2400" dirty="0" smtClean="0">
              <a:latin typeface="Times New Roman" pitchFamily="18" charset="0"/>
              <a:cs typeface="Times New Roman" pitchFamily="18" charset="0"/>
            </a:endParaRPr>
          </a:p>
          <a:p>
            <a:endParaRPr lang="pl-PL" sz="2400" dirty="0" smtClean="0">
              <a:latin typeface="Times New Roman" pitchFamily="18" charset="0"/>
              <a:cs typeface="Times New Roman" pitchFamily="18" charset="0"/>
            </a:endParaRPr>
          </a:p>
          <a:p>
            <a:r>
              <a:rPr lang="pl-PL" sz="2400" dirty="0" smtClean="0">
                <a:latin typeface="Times New Roman" pitchFamily="18" charset="0"/>
                <a:cs typeface="Times New Roman" pitchFamily="18" charset="0"/>
              </a:rPr>
              <a:t>Na obszarach graniczących z parkiem może być wyznaczona otulina.</a:t>
            </a:r>
            <a:endParaRPr lang="pl-PL"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rPr>
              <a:t>Park krajobrazowy c.d.</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r>
              <a:rPr lang="pl-PL" sz="2800" dirty="0" smtClean="0">
                <a:latin typeface="Times New Roman" pitchFamily="18" charset="0"/>
                <a:cs typeface="Times New Roman" pitchFamily="18" charset="0"/>
              </a:rPr>
              <a:t>Utworzenie lub powiększenie obszaru parku krajobrazowego następuje w </a:t>
            </a:r>
            <a:r>
              <a:rPr lang="pl-PL" sz="2800" dirty="0" smtClean="0">
                <a:solidFill>
                  <a:srgbClr val="FF0000"/>
                </a:solidFill>
                <a:latin typeface="Times New Roman" pitchFamily="18" charset="0"/>
                <a:cs typeface="Times New Roman" pitchFamily="18" charset="0"/>
              </a:rPr>
              <a:t>drodze uchwały sejmiku województwa.</a:t>
            </a:r>
            <a:r>
              <a:rPr lang="pl-PL" sz="2800" dirty="0" smtClean="0">
                <a:latin typeface="Times New Roman" pitchFamily="18" charset="0"/>
                <a:cs typeface="Times New Roman" pitchFamily="18" charset="0"/>
              </a:rPr>
              <a:t> </a:t>
            </a:r>
          </a:p>
          <a:p>
            <a:endParaRPr lang="pl-PL" sz="2800" dirty="0" smtClean="0">
              <a:latin typeface="Times New Roman" pitchFamily="18" charset="0"/>
              <a:cs typeface="Times New Roman" pitchFamily="18" charset="0"/>
            </a:endParaRPr>
          </a:p>
          <a:p>
            <a:r>
              <a:rPr lang="pl-PL" sz="2800" dirty="0" smtClean="0">
                <a:latin typeface="Times New Roman" pitchFamily="18" charset="0"/>
                <a:cs typeface="Times New Roman" pitchFamily="18" charset="0"/>
              </a:rPr>
              <a:t>Likwidacja lub zmniejszenie obszaru następuje w drodze uchwały sejmiku województwa </a:t>
            </a:r>
            <a:r>
              <a:rPr lang="pl-PL" sz="2800" dirty="0" smtClean="0">
                <a:solidFill>
                  <a:srgbClr val="00B050"/>
                </a:solidFill>
                <a:latin typeface="Times New Roman" pitchFamily="18" charset="0"/>
                <a:cs typeface="Times New Roman" pitchFamily="18" charset="0"/>
              </a:rPr>
              <a:t>po uzgodnieniu z właściwymi miejscowo radami gmin</a:t>
            </a:r>
            <a:r>
              <a:rPr lang="pl-PL" sz="2800" dirty="0" smtClean="0">
                <a:latin typeface="Times New Roman" pitchFamily="18" charset="0"/>
                <a:cs typeface="Times New Roman" pitchFamily="18" charset="0"/>
              </a:rPr>
              <a:t>.</a:t>
            </a:r>
            <a:endParaRPr lang="pl-PL" sz="2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dirty="0" smtClean="0">
                <a:latin typeface="Times New Roman" pitchFamily="18" charset="0"/>
                <a:cs typeface="Times New Roman" pitchFamily="18" charset="0"/>
              </a:rPr>
              <a:t>Obszar chronionego krajobrazu (art. 23)</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r>
              <a:rPr lang="pl-PL" sz="2000" dirty="0" smtClean="0">
                <a:latin typeface="Times New Roman" pitchFamily="18" charset="0"/>
                <a:cs typeface="Times New Roman" pitchFamily="18" charset="0"/>
              </a:rPr>
              <a:t>Obszar chronionego krajobrazu obejmuje tereny chronione ze względu na wyróżniający się krajobraz o zróżnicowanych ekosystemach, wartościowe </a:t>
            </a:r>
            <a:r>
              <a:rPr lang="pl-PL" sz="2000" dirty="0" smtClean="0">
                <a:solidFill>
                  <a:srgbClr val="00B050"/>
                </a:solidFill>
                <a:latin typeface="Times New Roman" pitchFamily="18" charset="0"/>
                <a:cs typeface="Times New Roman" pitchFamily="18" charset="0"/>
              </a:rPr>
              <a:t>ze względu na możliwość zaspokajania potrzeb związanych z turystyką i wypoczynkiem lub pełnioną funkcją korytarzy ekologicznych.</a:t>
            </a:r>
          </a:p>
          <a:p>
            <a:r>
              <a:rPr lang="pl-PL" sz="2000" dirty="0" smtClean="0">
                <a:latin typeface="Times New Roman" pitchFamily="18" charset="0"/>
                <a:cs typeface="Times New Roman" pitchFamily="18" charset="0"/>
              </a:rPr>
              <a:t>Wyznaczenie obszaru chronionego krajobrazu następuje w drodze uchwały sejmiku województwa, która określa jego nazwę, położenie, obszar, sprawującego nadzór, ustalenia dotyczące czynnej ochrony ekosystemów oraz zakazy właściwe dla danego obszaru chronionego krajobrazu. Likwidacja lub zmiana granic obszaru chronionego krajobrazu następuje w drodze uchwały sejmiku województwa, po zaopiniowaniu przez właściwe miejscowo rady gmin. </a:t>
            </a:r>
          </a:p>
          <a:p>
            <a:r>
              <a:rPr lang="pl-PL" sz="2000" dirty="0" smtClean="0">
                <a:latin typeface="Times New Roman" pitchFamily="18" charset="0"/>
                <a:cs typeface="Times New Roman" pitchFamily="18" charset="0"/>
              </a:rPr>
              <a:t>Projekty uchwał wymagają uzgodnienia z właściwym miejscowo regionalnym dyrektorem ochrony środowiska.</a:t>
            </a:r>
            <a:endParaRPr lang="pl-PL"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rPr>
              <a:t>Obszar chronionego krajobrazu c.d.</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lstStyle/>
          <a:p>
            <a:r>
              <a:rPr lang="pl-PL" dirty="0" smtClean="0">
                <a:latin typeface="Times New Roman" pitchFamily="18" charset="0"/>
                <a:cs typeface="Times New Roman" pitchFamily="18" charset="0"/>
              </a:rPr>
              <a:t>Korytarz ekologiczny – obszar umożliwiający migrację roślin, zwierząt lub grzybów.</a:t>
            </a:r>
            <a:endParaRPr lang="pl-PL"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latin typeface="Times New Roman" pitchFamily="18" charset="0"/>
                <a:cs typeface="Times New Roman" pitchFamily="18" charset="0"/>
              </a:rPr>
              <a:t>Obszary Natura 2000 </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pPr>
              <a:buNone/>
            </a:pPr>
            <a:r>
              <a:rPr lang="pl-PL" sz="2400" dirty="0" smtClean="0">
                <a:latin typeface="Times New Roman" pitchFamily="18" charset="0"/>
                <a:cs typeface="Times New Roman" pitchFamily="18" charset="0"/>
              </a:rPr>
              <a:t>Program ochrony przyrody, którego celem jest zachowanie określonych siedlisk oraz gatunków. Podstawą utworzenia programu Natura 2000 są:</a:t>
            </a:r>
          </a:p>
          <a:p>
            <a:pPr>
              <a:buNone/>
            </a:pPr>
            <a:endParaRPr lang="pl-PL" sz="2400" dirty="0" smtClean="0">
              <a:latin typeface="Times New Roman" pitchFamily="18" charset="0"/>
              <a:cs typeface="Times New Roman" pitchFamily="18" charset="0"/>
            </a:endParaRPr>
          </a:p>
          <a:p>
            <a:pPr>
              <a:buFontTx/>
              <a:buChar char="-"/>
            </a:pPr>
            <a:r>
              <a:rPr lang="pl-PL" sz="2400" dirty="0" smtClean="0">
                <a:latin typeface="Times New Roman" pitchFamily="18" charset="0"/>
                <a:cs typeface="Times New Roman" pitchFamily="18" charset="0"/>
              </a:rPr>
              <a:t>Dyrektywa Rady 79/409/EWG, z dnia 2 kwietnia 1979 r. w sprawie ochrony dzikich ptaków (tzw. dyrektywa „ptasia’),</a:t>
            </a:r>
          </a:p>
          <a:p>
            <a:pPr>
              <a:buFontTx/>
              <a:buChar char="-"/>
            </a:pPr>
            <a:endParaRPr lang="pl-PL" sz="2400" dirty="0" smtClean="0">
              <a:latin typeface="Times New Roman" pitchFamily="18" charset="0"/>
              <a:cs typeface="Times New Roman" pitchFamily="18" charset="0"/>
            </a:endParaRPr>
          </a:p>
          <a:p>
            <a:pPr>
              <a:buFontTx/>
              <a:buChar char="-"/>
            </a:pPr>
            <a:r>
              <a:rPr lang="pl-PL" sz="2400" dirty="0" smtClean="0">
                <a:latin typeface="Times New Roman" pitchFamily="18" charset="0"/>
                <a:cs typeface="Times New Roman" pitchFamily="18" charset="0"/>
              </a:rPr>
              <a:t>Dyrektywa Rady 92/43/EWG, z dnia 21 maja 1992 r. w sprawie ochrony siedlisk naturalnych oraz dzikiej fauny i flory (tzw. dyrektywa „siedliskowa”/ „</a:t>
            </a:r>
            <a:r>
              <a:rPr lang="pl-PL" sz="2400" dirty="0" err="1" smtClean="0">
                <a:latin typeface="Times New Roman" pitchFamily="18" charset="0"/>
                <a:cs typeface="Times New Roman" pitchFamily="18" charset="0"/>
              </a:rPr>
              <a:t>habitatowa</a:t>
            </a:r>
            <a:r>
              <a:rPr lang="pl-PL" sz="2400" dirty="0" smtClean="0">
                <a:latin typeface="Times New Roman" pitchFamily="18" charset="0"/>
                <a:cs typeface="Times New Roman" pitchFamily="18" charset="0"/>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rPr>
              <a:t>Natura 2000 c.d.</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pPr>
              <a:buNone/>
            </a:pPr>
            <a:r>
              <a:rPr lang="pl-PL" sz="2000" dirty="0" smtClean="0">
                <a:latin typeface="Times New Roman" pitchFamily="18" charset="0"/>
                <a:cs typeface="Times New Roman" pitchFamily="18" charset="0"/>
              </a:rPr>
              <a:t>Krajowe regulacje prawne dot. obszarów Natura 2000:</a:t>
            </a:r>
          </a:p>
          <a:p>
            <a:pPr>
              <a:buNone/>
            </a:pPr>
            <a:endParaRPr lang="pl-PL" sz="2000" dirty="0" smtClean="0">
              <a:latin typeface="Times New Roman" pitchFamily="18" charset="0"/>
              <a:cs typeface="Times New Roman" pitchFamily="18" charset="0"/>
            </a:endParaRPr>
          </a:p>
          <a:p>
            <a:pPr>
              <a:buFontTx/>
              <a:buChar char="-"/>
            </a:pPr>
            <a:r>
              <a:rPr lang="pl-PL" sz="2000" dirty="0" smtClean="0">
                <a:latin typeface="Times New Roman" pitchFamily="18" charset="0"/>
                <a:cs typeface="Times New Roman" pitchFamily="18" charset="0"/>
              </a:rPr>
              <a:t>Ustawa z dnia 16 kwietnia 2004 r. o ochronie przyrody,</a:t>
            </a:r>
          </a:p>
          <a:p>
            <a:pPr>
              <a:buFontTx/>
              <a:buChar char="-"/>
            </a:pPr>
            <a:endParaRPr lang="pl-PL" sz="2000" dirty="0" smtClean="0">
              <a:latin typeface="Times New Roman" pitchFamily="18" charset="0"/>
              <a:cs typeface="Times New Roman" pitchFamily="18" charset="0"/>
            </a:endParaRPr>
          </a:p>
          <a:p>
            <a:pPr>
              <a:buFontTx/>
              <a:buChar char="-"/>
            </a:pPr>
            <a:r>
              <a:rPr lang="pl-PL" sz="2000" dirty="0" smtClean="0">
                <a:latin typeface="Times New Roman" pitchFamily="18" charset="0"/>
                <a:cs typeface="Times New Roman" pitchFamily="18" charset="0"/>
              </a:rPr>
              <a:t>Rozporządzenie Ministra Środowiska z dnia 16 maja 2005 r. w sprawie typów siedlisk przyrodniczych oraz gatunków roślin i zwierząt, wymagających ochrony w formie wyznaczenia obszarów Natura 2000 (Dz. U. Nr 94, poz. 795),</a:t>
            </a:r>
          </a:p>
          <a:p>
            <a:pPr>
              <a:buFontTx/>
              <a:buChar char="-"/>
            </a:pPr>
            <a:endParaRPr lang="pl-PL" sz="2000" dirty="0" smtClean="0">
              <a:latin typeface="Times New Roman" pitchFamily="18" charset="0"/>
              <a:cs typeface="Times New Roman" pitchFamily="18" charset="0"/>
            </a:endParaRPr>
          </a:p>
          <a:p>
            <a:pPr>
              <a:buFontTx/>
              <a:buChar char="-"/>
            </a:pPr>
            <a:r>
              <a:rPr lang="pl-PL" sz="2000" dirty="0" smtClean="0">
                <a:latin typeface="Times New Roman" pitchFamily="18" charset="0"/>
                <a:cs typeface="Times New Roman" pitchFamily="18" charset="0"/>
              </a:rPr>
              <a:t>Rozporządzenie Ministra Środowiska z dnia 21 lipca 2004 r. w sprawie obszarów specjalnej ochrony ptaków Natura 2000 (Dz. U. Nr 229, poz. 2313 ze zm.),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rPr>
              <a:t>Pomnik przyrody (art. 40)</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r>
              <a:rPr lang="pl-PL" sz="2000" dirty="0" smtClean="0">
                <a:latin typeface="Times New Roman" pitchFamily="18" charset="0"/>
                <a:cs typeface="Times New Roman" pitchFamily="18" charset="0"/>
              </a:rPr>
              <a:t>Pomnikami przyrody są pojedyncze twory przyrody żywej i nieożywionej lub ich skupiska o szczególnej wartości przyrodniczej, naukowej, kulturowej, historycznej lub krajobrazowej oraz odznaczające się indywidualnymi cechami, wyróżniającymi je wśród innych tworów, okazałych rozmiarów drzewa, krzewy gatunków rodzimych lub obcych, źródła, wodospady, wywierzyska, skałki, jary, głazy narzutowe oraz jaskinie.</a:t>
            </a:r>
          </a:p>
          <a:p>
            <a:endParaRPr lang="pl-PL" sz="2000" dirty="0" smtClean="0">
              <a:latin typeface="Times New Roman" pitchFamily="18" charset="0"/>
              <a:cs typeface="Times New Roman" pitchFamily="18" charset="0"/>
            </a:endParaRPr>
          </a:p>
          <a:p>
            <a:r>
              <a:rPr lang="pl-PL" sz="2000" dirty="0" smtClean="0">
                <a:latin typeface="Times New Roman" pitchFamily="18" charset="0"/>
                <a:cs typeface="Times New Roman" pitchFamily="18" charset="0"/>
              </a:rPr>
              <a:t>Na terenach niezabudowanych, jeżeli nie stanowi to zagrożenia dla ludzi lub mienia, drzewa stanowiące pomniki przyrody podlegają ochronie aż do ich samoistnego, całkowitego rozpadu.</a:t>
            </a:r>
          </a:p>
          <a:p>
            <a:endParaRPr lang="pl-PL" sz="2000" dirty="0" smtClean="0">
              <a:latin typeface="Times New Roman" pitchFamily="18" charset="0"/>
              <a:cs typeface="Times New Roman" pitchFamily="18" charset="0"/>
            </a:endParaRPr>
          </a:p>
          <a:p>
            <a:r>
              <a:rPr lang="pl-PL" sz="2000" dirty="0" smtClean="0">
                <a:latin typeface="Times New Roman" pitchFamily="18" charset="0"/>
                <a:cs typeface="Times New Roman" pitchFamily="18" charset="0"/>
              </a:rPr>
              <a:t>Pomniki przyrody ustanawia się i znosi w drodze uchwały rady gminy.</a:t>
            </a:r>
            <a:endParaRPr lang="pl-PL"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rPr>
              <a:t>Podstawa prawna:</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lstStyle/>
          <a:p>
            <a:r>
              <a:rPr lang="pl-PL" dirty="0" smtClean="0">
                <a:latin typeface="Times New Roman" pitchFamily="18" charset="0"/>
                <a:cs typeface="Times New Roman" pitchFamily="18" charset="0"/>
              </a:rPr>
              <a:t>Ustawa z dnia 16 kwietnia 2004 r. o ochronie przyrody (</a:t>
            </a:r>
            <a:r>
              <a:rPr lang="pl-PL" dirty="0" err="1" smtClean="0">
                <a:latin typeface="Times New Roman" pitchFamily="18" charset="0"/>
                <a:cs typeface="Times New Roman" pitchFamily="18" charset="0"/>
              </a:rPr>
              <a:t>t.j</a:t>
            </a:r>
            <a:r>
              <a:rPr lang="pl-PL" dirty="0" smtClean="0">
                <a:latin typeface="Times New Roman" pitchFamily="18" charset="0"/>
                <a:cs typeface="Times New Roman" pitchFamily="18" charset="0"/>
              </a:rPr>
              <a:t>. Dz. U. z 2013 r. poz. 627).</a:t>
            </a:r>
            <a:endParaRPr lang="pl-PL"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latin typeface="Times New Roman" pitchFamily="18" charset="0"/>
                <a:cs typeface="Times New Roman" pitchFamily="18" charset="0"/>
              </a:rPr>
              <a:t>Stanowiska dokumentacyjne (art. 41)</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r>
              <a:rPr lang="pl-PL" sz="2400" dirty="0" smtClean="0">
                <a:latin typeface="Times New Roman" pitchFamily="18" charset="0"/>
                <a:cs typeface="Times New Roman" pitchFamily="18" charset="0"/>
              </a:rPr>
              <a:t>Stanowiskami dokumentacyjnymi są niewyodrębniające się na powierzchni lub możliwe do wyodrębnienia, ważne pod względem naukowym i dydaktycznym, miejsca występowania formacji geologicznych, nagromadzeń skamieniałości lub tworów mineralnych, jaskinie lub schroniska podskalne wraz z namuliskami oraz fragmenty eksploatowanych lub nieczynnych wyrobisk powierzchniowych i podziemnych.</a:t>
            </a:r>
          </a:p>
          <a:p>
            <a:endParaRPr lang="pl-PL" sz="2400" dirty="0" smtClean="0">
              <a:latin typeface="Times New Roman" pitchFamily="18" charset="0"/>
              <a:cs typeface="Times New Roman" pitchFamily="18" charset="0"/>
            </a:endParaRPr>
          </a:p>
          <a:p>
            <a:r>
              <a:rPr lang="pl-PL" sz="2400" dirty="0" smtClean="0">
                <a:latin typeface="Times New Roman" pitchFamily="18" charset="0"/>
                <a:cs typeface="Times New Roman" pitchFamily="18" charset="0"/>
              </a:rPr>
              <a:t>Ustanawia się je i znosi w drodze uchwały rady gminy.</a:t>
            </a:r>
            <a:endParaRPr lang="pl-PL"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rPr>
              <a:t>Użytki ekologiczne (art. 42)</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r>
              <a:rPr lang="pl-PL" sz="2000" dirty="0" smtClean="0">
                <a:latin typeface="Times New Roman" pitchFamily="18" charset="0"/>
                <a:cs typeface="Times New Roman" pitchFamily="18" charset="0"/>
              </a:rPr>
              <a:t>Użytkami ekologicznymi są zasługujące na ochronę pozostałości ekosystemów mających znaczenie dla zachowania różnorodności biologicznej - naturalne zbiorniki wodne, śródpolne i śródleśne oczka wodne, kępy drzew i krzewów, bagna, torfowiska, wydmy, płaty nieużytkowanej roślinności, starorzecza, wychodnie skalne, skarpy, kamieńce, siedliska przyrodnicze oraz stanowiska rzadkich lub chronionych gatunków roślin, zwierząt i grzybów, ich ostoje oraz miejsca rozmnażania lub miejsca sezonowego przebywania.</a:t>
            </a:r>
          </a:p>
          <a:p>
            <a:endParaRPr lang="pl-PL" sz="2000" dirty="0" smtClean="0">
              <a:latin typeface="Times New Roman" pitchFamily="18" charset="0"/>
              <a:cs typeface="Times New Roman" pitchFamily="18" charset="0"/>
            </a:endParaRPr>
          </a:p>
          <a:p>
            <a:r>
              <a:rPr lang="pl-PL" sz="2000" dirty="0" smtClean="0">
                <a:latin typeface="Times New Roman" pitchFamily="18" charset="0"/>
                <a:cs typeface="Times New Roman" pitchFamily="18" charset="0"/>
              </a:rPr>
              <a:t>Ustanawiane i znoszone w drodze uchwały rady gminy.</a:t>
            </a:r>
            <a:endParaRPr lang="pl-PL" sz="2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latin typeface="Times New Roman" pitchFamily="18" charset="0"/>
                <a:cs typeface="Times New Roman" pitchFamily="18" charset="0"/>
              </a:rPr>
              <a:t>Zespoły przyrodniczo-krajobrazowe (art. 43)</a:t>
            </a:r>
            <a:endParaRPr lang="pl-PL" sz="3200"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endParaRPr lang="pl-PL" sz="2400" dirty="0" smtClean="0">
              <a:latin typeface="Times New Roman" pitchFamily="18" charset="0"/>
              <a:cs typeface="Times New Roman" pitchFamily="18" charset="0"/>
            </a:endParaRPr>
          </a:p>
          <a:p>
            <a:endParaRPr lang="pl-PL" sz="2000" dirty="0" smtClean="0">
              <a:latin typeface="Times New Roman" pitchFamily="18" charset="0"/>
              <a:cs typeface="Times New Roman" pitchFamily="18" charset="0"/>
            </a:endParaRPr>
          </a:p>
          <a:p>
            <a:endParaRPr lang="pl-PL" sz="2000" dirty="0" smtClean="0">
              <a:latin typeface="Times New Roman" pitchFamily="18" charset="0"/>
              <a:cs typeface="Times New Roman" pitchFamily="18" charset="0"/>
            </a:endParaRPr>
          </a:p>
          <a:p>
            <a:r>
              <a:rPr lang="pl-PL" sz="2000" dirty="0" smtClean="0">
                <a:latin typeface="Times New Roman" pitchFamily="18" charset="0"/>
                <a:cs typeface="Times New Roman" pitchFamily="18" charset="0"/>
              </a:rPr>
              <a:t>Zespołami przyrodniczo-krajobrazowymi są fragmenty krajobrazu naturalnego i kulturowego zasługujące na ochronę ze względu na ich walory widokowe lub estetyczne.</a:t>
            </a:r>
          </a:p>
          <a:p>
            <a:endParaRPr lang="pl-PL" sz="2000" dirty="0" smtClean="0">
              <a:latin typeface="Times New Roman" pitchFamily="18" charset="0"/>
              <a:cs typeface="Times New Roman" pitchFamily="18" charset="0"/>
            </a:endParaRPr>
          </a:p>
          <a:p>
            <a:endParaRPr lang="pl-PL" sz="2000" dirty="0" smtClean="0">
              <a:latin typeface="Times New Roman" pitchFamily="18" charset="0"/>
              <a:cs typeface="Times New Roman" pitchFamily="18" charset="0"/>
            </a:endParaRPr>
          </a:p>
          <a:p>
            <a:endParaRPr lang="pl-PL" sz="2000" dirty="0" smtClean="0">
              <a:latin typeface="Times New Roman" pitchFamily="18" charset="0"/>
              <a:cs typeface="Times New Roman" pitchFamily="18" charset="0"/>
            </a:endParaRPr>
          </a:p>
          <a:p>
            <a:r>
              <a:rPr lang="pl-PL" sz="2000" dirty="0" smtClean="0">
                <a:latin typeface="Times New Roman" pitchFamily="18" charset="0"/>
                <a:cs typeface="Times New Roman" pitchFamily="18" charset="0"/>
              </a:rPr>
              <a:t>Ustanawiane i znoszone w drodze uchwały rady gminny.</a:t>
            </a:r>
            <a:endParaRPr lang="pl-PL" sz="20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Ochrona gatunkowa (art. 46)</a:t>
            </a:r>
            <a:endParaRPr lang="pl-PL" dirty="0"/>
          </a:p>
        </p:txBody>
      </p:sp>
      <p:sp>
        <p:nvSpPr>
          <p:cNvPr id="3" name="Symbol zastępczy zawartości 2"/>
          <p:cNvSpPr>
            <a:spLocks noGrp="1"/>
          </p:cNvSpPr>
          <p:nvPr>
            <p:ph idx="1"/>
          </p:nvPr>
        </p:nvSpPr>
        <p:spPr/>
        <p:txBody>
          <a:bodyPr>
            <a:normAutofit/>
          </a:bodyPr>
          <a:lstStyle/>
          <a:p>
            <a:r>
              <a:rPr lang="pl-PL" sz="2000" dirty="0" smtClean="0">
                <a:latin typeface="Times New Roman" pitchFamily="18" charset="0"/>
                <a:cs typeface="Times New Roman" pitchFamily="18" charset="0"/>
              </a:rPr>
              <a:t>Ochrona gatunkowa obejmuje okazy gatunków oraz siedliska i ostoje roślin, zwierząt i grzybów.</a:t>
            </a:r>
            <a:endParaRPr lang="pl-PL" sz="2400" dirty="0" smtClean="0">
              <a:latin typeface="Times New Roman" pitchFamily="18" charset="0"/>
              <a:cs typeface="Times New Roman" pitchFamily="18" charset="0"/>
            </a:endParaRPr>
          </a:p>
          <a:p>
            <a:r>
              <a:rPr lang="pl-PL" sz="2000" dirty="0" smtClean="0">
                <a:latin typeface="Times New Roman" pitchFamily="18" charset="0"/>
                <a:cs typeface="Times New Roman" pitchFamily="18" charset="0"/>
              </a:rPr>
              <a:t>Ochrona gatunkowa ma na celu zapewnienie przetrwania i właściwego stanu ochrony dziko występujących na terenie kraju lub innych państw członkowskich Unii Europejskiej rzadkich, endemicznych, podatnych na zagrożenia i zagrożonych wyginięciem oraz objętych ochroną na podstawie przepisów umów międzynarodowych, których Rzeczpospolita Polska jest stroną, gatunków roślin, zwierząt i grzybów oraz ich siedlisk i ostoi, a także zachowanie różnorodności gatunkowej i genetycznej,</a:t>
            </a:r>
          </a:p>
          <a:p>
            <a:r>
              <a:rPr lang="pl-PL" sz="2000" dirty="0" smtClean="0">
                <a:latin typeface="Times New Roman" pitchFamily="18" charset="0"/>
                <a:cs typeface="Times New Roman" pitchFamily="18" charset="0"/>
              </a:rPr>
              <a:t>Rośliny, zwierzęta i grzyby gatunków zagrożonych wyginięciem w środowisku przyrodniczym podlegają ochronie ex situ w ogrodach zoologicznych, ogrodach botanicznych lub bankach genów.</a:t>
            </a:r>
            <a:endParaRPr lang="pl-PL" sz="20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rPr>
              <a:t>Ochrona gatunkowa c.d.</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r>
              <a:rPr lang="pl-PL" sz="2400" dirty="0" smtClean="0">
                <a:latin typeface="Times New Roman" pitchFamily="18" charset="0"/>
                <a:cs typeface="Times New Roman" pitchFamily="18" charset="0"/>
              </a:rPr>
              <a:t>Minister właściwy do spraw środowiska w porozumieniu z ministrem właściwym do spraw rolnictwa określa, w drodze rozporządzenia gatunki roślin, zwierząt i grzybów objętych ochroną oraz sposób ich ochrony</a:t>
            </a:r>
            <a:endParaRPr lang="pl-PL"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rPr>
              <a:t>Definicja ochrony przyrody:</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r>
              <a:rPr lang="pl-PL" sz="2400" dirty="0" smtClean="0">
                <a:latin typeface="Times New Roman" pitchFamily="18" charset="0"/>
                <a:cs typeface="Times New Roman" pitchFamily="18" charset="0"/>
              </a:rPr>
              <a:t>(art. 2 ust. 1.) Ochrona przyrody, w rozumieniu ustawy, polega na zachowaniu, zrównoważonym użytkowaniu oraz odnawianiu zasobów, tworów i składników przyrody: 1) dziko występujących roślin, zwierząt i grzybów; 2) roślin, zwierząt i grzybów objętych ochroną gatunkową; 3) zwierząt prowadzących wędrowny tryb życia; 4) siedlisk przyrodniczych; 5) siedlisk zagrożonych wyginięciem, rzadkich i chronionych gatunków roślin, zwierząt i grzybów; 6) tworów przyrody żywej i nieożywionej oraz kopalnych szczątków roślin i zwierząt; 7) krajobrazu; 8) zieleni w miastach i wsiach; 9) zadrzewień.</a:t>
            </a:r>
          </a:p>
          <a:p>
            <a:endParaRPr lang="pl-PL"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Cele ochrony przyrody:</a:t>
            </a:r>
            <a:endParaRPr lang="pl-PL" dirty="0"/>
          </a:p>
        </p:txBody>
      </p:sp>
      <p:sp>
        <p:nvSpPr>
          <p:cNvPr id="3" name="Symbol zastępczy zawartości 2"/>
          <p:cNvSpPr>
            <a:spLocks noGrp="1"/>
          </p:cNvSpPr>
          <p:nvPr>
            <p:ph idx="1"/>
          </p:nvPr>
        </p:nvSpPr>
        <p:spPr/>
        <p:txBody>
          <a:bodyPr>
            <a:normAutofit fontScale="92500" lnSpcReduction="20000"/>
          </a:bodyPr>
          <a:lstStyle/>
          <a:p>
            <a:r>
              <a:rPr lang="pl-PL" smtClean="0"/>
              <a:t>     (art. 2 ust. 2) Celem ochrony przyrody jest: 1) utrzymanie procesów ekologicznych i stabilności ekosystemów; 2) zachowanie różnorodności biologicznej; 3) zachowanie dziedzictwa geologicznego i paleontologicznego; 4) zapewnienie ciągłości istnienia gatunków roślin, zwierząt i grzybów, wraz z ich siedliskami, przez ich utrzymywanie lub przywracanie do właściwego stanu ochrony; 5) ochrona walorów krajobrazowych, zieleni w miastach i wsiach oraz zadrzewień; 6) utrzymywanie lub przywracanie do właściwego stanu ochrony siedlisk przyrodniczych, a także pozostałych zasobów, tworów i składników przyrody; 7) kształtowanie właściwych postaw człowieka wobec przyrody przez edukację, informowanie i promocję w dziedzinie ochrony przyrody.</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smtClean="0">
                <a:latin typeface="Times New Roman" pitchFamily="18" charset="0"/>
                <a:cs typeface="Times New Roman" pitchFamily="18" charset="0"/>
              </a:rPr>
              <a:t>Formy ochrony:</a:t>
            </a:r>
            <a:endParaRPr lang="pl-PL" sz="4000"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r>
              <a:rPr lang="pl-PL" sz="2800" b="1" dirty="0" smtClean="0">
                <a:latin typeface="Times New Roman" pitchFamily="18" charset="0"/>
                <a:cs typeface="Times New Roman" pitchFamily="18" charset="0"/>
              </a:rPr>
              <a:t>In situ – </a:t>
            </a:r>
            <a:r>
              <a:rPr lang="pl-PL" sz="2800" dirty="0" smtClean="0">
                <a:latin typeface="Times New Roman" pitchFamily="18" charset="0"/>
                <a:cs typeface="Times New Roman" pitchFamily="18" charset="0"/>
              </a:rPr>
              <a:t>ochrona gatunków roślin, zwierząt i grzybów, a także elementów przyrody nieożywionej w miejscach ich naturalnego występowania,</a:t>
            </a:r>
          </a:p>
          <a:p>
            <a:endParaRPr lang="pl-PL" sz="2800" b="1" dirty="0" smtClean="0">
              <a:latin typeface="Times New Roman" pitchFamily="18" charset="0"/>
              <a:cs typeface="Times New Roman" pitchFamily="18" charset="0"/>
            </a:endParaRPr>
          </a:p>
          <a:p>
            <a:r>
              <a:rPr lang="pl-PL" sz="2800" b="1" dirty="0" smtClean="0">
                <a:latin typeface="Times New Roman" pitchFamily="18" charset="0"/>
                <a:cs typeface="Times New Roman" pitchFamily="18" charset="0"/>
              </a:rPr>
              <a:t>Ex situ – </a:t>
            </a:r>
            <a:r>
              <a:rPr lang="pl-PL" sz="2800" dirty="0" smtClean="0">
                <a:latin typeface="Times New Roman" pitchFamily="18" charset="0"/>
                <a:cs typeface="Times New Roman" pitchFamily="18" charset="0"/>
              </a:rPr>
              <a:t>ochrona gatunków roślin, zwierząt i grzybów poza miejscem ich naturalnego występowania oraz ochronę skał, skamieniałości i minerałów w miejscach ich przechowywania</a:t>
            </a:r>
            <a:endParaRPr lang="pl-PL" sz="28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smtClean="0">
                <a:latin typeface="Times New Roman" pitchFamily="18" charset="0"/>
                <a:cs typeface="Times New Roman" pitchFamily="18" charset="0"/>
              </a:rPr>
              <a:t>Formy ochrony przyrody (art. 6):</a:t>
            </a:r>
            <a:endParaRPr lang="pl-PL" sz="4000"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fontScale="55000" lnSpcReduction="20000"/>
          </a:bodyPr>
          <a:lstStyle/>
          <a:p>
            <a:pPr>
              <a:buNone/>
            </a:pPr>
            <a:r>
              <a:rPr lang="pl-PL" sz="3800" dirty="0" smtClean="0">
                <a:latin typeface="Times New Roman" pitchFamily="18" charset="0"/>
                <a:cs typeface="Times New Roman" pitchFamily="18" charset="0"/>
              </a:rPr>
              <a:t>1. Formami ochrony przyrody są:</a:t>
            </a:r>
          </a:p>
          <a:p>
            <a:pPr>
              <a:buNone/>
            </a:pPr>
            <a:r>
              <a:rPr lang="pl-PL" sz="3800" dirty="0" smtClean="0">
                <a:latin typeface="Times New Roman" pitchFamily="18" charset="0"/>
                <a:cs typeface="Times New Roman" pitchFamily="18" charset="0"/>
              </a:rPr>
              <a:t>1) parki narodowe;</a:t>
            </a:r>
          </a:p>
          <a:p>
            <a:pPr>
              <a:buNone/>
            </a:pPr>
            <a:r>
              <a:rPr lang="pl-PL" sz="3800" dirty="0" smtClean="0">
                <a:latin typeface="Times New Roman" pitchFamily="18" charset="0"/>
                <a:cs typeface="Times New Roman" pitchFamily="18" charset="0"/>
              </a:rPr>
              <a:t>2) rezerwaty przyrody;</a:t>
            </a:r>
          </a:p>
          <a:p>
            <a:pPr>
              <a:buNone/>
            </a:pPr>
            <a:r>
              <a:rPr lang="pl-PL" sz="3800" dirty="0" smtClean="0">
                <a:latin typeface="Times New Roman" pitchFamily="18" charset="0"/>
                <a:cs typeface="Times New Roman" pitchFamily="18" charset="0"/>
              </a:rPr>
              <a:t>3) parki krajobrazowe;</a:t>
            </a:r>
          </a:p>
          <a:p>
            <a:pPr>
              <a:buNone/>
            </a:pPr>
            <a:r>
              <a:rPr lang="pl-PL" sz="3800" dirty="0" smtClean="0">
                <a:latin typeface="Times New Roman" pitchFamily="18" charset="0"/>
                <a:cs typeface="Times New Roman" pitchFamily="18" charset="0"/>
              </a:rPr>
              <a:t>4) obszary chronionego krajobrazu;</a:t>
            </a:r>
          </a:p>
          <a:p>
            <a:pPr>
              <a:buNone/>
            </a:pPr>
            <a:r>
              <a:rPr lang="pl-PL" sz="3800" dirty="0" smtClean="0">
                <a:latin typeface="Times New Roman" pitchFamily="18" charset="0"/>
                <a:cs typeface="Times New Roman" pitchFamily="18" charset="0"/>
              </a:rPr>
              <a:t>5) obszary Natura 2000;</a:t>
            </a:r>
          </a:p>
          <a:p>
            <a:pPr>
              <a:buNone/>
            </a:pPr>
            <a:r>
              <a:rPr lang="pl-PL" sz="3800" dirty="0" smtClean="0">
                <a:latin typeface="Times New Roman" pitchFamily="18" charset="0"/>
                <a:cs typeface="Times New Roman" pitchFamily="18" charset="0"/>
              </a:rPr>
              <a:t>6) pomniki przyrody;</a:t>
            </a:r>
          </a:p>
          <a:p>
            <a:pPr>
              <a:buNone/>
            </a:pPr>
            <a:r>
              <a:rPr lang="pl-PL" sz="3800" dirty="0" smtClean="0">
                <a:latin typeface="Times New Roman" pitchFamily="18" charset="0"/>
                <a:cs typeface="Times New Roman" pitchFamily="18" charset="0"/>
              </a:rPr>
              <a:t>7) stanowiska dokumentacyjne;</a:t>
            </a:r>
          </a:p>
          <a:p>
            <a:pPr>
              <a:buNone/>
            </a:pPr>
            <a:r>
              <a:rPr lang="pl-PL" sz="3800" dirty="0" smtClean="0">
                <a:latin typeface="Times New Roman" pitchFamily="18" charset="0"/>
                <a:cs typeface="Times New Roman" pitchFamily="18" charset="0"/>
              </a:rPr>
              <a:t>8) użytki ekologiczne;</a:t>
            </a:r>
          </a:p>
          <a:p>
            <a:pPr>
              <a:buNone/>
            </a:pPr>
            <a:r>
              <a:rPr lang="pl-PL" sz="3800" dirty="0" smtClean="0">
                <a:latin typeface="Times New Roman" pitchFamily="18" charset="0"/>
                <a:cs typeface="Times New Roman" pitchFamily="18" charset="0"/>
              </a:rPr>
              <a:t>9) zespoły przyrodniczo-krajobrazowe;</a:t>
            </a:r>
          </a:p>
          <a:p>
            <a:pPr>
              <a:buNone/>
            </a:pPr>
            <a:r>
              <a:rPr lang="pl-PL" sz="3800" dirty="0" smtClean="0">
                <a:latin typeface="Times New Roman" pitchFamily="18" charset="0"/>
                <a:cs typeface="Times New Roman" pitchFamily="18" charset="0"/>
              </a:rPr>
              <a:t>10) ochrona gatunkowa roślin, zwierząt i grzybów.</a:t>
            </a:r>
          </a:p>
          <a:p>
            <a:pPr>
              <a:buNone/>
            </a:pPr>
            <a:r>
              <a:rPr lang="pl-PL" sz="3800" dirty="0" smtClean="0">
                <a:latin typeface="Times New Roman" pitchFamily="18" charset="0"/>
                <a:cs typeface="Times New Roman" pitchFamily="18" charset="0"/>
              </a:rPr>
              <a:t>2</a:t>
            </a:r>
            <a:r>
              <a:rPr lang="pl-PL" sz="3800" dirty="0">
                <a:latin typeface="Times New Roman" pitchFamily="18" charset="0"/>
                <a:cs typeface="Times New Roman" pitchFamily="18" charset="0"/>
              </a:rPr>
              <a:t>.</a:t>
            </a:r>
            <a:r>
              <a:rPr lang="pl-PL" sz="3800" dirty="0" smtClean="0">
                <a:latin typeface="Times New Roman" pitchFamily="18" charset="0"/>
                <a:cs typeface="Times New Roman" pitchFamily="18" charset="0"/>
              </a:rPr>
              <a:t> W drodze porozumienia z sąsiednimi państwami mogą być wyznaczane przygraniczne obszary cenne pod względem przyrodniczym w celu ich wspólnej ochrony.</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rPr>
              <a:t>Park narodowy (art. 8)</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fontScale="92500" lnSpcReduction="20000"/>
          </a:bodyPr>
          <a:lstStyle/>
          <a:p>
            <a:pPr>
              <a:buNone/>
            </a:pPr>
            <a:r>
              <a:rPr lang="pl-PL" sz="2800" dirty="0" smtClean="0">
                <a:latin typeface="Times New Roman" pitchFamily="18" charset="0"/>
                <a:cs typeface="Times New Roman" pitchFamily="18" charset="0"/>
              </a:rPr>
              <a:t>1. Park narodowy obejmuje obszar wyróżniający się szczególnymi wartościami przyrodniczymi, naukowymi, społecznymi, kulturowymi i edukacyjnymi, o powierzchni </a:t>
            </a:r>
            <a:r>
              <a:rPr lang="pl-PL" sz="2800" dirty="0" smtClean="0">
                <a:solidFill>
                  <a:srgbClr val="00B050"/>
                </a:solidFill>
                <a:latin typeface="Times New Roman" pitchFamily="18" charset="0"/>
                <a:cs typeface="Times New Roman" pitchFamily="18" charset="0"/>
              </a:rPr>
              <a:t>nie mniejszej niż 1000 ha</a:t>
            </a:r>
            <a:r>
              <a:rPr lang="pl-PL" sz="2800" dirty="0" smtClean="0">
                <a:latin typeface="Times New Roman" pitchFamily="18" charset="0"/>
                <a:cs typeface="Times New Roman" pitchFamily="18" charset="0"/>
              </a:rPr>
              <a:t>, na którym ochronie podlega cała przyroda oraz walory krajobrazowe.</a:t>
            </a:r>
          </a:p>
          <a:p>
            <a:pPr>
              <a:buNone/>
            </a:pPr>
            <a:r>
              <a:rPr lang="pl-PL" sz="2800" dirty="0" smtClean="0">
                <a:latin typeface="Times New Roman" pitchFamily="18" charset="0"/>
                <a:cs typeface="Times New Roman" pitchFamily="18" charset="0"/>
              </a:rPr>
              <a:t>2. Park narodowy tworzy się w celu zachowania różnorodności biologicznej, zasobów, tworów i składników przyrody nieożywionej i walorów krajobrazowych, przywrócenia właściwego stanu zasobów i składników przyrody oraz odtworzenia zniekształconych siedlisk przyrodniczych, siedlisk roślin, siedlisk zwierząt lub siedlisk grzybów.</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smtClean="0">
                <a:latin typeface="Times New Roman" pitchFamily="18" charset="0"/>
                <a:cs typeface="Times New Roman" pitchFamily="18" charset="0"/>
              </a:rPr>
              <a:t>Park narodowy c.d.</a:t>
            </a:r>
            <a:endParaRPr lang="pl-PL" sz="400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395536" y="1600200"/>
            <a:ext cx="8291264" cy="4525963"/>
          </a:xfrm>
        </p:spPr>
        <p:txBody>
          <a:bodyPr>
            <a:normAutofit/>
          </a:bodyPr>
          <a:lstStyle/>
          <a:p>
            <a:pPr>
              <a:buNone/>
            </a:pPr>
            <a:r>
              <a:rPr lang="pl-PL" sz="2000" dirty="0" smtClean="0">
                <a:latin typeface="Times New Roman" pitchFamily="18" charset="0"/>
                <a:cs typeface="Times New Roman" pitchFamily="18" charset="0"/>
              </a:rPr>
              <a:t>     Określenie i zmiana granic parku narodowego następuje </a:t>
            </a:r>
            <a:r>
              <a:rPr lang="pl-PL" sz="2000" dirty="0" smtClean="0">
                <a:solidFill>
                  <a:srgbClr val="00B050"/>
                </a:solidFill>
                <a:latin typeface="Times New Roman" pitchFamily="18" charset="0"/>
                <a:cs typeface="Times New Roman" pitchFamily="18" charset="0"/>
              </a:rPr>
              <a:t>w drodze rozporządzenia Rady Ministrów</a:t>
            </a:r>
            <a:r>
              <a:rPr lang="pl-PL" sz="2000" dirty="0" smtClean="0">
                <a:latin typeface="Times New Roman" pitchFamily="18" charset="0"/>
                <a:cs typeface="Times New Roman" pitchFamily="18" charset="0"/>
              </a:rPr>
              <a:t>, które określa jego obszar, przebieg granicy, otulinę i nieruchomości Skarbu Państwa nieoddawane w użytkowanie wieczyste parkowi narodowemu. Rada Ministrów, wydając rozporządzenie, kieruje się rzeczywistym stanem wartości przyrodniczych obszaru. Likwidacja lub zmniejszenie obszaru parku narodowego następuje </a:t>
            </a:r>
            <a:r>
              <a:rPr lang="pl-PL" sz="2000" dirty="0" smtClean="0">
                <a:solidFill>
                  <a:srgbClr val="00B050"/>
                </a:solidFill>
                <a:latin typeface="Times New Roman" pitchFamily="18" charset="0"/>
                <a:cs typeface="Times New Roman" pitchFamily="18" charset="0"/>
              </a:rPr>
              <a:t>wyłącznie w razie bezpowrotnej utraty wartości przyrodniczych i kulturowych jego obszaru.</a:t>
            </a:r>
          </a:p>
          <a:p>
            <a:pPr>
              <a:buNone/>
            </a:pPr>
            <a:r>
              <a:rPr lang="pl-PL" sz="2000" dirty="0" smtClean="0">
                <a:latin typeface="Times New Roman" pitchFamily="18" charset="0"/>
                <a:cs typeface="Times New Roman" pitchFamily="18" charset="0"/>
              </a:rPr>
              <a:t>     </a:t>
            </a:r>
          </a:p>
          <a:p>
            <a:pPr>
              <a:buNone/>
            </a:pPr>
            <a:r>
              <a:rPr lang="pl-PL" sz="2000" dirty="0" smtClean="0">
                <a:latin typeface="Times New Roman" pitchFamily="18" charset="0"/>
                <a:cs typeface="Times New Roman" pitchFamily="18" charset="0"/>
              </a:rPr>
              <a:t>      Nadzór nad działalnością parku narodowego sprawuje </a:t>
            </a:r>
            <a:r>
              <a:rPr lang="pl-PL" sz="2000" dirty="0" smtClean="0">
                <a:solidFill>
                  <a:srgbClr val="00B050"/>
                </a:solidFill>
                <a:latin typeface="Times New Roman" pitchFamily="18" charset="0"/>
                <a:cs typeface="Times New Roman" pitchFamily="18" charset="0"/>
              </a:rPr>
              <a:t>minister właściwy do spraw środowiska.</a:t>
            </a:r>
            <a:endParaRPr lang="pl-PL" sz="2000" dirty="0" smtClean="0">
              <a:latin typeface="Times New Roman" pitchFamily="18" charset="0"/>
              <a:cs typeface="Times New Roman" pitchFamily="18" charset="0"/>
            </a:endParaRP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smtClean="0">
                <a:latin typeface="Times New Roman" pitchFamily="18" charset="0"/>
                <a:cs typeface="Times New Roman" pitchFamily="18" charset="0"/>
              </a:rPr>
              <a:t>Park narodowy c.d.</a:t>
            </a:r>
            <a:endParaRPr lang="pl-PL" sz="4000"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r>
              <a:rPr lang="pl-PL" sz="2000" dirty="0" smtClean="0">
                <a:latin typeface="Times New Roman" pitchFamily="18" charset="0"/>
                <a:cs typeface="Times New Roman" pitchFamily="18" charset="0"/>
              </a:rPr>
              <a:t>Na obszarach graniczących z parkiem narodowym wyznacza się </a:t>
            </a:r>
            <a:r>
              <a:rPr lang="pl-PL" sz="2000" dirty="0" smtClean="0">
                <a:solidFill>
                  <a:srgbClr val="FF0000"/>
                </a:solidFill>
                <a:latin typeface="Times New Roman" pitchFamily="18" charset="0"/>
                <a:cs typeface="Times New Roman" pitchFamily="18" charset="0"/>
              </a:rPr>
              <a:t>(obligatoryjnie!) </a:t>
            </a:r>
            <a:r>
              <a:rPr lang="pl-PL" sz="2000" dirty="0" smtClean="0">
                <a:latin typeface="Times New Roman" pitchFamily="18" charset="0"/>
                <a:cs typeface="Times New Roman" pitchFamily="18" charset="0"/>
              </a:rPr>
              <a:t>otulinę parku narodowego.</a:t>
            </a:r>
          </a:p>
          <a:p>
            <a:endParaRPr lang="pl-PL" sz="2000" dirty="0" smtClean="0">
              <a:latin typeface="Times New Roman" pitchFamily="18" charset="0"/>
              <a:cs typeface="Times New Roman" pitchFamily="18" charset="0"/>
            </a:endParaRPr>
          </a:p>
          <a:p>
            <a:r>
              <a:rPr lang="pl-PL" sz="2000" dirty="0" smtClean="0">
                <a:latin typeface="Times New Roman" pitchFamily="18" charset="0"/>
                <a:cs typeface="Times New Roman" pitchFamily="18" charset="0"/>
              </a:rPr>
              <a:t>W otulinie może być utworzona strefa ochronna zwierząt łownych ze względu na potrzebę ochrony zwierząt w parku narodowym.</a:t>
            </a:r>
          </a:p>
          <a:p>
            <a:endParaRPr lang="pl-PL" sz="2000" dirty="0" smtClean="0">
              <a:latin typeface="Times New Roman" pitchFamily="18" charset="0"/>
              <a:cs typeface="Times New Roman" pitchFamily="18" charset="0"/>
            </a:endParaRPr>
          </a:p>
          <a:p>
            <a:r>
              <a:rPr lang="pl-PL" sz="2000" dirty="0" smtClean="0">
                <a:latin typeface="Times New Roman" pitchFamily="18" charset="0"/>
                <a:cs typeface="Times New Roman" pitchFamily="18" charset="0"/>
              </a:rPr>
              <a:t>Otulina -  strefa ochronna granicząca z formą ochrony przyrody i wyznaczona indywidualnie dla formy ochrony przyrody w celu zabezpieczenia przed zagrożeniami zewnętrznymi wynikającymi z działalności człowieka</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ędrówka">
  <a:themeElements>
    <a:clrScheme name="Wędrówk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Wędrówk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Wędrówk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467</TotalTime>
  <Words>1657</Words>
  <Application>Microsoft Office PowerPoint</Application>
  <PresentationFormat>Pokaz na ekranie (4:3)</PresentationFormat>
  <Paragraphs>111</Paragraphs>
  <Slides>24</Slides>
  <Notes>0</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Wędrówka</vt:lpstr>
      <vt:lpstr>Prawne formy ochrony przyrody</vt:lpstr>
      <vt:lpstr>Podstawa prawna:</vt:lpstr>
      <vt:lpstr>Definicja ochrony przyrody:</vt:lpstr>
      <vt:lpstr>Cele ochrony przyrody:</vt:lpstr>
      <vt:lpstr>Formy ochrony:</vt:lpstr>
      <vt:lpstr>Formy ochrony przyrody (art. 6):</vt:lpstr>
      <vt:lpstr>Park narodowy (art. 8)</vt:lpstr>
      <vt:lpstr>Park narodowy c.d.</vt:lpstr>
      <vt:lpstr>Park narodowy c.d.</vt:lpstr>
      <vt:lpstr>Rezerwat przyrody (art. 13)</vt:lpstr>
      <vt:lpstr>Rezerwat przyrody c. d.</vt:lpstr>
      <vt:lpstr>Rezerwat przyrody c.d.</vt:lpstr>
      <vt:lpstr>Park krajobrazowy (art. 16)</vt:lpstr>
      <vt:lpstr>Park krajobrazowy c.d.</vt:lpstr>
      <vt:lpstr>Obszar chronionego krajobrazu (art. 23)</vt:lpstr>
      <vt:lpstr>Obszar chronionego krajobrazu c.d.</vt:lpstr>
      <vt:lpstr>Obszary Natura 2000 </vt:lpstr>
      <vt:lpstr>Natura 2000 c.d.</vt:lpstr>
      <vt:lpstr>Pomnik przyrody (art. 40)</vt:lpstr>
      <vt:lpstr>Stanowiska dokumentacyjne (art. 41)</vt:lpstr>
      <vt:lpstr>Użytki ekologiczne (art. 42)</vt:lpstr>
      <vt:lpstr>Zespoły przyrodniczo-krajobrazowe (art. 43)</vt:lpstr>
      <vt:lpstr>Ochrona gatunkowa (art. 46)</vt:lpstr>
      <vt:lpstr>Ochrona gatunkowa c.d.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Prawne formy ochrony przyrody</dc:title>
  <dc:creator>Ja</dc:creator>
  <cp:lastModifiedBy>Ja</cp:lastModifiedBy>
  <cp:revision>43</cp:revision>
  <dcterms:created xsi:type="dcterms:W3CDTF">2015-03-09T02:08:31Z</dcterms:created>
  <dcterms:modified xsi:type="dcterms:W3CDTF">2015-03-15T00:16:43Z</dcterms:modified>
</cp:coreProperties>
</file>