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09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09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09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4400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32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4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0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160"/>
          </a:xfrm>
          <a:prstGeom prst="rect">
            <a:avLst/>
          </a:prstGeom>
        </p:spPr>
        <p:txBody>
          <a:bodyPr lIns="0" rIns="0" tIns="0" bIns="0" anchor="ctr"/>
          <a:p>
            <a:r>
              <a:rPr lang="pl-PL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32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4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0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2160"/>
          </a:xfrm>
          <a:prstGeom prst="rect">
            <a:avLst/>
          </a:prstGeom>
        </p:spPr>
        <p:txBody>
          <a:bodyPr lIns="0" rIns="0" tIns="0" bIns="0" anchor="ctr"/>
          <a:p>
            <a:r>
              <a:rPr lang="pl-PL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504000" y="301320"/>
            <a:ext cx="907092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l-PL" sz="4400">
                <a:latin typeface="Arial"/>
              </a:rPr>
              <a:t>Zasady obowiązujące na zajęciach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144000" y="1645200"/>
            <a:ext cx="9791640" cy="5924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Prowadzący: Przemysław Bogdan Mazurek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Kontakt: 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email: przemyslaw.mazurek@prawo.uni.wroc.pl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Konsultacje: pon16 – 17  czw. 11.30 – 12.30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Pokój: 509A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1. Nieobecność nieusprawiedliwiona 1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2. Plusy za aktywność za 5 i więcej plusów możliwość pół oceny wyżej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3. Kolokwium 3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- forma: 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1 i 2. pytania opisowe max.5</a:t>
            </a:r>
            <a:endParaRPr/>
          </a:p>
          <a:p>
            <a:pPr algn="ctr">
              <a:lnSpc>
                <a:spcPct val="100000"/>
              </a:lnSpc>
            </a:pPr>
            <a:r>
              <a:rPr lang="pl-PL" sz="3200">
                <a:latin typeface="Arial"/>
              </a:rPr>
              <a:t>3. pytania opisowe max.7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301320"/>
            <a:ext cx="907092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4400">
                <a:latin typeface="Arial"/>
              </a:rPr>
              <a:t>Prawo konstytucyjne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3200">
                <a:latin typeface="Arial"/>
              </a:rPr>
              <a:t>Semestr letni </a:t>
            </a:r>
            <a:endParaRPr/>
          </a:p>
          <a:p>
            <a:pPr algn="ctr"/>
            <a:r>
              <a:rPr lang="pl-PL" sz="3200">
                <a:latin typeface="Arial"/>
              </a:rPr>
              <a:t>Rok akademicki 2014/2015</a:t>
            </a:r>
            <a:endParaRPr/>
          </a:p>
          <a:p>
            <a:pPr algn="ctr"/>
            <a:r>
              <a:rPr lang="pl-PL" sz="3200">
                <a:latin typeface="Arial"/>
              </a:rPr>
              <a:t>NSPW</a:t>
            </a:r>
            <a:endParaRPr/>
          </a:p>
          <a:p>
            <a:pPr algn="ctr"/>
            <a:r>
              <a:rPr lang="pl-PL" sz="3200">
                <a:latin typeface="Arial"/>
              </a:rPr>
              <a:t>gr.1</a:t>
            </a:r>
            <a:endParaRPr/>
          </a:p>
          <a:p>
            <a:pPr algn="ctr"/>
            <a:r>
              <a:rPr lang="pl-PL" sz="3200">
                <a:latin typeface="Arial"/>
              </a:rPr>
              <a:t>ćw.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0" y="0"/>
            <a:ext cx="10032840" cy="7559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Poprawa kolokwium – forma ustna lub opisowa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Z oceny 2 na 3 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- na najbliższych konsultacjach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- tylko raz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Z oceny pozytywnej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- jest taka możliwość ale uwaga można dostać z poprawy ocenę negatywną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- tylko raz na najbliższych konsultacjach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- nie ma możliwości poprawy negatywnej oceny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Obecność na kolokwiach obowiązkowa. Jeżeli ktoś nie może być przychodzi na następne konsultacje, nie uznaję nieobecności usprawiedliwionej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Kolokwia są przewidziane na 6, 12 i 16 zajęciach czas od 45 do 60 min.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Oceny z kolokwium do piątku na stronie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4000" y="0"/>
            <a:ext cx="9762120" cy="7559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5. Ocena końcowa: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- każda ocena z kolokwium to ocena cząstkowa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- dwie oceny negatywne i jedna pozytywna, rozmowa ostatniej szansy na konsultacjach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6. Aktywność na zajęciach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1 plus – 0,15 dodane do średniej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2 plusy – 0,2 dodane do średniej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3 plusy – 0,25 dodane do średniej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4 plusy – 0,4 dodane do średniej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5 plusów i więcej – 0,5 dodane do średniej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plusy dodaje do każdego kolokwium a później zeruje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7. Sprawdzam obecność na każdych zajęciach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8. Konsultacje odwołane na ogłoszeniach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latin typeface="Arial"/>
              </a:rPr>
              <a:t>9. Szczegółowy plan zajęć na stronie do pobrania od poniedziałku wraz z tematami do dyskusji.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301320"/>
            <a:ext cx="907092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l-PL" sz="4400">
                <a:latin typeface="Arial"/>
              </a:rPr>
              <a:t>Tematyka zajęć w semestrze letnim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576000" y="1224000"/>
            <a:ext cx="8710920" cy="6205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1. Parlament – geneza, ewolucja, funkcje, struktura, kadencja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2. Struktura parlamentu RP, organy wewnętrzne Sejmu i Senatu. Regulamin parlamentu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3. Kompetencje Sejmu i Senatu. Funkcje parlamentu po akcesji do UE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4. Prezydent RP, pozycja ustrojowa, kompetencje tradycyjne, odpowiedzialność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5. Rada Ministrów- skład, powoływanie, organizacja, funkcjonowanie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6. Konstytucyjne zasady wymiaru sprawiedliwości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7. System organów wymiaru sprawiedliwości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8. Trybunał Konstytucyjny i Trybunał Stanu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9. Organy kontroli państwowej i ochrony prawa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10. Pozycja ustrojowa NBP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11. Pojęcie samorządu. Samorząd terytorialny w RP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2450">
                <a:latin typeface="Arial"/>
              </a:rPr>
              <a:t>12. Stany nadzwyczajne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504000" y="301320"/>
            <a:ext cx="907092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pl-PL" sz="4400">
                <a:latin typeface="Arial"/>
              </a:rPr>
              <a:t>Literatura obowiązkowa i uzupełniająca</a:t>
            </a:r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504000" y="1769040"/>
            <a:ext cx="9070920" cy="535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just">
              <a:lnSpc>
                <a:spcPct val="100000"/>
              </a:lnSpc>
            </a:pPr>
            <a:r>
              <a:rPr lang="pl-PL" sz="4400">
                <a:latin typeface="Arial"/>
              </a:rPr>
              <a:t>Wykaz literatury podstawowej "B. Banaszak, Prawo konstytucyjne, Warszawa 2011; 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4400">
                <a:latin typeface="Arial"/>
              </a:rPr>
              <a:t>B. Banaszak, Komentarz do Konstytucji RP z 2 kwietnia 1997 r., Warszawa 2009;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4400">
                <a:latin typeface="Arial"/>
              </a:rPr>
              <a:t>L.Garlicki, Polskie prawo konstytucyjne. Zarys wykładu, Warszawa 2011;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4400">
                <a:latin typeface="Arial"/>
              </a:rPr>
              <a:t>Konstytucja Rzeczypospolitej Polskiej. Komentarz encyklopedyczny, red. W. Skrzydło, S. Grabowska, R. Grabowski, Warszawa 2009;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4400">
                <a:latin typeface="Arial"/>
              </a:rPr>
              <a:t>+A1"</a:t>
            </a:r>
            <a:endParaRPr/>
          </a:p>
          <a:p>
            <a:pPr algn="just">
              <a:lnSpc>
                <a:spcPct val="100000"/>
              </a:lnSpc>
            </a:pPr>
            <a:r>
              <a:rPr lang="pl-PL" sz="4400">
                <a:latin typeface="Arial"/>
              </a:rPr>
              <a:t>Wykaz literatury uzupełniającej "Konstytucja Rzeczypospolitej Polskiej. Komentarz, red. L. Garlicki, Warszawa 1999-2007; Konstytucja III RP w tezach orzeczniczych Trybunału Konstytucyjnego i wybranych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