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57" r:id="rId4"/>
    <p:sldId id="258" r:id="rId5"/>
    <p:sldId id="262" r:id="rId6"/>
    <p:sldId id="278" r:id="rId7"/>
    <p:sldId id="263" r:id="rId8"/>
    <p:sldId id="264" r:id="rId9"/>
    <p:sldId id="266" r:id="rId10"/>
    <p:sldId id="267" r:id="rId11"/>
    <p:sldId id="268" r:id="rId12"/>
    <p:sldId id="269" r:id="rId13"/>
    <p:sldId id="275" r:id="rId14"/>
    <p:sldId id="276" r:id="rId15"/>
    <p:sldId id="270" r:id="rId16"/>
    <p:sldId id="280" r:id="rId17"/>
    <p:sldId id="281" r:id="rId18"/>
    <p:sldId id="282" r:id="rId19"/>
    <p:sldId id="271" r:id="rId20"/>
    <p:sldId id="272" r:id="rId21"/>
    <p:sldId id="273" r:id="rId22"/>
    <p:sldId id="274" r:id="rId2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7AD3D17A-EEE2-4BB7-A1A7-EAB6ACFA2AC5}">
          <p14:sldIdLst>
            <p14:sldId id="256"/>
          </p14:sldIdLst>
        </p14:section>
        <p14:section name="Zachowek" id="{7161129F-020E-4580-977A-0366F0F1FE66}">
          <p14:sldIdLst>
            <p14:sldId id="261"/>
            <p14:sldId id="257"/>
            <p14:sldId id="258"/>
            <p14:sldId id="262"/>
            <p14:sldId id="278"/>
            <p14:sldId id="263"/>
          </p14:sldIdLst>
        </p14:section>
        <p14:section name="Odpowiedzialność za długi spadkowe" id="{AADE3204-17D9-462A-912C-7B88BC4D3C25}">
          <p14:sldIdLst>
            <p14:sldId id="264"/>
            <p14:sldId id="266"/>
            <p14:sldId id="267"/>
            <p14:sldId id="268"/>
          </p14:sldIdLst>
        </p14:section>
        <p14:section name="Ochrona dziedziczenia" id="{5138ECF4-574F-46B9-A39B-0B8CEF28E6A5}">
          <p14:sldIdLst>
            <p14:sldId id="269"/>
            <p14:sldId id="275"/>
            <p14:sldId id="276"/>
          </p14:sldIdLst>
        </p14:section>
        <p14:section name="Wspólność majątku spadkowego i dział spadku" id="{500CB19F-57C5-47AF-99E9-66A9D9D417DC}">
          <p14:sldIdLst>
            <p14:sldId id="270"/>
            <p14:sldId id="280"/>
            <p14:sldId id="281"/>
            <p14:sldId id="282"/>
          </p14:sldIdLst>
        </p14:section>
        <p14:section name="Umowy dotyczące spadku" id="{45025F04-51BE-4CB4-BB0D-5FA504D6A576}">
          <p14:sldIdLst>
            <p14:sldId id="271"/>
            <p14:sldId id="272"/>
            <p14:sldId id="273"/>
            <p14:sldId id="2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pl-PL" smtClean="0"/>
              <a:t>Kliknij, aby edytować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07029F6-ED58-426B-A514-B9FD21CED38D}" type="datetimeFigureOut">
              <a:rPr lang="pl-PL" smtClean="0"/>
              <a:t>08.05.2016</a:t>
            </a:fld>
            <a:endParaRPr lang="pl-P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pl-P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1F05F9F-9308-4ABE-B6EF-A770670D89BD}" type="slidenum">
              <a:rPr lang="pl-PL" smtClean="0"/>
              <a:t>‹#›</a:t>
            </a:fld>
            <a:endParaRPr lang="pl-P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F07029F6-ED58-426B-A514-B9FD21CED38D}" type="datetimeFigureOut">
              <a:rPr lang="pl-PL" smtClean="0"/>
              <a:t>08.05.2016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1F05F9F-9308-4ABE-B6EF-A770670D89BD}"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pl-PL" smtClean="0"/>
              <a:t>Kliknij, aby edytować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F07029F6-ED58-426B-A514-B9FD21CED38D}" type="datetimeFigureOut">
              <a:rPr lang="pl-PL" smtClean="0"/>
              <a:t>08.05.2016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1F05F9F-9308-4ABE-B6EF-A770670D89BD}"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F07029F6-ED58-426B-A514-B9FD21CED38D}" type="datetimeFigureOut">
              <a:rPr lang="pl-PL" smtClean="0"/>
              <a:t>08.05.2016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1F05F9F-9308-4ABE-B6EF-A770670D89BD}"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pl-PL" smtClean="0"/>
              <a:t>Kliknij, aby edytować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07029F6-ED58-426B-A514-B9FD21CED38D}" type="datetimeFigureOut">
              <a:rPr lang="pl-PL" smtClean="0"/>
              <a:t>08.05.2016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1F05F9F-9308-4ABE-B6EF-A770670D89BD}"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5" name="Date Placeholder 4"/>
          <p:cNvSpPr>
            <a:spLocks noGrp="1"/>
          </p:cNvSpPr>
          <p:nvPr>
            <p:ph type="dt" sz="half" idx="10"/>
          </p:nvPr>
        </p:nvSpPr>
        <p:spPr/>
        <p:txBody>
          <a:bodyPr/>
          <a:lstStyle/>
          <a:p>
            <a:fld id="{F07029F6-ED58-426B-A514-B9FD21CED38D}" type="datetimeFigureOut">
              <a:rPr lang="pl-PL" smtClean="0"/>
              <a:t>08.05.2016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1F05F9F-9308-4ABE-B6EF-A770670D89BD}" type="slidenum">
              <a:rPr lang="pl-PL" smtClean="0"/>
              <a:t>‹#›</a:t>
            </a:fld>
            <a:endParaRPr lang="pl-PL"/>
          </a:p>
        </p:txBody>
      </p:sp>
      <p:sp>
        <p:nvSpPr>
          <p:cNvPr id="9" name="Content Placeholder 8"/>
          <p:cNvSpPr>
            <a:spLocks noGrp="1"/>
          </p:cNvSpPr>
          <p:nvPr>
            <p:ph sz="quarter" idx="13"/>
          </p:nvPr>
        </p:nvSpPr>
        <p:spPr>
          <a:xfrm>
            <a:off x="1042416" y="2313432"/>
            <a:ext cx="3419856" cy="349300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F07029F6-ED58-426B-A514-B9FD21CED38D}" type="datetimeFigureOut">
              <a:rPr lang="pl-PL" smtClean="0"/>
              <a:t>08.05.2016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1F05F9F-9308-4ABE-B6EF-A770670D89BD}"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F07029F6-ED58-426B-A514-B9FD21CED38D}" type="datetimeFigureOut">
              <a:rPr lang="pl-PL" smtClean="0"/>
              <a:t>08.05.2016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1F05F9F-9308-4ABE-B6EF-A770670D89BD}"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029F6-ED58-426B-A514-B9FD21CED38D}" type="datetimeFigureOut">
              <a:rPr lang="pl-PL" smtClean="0"/>
              <a:t>08.05.2016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1F05F9F-9308-4ABE-B6EF-A770670D89BD}"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07029F6-ED58-426B-A514-B9FD21CED38D}" type="datetimeFigureOut">
              <a:rPr lang="pl-PL" smtClean="0"/>
              <a:t>08.05.2016</a:t>
            </a:fld>
            <a:endParaRPr lang="pl-PL"/>
          </a:p>
        </p:txBody>
      </p:sp>
      <p:sp>
        <p:nvSpPr>
          <p:cNvPr id="7" name="Slide Number Placeholder 6"/>
          <p:cNvSpPr>
            <a:spLocks noGrp="1"/>
          </p:cNvSpPr>
          <p:nvPr>
            <p:ph type="sldNum" sz="quarter" idx="12"/>
          </p:nvPr>
        </p:nvSpPr>
        <p:spPr/>
        <p:txBody>
          <a:bodyPr/>
          <a:lstStyle/>
          <a:p>
            <a:fld id="{11F05F9F-9308-4ABE-B6EF-A770670D89BD}" type="slidenum">
              <a:rPr lang="pl-PL" smtClean="0"/>
              <a:t>‹#›</a:t>
            </a:fld>
            <a:endParaRPr lang="pl-P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pl-P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pl-PL" smtClean="0"/>
              <a:t>Kliknij, aby edytować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pl-PL" smtClean="0"/>
              <a:t>Kliknij, aby edytować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F07029F6-ED58-426B-A514-B9FD21CED38D}" type="datetimeFigureOut">
              <a:rPr lang="pl-PL" smtClean="0"/>
              <a:t>08.05.2016</a:t>
            </a:fld>
            <a:endParaRPr lang="pl-P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pl-PL"/>
          </a:p>
        </p:txBody>
      </p:sp>
      <p:sp>
        <p:nvSpPr>
          <p:cNvPr id="7" name="Slide Number Placeholder 6"/>
          <p:cNvSpPr>
            <a:spLocks noGrp="1"/>
          </p:cNvSpPr>
          <p:nvPr>
            <p:ph type="sldNum" sz="quarter" idx="12"/>
          </p:nvPr>
        </p:nvSpPr>
        <p:spPr/>
        <p:txBody>
          <a:bodyPr/>
          <a:lstStyle/>
          <a:p>
            <a:fld id="{11F05F9F-9308-4ABE-B6EF-A770670D89BD}"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07029F6-ED58-426B-A514-B9FD21CED38D}" type="datetimeFigureOut">
              <a:rPr lang="pl-PL" smtClean="0"/>
              <a:t>08.05.2016</a:t>
            </a:fld>
            <a:endParaRPr lang="pl-P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pl-P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1F05F9F-9308-4ABE-B6EF-A770670D89BD}"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smtClean="0"/>
              <a:t>Prawo Spadkowe </a:t>
            </a:r>
            <a:endParaRPr lang="pl-PL" b="1" dirty="0"/>
          </a:p>
        </p:txBody>
      </p:sp>
      <p:sp>
        <p:nvSpPr>
          <p:cNvPr id="3" name="Podtytuł 2"/>
          <p:cNvSpPr>
            <a:spLocks noGrp="1"/>
          </p:cNvSpPr>
          <p:nvPr>
            <p:ph type="subTitle" idx="1"/>
          </p:nvPr>
        </p:nvSpPr>
        <p:spPr/>
        <p:txBody>
          <a:bodyPr/>
          <a:lstStyle/>
          <a:p>
            <a:r>
              <a:rPr lang="pl-PL" b="1" dirty="0" smtClean="0"/>
              <a:t>Piotr Górecki </a:t>
            </a:r>
            <a:r>
              <a:rPr lang="pl-PL" b="1" dirty="0" err="1" smtClean="0"/>
              <a:t>WPAiE</a:t>
            </a:r>
            <a:r>
              <a:rPr lang="pl-PL" b="1" dirty="0" smtClean="0"/>
              <a:t> </a:t>
            </a:r>
            <a:r>
              <a:rPr lang="pl-PL" b="1" dirty="0" err="1" smtClean="0"/>
              <a:t>UWr</a:t>
            </a:r>
            <a:endParaRPr lang="pl-PL" b="1" dirty="0"/>
          </a:p>
        </p:txBody>
      </p:sp>
    </p:spTree>
    <p:extLst>
      <p:ext uri="{BB962C8B-B14F-4D97-AF65-F5344CB8AC3E}">
        <p14:creationId xmlns:p14="http://schemas.microsoft.com/office/powerpoint/2010/main" val="2718871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Odpowiedzialność a oświadczenie woli</a:t>
            </a:r>
            <a:endParaRPr lang="pl-PL" dirty="0"/>
          </a:p>
        </p:txBody>
      </p:sp>
      <p:sp>
        <p:nvSpPr>
          <p:cNvPr id="3" name="Symbol zastępczy zawartości 2"/>
          <p:cNvSpPr>
            <a:spLocks noGrp="1"/>
          </p:cNvSpPr>
          <p:nvPr>
            <p:ph idx="1"/>
          </p:nvPr>
        </p:nvSpPr>
        <p:spPr/>
        <p:txBody>
          <a:bodyPr>
            <a:normAutofit fontScale="77500" lnSpcReduction="20000"/>
          </a:bodyPr>
          <a:lstStyle/>
          <a:p>
            <a:pPr marL="68580" indent="0" algn="just">
              <a:buNone/>
            </a:pPr>
            <a:r>
              <a:rPr lang="pl-PL" dirty="0" smtClean="0"/>
              <a:t>Odpowiedzialność za długi spadkowe jest uzależniona od oświadczenia jakie złoży spadkobierca. Może on:</a:t>
            </a:r>
          </a:p>
          <a:p>
            <a:pPr algn="just"/>
            <a:r>
              <a:rPr lang="pl-PL" sz="1800" b="1" dirty="0" smtClean="0"/>
              <a:t>Przyjąć spadek wprost</a:t>
            </a:r>
            <a:r>
              <a:rPr lang="pl-PL" sz="1800" dirty="0" smtClean="0"/>
              <a:t> (bez ograniczenia odpowiedzialności za długi spadkowe).</a:t>
            </a:r>
          </a:p>
          <a:p>
            <a:pPr algn="just"/>
            <a:r>
              <a:rPr lang="pl-PL" sz="1800" b="1" dirty="0" smtClean="0"/>
              <a:t>Przyjąć spadek z dobrodziejstwem inwentarza </a:t>
            </a:r>
            <a:r>
              <a:rPr lang="pl-PL" sz="1800" dirty="0" smtClean="0"/>
              <a:t>(odpowiedzialność ogranicza się do tzw. stanu czynnego spadku).</a:t>
            </a:r>
          </a:p>
          <a:p>
            <a:pPr algn="just"/>
            <a:r>
              <a:rPr lang="pl-PL" sz="1800" b="1" dirty="0" smtClean="0"/>
              <a:t>Odrzucić spadek </a:t>
            </a:r>
            <a:r>
              <a:rPr lang="pl-PL" sz="1800" dirty="0" smtClean="0"/>
              <a:t>(spadkobierca taki jest traktowany jak gdyby nie dożył spadku, brak jest więc jakiejkolwiek odpowiedzialności za długi spadkowe).</a:t>
            </a:r>
          </a:p>
          <a:p>
            <a:pPr marL="68580" indent="0" algn="just">
              <a:buNone/>
            </a:pPr>
            <a:r>
              <a:rPr lang="pl-PL" dirty="0" smtClean="0"/>
              <a:t>Spadkobierca powinien złożyć właściwe oświadczenie przed sądem lub notariuszem w ciągu 6 miesięcy od kiedy dowiedział się o tytule swojego powołania). Jeżeli w tym czasie nie złoży oświadczenia oznaczać to będzie przyjęcie spadku z dobrodziejstwem inwentarza (art. 1015 § 2 k.c.). </a:t>
            </a:r>
            <a:endParaRPr lang="pl-PL" dirty="0"/>
          </a:p>
        </p:txBody>
      </p:sp>
    </p:spTree>
    <p:extLst>
      <p:ext uri="{BB962C8B-B14F-4D97-AF65-F5344CB8AC3E}">
        <p14:creationId xmlns:p14="http://schemas.microsoft.com/office/powerpoint/2010/main" val="2933342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Przyjęcie spadku z dobrodziejstwem inwentarza</a:t>
            </a:r>
            <a:endParaRPr lang="pl-PL" dirty="0"/>
          </a:p>
        </p:txBody>
      </p:sp>
      <p:sp>
        <p:nvSpPr>
          <p:cNvPr id="3" name="Symbol zastępczy zawartości 2"/>
          <p:cNvSpPr>
            <a:spLocks noGrp="1"/>
          </p:cNvSpPr>
          <p:nvPr>
            <p:ph idx="1"/>
          </p:nvPr>
        </p:nvSpPr>
        <p:spPr/>
        <p:txBody>
          <a:bodyPr>
            <a:normAutofit fontScale="70000" lnSpcReduction="20000"/>
          </a:bodyPr>
          <a:lstStyle/>
          <a:p>
            <a:pPr marL="68580" indent="0" algn="just">
              <a:buNone/>
            </a:pPr>
            <a:r>
              <a:rPr lang="pl-PL" dirty="0" smtClean="0"/>
              <a:t>W przypadku przyjęcia spadku z dobrodziejstwem inwentarza spadkobierca odpowiada za długi spadkowe tylko do wartości sporządzonego w wykazie lub spisie inwentarza </a:t>
            </a:r>
            <a:r>
              <a:rPr lang="pl-PL" b="1" dirty="0" smtClean="0"/>
              <a:t>stanu czynnego spadku.</a:t>
            </a:r>
          </a:p>
          <a:p>
            <a:pPr marL="68580" indent="0" algn="just">
              <a:buNone/>
            </a:pPr>
            <a:r>
              <a:rPr lang="pl-PL" dirty="0" smtClean="0"/>
              <a:t>Stan czynny spadku to wartość wszystkich aktywów znajdujących się w masie spadkowej (według stanu i cen z chwili otwarcia spadku). Wartość ta stanowi więc kwotowy limit odpowiedzialności spadkobiercy (</a:t>
            </a:r>
            <a:r>
              <a:rPr lang="pl-PL" dirty="0" smtClean="0"/>
              <a:t>odpowiedzialność </a:t>
            </a:r>
            <a:r>
              <a:rPr lang="pl-PL" i="1" dirty="0" smtClean="0"/>
              <a:t>pro </a:t>
            </a:r>
            <a:r>
              <a:rPr lang="pl-PL" i="1" dirty="0" err="1" smtClean="0"/>
              <a:t>viribus</a:t>
            </a:r>
            <a:r>
              <a:rPr lang="pl-PL" i="1" dirty="0" smtClean="0"/>
              <a:t> </a:t>
            </a:r>
            <a:r>
              <a:rPr lang="pl-PL" i="1" dirty="0" err="1" smtClean="0"/>
              <a:t>hereditatis</a:t>
            </a:r>
            <a:r>
              <a:rPr lang="pl-PL" i="1" dirty="0" smtClean="0"/>
              <a:t>)</a:t>
            </a:r>
            <a:r>
              <a:rPr lang="pl-PL" dirty="0" smtClean="0"/>
              <a:t>. </a:t>
            </a:r>
            <a:r>
              <a:rPr lang="pl-PL" dirty="0" smtClean="0"/>
              <a:t>Należy pamiętać, że w ramach tego limitu spadkobierca odpowiada </a:t>
            </a:r>
            <a:r>
              <a:rPr lang="pl-PL" dirty="0" smtClean="0"/>
              <a:t>całym majątkiem osobistym</a:t>
            </a:r>
            <a:r>
              <a:rPr lang="pl-PL" dirty="0" smtClean="0"/>
              <a:t>.</a:t>
            </a:r>
            <a:endParaRPr lang="pl-PL" dirty="0" smtClean="0"/>
          </a:p>
          <a:p>
            <a:pPr marL="68580" indent="0" algn="just">
              <a:buNone/>
            </a:pPr>
            <a:r>
              <a:rPr lang="pl-PL" dirty="0" smtClean="0"/>
              <a:t>Ograniczenia odpowiedzialności nie występują w stosunku do:</a:t>
            </a:r>
          </a:p>
          <a:p>
            <a:pPr algn="just"/>
            <a:r>
              <a:rPr lang="pl-PL" sz="2000" dirty="0" smtClean="0"/>
              <a:t>Zaspokojenia wierzyciela hipotecznego z nieruchomości obciążonej hipoteką (art. 74 </a:t>
            </a:r>
            <a:r>
              <a:rPr lang="pl-PL" sz="2000" dirty="0" err="1" smtClean="0"/>
              <a:t>u.k.w.h</a:t>
            </a:r>
            <a:r>
              <a:rPr lang="pl-PL" sz="2000" dirty="0" smtClean="0"/>
              <a:t>.).</a:t>
            </a:r>
          </a:p>
          <a:p>
            <a:pPr algn="just"/>
            <a:r>
              <a:rPr lang="pl-PL" sz="2000" dirty="0" smtClean="0"/>
              <a:t>Zaspokojenia zastawnika z rzeczy obciążonej zastawem (art. 316 k.c.).</a:t>
            </a:r>
          </a:p>
          <a:p>
            <a:pPr algn="just"/>
            <a:endParaRPr lang="pl-PL" sz="2000" dirty="0" smtClean="0"/>
          </a:p>
          <a:p>
            <a:pPr algn="just"/>
            <a:endParaRPr lang="pl-PL" sz="2100" dirty="0"/>
          </a:p>
        </p:txBody>
      </p:sp>
    </p:spTree>
    <p:extLst>
      <p:ext uri="{BB962C8B-B14F-4D97-AF65-F5344CB8AC3E}">
        <p14:creationId xmlns:p14="http://schemas.microsoft.com/office/powerpoint/2010/main" val="1410047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Ochrona dziedziczenia</a:t>
            </a:r>
            <a:endParaRPr lang="pl-PL" dirty="0"/>
          </a:p>
        </p:txBody>
      </p:sp>
      <p:sp>
        <p:nvSpPr>
          <p:cNvPr id="3" name="Symbol zastępczy tekstu 2"/>
          <p:cNvSpPr>
            <a:spLocks noGrp="1"/>
          </p:cNvSpPr>
          <p:nvPr>
            <p:ph type="body" idx="1"/>
          </p:nvPr>
        </p:nvSpPr>
        <p:spPr/>
        <p:txBody>
          <a:bodyPr/>
          <a:lstStyle/>
          <a:p>
            <a:r>
              <a:rPr lang="pl-PL" dirty="0" smtClean="0"/>
              <a:t>Art. 1029 – 1029</a:t>
            </a:r>
            <a:r>
              <a:rPr lang="pl-PL" baseline="30000" dirty="0" smtClean="0"/>
              <a:t>1</a:t>
            </a:r>
            <a:r>
              <a:rPr lang="pl-PL" dirty="0" smtClean="0"/>
              <a:t> k.c.</a:t>
            </a:r>
            <a:endParaRPr lang="pl-PL" dirty="0"/>
          </a:p>
        </p:txBody>
      </p:sp>
    </p:spTree>
    <p:extLst>
      <p:ext uri="{BB962C8B-B14F-4D97-AF65-F5344CB8AC3E}">
        <p14:creationId xmlns:p14="http://schemas.microsoft.com/office/powerpoint/2010/main" val="2440799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Informacje podstawowe</a:t>
            </a:r>
            <a:endParaRPr lang="pl-PL" dirty="0"/>
          </a:p>
        </p:txBody>
      </p:sp>
      <p:sp>
        <p:nvSpPr>
          <p:cNvPr id="3" name="Symbol zastępczy zawartości 2"/>
          <p:cNvSpPr>
            <a:spLocks noGrp="1"/>
          </p:cNvSpPr>
          <p:nvPr>
            <p:ph idx="1"/>
          </p:nvPr>
        </p:nvSpPr>
        <p:spPr/>
        <p:txBody>
          <a:bodyPr/>
          <a:lstStyle/>
          <a:p>
            <a:pPr marL="68580" indent="0" algn="just">
              <a:buNone/>
            </a:pPr>
            <a:r>
              <a:rPr lang="pl-PL" dirty="0" smtClean="0"/>
              <a:t>Ochrona dziedziczenia dotyczy sytuacji, w której ktoś inny niż rzeczywisty spadkobierca włada spadkiem lub włada poszczególnymi przedmiotami należącymi do spadku </a:t>
            </a:r>
            <a:r>
              <a:rPr lang="pl-PL" b="1" dirty="0" smtClean="0"/>
              <a:t>tak jakby był spadkobiercą</a:t>
            </a:r>
            <a:r>
              <a:rPr lang="pl-PL" dirty="0" smtClean="0"/>
              <a:t>. </a:t>
            </a:r>
          </a:p>
          <a:p>
            <a:pPr marL="68580" indent="0" algn="just">
              <a:buNone/>
            </a:pPr>
            <a:r>
              <a:rPr lang="pl-PL" dirty="0" smtClean="0"/>
              <a:t>Rzeczywisty spadkodawca ma w takiej sytuacji możliwość domagania się od tej osoby </a:t>
            </a:r>
            <a:r>
              <a:rPr lang="pl-PL" b="1" dirty="0" smtClean="0"/>
              <a:t>wydania spadku lub przedmiotów należących do spadku</a:t>
            </a:r>
            <a:r>
              <a:rPr lang="pl-PL" dirty="0" smtClean="0"/>
              <a:t>.  </a:t>
            </a:r>
            <a:endParaRPr lang="pl-PL" dirty="0"/>
          </a:p>
        </p:txBody>
      </p:sp>
    </p:spTree>
    <p:extLst>
      <p:ext uri="{BB962C8B-B14F-4D97-AF65-F5344CB8AC3E}">
        <p14:creationId xmlns:p14="http://schemas.microsoft.com/office/powerpoint/2010/main" val="4272093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Dalsze informacje</a:t>
            </a:r>
            <a:endParaRPr lang="pl-PL" dirty="0"/>
          </a:p>
        </p:txBody>
      </p:sp>
      <p:sp>
        <p:nvSpPr>
          <p:cNvPr id="3" name="Symbol zastępczy zawartości 2"/>
          <p:cNvSpPr>
            <a:spLocks noGrp="1"/>
          </p:cNvSpPr>
          <p:nvPr>
            <p:ph idx="1"/>
          </p:nvPr>
        </p:nvSpPr>
        <p:spPr>
          <a:xfrm>
            <a:off x="1043492" y="2323652"/>
            <a:ext cx="6777317" cy="3697636"/>
          </a:xfrm>
        </p:spPr>
        <p:txBody>
          <a:bodyPr>
            <a:normAutofit fontScale="62500" lnSpcReduction="20000"/>
          </a:bodyPr>
          <a:lstStyle/>
          <a:p>
            <a:pPr marL="68580" indent="0" algn="just">
              <a:buNone/>
            </a:pPr>
            <a:r>
              <a:rPr lang="pl-PL" dirty="0" smtClean="0"/>
              <a:t>Ochrona ta służy wyłącznie przeciwko osobie, która włada spadkiem (poszczególnymi przedmiotami spadku) jako spadkobierca, nie będzie więc przysługiwać względem osoby, która wywodzi swoje prawa do spadku z innej podstawy prawnej. </a:t>
            </a:r>
          </a:p>
          <a:p>
            <a:pPr marL="68580" indent="0" algn="just">
              <a:buNone/>
            </a:pPr>
            <a:r>
              <a:rPr lang="pl-PL" dirty="0" smtClean="0"/>
              <a:t>Roszczenie z art. 1029 k.c. nie wyklucza innych roszczeń spadkobiercy w tym z tytułu bezpodstawnego wzbogacenia lub roszczenia windykacyjnego.</a:t>
            </a:r>
          </a:p>
          <a:p>
            <a:pPr marL="68580" indent="0" algn="just">
              <a:buNone/>
            </a:pPr>
            <a:r>
              <a:rPr lang="pl-PL" dirty="0" smtClean="0"/>
              <a:t>Roszczenie z art. 1029 k.c. stosuje się odpowiednio w przypadku władania przedmiotem zapisu windykacyjnego przez nieuprawnionego.  </a:t>
            </a:r>
          </a:p>
          <a:p>
            <a:pPr marL="68580" indent="0" algn="just">
              <a:buNone/>
            </a:pPr>
            <a:r>
              <a:rPr lang="pl-PL" dirty="0" smtClean="0"/>
              <a:t>Do roszczeń o zwrot pożytków (zapłatę ich wartości), wynagrodzenie za korzystanie ze spadku, zwrot nakładów, odszkodowania z tytułu zużycia, pogorszenia, utraty wartości przedmiotów będących w posiadaniu rzekomego spadkodawcy stosować się będzie (odpowiednio) przepisy o rozliczeniach pomiędzy właścicielem a samoistnym posiadaczem (Dział V księgi drugiej k.c.).</a:t>
            </a:r>
          </a:p>
        </p:txBody>
      </p:sp>
    </p:spTree>
    <p:extLst>
      <p:ext uri="{BB962C8B-B14F-4D97-AF65-F5344CB8AC3E}">
        <p14:creationId xmlns:p14="http://schemas.microsoft.com/office/powerpoint/2010/main" val="1045823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Wspólność majątku spadkowego i dział spadku</a:t>
            </a:r>
            <a:endParaRPr lang="pl-PL" dirty="0"/>
          </a:p>
        </p:txBody>
      </p:sp>
      <p:sp>
        <p:nvSpPr>
          <p:cNvPr id="3" name="Symbol zastępczy tekstu 2"/>
          <p:cNvSpPr>
            <a:spLocks noGrp="1"/>
          </p:cNvSpPr>
          <p:nvPr>
            <p:ph type="body" idx="1"/>
          </p:nvPr>
        </p:nvSpPr>
        <p:spPr/>
        <p:txBody>
          <a:bodyPr/>
          <a:lstStyle/>
          <a:p>
            <a:r>
              <a:rPr lang="pl-PL" dirty="0" smtClean="0"/>
              <a:t>Art. 1035 - 1046 k.c.</a:t>
            </a:r>
            <a:endParaRPr lang="pl-PL" dirty="0"/>
          </a:p>
        </p:txBody>
      </p:sp>
    </p:spTree>
    <p:extLst>
      <p:ext uri="{BB962C8B-B14F-4D97-AF65-F5344CB8AC3E}">
        <p14:creationId xmlns:p14="http://schemas.microsoft.com/office/powerpoint/2010/main" val="3462541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Wspólność majątku spadkowego</a:t>
            </a:r>
            <a:endParaRPr lang="pl-PL" dirty="0"/>
          </a:p>
        </p:txBody>
      </p:sp>
      <p:sp>
        <p:nvSpPr>
          <p:cNvPr id="3" name="Symbol zastępczy zawartości 2"/>
          <p:cNvSpPr>
            <a:spLocks noGrp="1"/>
          </p:cNvSpPr>
          <p:nvPr>
            <p:ph idx="1"/>
          </p:nvPr>
        </p:nvSpPr>
        <p:spPr/>
        <p:txBody>
          <a:bodyPr>
            <a:normAutofit fontScale="70000" lnSpcReduction="20000"/>
          </a:bodyPr>
          <a:lstStyle/>
          <a:p>
            <a:pPr marL="68580" indent="0" algn="just">
              <a:buNone/>
            </a:pPr>
            <a:r>
              <a:rPr lang="pl-PL" dirty="0" smtClean="0"/>
              <a:t>W chwili otwarcia spadku, jeżeli jest więcej niż jeden spadkobierca powstaje pomiędzy nimi wspólność spadku – jako odrębnej masy majątkowej.</a:t>
            </a:r>
          </a:p>
          <a:p>
            <a:pPr marL="68580" indent="0" algn="just">
              <a:buNone/>
            </a:pPr>
            <a:r>
              <a:rPr lang="pl-PL" dirty="0" smtClean="0"/>
              <a:t>Wspólność spadku nie może być utożsamiana ze współwłasnością. Dotyczy ona bowiem spadku jako odrębnej masy majątkowej, a </a:t>
            </a:r>
            <a:r>
              <a:rPr lang="pl-PL" dirty="0" smtClean="0"/>
              <a:t>nie wyłącznie </a:t>
            </a:r>
            <a:r>
              <a:rPr lang="pl-PL" dirty="0" smtClean="0"/>
              <a:t>poszczególnych przedmiotów i praw wchodzących w skład masy spadkowej.</a:t>
            </a:r>
          </a:p>
          <a:p>
            <a:pPr marL="68580" indent="0" algn="just">
              <a:buNone/>
            </a:pPr>
            <a:r>
              <a:rPr lang="pl-PL" dirty="0" smtClean="0"/>
              <a:t>Do wspólności tej stosować się będzie odpowiednio przepisy o współwłasności w częściach ułamkowych (nie będzie się więc stosować wszystkich tych przepisów np. odnośnie zniesienia współwłasności, wysokości udziałów we współwłasności , nie ma też możliwości swobodnego rozporządzania udziałem w przedmiocie należącym do masy spadkowej – taka czynność wymaga zgody pozostałych współspadkobierców, por. art. 1036 k.c.).   </a:t>
            </a:r>
            <a:endParaRPr lang="pl-PL" dirty="0"/>
          </a:p>
        </p:txBody>
      </p:sp>
    </p:spTree>
    <p:extLst>
      <p:ext uri="{BB962C8B-B14F-4D97-AF65-F5344CB8AC3E}">
        <p14:creationId xmlns:p14="http://schemas.microsoft.com/office/powerpoint/2010/main" val="3572218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Podstawa działu spadku</a:t>
            </a:r>
            <a:endParaRPr lang="pl-PL" dirty="0"/>
          </a:p>
        </p:txBody>
      </p:sp>
      <p:sp>
        <p:nvSpPr>
          <p:cNvPr id="3" name="Symbol zastępczy zawartości 2"/>
          <p:cNvSpPr>
            <a:spLocks noGrp="1"/>
          </p:cNvSpPr>
          <p:nvPr>
            <p:ph idx="1"/>
          </p:nvPr>
        </p:nvSpPr>
        <p:spPr/>
        <p:txBody>
          <a:bodyPr>
            <a:normAutofit lnSpcReduction="10000"/>
          </a:bodyPr>
          <a:lstStyle/>
          <a:p>
            <a:pPr marL="68580" indent="0" algn="just">
              <a:buNone/>
            </a:pPr>
            <a:r>
              <a:rPr lang="pl-PL" dirty="0" smtClean="0"/>
              <a:t>Może nastąpić na podstawie:</a:t>
            </a:r>
          </a:p>
          <a:p>
            <a:pPr algn="just"/>
            <a:r>
              <a:rPr lang="pl-PL" dirty="0" smtClean="0"/>
              <a:t>orzeczenia sądu (co do zasady powinno ono dotyczyć całego spadku),</a:t>
            </a:r>
          </a:p>
          <a:p>
            <a:pPr algn="just"/>
            <a:r>
              <a:rPr lang="pl-PL" dirty="0" smtClean="0"/>
              <a:t>Umowy pomiędzy wszystkimi spadkobiercami (może dotyczyć zarówno całości jak i części spadku; jest sporządzana w formie aktu notarialnego, jeżeli w skład masy spadkowej wchodzi nieruchomość).</a:t>
            </a:r>
            <a:endParaRPr lang="pl-PL" dirty="0"/>
          </a:p>
        </p:txBody>
      </p:sp>
    </p:spTree>
    <p:extLst>
      <p:ext uri="{BB962C8B-B14F-4D97-AF65-F5344CB8AC3E}">
        <p14:creationId xmlns:p14="http://schemas.microsoft.com/office/powerpoint/2010/main" val="2652207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Cechy działu spadku</a:t>
            </a:r>
            <a:endParaRPr lang="pl-PL" dirty="0"/>
          </a:p>
        </p:txBody>
      </p:sp>
      <p:sp>
        <p:nvSpPr>
          <p:cNvPr id="3" name="Symbol zastępczy zawartości 2"/>
          <p:cNvSpPr>
            <a:spLocks noGrp="1"/>
          </p:cNvSpPr>
          <p:nvPr>
            <p:ph idx="1"/>
          </p:nvPr>
        </p:nvSpPr>
        <p:spPr/>
        <p:txBody>
          <a:bodyPr>
            <a:normAutofit fontScale="85000" lnSpcReduction="20000"/>
          </a:bodyPr>
          <a:lstStyle/>
          <a:p>
            <a:pPr marL="68580" indent="0" algn="just">
              <a:buNone/>
            </a:pPr>
            <a:r>
              <a:rPr lang="pl-PL" dirty="0" smtClean="0"/>
              <a:t>Dział spadku polega na podzieleniu aktywów znajdujących się w masie spadkowej. </a:t>
            </a:r>
          </a:p>
          <a:p>
            <a:pPr marL="68580" indent="0" algn="just">
              <a:buNone/>
            </a:pPr>
            <a:r>
              <a:rPr lang="pl-PL" dirty="0" smtClean="0"/>
              <a:t>Dział spadku dotyczy aktywów znajdujących się w masie spadkowej. Nie dotyczy on długów. Podzielenie jakichkolwiek długów pomiędzy współspadkobiercami ma znaczenie tylko w ich relacjach wewnętrznych. </a:t>
            </a:r>
          </a:p>
          <a:p>
            <a:pPr marL="68580" indent="0" algn="just">
              <a:buNone/>
            </a:pPr>
            <a:r>
              <a:rPr lang="pl-PL" dirty="0" smtClean="0"/>
              <a:t>Na skutek działu spadku majątek, który uległ działowi </a:t>
            </a:r>
            <a:r>
              <a:rPr lang="pl-PL" b="1" u="sng" dirty="0" smtClean="0"/>
              <a:t>przestaje być odrębną masą majątkową i staje się częścią majątku osobistego spadkobiercy</a:t>
            </a:r>
            <a:r>
              <a:rPr lang="pl-PL" dirty="0" smtClean="0"/>
              <a:t>.</a:t>
            </a:r>
          </a:p>
          <a:p>
            <a:pPr marL="68580" indent="0" algn="just">
              <a:buNone/>
            </a:pPr>
            <a:r>
              <a:rPr lang="pl-PL" dirty="0" smtClean="0"/>
              <a:t>Zmieniają się też zasady odpowiedzialności za długi spadkowe od momentu działu każdy spadkobierca odpowiada proporcjonalnie do wielkości udziałów.</a:t>
            </a:r>
            <a:endParaRPr lang="pl-PL" dirty="0"/>
          </a:p>
        </p:txBody>
      </p:sp>
    </p:spTree>
    <p:extLst>
      <p:ext uri="{BB962C8B-B14F-4D97-AF65-F5344CB8AC3E}">
        <p14:creationId xmlns:p14="http://schemas.microsoft.com/office/powerpoint/2010/main" val="3918382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Umowy dotyczące spadku</a:t>
            </a:r>
            <a:endParaRPr lang="pl-PL" dirty="0"/>
          </a:p>
        </p:txBody>
      </p:sp>
      <p:sp>
        <p:nvSpPr>
          <p:cNvPr id="3" name="Symbol zastępczy tekstu 2"/>
          <p:cNvSpPr>
            <a:spLocks noGrp="1"/>
          </p:cNvSpPr>
          <p:nvPr>
            <p:ph type="body" idx="1"/>
          </p:nvPr>
        </p:nvSpPr>
        <p:spPr/>
        <p:txBody>
          <a:bodyPr/>
          <a:lstStyle/>
          <a:p>
            <a:r>
              <a:rPr lang="pl-PL" dirty="0" smtClean="0"/>
              <a:t>Art.  1047 – 1057 k.c.</a:t>
            </a:r>
            <a:endParaRPr lang="pl-PL" dirty="0"/>
          </a:p>
        </p:txBody>
      </p:sp>
    </p:spTree>
    <p:extLst>
      <p:ext uri="{BB962C8B-B14F-4D97-AF65-F5344CB8AC3E}">
        <p14:creationId xmlns:p14="http://schemas.microsoft.com/office/powerpoint/2010/main" val="143028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6000" dirty="0" smtClean="0"/>
              <a:t>Zachowek</a:t>
            </a:r>
            <a:endParaRPr lang="pl-PL" sz="6000" dirty="0"/>
          </a:p>
        </p:txBody>
      </p:sp>
      <p:sp>
        <p:nvSpPr>
          <p:cNvPr id="3" name="Symbol zastępczy tekstu 2"/>
          <p:cNvSpPr>
            <a:spLocks noGrp="1"/>
          </p:cNvSpPr>
          <p:nvPr>
            <p:ph type="body" idx="1"/>
          </p:nvPr>
        </p:nvSpPr>
        <p:spPr/>
        <p:txBody>
          <a:bodyPr/>
          <a:lstStyle/>
          <a:p>
            <a:r>
              <a:rPr lang="pl-PL" dirty="0" smtClean="0"/>
              <a:t>Art. 991 -1011 k.c.</a:t>
            </a:r>
            <a:endParaRPr lang="pl-PL" dirty="0"/>
          </a:p>
        </p:txBody>
      </p:sp>
    </p:spTree>
    <p:extLst>
      <p:ext uri="{BB962C8B-B14F-4D97-AF65-F5344CB8AC3E}">
        <p14:creationId xmlns:p14="http://schemas.microsoft.com/office/powerpoint/2010/main" val="4100824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Informacje ogólne</a:t>
            </a:r>
            <a:endParaRPr lang="pl-PL" dirty="0"/>
          </a:p>
        </p:txBody>
      </p:sp>
      <p:sp>
        <p:nvSpPr>
          <p:cNvPr id="3" name="Symbol zastępczy zawartości 2"/>
          <p:cNvSpPr>
            <a:spLocks noGrp="1"/>
          </p:cNvSpPr>
          <p:nvPr>
            <p:ph idx="1"/>
          </p:nvPr>
        </p:nvSpPr>
        <p:spPr/>
        <p:txBody>
          <a:bodyPr>
            <a:normAutofit fontScale="85000" lnSpcReduction="20000"/>
          </a:bodyPr>
          <a:lstStyle/>
          <a:p>
            <a:pPr marL="68580" indent="0">
              <a:buNone/>
            </a:pPr>
            <a:r>
              <a:rPr lang="pl-PL" dirty="0" smtClean="0"/>
              <a:t>Istnieje generalna zasada zakazu zawierania umów o spadek po osobie żyjącej. Taka umowa jest nieważna, z zastrzeżeniem wyjątków przewidzianych w tytule IX Księgi IV k.c. (art. 1047 k.c.).</a:t>
            </a:r>
          </a:p>
          <a:p>
            <a:pPr marL="68580" indent="0">
              <a:buNone/>
            </a:pPr>
            <a:r>
              <a:rPr lang="pl-PL" dirty="0" smtClean="0"/>
              <a:t>Jedynym wyjątkiem od ww. zasady jest możliwość zawierania umów o zrzeczenie się dziedziczenia.</a:t>
            </a:r>
          </a:p>
          <a:p>
            <a:pPr marL="68580" indent="0">
              <a:buNone/>
            </a:pPr>
            <a:r>
              <a:rPr lang="pl-PL" dirty="0" smtClean="0"/>
              <a:t>Istnieje też możliwość zawierania umów dotyczących spadku po jego otwarciu. Są to:</a:t>
            </a:r>
          </a:p>
          <a:p>
            <a:r>
              <a:rPr lang="pl-PL" sz="1600" dirty="0" smtClean="0"/>
              <a:t>Umowa o dział spadku.</a:t>
            </a:r>
          </a:p>
          <a:p>
            <a:r>
              <a:rPr lang="pl-PL" sz="1600" dirty="0" smtClean="0"/>
              <a:t>Umowa o zbycie spadku (w całości lub w części).</a:t>
            </a:r>
          </a:p>
          <a:p>
            <a:r>
              <a:rPr lang="pl-PL" sz="1600" dirty="0" smtClean="0"/>
              <a:t>Umowa zbycia udziału spadkowego (w całości lub w części).</a:t>
            </a:r>
          </a:p>
          <a:p>
            <a:r>
              <a:rPr lang="pl-PL" sz="1600" dirty="0" smtClean="0"/>
              <a:t>Umowa zbycia przedmiotu znajdującego się w masie spadkowej (z zastrzeżeniem ograniczeń z art. 1036 k.c.).</a:t>
            </a:r>
            <a:r>
              <a:rPr lang="pl-PL" dirty="0" smtClean="0"/>
              <a:t> </a:t>
            </a:r>
          </a:p>
          <a:p>
            <a:endParaRPr lang="pl-PL" dirty="0"/>
          </a:p>
        </p:txBody>
      </p:sp>
    </p:spTree>
    <p:extLst>
      <p:ext uri="{BB962C8B-B14F-4D97-AF65-F5344CB8AC3E}">
        <p14:creationId xmlns:p14="http://schemas.microsoft.com/office/powerpoint/2010/main" val="3728056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Zrzeczenie się dziedziczenia</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a:t>U</a:t>
            </a:r>
            <a:r>
              <a:rPr lang="pl-PL" dirty="0" smtClean="0"/>
              <a:t>mowa pomiędzy spadkodawcą a przyszłym spadkobiercą ustawowym.</a:t>
            </a:r>
          </a:p>
          <a:p>
            <a:pPr algn="just"/>
            <a:r>
              <a:rPr lang="pl-PL" dirty="0" smtClean="0"/>
              <a:t>Spadkobierca zrzeka się spadku i jest on wyłączony od dziedziczenia jakby nie dożył spadku(jeżeli nie umówiono się inaczej skutek ten odnosi się również do jego zstępnych). </a:t>
            </a:r>
          </a:p>
          <a:p>
            <a:pPr algn="just"/>
            <a:r>
              <a:rPr lang="pl-PL" dirty="0" smtClean="0"/>
              <a:t>Zawarta w formie aktu notarialnego.</a:t>
            </a:r>
          </a:p>
          <a:p>
            <a:pPr algn="just"/>
            <a:r>
              <a:rPr lang="pl-PL" dirty="0" smtClean="0"/>
              <a:t>Można uchylić się od zrzeczenia się dziedziczenia (te same strony umowy), wymaga to odrębnej umowy w formie aktu notarialnego.</a:t>
            </a:r>
          </a:p>
          <a:p>
            <a:pPr algn="just"/>
            <a:endParaRPr lang="pl-PL" dirty="0" smtClean="0"/>
          </a:p>
          <a:p>
            <a:pPr algn="just"/>
            <a:endParaRPr lang="pl-PL" dirty="0"/>
          </a:p>
        </p:txBody>
      </p:sp>
    </p:spTree>
    <p:extLst>
      <p:ext uri="{BB962C8B-B14F-4D97-AF65-F5344CB8AC3E}">
        <p14:creationId xmlns:p14="http://schemas.microsoft.com/office/powerpoint/2010/main" val="16576422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Zbycie spadku</a:t>
            </a:r>
            <a:endParaRPr lang="pl-PL" dirty="0"/>
          </a:p>
        </p:txBody>
      </p:sp>
      <p:sp>
        <p:nvSpPr>
          <p:cNvPr id="3" name="Symbol zastępczy zawartości 2"/>
          <p:cNvSpPr>
            <a:spLocks noGrp="1"/>
          </p:cNvSpPr>
          <p:nvPr>
            <p:ph idx="1"/>
          </p:nvPr>
        </p:nvSpPr>
        <p:spPr/>
        <p:txBody>
          <a:bodyPr>
            <a:normAutofit fontScale="62500" lnSpcReduction="20000"/>
          </a:bodyPr>
          <a:lstStyle/>
          <a:p>
            <a:r>
              <a:rPr lang="pl-PL" dirty="0" smtClean="0"/>
              <a:t>Umowa pomiędzy spadkobiercą, który spadek przyjął a osobą trzecią (może to być inny spadkobierca w przypadku zbycia udziału w spadku).</a:t>
            </a:r>
          </a:p>
          <a:p>
            <a:r>
              <a:rPr lang="pl-PL" dirty="0" smtClean="0"/>
              <a:t>Jest to umowa o skutku zobowiązująco-rozporządzającym (jeżeli strony nie umówią się inaczej).</a:t>
            </a:r>
          </a:p>
          <a:p>
            <a:r>
              <a:rPr lang="pl-PL" dirty="0" smtClean="0"/>
              <a:t>W formie aktu notarialnego.</a:t>
            </a:r>
          </a:p>
          <a:p>
            <a:r>
              <a:rPr lang="pl-PL" dirty="0" smtClean="0"/>
              <a:t>Może być carówno odpłatna jak i nieodpłatna.</a:t>
            </a:r>
          </a:p>
          <a:p>
            <a:r>
              <a:rPr lang="pl-PL" dirty="0" smtClean="0"/>
              <a:t>Jest to przykład sukcesji uniwersalnej (nabywca nabywa pewną masę majątkową i przechodzi na niego ogół praw i obowiązków związanych z tą masą).</a:t>
            </a:r>
          </a:p>
          <a:p>
            <a:r>
              <a:rPr lang="pl-PL" dirty="0" smtClean="0"/>
              <a:t>Zbywca spadku nie odpowiada wobec nabywcy z tytułu rękojmi za wady fizyczne i prawne rzeczy,.</a:t>
            </a:r>
          </a:p>
          <a:p>
            <a:r>
              <a:rPr lang="pl-PL" dirty="0" smtClean="0"/>
              <a:t>Nie powoduje ona wyłączenia odpowiedzialności zbywcy za długi spadkowe. Nabywca ponosi taką samą odpowiedzialność jak zbywca, a ich odpowiedzialność jest solidarna. Jeżeli nie umówiono się inaczej nabywca odpowiada wobec zbywcy, aby wierzyciele nie żądali od niego zaspokojenia wierzytelności spadkowych. </a:t>
            </a:r>
          </a:p>
        </p:txBody>
      </p:sp>
    </p:spTree>
    <p:extLst>
      <p:ext uri="{BB962C8B-B14F-4D97-AF65-F5344CB8AC3E}">
        <p14:creationId xmlns:p14="http://schemas.microsoft.com/office/powerpoint/2010/main" val="875408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Zachowek - definicja</a:t>
            </a:r>
            <a:endParaRPr lang="pl-PL" dirty="0"/>
          </a:p>
        </p:txBody>
      </p:sp>
      <p:sp>
        <p:nvSpPr>
          <p:cNvPr id="3" name="Symbol zastępczy zawartości 2"/>
          <p:cNvSpPr>
            <a:spLocks noGrp="1"/>
          </p:cNvSpPr>
          <p:nvPr>
            <p:ph idx="1"/>
          </p:nvPr>
        </p:nvSpPr>
        <p:spPr/>
        <p:txBody>
          <a:bodyPr>
            <a:normAutofit fontScale="77500" lnSpcReduction="20000"/>
          </a:bodyPr>
          <a:lstStyle/>
          <a:p>
            <a:pPr marL="68580" indent="0" algn="just">
              <a:buNone/>
            </a:pPr>
            <a:r>
              <a:rPr lang="pl-PL" sz="1400" dirty="0" smtClean="0"/>
              <a:t>Art. 991 k.c.</a:t>
            </a:r>
            <a:endParaRPr lang="pl-PL" sz="1600" dirty="0" smtClean="0"/>
          </a:p>
          <a:p>
            <a:pPr algn="just"/>
            <a:r>
              <a:rPr lang="pl-PL" dirty="0" smtClean="0"/>
              <a:t>Jest to </a:t>
            </a:r>
            <a:r>
              <a:rPr lang="pl-PL" b="1" dirty="0" smtClean="0"/>
              <a:t>roszczenie pieniężne</a:t>
            </a:r>
            <a:r>
              <a:rPr lang="pl-PL" dirty="0" smtClean="0"/>
              <a:t>, które może być skierowane przez najbliższych spadkodawcy (którzy byliby powołani do dziedziczenia z ustawy) do spadkobierców (osób, na rzecz których został ustanowiony zapis windykacyjny).</a:t>
            </a:r>
          </a:p>
          <a:p>
            <a:pPr algn="just"/>
            <a:r>
              <a:rPr lang="pl-PL" dirty="0" smtClean="0"/>
              <a:t>Przedmiotem roszczenia jest zapłata przez spadkobiercę (zapisobiercę windykacyjnego) na rzecz najbliższego sumy pieniężnej niezbędnej do pokrycia (uzupełnienia) określonej prawem ułamkowej części udziału, który przysługiwałby temu spadkobiercy przy dziedziczeniu ustawowym (w zależności od sytuacji albo ½ udziału, albo 2/3 udziału).</a:t>
            </a:r>
            <a:endParaRPr lang="pl-PL" dirty="0"/>
          </a:p>
        </p:txBody>
      </p:sp>
    </p:spTree>
    <p:extLst>
      <p:ext uri="{BB962C8B-B14F-4D97-AF65-F5344CB8AC3E}">
        <p14:creationId xmlns:p14="http://schemas.microsoft.com/office/powerpoint/2010/main" val="3665078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Uprawnieni do zachowku</a:t>
            </a:r>
            <a:endParaRPr lang="pl-PL" dirty="0"/>
          </a:p>
        </p:txBody>
      </p:sp>
      <p:sp>
        <p:nvSpPr>
          <p:cNvPr id="3" name="Symbol zastępczy zawartości 2"/>
          <p:cNvSpPr>
            <a:spLocks noGrp="1"/>
          </p:cNvSpPr>
          <p:nvPr>
            <p:ph idx="1"/>
          </p:nvPr>
        </p:nvSpPr>
        <p:spPr/>
        <p:txBody>
          <a:bodyPr>
            <a:normAutofit fontScale="55000" lnSpcReduction="20000"/>
          </a:bodyPr>
          <a:lstStyle/>
          <a:p>
            <a:pPr marL="68580" indent="0" algn="just">
              <a:buNone/>
            </a:pPr>
            <a:r>
              <a:rPr lang="pl-PL" dirty="0" smtClean="0"/>
              <a:t>Uprawnionymi do zachowku są tylko osoby z wąskiej kategorii najbliższych osób spadkodawcy:</a:t>
            </a:r>
          </a:p>
          <a:p>
            <a:pPr algn="just"/>
            <a:r>
              <a:rPr lang="pl-PL" sz="2200" dirty="0" smtClean="0"/>
              <a:t>Małżonek  (nie w przypadku, gdy jest w separacji )</a:t>
            </a:r>
          </a:p>
          <a:p>
            <a:pPr algn="just"/>
            <a:r>
              <a:rPr lang="pl-PL" sz="2200" dirty="0" smtClean="0"/>
              <a:t>Zstępni </a:t>
            </a:r>
          </a:p>
          <a:p>
            <a:pPr algn="just"/>
            <a:r>
              <a:rPr lang="pl-PL" sz="2200" dirty="0" smtClean="0"/>
              <a:t>Rodzice</a:t>
            </a:r>
          </a:p>
          <a:p>
            <a:pPr marL="68580" indent="0" algn="just">
              <a:buNone/>
            </a:pPr>
            <a:endParaRPr lang="pl-PL" dirty="0" smtClean="0"/>
          </a:p>
          <a:p>
            <a:pPr marL="68580" indent="0" algn="just">
              <a:buNone/>
            </a:pPr>
            <a:r>
              <a:rPr lang="pl-PL" dirty="0" smtClean="0"/>
              <a:t>Ww. osoby będą mieć roszczenie o zachowek wyłącznie jeżeli w danej sytuacji byłyby powołane do spadku z ustawy i tylko gdy nie otrzymały kwoty zachowku w postaci powołania do spadku, darowizny lub zapisu (w tym zapisu windykacyjnego).</a:t>
            </a:r>
          </a:p>
          <a:p>
            <a:pPr marL="68580" indent="0" algn="just">
              <a:buNone/>
            </a:pPr>
            <a:endParaRPr lang="pl-PL" dirty="0" smtClean="0"/>
          </a:p>
          <a:p>
            <a:pPr marL="68580" indent="0" algn="just">
              <a:buNone/>
            </a:pPr>
            <a:r>
              <a:rPr lang="pl-PL" dirty="0" smtClean="0"/>
              <a:t>Spadkobierca nie będzie mieć jednak roszczenia o zachowek jeżeli: </a:t>
            </a:r>
          </a:p>
          <a:p>
            <a:pPr algn="just"/>
            <a:r>
              <a:rPr lang="pl-PL" sz="1900" dirty="0" smtClean="0"/>
              <a:t>Został wydziedziczony</a:t>
            </a:r>
          </a:p>
          <a:p>
            <a:pPr algn="just"/>
            <a:r>
              <a:rPr lang="pl-PL" sz="1900" dirty="0" smtClean="0"/>
              <a:t>Odrzucił spadek</a:t>
            </a:r>
          </a:p>
          <a:p>
            <a:pPr algn="just"/>
            <a:r>
              <a:rPr lang="pl-PL" sz="1900" dirty="0" smtClean="0"/>
              <a:t>Zrzekł się dziedziczenia</a:t>
            </a:r>
          </a:p>
          <a:p>
            <a:pPr algn="just"/>
            <a:r>
              <a:rPr lang="pl-PL" sz="1900" dirty="0" smtClean="0"/>
              <a:t>Został uznany za niegodnego</a:t>
            </a:r>
          </a:p>
          <a:p>
            <a:pPr algn="just"/>
            <a:r>
              <a:rPr lang="pl-PL" sz="1900" dirty="0" smtClean="0"/>
              <a:t>Był małżonkiem spadkodawcy a spadkodawca wystąpił o orzeczenie rozwodu lub separacji z winy </a:t>
            </a:r>
            <a:r>
              <a:rPr lang="pl-PL" sz="1900" dirty="0" smtClean="0"/>
              <a:t>małżonka</a:t>
            </a:r>
            <a:r>
              <a:rPr lang="pl-PL" sz="1900" dirty="0"/>
              <a:t> </a:t>
            </a:r>
            <a:r>
              <a:rPr lang="pl-PL" sz="1900" dirty="0" smtClean="0"/>
              <a:t>i</a:t>
            </a:r>
            <a:r>
              <a:rPr lang="pl-PL" sz="1900" dirty="0" smtClean="0"/>
              <a:t> </a:t>
            </a:r>
            <a:r>
              <a:rPr lang="pl-PL" sz="1900" dirty="0" smtClean="0"/>
              <a:t>żądanie to było zasadne </a:t>
            </a:r>
          </a:p>
          <a:p>
            <a:pPr marL="68580" indent="0" algn="just">
              <a:buNone/>
            </a:pPr>
            <a:endParaRPr lang="pl-PL" dirty="0" smtClean="0"/>
          </a:p>
          <a:p>
            <a:pPr algn="just"/>
            <a:endParaRPr lang="pl-PL" dirty="0"/>
          </a:p>
        </p:txBody>
      </p:sp>
    </p:spTree>
    <p:extLst>
      <p:ext uri="{BB962C8B-B14F-4D97-AF65-F5344CB8AC3E}">
        <p14:creationId xmlns:p14="http://schemas.microsoft.com/office/powerpoint/2010/main" val="151267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Odpowiedzialność za zachowek</a:t>
            </a:r>
            <a:endParaRPr lang="pl-PL" dirty="0"/>
          </a:p>
        </p:txBody>
      </p:sp>
      <p:sp>
        <p:nvSpPr>
          <p:cNvPr id="3" name="Symbol zastępczy zawartości 2"/>
          <p:cNvSpPr>
            <a:spLocks noGrp="1"/>
          </p:cNvSpPr>
          <p:nvPr>
            <p:ph idx="1"/>
          </p:nvPr>
        </p:nvSpPr>
        <p:spPr/>
        <p:txBody>
          <a:bodyPr>
            <a:normAutofit fontScale="85000" lnSpcReduction="10000"/>
          </a:bodyPr>
          <a:lstStyle/>
          <a:p>
            <a:pPr marL="68580" indent="0" algn="just">
              <a:buNone/>
            </a:pPr>
            <a:r>
              <a:rPr lang="pl-PL" dirty="0" smtClean="0"/>
              <a:t>Za zachowek odpowiadają </a:t>
            </a:r>
            <a:r>
              <a:rPr lang="pl-PL" b="1" dirty="0" smtClean="0"/>
              <a:t>spadkobiercy</a:t>
            </a:r>
            <a:r>
              <a:rPr lang="pl-PL" dirty="0" smtClean="0"/>
              <a:t> w dalszej kolejności (jeżeli uprawniony nie może otrzymać należnej mu sumy), </a:t>
            </a:r>
            <a:r>
              <a:rPr lang="pl-PL" b="1" dirty="0" smtClean="0"/>
              <a:t>zapisobiorcy windykacyjni </a:t>
            </a:r>
            <a:r>
              <a:rPr lang="pl-PL" dirty="0" smtClean="0"/>
              <a:t>a następnie </a:t>
            </a:r>
            <a:r>
              <a:rPr lang="pl-PL" b="1" dirty="0" smtClean="0"/>
              <a:t>obdarowani </a:t>
            </a:r>
            <a:r>
              <a:rPr lang="pl-PL" dirty="0" smtClean="0"/>
              <a:t>(w kolejności od tego, który był obdarowany najpóźniej do tego, który był obdarowany najwcześniej.</a:t>
            </a:r>
          </a:p>
          <a:p>
            <a:pPr marL="68580" indent="0" algn="just">
              <a:buNone/>
            </a:pPr>
            <a:r>
              <a:rPr lang="pl-PL" dirty="0" smtClean="0"/>
              <a:t>Obdarowani i zapisobiorcy windykacyjni mogą zwolnić się z obowiązku zapłaty poprzez wydanie przedmiotu darowizny/zapisu windykacyjnego.</a:t>
            </a:r>
          </a:p>
          <a:p>
            <a:pPr marL="68580" indent="0" algn="just">
              <a:buNone/>
            </a:pPr>
            <a:r>
              <a:rPr lang="pl-PL" dirty="0" smtClean="0"/>
              <a:t>Uprawnieni do zachowku ponoszą odpowiedzialność za zachowek tylko do wysokości </a:t>
            </a:r>
            <a:r>
              <a:rPr lang="pl-PL" b="1" dirty="0" smtClean="0"/>
              <a:t>nadwyżki przekraczającej ich własny zachowek.  </a:t>
            </a:r>
            <a:endParaRPr lang="pl-PL" b="1" dirty="0"/>
          </a:p>
        </p:txBody>
      </p:sp>
    </p:spTree>
    <p:extLst>
      <p:ext uri="{BB962C8B-B14F-4D97-AF65-F5344CB8AC3E}">
        <p14:creationId xmlns:p14="http://schemas.microsoft.com/office/powerpoint/2010/main" val="2489089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1403648" y="2564904"/>
            <a:ext cx="3057148" cy="639762"/>
          </a:xfrm>
        </p:spPr>
        <p:txBody>
          <a:bodyPr>
            <a:normAutofit fontScale="85000" lnSpcReduction="20000"/>
          </a:bodyPr>
          <a:lstStyle/>
          <a:p>
            <a:r>
              <a:rPr lang="pl-PL" dirty="0" smtClean="0"/>
              <a:t>Przy ustalaniu udziału uwzględnia się:</a:t>
            </a:r>
            <a:endParaRPr lang="pl-PL" dirty="0"/>
          </a:p>
        </p:txBody>
      </p:sp>
      <p:sp>
        <p:nvSpPr>
          <p:cNvPr id="2" name="Tytuł 1"/>
          <p:cNvSpPr>
            <a:spLocks noGrp="1"/>
          </p:cNvSpPr>
          <p:nvPr>
            <p:ph type="title"/>
          </p:nvPr>
        </p:nvSpPr>
        <p:spPr>
          <a:xfrm>
            <a:off x="1043608" y="1124744"/>
            <a:ext cx="7056902" cy="1333952"/>
          </a:xfrm>
          <a:ln>
            <a:noFill/>
          </a:ln>
        </p:spPr>
        <p:txBody>
          <a:bodyPr>
            <a:normAutofit fontScale="90000"/>
          </a:bodyPr>
          <a:lstStyle/>
          <a:p>
            <a:pPr algn="ctr"/>
            <a:r>
              <a:rPr lang="pl-PL" dirty="0" smtClean="0"/>
              <a:t>Obliczanie zachowku</a:t>
            </a:r>
            <a:br>
              <a:rPr lang="pl-PL" dirty="0" smtClean="0"/>
            </a:br>
            <a:r>
              <a:rPr lang="pl-PL" sz="1600" dirty="0" smtClean="0"/>
              <a:t>Aby obliczyć zachowek należy najpierw ustalić </a:t>
            </a:r>
            <a:r>
              <a:rPr lang="pl-PL" sz="1600" b="1" dirty="0" smtClean="0"/>
              <a:t>udział spadkowy</a:t>
            </a:r>
            <a:r>
              <a:rPr lang="pl-PL" sz="1600" dirty="0" smtClean="0"/>
              <a:t>, który będzie stanowił podstawę obliczenia ułamkowej wartości roszczenia uprawnionego do zachowku. </a:t>
            </a:r>
            <a:r>
              <a:rPr lang="pl-PL" sz="1600" dirty="0" smtClean="0"/>
              <a:t>Zapisy windykacyjne </a:t>
            </a:r>
            <a:r>
              <a:rPr lang="pl-PL" sz="1600" dirty="0"/>
              <a:t>oraz darowiznę dokonane przez spadkodawcę na rzecz uprawnionego do zachowku zalicza się na należny mu zachowek</a:t>
            </a:r>
            <a:r>
              <a:rPr lang="pl-PL" sz="1600" dirty="0" smtClean="0"/>
              <a:t>. Rozciąga się to na dalszych zstępnych takiego wstępnego.</a:t>
            </a:r>
            <a:endParaRPr lang="pl-PL" sz="1600" dirty="0"/>
          </a:p>
        </p:txBody>
      </p:sp>
      <p:sp>
        <p:nvSpPr>
          <p:cNvPr id="4" name="Symbol zastępczy zawartości 3"/>
          <p:cNvSpPr>
            <a:spLocks noGrp="1"/>
          </p:cNvSpPr>
          <p:nvPr>
            <p:ph sz="half" idx="2"/>
          </p:nvPr>
        </p:nvSpPr>
        <p:spPr>
          <a:xfrm>
            <a:off x="1043608" y="3212976"/>
            <a:ext cx="3419856" cy="2835797"/>
          </a:xfrm>
        </p:spPr>
        <p:txBody>
          <a:bodyPr>
            <a:normAutofit fontScale="62500" lnSpcReduction="20000"/>
          </a:bodyPr>
          <a:lstStyle/>
          <a:p>
            <a:pPr algn="just"/>
            <a:r>
              <a:rPr lang="pl-PL" dirty="0" smtClean="0"/>
              <a:t>Spadkobierców niegodnych</a:t>
            </a:r>
          </a:p>
          <a:p>
            <a:pPr algn="just"/>
            <a:r>
              <a:rPr lang="pl-PL" dirty="0" smtClean="0"/>
              <a:t>Spadkobierców, którzy spadek odrzucili</a:t>
            </a:r>
          </a:p>
          <a:p>
            <a:pPr algn="just"/>
            <a:r>
              <a:rPr lang="pl-PL" dirty="0" smtClean="0"/>
              <a:t>Zapisy windykacyjne</a:t>
            </a:r>
          </a:p>
          <a:p>
            <a:pPr algn="just"/>
            <a:r>
              <a:rPr lang="pl-PL" dirty="0" smtClean="0"/>
              <a:t>Darowizny (na zasadach określonych w art. 994-995 k.c.)</a:t>
            </a:r>
          </a:p>
          <a:p>
            <a:pPr algn="just"/>
            <a:r>
              <a:rPr lang="pl-PL" dirty="0" smtClean="0"/>
              <a:t>Koszty </a:t>
            </a:r>
            <a:r>
              <a:rPr lang="pl-PL" dirty="0"/>
              <a:t>wychowania i wykształcania </a:t>
            </a:r>
            <a:r>
              <a:rPr lang="pl-PL" dirty="0" smtClean="0"/>
              <a:t>jeżeli przekraczały przeciętną </a:t>
            </a:r>
            <a:r>
              <a:rPr lang="pl-PL" dirty="0"/>
              <a:t>miarę przyjętą w danym </a:t>
            </a:r>
            <a:r>
              <a:rPr lang="pl-PL" dirty="0" smtClean="0"/>
              <a:t>środowisku</a:t>
            </a:r>
            <a:endParaRPr lang="pl-PL" dirty="0"/>
          </a:p>
          <a:p>
            <a:pPr algn="just"/>
            <a:endParaRPr lang="pl-PL" dirty="0" smtClean="0"/>
          </a:p>
          <a:p>
            <a:pPr algn="just"/>
            <a:endParaRPr lang="pl-PL" dirty="0" smtClean="0"/>
          </a:p>
          <a:p>
            <a:pPr algn="just"/>
            <a:endParaRPr lang="pl-PL" dirty="0"/>
          </a:p>
        </p:txBody>
      </p:sp>
      <p:sp>
        <p:nvSpPr>
          <p:cNvPr id="5" name="Symbol zastępczy tekstu 4"/>
          <p:cNvSpPr>
            <a:spLocks noGrp="1"/>
          </p:cNvSpPr>
          <p:nvPr>
            <p:ph type="body" sz="quarter" idx="3"/>
          </p:nvPr>
        </p:nvSpPr>
        <p:spPr>
          <a:xfrm>
            <a:off x="5004048" y="2492896"/>
            <a:ext cx="3055717" cy="639762"/>
          </a:xfrm>
        </p:spPr>
        <p:txBody>
          <a:bodyPr>
            <a:normAutofit fontScale="85000" lnSpcReduction="20000"/>
          </a:bodyPr>
          <a:lstStyle/>
          <a:p>
            <a:r>
              <a:rPr lang="pl-PL" dirty="0"/>
              <a:t>Przy ustalaniu udziału </a:t>
            </a:r>
            <a:r>
              <a:rPr lang="pl-PL" dirty="0" smtClean="0"/>
              <a:t>nie uwzględnia się:</a:t>
            </a:r>
            <a:endParaRPr lang="pl-PL" dirty="0"/>
          </a:p>
        </p:txBody>
      </p:sp>
      <p:sp>
        <p:nvSpPr>
          <p:cNvPr id="6" name="Symbol zastępczy zawartości 5"/>
          <p:cNvSpPr>
            <a:spLocks noGrp="1"/>
          </p:cNvSpPr>
          <p:nvPr>
            <p:ph sz="quarter" idx="4"/>
          </p:nvPr>
        </p:nvSpPr>
        <p:spPr>
          <a:xfrm>
            <a:off x="4644008" y="3140968"/>
            <a:ext cx="3419856" cy="2835797"/>
          </a:xfrm>
        </p:spPr>
        <p:txBody>
          <a:bodyPr>
            <a:normAutofit fontScale="62500" lnSpcReduction="20000"/>
          </a:bodyPr>
          <a:lstStyle/>
          <a:p>
            <a:pPr algn="just"/>
            <a:r>
              <a:rPr lang="pl-PL" dirty="0" smtClean="0"/>
              <a:t>Spadkobierców, którzy zrzekli się dziedziczenia</a:t>
            </a:r>
          </a:p>
          <a:p>
            <a:pPr algn="just"/>
            <a:r>
              <a:rPr lang="pl-PL" dirty="0" smtClean="0"/>
              <a:t>Spadkobierców wydziedziczonych</a:t>
            </a:r>
          </a:p>
          <a:p>
            <a:pPr algn="just"/>
            <a:r>
              <a:rPr lang="pl-PL" dirty="0" smtClean="0"/>
              <a:t>Zapisów zwykłych</a:t>
            </a:r>
          </a:p>
          <a:p>
            <a:pPr algn="just"/>
            <a:r>
              <a:rPr lang="pl-PL" dirty="0" smtClean="0"/>
              <a:t>Poleceń</a:t>
            </a:r>
          </a:p>
          <a:p>
            <a:pPr algn="just"/>
            <a:r>
              <a:rPr lang="pl-PL" dirty="0" smtClean="0"/>
              <a:t>Kosztów wychowania i wykształcania (o ile nie przekraczały przeciętnej miary przyjętej w danym środowisku)</a:t>
            </a:r>
          </a:p>
          <a:p>
            <a:pPr algn="just"/>
            <a:r>
              <a:rPr lang="pl-PL" dirty="0" smtClean="0"/>
              <a:t>Część darowizn (na zasadach określonych w art. 994-995 k.c.)</a:t>
            </a:r>
            <a:endParaRPr lang="pl-PL" dirty="0"/>
          </a:p>
        </p:txBody>
      </p:sp>
    </p:spTree>
    <p:extLst>
      <p:ext uri="{BB962C8B-B14F-4D97-AF65-F5344CB8AC3E}">
        <p14:creationId xmlns:p14="http://schemas.microsoft.com/office/powerpoint/2010/main" val="1587369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Wydziedziczenie</a:t>
            </a:r>
            <a:endParaRPr lang="pl-PL" dirty="0"/>
          </a:p>
        </p:txBody>
      </p:sp>
      <p:sp>
        <p:nvSpPr>
          <p:cNvPr id="3" name="Symbol zastępczy zawartości 2"/>
          <p:cNvSpPr>
            <a:spLocks noGrp="1"/>
          </p:cNvSpPr>
          <p:nvPr>
            <p:ph idx="1"/>
          </p:nvPr>
        </p:nvSpPr>
        <p:spPr/>
        <p:txBody>
          <a:bodyPr>
            <a:normAutofit fontScale="62500" lnSpcReduction="20000"/>
          </a:bodyPr>
          <a:lstStyle/>
          <a:p>
            <a:pPr marL="68580" indent="0" algn="just">
              <a:buNone/>
            </a:pPr>
            <a:r>
              <a:rPr lang="pl-PL" dirty="0" smtClean="0"/>
              <a:t>Wydziedziczenie to </a:t>
            </a:r>
            <a:r>
              <a:rPr lang="pl-PL" b="1" dirty="0" smtClean="0"/>
              <a:t>pozbawienie uprawnionego prawa do zachowku</a:t>
            </a:r>
            <a:r>
              <a:rPr lang="pl-PL" dirty="0" smtClean="0"/>
              <a:t>.</a:t>
            </a:r>
          </a:p>
          <a:p>
            <a:pPr marL="68580" indent="0" algn="just">
              <a:buNone/>
            </a:pPr>
            <a:r>
              <a:rPr lang="pl-PL" dirty="0" smtClean="0"/>
              <a:t>Może ono zostać dokonane wyłącznie przez spadkodawcę w testamencie, a przyczyna wydziedziczenia musi wynikać z testamentu.</a:t>
            </a:r>
          </a:p>
          <a:p>
            <a:pPr marL="68580" indent="0" algn="just">
              <a:buNone/>
            </a:pPr>
            <a:r>
              <a:rPr lang="pl-PL" dirty="0" smtClean="0"/>
              <a:t>Spadkobierca może zostać pozbawiony prawa do zachowku wyłącznie w którejś z poniższych sytuacji:</a:t>
            </a:r>
          </a:p>
          <a:p>
            <a:pPr algn="just"/>
            <a:r>
              <a:rPr lang="pl-PL" dirty="0" smtClean="0"/>
              <a:t>Gdy wbrew woli spadkodawcy uporczywie postępuje w sposób sprzeczny z zasadami współżycia społecznego;</a:t>
            </a:r>
          </a:p>
          <a:p>
            <a:pPr algn="just"/>
            <a:r>
              <a:rPr lang="pl-PL" dirty="0" smtClean="0"/>
              <a:t>Gdy uporczywie nie dopełnia względem spadkodawcy obowiązków </a:t>
            </a:r>
            <a:r>
              <a:rPr lang="pl-PL" dirty="0" smtClean="0"/>
              <a:t>rodzinnych;</a:t>
            </a:r>
            <a:endParaRPr lang="pl-PL" dirty="0" smtClean="0"/>
          </a:p>
          <a:p>
            <a:pPr algn="just"/>
            <a:r>
              <a:rPr lang="pl-PL" dirty="0" smtClean="0"/>
              <a:t>Gdy dopuścił się względem spadkodawcy (osoby mu najbliższej) pewnych umyślnego przestępstwa przeciwko życiu, zdrowiu lub wolności albo rażącej obrazy </a:t>
            </a:r>
            <a:r>
              <a:rPr lang="pl-PL" dirty="0" smtClean="0"/>
              <a:t>czci.   </a:t>
            </a:r>
            <a:endParaRPr lang="pl-PL" dirty="0" smtClean="0"/>
          </a:p>
          <a:p>
            <a:pPr marL="68580" indent="0" algn="just">
              <a:buNone/>
            </a:pPr>
            <a:r>
              <a:rPr lang="pl-PL" dirty="0" smtClean="0"/>
              <a:t>Skutki wydziedziczenia ustają jeżeli spadkodawca </a:t>
            </a:r>
            <a:r>
              <a:rPr lang="pl-PL" b="1" dirty="0" smtClean="0"/>
              <a:t>przebaczył wydziedziczonemu.</a:t>
            </a:r>
          </a:p>
          <a:p>
            <a:pPr marL="68580" indent="0" algn="just">
              <a:buNone/>
            </a:pPr>
            <a:r>
              <a:rPr lang="pl-PL" dirty="0" smtClean="0"/>
              <a:t>Wydziedziczenie nie rozciąga się na zstępnych wydziedziczonego (o ile są uprawnieni do zachowku nadal zachowują to uprawnienie).</a:t>
            </a:r>
            <a:endParaRPr lang="pl-PL" dirty="0"/>
          </a:p>
        </p:txBody>
      </p:sp>
    </p:spTree>
    <p:extLst>
      <p:ext uri="{BB962C8B-B14F-4D97-AF65-F5344CB8AC3E}">
        <p14:creationId xmlns:p14="http://schemas.microsoft.com/office/powerpoint/2010/main" val="2187690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Odpowiedzialność za długi spadkowe</a:t>
            </a:r>
            <a:endParaRPr lang="pl-PL" dirty="0"/>
          </a:p>
        </p:txBody>
      </p:sp>
      <p:sp>
        <p:nvSpPr>
          <p:cNvPr id="3" name="Symbol zastępczy tekstu 2"/>
          <p:cNvSpPr>
            <a:spLocks noGrp="1"/>
          </p:cNvSpPr>
          <p:nvPr>
            <p:ph type="body" idx="1"/>
          </p:nvPr>
        </p:nvSpPr>
        <p:spPr/>
        <p:txBody>
          <a:bodyPr/>
          <a:lstStyle/>
          <a:p>
            <a:r>
              <a:rPr lang="pl-PL" dirty="0" smtClean="0"/>
              <a:t>Art. 1030 – 1034</a:t>
            </a:r>
            <a:r>
              <a:rPr lang="pl-PL" baseline="30000" dirty="0" smtClean="0"/>
              <a:t>3</a:t>
            </a:r>
            <a:r>
              <a:rPr lang="pl-PL" dirty="0" smtClean="0"/>
              <a:t> k.c.</a:t>
            </a:r>
            <a:endParaRPr lang="pl-PL" dirty="0"/>
          </a:p>
        </p:txBody>
      </p:sp>
    </p:spTree>
    <p:extLst>
      <p:ext uri="{BB962C8B-B14F-4D97-AF65-F5344CB8AC3E}">
        <p14:creationId xmlns:p14="http://schemas.microsoft.com/office/powerpoint/2010/main" val="3275522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Odpowiedzialność za długi spadkowe </a:t>
            </a:r>
            <a:r>
              <a:rPr lang="pl-PL" dirty="0" smtClean="0"/>
              <a:t>w czasie</a:t>
            </a:r>
            <a:endParaRPr lang="pl-PL" dirty="0"/>
          </a:p>
        </p:txBody>
      </p:sp>
      <p:sp>
        <p:nvSpPr>
          <p:cNvPr id="3" name="Symbol zastępczy zawartości 2"/>
          <p:cNvSpPr>
            <a:spLocks noGrp="1"/>
          </p:cNvSpPr>
          <p:nvPr>
            <p:ph idx="1"/>
          </p:nvPr>
        </p:nvSpPr>
        <p:spPr/>
        <p:txBody>
          <a:bodyPr>
            <a:normAutofit/>
          </a:bodyPr>
          <a:lstStyle/>
          <a:p>
            <a:pPr marL="68580" indent="0" algn="just">
              <a:buNone/>
            </a:pPr>
            <a:r>
              <a:rPr lang="pl-PL" sz="2000" dirty="0" smtClean="0"/>
              <a:t>Odpowiedzialność za długi spadkowe zmienia się w czasie:</a:t>
            </a:r>
          </a:p>
          <a:p>
            <a:pPr algn="just"/>
            <a:r>
              <a:rPr lang="pl-PL" sz="1400" b="1" dirty="0" smtClean="0"/>
              <a:t>Od chwili  otwarcia spadku </a:t>
            </a:r>
            <a:r>
              <a:rPr lang="pl-PL" sz="1400" dirty="0" smtClean="0"/>
              <a:t>(śmierci spadkodawcy) do momentu </a:t>
            </a:r>
            <a:r>
              <a:rPr lang="pl-PL" sz="1400" b="1" dirty="0" smtClean="0"/>
              <a:t>przyjęcia </a:t>
            </a:r>
            <a:r>
              <a:rPr lang="pl-PL" sz="1400" b="1" dirty="0" smtClean="0"/>
              <a:t>spadku</a:t>
            </a:r>
            <a:r>
              <a:rPr lang="pl-PL" sz="1400" dirty="0" smtClean="0"/>
              <a:t> </a:t>
            </a:r>
            <a:r>
              <a:rPr lang="pl-PL" sz="1400" dirty="0" smtClean="0"/>
              <a:t>odpowiedzialność za długi spadkowe </a:t>
            </a:r>
            <a:r>
              <a:rPr lang="pl-PL" sz="1400" dirty="0" smtClean="0"/>
              <a:t>ogranicza się tylko </a:t>
            </a:r>
            <a:r>
              <a:rPr lang="pl-PL" sz="1400" b="1" dirty="0" smtClean="0"/>
              <a:t>do </a:t>
            </a:r>
            <a:r>
              <a:rPr lang="pl-PL" sz="1400" b="1" dirty="0" smtClean="0"/>
              <a:t>spadku </a:t>
            </a:r>
            <a:r>
              <a:rPr lang="pl-PL" sz="1400" dirty="0" smtClean="0"/>
              <a:t>(wierzyciele mogą zaspokoić się tylko z </a:t>
            </a:r>
            <a:r>
              <a:rPr lang="pl-PL" sz="1400" dirty="0" smtClean="0"/>
              <a:t>konkretnej masy majątkowej – masy spadkowej, </a:t>
            </a:r>
            <a:r>
              <a:rPr lang="pl-PL" sz="1400" i="1" dirty="0" smtClean="0"/>
              <a:t>cum </a:t>
            </a:r>
            <a:r>
              <a:rPr lang="pl-PL" sz="1400" i="1" dirty="0" err="1" smtClean="0"/>
              <a:t>viribus</a:t>
            </a:r>
            <a:r>
              <a:rPr lang="pl-PL" sz="1400" i="1" dirty="0" smtClean="0"/>
              <a:t> </a:t>
            </a:r>
            <a:r>
              <a:rPr lang="pl-PL" sz="1400" i="1" dirty="0" err="1" smtClean="0"/>
              <a:t>hereditatis</a:t>
            </a:r>
            <a:r>
              <a:rPr lang="pl-PL" sz="1400" i="1" dirty="0" smtClean="0"/>
              <a:t>).</a:t>
            </a:r>
          </a:p>
          <a:p>
            <a:pPr algn="just"/>
            <a:r>
              <a:rPr lang="pl-PL" sz="1400" dirty="0" smtClean="0"/>
              <a:t>Od chwili </a:t>
            </a:r>
            <a:r>
              <a:rPr lang="pl-PL" sz="1400" b="1" dirty="0" smtClean="0"/>
              <a:t>przyjęcia spadku </a:t>
            </a:r>
            <a:r>
              <a:rPr lang="pl-PL" sz="1400" dirty="0" smtClean="0"/>
              <a:t>do chwili </a:t>
            </a:r>
            <a:r>
              <a:rPr lang="pl-PL" sz="1400" b="1" dirty="0" smtClean="0"/>
              <a:t>działu spadku</a:t>
            </a:r>
            <a:r>
              <a:rPr lang="pl-PL" sz="1400" dirty="0" smtClean="0"/>
              <a:t>, spadkobiercy odpowiadają </a:t>
            </a:r>
            <a:r>
              <a:rPr lang="pl-PL" sz="1400" b="1" dirty="0" smtClean="0"/>
              <a:t>solidarnie całym swoim  majątkiem </a:t>
            </a:r>
            <a:r>
              <a:rPr lang="pl-PL" sz="1400" dirty="0" smtClean="0"/>
              <a:t>(czyli także majątkiem osobistym) za długi spadkowe (z zastrzeżeniem ewentualnego ograniczenia odpowiedzialności, które wynika z przyjęcia spadku z dobrodziejstwem inwentarza).</a:t>
            </a:r>
          </a:p>
          <a:p>
            <a:pPr algn="just"/>
            <a:r>
              <a:rPr lang="pl-PL" sz="1400" b="1" dirty="0" smtClean="0"/>
              <a:t>Od chwili działu </a:t>
            </a:r>
            <a:r>
              <a:rPr lang="pl-PL" sz="1400" dirty="0" smtClean="0"/>
              <a:t>spadku spadkobiercy odpowiadają za długi spadkowe </a:t>
            </a:r>
            <a:r>
              <a:rPr lang="pl-PL" sz="1400" b="1" dirty="0" smtClean="0"/>
              <a:t>w stosunku do wielkości udziałów. </a:t>
            </a:r>
            <a:endParaRPr lang="pl-PL" sz="1400" b="1" dirty="0"/>
          </a:p>
        </p:txBody>
      </p:sp>
    </p:spTree>
    <p:extLst>
      <p:ext uri="{BB962C8B-B14F-4D97-AF65-F5344CB8AC3E}">
        <p14:creationId xmlns:p14="http://schemas.microsoft.com/office/powerpoint/2010/main" val="7528622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769</TotalTime>
  <Words>1611</Words>
  <Application>Microsoft Office PowerPoint</Application>
  <PresentationFormat>Pokaz na ekranie (4:3)</PresentationFormat>
  <Paragraphs>117</Paragraphs>
  <Slides>22</Slides>
  <Notes>0</Notes>
  <HiddenSlides>0</HiddenSlides>
  <MMClips>0</MMClips>
  <ScaleCrop>false</ScaleCrop>
  <HeadingPairs>
    <vt:vector size="4" baseType="variant">
      <vt:variant>
        <vt:lpstr>Motyw</vt:lpstr>
      </vt:variant>
      <vt:variant>
        <vt:i4>1</vt:i4>
      </vt:variant>
      <vt:variant>
        <vt:lpstr>Tytuły slajdów</vt:lpstr>
      </vt:variant>
      <vt:variant>
        <vt:i4>22</vt:i4>
      </vt:variant>
    </vt:vector>
  </HeadingPairs>
  <TitlesOfParts>
    <vt:vector size="23" baseType="lpstr">
      <vt:lpstr>Austin</vt:lpstr>
      <vt:lpstr>Prawo Spadkowe </vt:lpstr>
      <vt:lpstr>Zachowek</vt:lpstr>
      <vt:lpstr>Zachowek - definicja</vt:lpstr>
      <vt:lpstr>Uprawnieni do zachowku</vt:lpstr>
      <vt:lpstr>Odpowiedzialność za zachowek</vt:lpstr>
      <vt:lpstr>Obliczanie zachowku Aby obliczyć zachowek należy najpierw ustalić udział spadkowy, który będzie stanowił podstawę obliczenia ułamkowej wartości roszczenia uprawnionego do zachowku. Zapisy windykacyjne oraz darowiznę dokonane przez spadkodawcę na rzecz uprawnionego do zachowku zalicza się na należny mu zachowek. Rozciąga się to na dalszych zstępnych takiego wstępnego.</vt:lpstr>
      <vt:lpstr>Wydziedziczenie</vt:lpstr>
      <vt:lpstr>Odpowiedzialność za długi spadkowe</vt:lpstr>
      <vt:lpstr>Odpowiedzialność za długi spadkowe w czasie</vt:lpstr>
      <vt:lpstr>Odpowiedzialność a oświadczenie woli</vt:lpstr>
      <vt:lpstr>Przyjęcie spadku z dobrodziejstwem inwentarza</vt:lpstr>
      <vt:lpstr>Ochrona dziedziczenia</vt:lpstr>
      <vt:lpstr>Informacje podstawowe</vt:lpstr>
      <vt:lpstr>Dalsze informacje</vt:lpstr>
      <vt:lpstr>Wspólność majątku spadkowego i dział spadku</vt:lpstr>
      <vt:lpstr>Wspólność majątku spadkowego</vt:lpstr>
      <vt:lpstr>Podstawa działu spadku</vt:lpstr>
      <vt:lpstr>Cechy działu spadku</vt:lpstr>
      <vt:lpstr>Umowy dotyczące spadku</vt:lpstr>
      <vt:lpstr>Informacje ogólne</vt:lpstr>
      <vt:lpstr>Zrzeczenie się dziedziczenia</vt:lpstr>
      <vt:lpstr>Zbycie spadku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Spadkowe</dc:title>
  <dc:creator>user</dc:creator>
  <cp:lastModifiedBy>user</cp:lastModifiedBy>
  <cp:revision>42</cp:revision>
  <dcterms:created xsi:type="dcterms:W3CDTF">2016-04-23T19:59:29Z</dcterms:created>
  <dcterms:modified xsi:type="dcterms:W3CDTF">2016-05-08T18:32:46Z</dcterms:modified>
</cp:coreProperties>
</file>