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6" r:id="rId9"/>
    <p:sldId id="261" r:id="rId10"/>
    <p:sldId id="264" r:id="rId11"/>
    <p:sldId id="265" r:id="rId12"/>
    <p:sldId id="262" r:id="rId13"/>
    <p:sldId id="274" r:id="rId14"/>
    <p:sldId id="275" r:id="rId15"/>
    <p:sldId id="263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A1E-81CC-4326-88FC-9DB8CE03237F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F34B-29D4-4695-A686-B1EAB524F1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A1E-81CC-4326-88FC-9DB8CE03237F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F34B-29D4-4695-A686-B1EAB524F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A1E-81CC-4326-88FC-9DB8CE03237F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F34B-29D4-4695-A686-B1EAB524F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A1E-81CC-4326-88FC-9DB8CE03237F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F34B-29D4-4695-A686-B1EAB524F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A1E-81CC-4326-88FC-9DB8CE03237F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A1F34B-29D4-4695-A686-B1EAB524F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A1E-81CC-4326-88FC-9DB8CE03237F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F34B-29D4-4695-A686-B1EAB524F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A1E-81CC-4326-88FC-9DB8CE03237F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F34B-29D4-4695-A686-B1EAB524F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A1E-81CC-4326-88FC-9DB8CE03237F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F34B-29D4-4695-A686-B1EAB524F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A1E-81CC-4326-88FC-9DB8CE03237F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F34B-29D4-4695-A686-B1EAB524F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A1E-81CC-4326-88FC-9DB8CE03237F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F34B-29D4-4695-A686-B1EAB524F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A1E-81CC-4326-88FC-9DB8CE03237F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F34B-29D4-4695-A686-B1EAB524F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3F2A1E-81CC-4326-88FC-9DB8CE03237F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A1F34B-29D4-4695-A686-B1EAB524F10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Prawo ubezpieczeń osobowych i </a:t>
            </a:r>
            <a:r>
              <a:rPr lang="pl-PL" dirty="0" smtClean="0"/>
              <a:t>majątkowych – </a:t>
            </a:r>
            <a:r>
              <a:rPr lang="pl-PL" dirty="0" smtClean="0"/>
              <a:t>wprowadzenie i zagadnienia </a:t>
            </a:r>
            <a:r>
              <a:rPr lang="pl-PL" dirty="0" smtClean="0"/>
              <a:t>regulacyjne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Monika Szczotkowska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0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u="sng" dirty="0"/>
              <a:t>Art. 79 </a:t>
            </a:r>
            <a:r>
              <a:rPr lang="pl-PL" u="sng" dirty="0" err="1"/>
              <a:t>UoDzUiR</a:t>
            </a:r>
            <a:endParaRPr lang="en-US" dirty="0"/>
          </a:p>
          <a:p>
            <a:r>
              <a:rPr lang="pl-PL" i="1" dirty="0"/>
              <a:t>1. </a:t>
            </a:r>
            <a:r>
              <a:rPr lang="pl-PL" b="1" i="1" dirty="0"/>
              <a:t>Statut krajowego zakładu ubezpieczeń i statut krajowego zakładu reasekuracji wymagają przed zarejestrowaniem zatwierdzenia przez organ nadzoru</a:t>
            </a:r>
            <a:r>
              <a:rPr lang="pl-PL" i="1" dirty="0"/>
              <a:t>.</a:t>
            </a:r>
            <a:endParaRPr lang="en-US" dirty="0"/>
          </a:p>
          <a:p>
            <a:r>
              <a:rPr lang="pl-PL" i="1" dirty="0"/>
              <a:t>2. Zmiany w statucie w zakresie:</a:t>
            </a:r>
            <a:endParaRPr lang="en-US" dirty="0"/>
          </a:p>
          <a:p>
            <a:r>
              <a:rPr lang="pl-PL" i="1" dirty="0"/>
              <a:t>1) siedziby lub firmy,</a:t>
            </a:r>
            <a:endParaRPr lang="en-US" dirty="0"/>
          </a:p>
          <a:p>
            <a:r>
              <a:rPr lang="pl-PL" i="1" dirty="0"/>
              <a:t>2) podwyższenia lub obniżenia kapitału zakładowego,</a:t>
            </a:r>
            <a:endParaRPr lang="en-US" dirty="0"/>
          </a:p>
          <a:p>
            <a:r>
              <a:rPr lang="pl-PL" i="1" dirty="0"/>
              <a:t>3) w przypadku:</a:t>
            </a:r>
            <a:endParaRPr lang="en-US" dirty="0"/>
          </a:p>
          <a:p>
            <a:r>
              <a:rPr lang="pl-PL" i="1" dirty="0"/>
              <a:t>a) zakładu ubezpieczeń - zasięgu terytorialnego lub rzeczowego zakresu działalności,</a:t>
            </a:r>
            <a:endParaRPr lang="en-US" dirty="0"/>
          </a:p>
          <a:p>
            <a:r>
              <a:rPr lang="pl-PL" i="1" dirty="0"/>
              <a:t>b) zakładu reasekuracji - zakresu działalności,</a:t>
            </a:r>
            <a:endParaRPr lang="en-US" dirty="0"/>
          </a:p>
          <a:p>
            <a:r>
              <a:rPr lang="pl-PL" i="1" dirty="0"/>
              <a:t>4) dotyczącym uprzywilejowania akcji lub uprawnień przyznanych akcjonariuszom osobiście,</a:t>
            </a:r>
            <a:endParaRPr lang="en-US" dirty="0"/>
          </a:p>
          <a:p>
            <a:r>
              <a:rPr lang="pl-PL" i="1" dirty="0"/>
              <a:t>5) tworzenia w ciężar kosztów funduszy, rezerw techniczno-ubezpieczeniowych dla celów rachunkowości i innych rezerw,</a:t>
            </a:r>
            <a:endParaRPr lang="en-US" dirty="0"/>
          </a:p>
          <a:p>
            <a:r>
              <a:rPr lang="pl-PL" i="1" dirty="0"/>
              <a:t>6) zasad reprezentacji,</a:t>
            </a:r>
            <a:endParaRPr lang="en-US" dirty="0"/>
          </a:p>
          <a:p>
            <a:r>
              <a:rPr lang="pl-PL" i="1" dirty="0"/>
              <a:t>7) gospodarowania majątkiem i aktywami zakładu ubezpieczeń i zakładu reasekuracji, w tym w zakresie określenia kompetencji organów zakładu ubezpieczeń i zakładu reasekuracji,</a:t>
            </a:r>
            <a:endParaRPr lang="en-US" dirty="0"/>
          </a:p>
          <a:p>
            <a:r>
              <a:rPr lang="pl-PL" i="1" dirty="0"/>
              <a:t>8) funduszu organizacyjnego</a:t>
            </a:r>
            <a:endParaRPr lang="en-US" dirty="0"/>
          </a:p>
          <a:p>
            <a:r>
              <a:rPr lang="pl-PL" i="1" dirty="0"/>
              <a:t>- wymagają przed zarejestrowaniem zatwierdzenia przez organ nadzoru.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41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u="sng" dirty="0"/>
              <a:t>Art. 80 </a:t>
            </a:r>
            <a:r>
              <a:rPr lang="pl-PL" u="sng" dirty="0" err="1"/>
              <a:t>UoDzUiR</a:t>
            </a:r>
            <a:r>
              <a:rPr lang="pl-PL" u="sng" dirty="0"/>
              <a:t>:</a:t>
            </a:r>
            <a:endParaRPr lang="en-US" dirty="0"/>
          </a:p>
          <a:p>
            <a:r>
              <a:rPr lang="pl-PL" i="1" dirty="0"/>
              <a:t>1. </a:t>
            </a:r>
            <a:r>
              <a:rPr lang="pl-PL" b="1" i="1" dirty="0"/>
              <a:t>Kapitał zakładowy krajowego zakładu ubezpieczeń nie może być niższy niż nieprzekraczalny dolny próg minimalnego wymogu kapitałowego wymaganego dla grup ubezpieczeń, o których mowa w załączniku do ustawy, w zakresie których krajowy zakład ubezpieczeń posiada zezwolenie na wykonywanie działalności ubezpieczeniowej</a:t>
            </a:r>
            <a:r>
              <a:rPr lang="pl-PL" i="1" dirty="0"/>
              <a:t>.</a:t>
            </a:r>
            <a:endParaRPr lang="en-US" dirty="0"/>
          </a:p>
          <a:p>
            <a:r>
              <a:rPr lang="pl-PL" i="1" dirty="0"/>
              <a:t>2. Kapitał zakładowy krajowego zakładu reasekuracji nie może być niższy niż nieprzekraczalny dolny próg minimalnego wymogu kapitałowego wymaganego dla tego zakładu.</a:t>
            </a:r>
            <a:endParaRPr lang="en-US" dirty="0"/>
          </a:p>
          <a:p>
            <a:r>
              <a:rPr lang="pl-PL" i="1" dirty="0"/>
              <a:t>3. Kapitał zakładowy jest pokrywany wkładem pieniężnym i podlega wpłaceniu w całości przed zarejestrowaniem krajowego zakładu ubezpieczeń i krajowego zakładu reasekuracji w Krajowym Rejestrze Sądowym.</a:t>
            </a:r>
            <a:endParaRPr lang="en-US" dirty="0"/>
          </a:p>
          <a:p>
            <a:r>
              <a:rPr lang="pl-PL" i="1" dirty="0"/>
              <a:t>4. Wpłaty na akcje nie mogą pochodzić z nielegalnych lub nieujawnionych źródeł oraz nie mogą mieć związku z finansowaniem terroryzmu.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43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Organy zakładu ubezpieczeń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u="sng" dirty="0"/>
              <a:t>Art. 48 </a:t>
            </a:r>
            <a:r>
              <a:rPr lang="pl-PL" u="sng" dirty="0" err="1"/>
              <a:t>UoDzUiR</a:t>
            </a:r>
            <a:r>
              <a:rPr lang="pl-PL" u="sng" dirty="0"/>
              <a:t>: </a:t>
            </a:r>
            <a:endParaRPr lang="en-US" dirty="0"/>
          </a:p>
          <a:p>
            <a:r>
              <a:rPr lang="pl-PL" i="1" dirty="0"/>
              <a:t>1. Członkiem zarządu zakładu ubezpieczeń, członkiem zarządu zakładu reasekuracji, a w przypadku zakładu wykonującego działalność ubezpieczeniową lub reasekuracyjną w formie spółki europejskiej, w której przyjęto system monistyczny - członkiem rady administrującej, z zastrzeżeniem art. 50 ust. 4-7, może być osoba, która spełnia łącznie następujące wymagania:</a:t>
            </a:r>
            <a:endParaRPr lang="en-US" dirty="0"/>
          </a:p>
          <a:p>
            <a:r>
              <a:rPr lang="pl-PL" i="1" dirty="0"/>
              <a:t>1) </a:t>
            </a:r>
            <a:r>
              <a:rPr lang="pl-PL" b="1" i="1" dirty="0"/>
              <a:t>posiada pełną zdolność do czynności prawnych</a:t>
            </a:r>
            <a:r>
              <a:rPr lang="pl-PL" i="1" dirty="0"/>
              <a:t>;</a:t>
            </a:r>
            <a:endParaRPr lang="en-US" dirty="0"/>
          </a:p>
          <a:p>
            <a:r>
              <a:rPr lang="pl-PL" i="1" dirty="0"/>
              <a:t>2) </a:t>
            </a:r>
            <a:r>
              <a:rPr lang="pl-PL" b="1" i="1" dirty="0"/>
              <a:t>posiada wyższe wykształcenie</a:t>
            </a:r>
            <a:r>
              <a:rPr lang="pl-PL" i="1" dirty="0"/>
              <a:t> uzyskane w Rzeczypospolitej Polskiej lub uzyskane w innym państwie wykształcenie będące wykształceniem wyższym w rozumieniu właściwych przepisów tego państwa;</a:t>
            </a:r>
            <a:endParaRPr lang="en-US" dirty="0"/>
          </a:p>
          <a:p>
            <a:r>
              <a:rPr lang="pl-PL" i="1" dirty="0"/>
              <a:t>3) </a:t>
            </a:r>
            <a:r>
              <a:rPr lang="pl-PL" b="1" i="1" dirty="0"/>
              <a:t>nie była skazana za umyślne przestępstwo lub umyślne przestępstwo skarbowe prawomocnym wyrokiem sądu</a:t>
            </a:r>
            <a:r>
              <a:rPr lang="pl-PL" i="1" dirty="0"/>
              <a:t>;</a:t>
            </a:r>
            <a:endParaRPr lang="en-US" dirty="0"/>
          </a:p>
          <a:p>
            <a:r>
              <a:rPr lang="pl-PL" i="1" dirty="0"/>
              <a:t>4) </a:t>
            </a:r>
            <a:r>
              <a:rPr lang="pl-PL" b="1" i="1" dirty="0"/>
              <a:t>daje rękojmię prowadzenia spraw zakładu w sposób należyty</a:t>
            </a:r>
            <a:r>
              <a:rPr lang="pl-PL" i="1" dirty="0"/>
              <a:t>.</a:t>
            </a:r>
            <a:endParaRPr lang="en-US" dirty="0"/>
          </a:p>
          <a:p>
            <a:r>
              <a:rPr lang="pl-PL" i="1" dirty="0"/>
              <a:t>2. Członkiem rady nadzorczej zakładu ubezpieczeń lub członkiem rady nadzorczej zakładu reasekuracji może być osoba, która spełnia łącznie wymagania, o których mowa w ust. 1 pkt 1 i 3, oraz daje rękojmię należytego wykonywania swojej funkcji.</a:t>
            </a:r>
            <a:endParaRPr lang="en-US" dirty="0"/>
          </a:p>
          <a:p>
            <a:r>
              <a:rPr lang="pl-PL" i="1" dirty="0"/>
              <a:t>3. Osobą nadzorującą inną kluczową funkcję w zakładzie ubezpieczeń lub zakładzie reasekuracji może być osoba, która spełnia łącznie wymagania, o których mowa w ust. 1 pkt 1-3, oraz:</a:t>
            </a:r>
            <a:endParaRPr lang="en-US" dirty="0"/>
          </a:p>
          <a:p>
            <a:r>
              <a:rPr lang="pl-PL" i="1" dirty="0"/>
              <a:t>1) posiada doświadczenie zawodowe niezbędne do wykonywania nadzorowanej kluczowej funkcji;</a:t>
            </a:r>
            <a:endParaRPr lang="en-US" dirty="0"/>
          </a:p>
          <a:p>
            <a:r>
              <a:rPr lang="pl-PL" i="1" dirty="0"/>
              <a:t>2) daje rękojmię wykonywania zadań w sposób należyty.</a:t>
            </a:r>
            <a:endParaRPr lang="en-US" dirty="0"/>
          </a:p>
          <a:p>
            <a:r>
              <a:rPr lang="pl-PL" i="1" dirty="0"/>
              <a:t>4. Organ nadzoru, na wniosek zakładu ubezpieczeń lub zakładu reasekuracji, może odstąpić, w drodze decyzji, od wymogu posiadania wyższego wykształcenia w stosunku do danej osoby, uwzględniając w szczególności doświadczenie zawodowe kandydata na stanowisko osoby pełniącej kluczową funkcję.</a:t>
            </a:r>
            <a:endParaRPr lang="en-US" dirty="0"/>
          </a:p>
          <a:p>
            <a:r>
              <a:rPr lang="pl-PL" i="1" dirty="0"/>
              <a:t>5. Równoczesne zajmowanie przez tę samą osobę analogicznych stanowisk osób pełniących kluczowe funkcje w zakładach ubezpieczeń lub zakładach reasekuracji wykonujących działalność w zakresie ubezpieczeń, o których mowa w dziale I </a:t>
            </a:r>
            <a:r>
              <a:rPr lang="pl-PL" i="1" dirty="0" err="1"/>
              <a:t>i</a:t>
            </a:r>
            <a:r>
              <a:rPr lang="pl-PL" i="1" dirty="0"/>
              <a:t> dziale II załącznika do ustawy, nie może być uznane za naruszenie wymagania dotyczącego rękojmi.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30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W stosunku do KSH </a:t>
            </a:r>
            <a:r>
              <a:rPr lang="pl-PL" dirty="0" err="1"/>
              <a:t>UoDzUiR</a:t>
            </a:r>
            <a:r>
              <a:rPr lang="pl-PL" dirty="0"/>
              <a:t> wprowadza szereg ograniczeń dotyczących osoby kandydującej na stanowisko członka zarządu zakładu ubezpieczeń. W pierwszej kolejności, kandydat ten podlega zatwierdzeniu przez organ nadzoru, czy spełnia łącznie następujące kryteria:</a:t>
            </a:r>
            <a:endParaRPr lang="en-US" dirty="0"/>
          </a:p>
          <a:p>
            <a:r>
              <a:rPr lang="pl-PL" dirty="0"/>
              <a:t>1/ posiada pełną zdolność do czynności prawnych;</a:t>
            </a:r>
            <a:endParaRPr lang="en-US" dirty="0"/>
          </a:p>
          <a:p>
            <a:r>
              <a:rPr lang="pl-PL" dirty="0"/>
              <a:t>2/ posiada wyższe wykształcenie uzyskane w Rzeczypospolitej Polskiej lub uzyskane w innym państwie wykształcenie będące wykształceniem wyższym w rozumieniu właściwych przepisów tego państwa (organ nadzoru może na wniosek zakładu ubezpieczeń zwolnić od spełnienia tego warunku przy uwzględnieniu doświadczenia zawodowego kandydata);</a:t>
            </a:r>
            <a:endParaRPr lang="en-US" dirty="0"/>
          </a:p>
          <a:p>
            <a:r>
              <a:rPr lang="pl-PL" dirty="0"/>
              <a:t>3/ nie była skazana za umyślne przestępstwo lub umyślne przestępstwo skarbowe prawomocnym wyrokiem sądu;</a:t>
            </a:r>
            <a:endParaRPr lang="en-US" dirty="0"/>
          </a:p>
          <a:p>
            <a:r>
              <a:rPr lang="pl-PL" dirty="0"/>
              <a:t>4/ daje rękojmię prowadzenia spraw zakładu w sposób należyty.</a:t>
            </a:r>
            <a:endParaRPr lang="en-US" dirty="0"/>
          </a:p>
          <a:p>
            <a:r>
              <a:rPr lang="pl-PL" dirty="0"/>
              <a:t>Ponadto połowa członków zarządu (nie mniej niż dwóch - prezes i członek zarządu odpowiadający za zarządzanie ryzykiem) muszą ponadto:</a:t>
            </a:r>
            <a:endParaRPr lang="en-US" dirty="0"/>
          </a:p>
          <a:p>
            <a:r>
              <a:rPr lang="pl-PL" dirty="0"/>
              <a:t>1/ posiadać udowodnioną znajomość języka polskiego (organ nadzoru może na wniosek zakładu ubezpieczeń zwolnić od spełnienia tego warunku, jeśli nie będzie to to niezbędne ze względów nadzoru ostrożnościowego),</a:t>
            </a:r>
            <a:endParaRPr lang="en-US" dirty="0"/>
          </a:p>
          <a:p>
            <a:r>
              <a:rPr lang="pl-PL" dirty="0"/>
              <a:t>2/ posiadać doświadczenie zawodowe niezbędne do zarządzania zakładem ubezpieczeń. </a:t>
            </a:r>
            <a:endParaRPr lang="en-US" dirty="0"/>
          </a:p>
          <a:p>
            <a:r>
              <a:rPr lang="pl-PL" dirty="0"/>
              <a:t>Ponadto zakład ubezpieczeń musi poinformować organ nadzoru o każdorazowej zmianie w składzie zarządu w terminie 7 dni od dnia powzięcia uchwały o powołaniu członka zarządu.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92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Członek zarządu krajowego zakładu ubezpieczeniowego nie może łączyć tej funkcji z pracą w organie zarządzającym:</a:t>
            </a:r>
            <a:endParaRPr lang="en-US" dirty="0"/>
          </a:p>
          <a:p>
            <a:r>
              <a:rPr lang="pl-PL" dirty="0"/>
              <a:t>1/ towarzystwa funduszy inwestycyjnych lub zarządzającego ASI w rozumieniu ustawy o funduszach inwestycyjnych prowadzącego działalność na podstawie zezwolenia;</a:t>
            </a:r>
            <a:endParaRPr lang="en-US" dirty="0"/>
          </a:p>
          <a:p>
            <a:r>
              <a:rPr lang="pl-PL" dirty="0"/>
              <a:t>2/ podmiotu prowadzącego działalność maklerską w rozumieniu ustawy z dnia 29 lipca 2005 r. o obrocie instrumentami finansowymi (Dz. U. z 2014 r. poz. 94, z </a:t>
            </a:r>
            <a:r>
              <a:rPr lang="pl-PL" dirty="0" err="1"/>
              <a:t>późn</a:t>
            </a:r>
            <a:r>
              <a:rPr lang="pl-PL" dirty="0"/>
              <a:t>. zm.) lub inną działalność w zakresie obrotu instrumentami finansowymi w rozumieniu tej ustawy;</a:t>
            </a:r>
            <a:endParaRPr lang="en-US" dirty="0"/>
          </a:p>
          <a:p>
            <a:r>
              <a:rPr lang="pl-PL" dirty="0"/>
              <a:t>3/ powszechnego towarzystwa emerytalnego;</a:t>
            </a:r>
            <a:endParaRPr lang="en-US" dirty="0"/>
          </a:p>
          <a:p>
            <a:r>
              <a:rPr lang="pl-PL" dirty="0"/>
              <a:t>4/ banku.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70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Warunkiem wykonywania działalności ubezpieczeniowej jest uzyskanie zezwolenia organu nadzoru, który musi także zatwierdzić statut krajowego zakładu ubezpieczeń przed jego zarejestrowaniem.</a:t>
            </a:r>
            <a:br>
              <a:rPr lang="pl-PL" dirty="0"/>
            </a:br>
            <a:r>
              <a:rPr lang="pl-PL" dirty="0"/>
              <a:t>Kapitał zakładowy jest pokrywany wkładem pieniężnym i podlega całkowitej wpłacie przed zarejestrowaniem w KRS (nie dotyczy małych spółek akcyjnych) lub w terminie 30 dni od dnia zarejestrowania towarzystwa w KRS (TUW).</a:t>
            </a:r>
            <a:endParaRPr lang="en-US" dirty="0"/>
          </a:p>
          <a:p>
            <a:r>
              <a:rPr lang="pl-PL" dirty="0"/>
              <a:t>Osobowość prawną zakład ubezpieczeń uzyskuje z momentem wpisu do KRS.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60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>
                <a:effectLst/>
              </a:rPr>
              <a:t>Podstawowe cechy charakterystyczne form prawnych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u="sng" dirty="0"/>
              <a:t>Spółka akcyjna</a:t>
            </a:r>
            <a:r>
              <a:rPr lang="pl-PL" dirty="0"/>
              <a:t> - jest to bardziej szczegółowo uregulowana wersja spółki akcyjnej z KSH. Regulacje zawarte w </a:t>
            </a:r>
            <a:r>
              <a:rPr lang="pl-PL" dirty="0" err="1"/>
              <a:t>UoDzUiR</a:t>
            </a:r>
            <a:r>
              <a:rPr lang="pl-PL" dirty="0"/>
              <a:t> stanowią </a:t>
            </a:r>
            <a:r>
              <a:rPr lang="pl-PL" i="1" dirty="0"/>
              <a:t>lex </a:t>
            </a:r>
            <a:r>
              <a:rPr lang="pl-PL" i="1" dirty="0" err="1"/>
              <a:t>specialis</a:t>
            </a:r>
            <a:r>
              <a:rPr lang="pl-PL" i="1" dirty="0"/>
              <a:t> </a:t>
            </a:r>
            <a:r>
              <a:rPr lang="pl-PL" dirty="0"/>
              <a:t>w stosunku do przepisów KSH. Od "zwykłej" spółki akcyjnej odróżniają ją głównie szerokie kompetencje organu nadzoru (KNF) do ingerencji w sprawy spółki. KNF ma decydujący głos w przypadku uchwalania i zmian w statucie spółki, gospodarki jej akcjami oraz przy wyborze członków zarządu. Ponadto tylko ta spółka akcyjna może posługiwać się w nazwie tytułem "zakład ubezpieczeń". Bardziej rygorystycznie też potraktowano kandydatów na członków zarządu, którzy muszą spełniać szereg wymogów.</a:t>
            </a:r>
            <a:endParaRPr lang="en-US" dirty="0"/>
          </a:p>
          <a:p>
            <a:r>
              <a:rPr lang="pl-PL" dirty="0"/>
              <a:t> </a:t>
            </a:r>
            <a:endParaRPr lang="en-US" dirty="0"/>
          </a:p>
          <a:p>
            <a:r>
              <a:rPr lang="pl-PL" u="sng" dirty="0"/>
              <a:t>Towarzystwo ubezpieczeń wzajemnych</a:t>
            </a:r>
            <a:r>
              <a:rPr lang="pl-PL" dirty="0"/>
              <a:t> - o ile spółka akcyjna będąca zakładem ubezpieczeń jest bardziej szczegółowym uregulowaniem spółki akcyjnej z łamów KSH, o tyle TUW jest instytucją uregulowaną tylko w </a:t>
            </a:r>
            <a:r>
              <a:rPr lang="pl-PL" dirty="0" err="1"/>
              <a:t>UoDzUiR</a:t>
            </a:r>
            <a:r>
              <a:rPr lang="pl-PL" dirty="0"/>
              <a:t>. Porównałbym je jednak do spółdzielni, ponieważ ubezpieczenia są zawierane na zasadzie wzajemności, a (o ile statut nie stanowi inaczej), członkiem TUW może być tylko osoba w nim ubezpieczona. Podlega kontroli KNF w zakresie statutu na podobnej zasadzie jak SA.</a:t>
            </a:r>
            <a:endParaRPr lang="en-US" dirty="0"/>
          </a:p>
          <a:p>
            <a:r>
              <a:rPr lang="pl-PL" dirty="0"/>
              <a:t> </a:t>
            </a:r>
            <a:endParaRPr lang="en-US" dirty="0"/>
          </a:p>
          <a:p>
            <a:r>
              <a:rPr lang="pl-PL" u="sng" dirty="0"/>
              <a:t>Spółka europejska</a:t>
            </a:r>
            <a:r>
              <a:rPr lang="pl-PL" dirty="0"/>
              <a:t> - ta instytucja powstała na mocy rozporządzenia Rady WE. W gruncie rzeczy mamy tutaj do czynienia z fuzją co najmniej dwóch spółek, które mają siedziby w różnych Państwach Członkowskich. W statucie ustalają one kraj swojej siedziby, a co za tym idzie również prawo, któremu podlegają w zakresie rejestracji i prowadzenia działalności ubezpieczeniowej. Główną zaletą tego typu spółek jest możliwość przeniesienia siedziby w ramach UE bez konieczności wyrejestrowania jej w jednym kraju i ponownej rejestracji w drugim.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54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Tajemnica ubezpieczeniowa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Obowiązek zachowania tajemnicy ma charakter względny, ponieważ jego zakres jest ograniczony do poszczególnych umów ubezpieczenia, nie zaś (gdyby była mowa o charakterze bezwzględnym) na wszystkie aktywności zakładu ubezpieczeń. Tajemnica ubezpieczeń nie dotyczy m.in. danych zbiorczych o charakterze statystycznym, ewidencyjnym lub danych sprowadzonych do określonego poziomu ogólności. Natomiast w zakresie charakteru prawnego, należy dodać, że prawo do zachowania w tajemnicy informacji dotyczących umów ubezpieczeniowych konkretnych klientów podlega ochronie przepisów prawa publicznego (</a:t>
            </a:r>
            <a:r>
              <a:rPr lang="pl-PL" dirty="0" err="1"/>
              <a:t>UoDzUiR</a:t>
            </a:r>
            <a:r>
              <a:rPr lang="pl-PL" dirty="0"/>
              <a:t>) oraz prawa cywilnego (art. 23 i następne KC).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53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Wyjątki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err="1"/>
              <a:t>UoDzUiR</a:t>
            </a:r>
            <a:r>
              <a:rPr lang="pl-PL" dirty="0"/>
              <a:t> przewiduje w art. 35 aż 27 takich wyjątków, wszystkie je łączy fakt, że udostępnienie informacji nie następuje do wiadomości publicznej lecz do wiadomości uprawnionych podmiotów, lecz wyłącznie informacji pozostających w związku lub w zakresie wykonywanych przez dany podmiot zadań. Katalog podmiotów uprawnionych do otrzymania informacji jest enumeratywny, zamknięty. 5 przykładów podmiotów uprawnionych:</a:t>
            </a:r>
            <a:endParaRPr lang="en-US" dirty="0"/>
          </a:p>
          <a:p>
            <a:r>
              <a:rPr lang="pl-PL" dirty="0"/>
              <a:t>1/ sąd lub prokuratura, o ile są niezbędne w toczącym się postępowaniu;</a:t>
            </a:r>
            <a:endParaRPr lang="en-US" dirty="0"/>
          </a:p>
          <a:p>
            <a:r>
              <a:rPr lang="pl-PL" dirty="0"/>
              <a:t>2/ Policja, o ile są niezbędne w toczącym się postępowaniu lub na potrzeby wykonywania czynności operacyjno-rozpoznawczych na zasadach i w trybie określonym w ustawie o Policji;</a:t>
            </a:r>
            <a:endParaRPr lang="en-US" dirty="0"/>
          </a:p>
          <a:p>
            <a:r>
              <a:rPr lang="pl-PL" dirty="0"/>
              <a:t>3/ komornik sądowy, w związku z toczącym się postępowaniem egzekucyjnym lub zabezpieczającym;</a:t>
            </a:r>
            <a:endParaRPr lang="en-US" dirty="0"/>
          </a:p>
          <a:p>
            <a:r>
              <a:rPr lang="pl-PL" dirty="0"/>
              <a:t>4/ organ nadzoru, w zakresie wykonywania jego ustawowych zadań;</a:t>
            </a:r>
            <a:endParaRPr lang="en-US" dirty="0"/>
          </a:p>
          <a:p>
            <a:r>
              <a:rPr lang="pl-PL" dirty="0"/>
              <a:t>5/ ubezpieczający, ubezpieczony, a w przypadku zgłoszenia wystąpienia zdarzenia losowego, z którym umowa wiąże odpowiedzialność zakładu ubezpieczeń - także uprawniony z umowy ubezpieczenia.</a:t>
            </a:r>
            <a:endParaRPr lang="en-US" dirty="0"/>
          </a:p>
          <a:p>
            <a:r>
              <a:rPr lang="pl-PL" dirty="0"/>
              <a:t>Nie dochodzi też do złamania obowiązku zachowania tajemnicy w przypadku złożenia zawiadomienia o popełnieniu przestępstwa.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74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effectLst/>
              </a:rPr>
              <a:t>Zgoda na zwolnienie z tajemnicy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Sama ustawa ubezpieczeniowa nie przewiduje wyrażenia zgody na zwolnienie z tajemnicy ubezpieczeniowej (w przeciwieństwie do prawa bankowego, gdzie takie regulacje istnieją).</a:t>
            </a:r>
            <a:endParaRPr lang="en-US" dirty="0"/>
          </a:p>
          <a:p>
            <a:r>
              <a:rPr lang="pl-PL" dirty="0"/>
              <a:t>Natomiast zgodnie z poglądami doktryny, niepodważalna wydaje się ochrona każdej informacji osobowej, a co za tym idzie, także swobodne udostępnianie danych przez zakład ubezpieczeń innym podmiotom za zgodą osoby, której dane dotyczą. Nawet w przypadku, gdy upoważnienie takie nie wynika bezpośrednio z przepisów </a:t>
            </a:r>
            <a:r>
              <a:rPr lang="pl-PL" dirty="0" err="1"/>
              <a:t>UoDzUiR</a:t>
            </a:r>
            <a:r>
              <a:rPr lang="pl-PL" dirty="0"/>
              <a:t>. Źródeł tego uprawnienia należy się doszukiwać w instytucji dóbr osobistych, w szczególności w prawie do prywatności, które za zgodą uprawnionego uchylają bezprawność naruszenia dobra osobistego. </a:t>
            </a:r>
            <a:endParaRPr lang="en-US" dirty="0"/>
          </a:p>
          <a:p>
            <a:r>
              <a:rPr lang="pl-PL" dirty="0"/>
              <a:t>Do tego dochodzi jeszcze kontrowersyjne zagadnienie udostępnienia publicznie danych wynikających z umowy ubezpieczenia (do nieoznaczonego kręgu podmiotów). Biorąc jednak pod uwagę, że celem przepisów jest ochrona ubezpieczającego, podanie do publicznej wiadomości danych dotyczących jego osoby, faktu zawarcia umowy, sumy ubezpieczenia i zakresu ubezpieczenia powinno nastąpić po uzyskaniu zgody ubezpieczającego w formie pisemnej. </a:t>
            </a:r>
            <a:endParaRPr lang="en-US" dirty="0"/>
          </a:p>
          <a:p>
            <a:r>
              <a:rPr lang="pl-PL" dirty="0"/>
              <a:t>Problem stanowi sytuacja, gdy ubezpieczający nie jest równocześnie jedyną osobą ubezpieczoną i miałby jako jedyny decydować o zwolnieniu z tajemnicy ubezpieczeniowej okoliczności sprawy dotyczącej wszystkich osób ubezpieczonych, które nie wyraziły na to zgody. Uprawnionym wydaje się wtedy pogląd, że taka osoba nie może samodzielnie wyrazić zgody na zwolnienie z tajemnicy ubezpieczeniowej.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Informacje podstawowe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u="sng" dirty="0"/>
              <a:t>Art. 805 KC [Umowa ubezpieczenia]:</a:t>
            </a:r>
            <a:endParaRPr lang="en-US" dirty="0"/>
          </a:p>
          <a:p>
            <a:r>
              <a:rPr lang="pl-PL" i="1" dirty="0"/>
              <a:t>§ 1. </a:t>
            </a:r>
            <a:r>
              <a:rPr lang="pl-PL" b="1" i="1" dirty="0"/>
              <a:t>Przez umowę ubezpieczenia ubezpieczyciel zobowiązuje się, w zakresie działalności swego przedsiębiorstwa, spełnić określone świadczenie w razie zajścia przewidzianego w umowie wypadku, a ubezpieczający zobowiązuje się zapłacić składkę</a:t>
            </a:r>
            <a:r>
              <a:rPr lang="pl-PL" i="1" dirty="0"/>
              <a:t>.</a:t>
            </a:r>
            <a:endParaRPr lang="en-US" dirty="0"/>
          </a:p>
          <a:p>
            <a:r>
              <a:rPr lang="pl-PL" i="1" dirty="0"/>
              <a:t>§ 2.</a:t>
            </a:r>
            <a:r>
              <a:rPr lang="pl-PL" b="1" i="1" dirty="0"/>
              <a:t> Świadczenie ubezpieczyciela polega w szczególności na zapłacie:</a:t>
            </a:r>
            <a:endParaRPr lang="en-US" dirty="0"/>
          </a:p>
          <a:p>
            <a:r>
              <a:rPr lang="pl-PL" i="1" dirty="0"/>
              <a:t>1)</a:t>
            </a:r>
            <a:r>
              <a:rPr lang="pl-PL" b="1" i="1" dirty="0"/>
              <a:t> przy ubezpieczeniu majątkowym - określonego odszkodowania za szkodę powstałą wskutek przewidzianego w umowie wypadku;</a:t>
            </a:r>
            <a:endParaRPr lang="en-US" dirty="0"/>
          </a:p>
          <a:p>
            <a:r>
              <a:rPr lang="pl-PL" i="1" dirty="0"/>
              <a:t>2)</a:t>
            </a:r>
            <a:r>
              <a:rPr lang="pl-PL" b="1" i="1" dirty="0"/>
              <a:t> przy ubezpieczeniu osobowym - umówionej sumy pieniężnej, renty lub innego świadczenia w razie zajścia przewidzianego w umowie wypadku w życiu osoby ubezpieczonej</a:t>
            </a:r>
            <a:r>
              <a:rPr lang="pl-PL" i="1" dirty="0"/>
              <a:t>.</a:t>
            </a:r>
            <a:endParaRPr lang="en-US" dirty="0"/>
          </a:p>
          <a:p>
            <a:r>
              <a:rPr lang="pl-PL" i="1" dirty="0"/>
              <a:t>§ 3. Do renty z umowy ubezpieczenia nie stosuje się przepisów kodeksu niniejszego o rencie.</a:t>
            </a:r>
            <a:endParaRPr lang="en-US" dirty="0"/>
          </a:p>
          <a:p>
            <a:r>
              <a:rPr lang="pl-PL" i="1" dirty="0"/>
              <a:t>§ 4. Przepisy art. 385[1]-385[3] KC (niedozwolone postanowienia umowne) stosuje się odpowiednio, jeżeli ubezpieczającym jest osoba fizyczna zawierająca umowę związaną bezpośrednio z jej działalnością gospodarczą lub zawodową.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9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u="sng" dirty="0"/>
              <a:t>Art. 821 KC [Przedmiot ubezpieczenia majątkowego]:</a:t>
            </a:r>
            <a:endParaRPr lang="en-US" dirty="0"/>
          </a:p>
          <a:p>
            <a:r>
              <a:rPr lang="pl-PL" b="1" i="1" dirty="0"/>
              <a:t>Przedmiotem ubezpieczenia majątkowego może być każdy interes majątkowy, który nie jest sprzeczny z prawem i daje się ocenić w pieniądzu.</a:t>
            </a:r>
            <a:endParaRPr lang="en-US" dirty="0"/>
          </a:p>
          <a:p>
            <a:r>
              <a:rPr lang="pl-PL" dirty="0"/>
              <a:t> </a:t>
            </a:r>
            <a:endParaRPr lang="en-US" dirty="0"/>
          </a:p>
          <a:p>
            <a:r>
              <a:rPr lang="pl-PL" u="sng" dirty="0"/>
              <a:t>Art.  829 KC [Zakres przedmiotowy ubezpieczeń osobowych]:</a:t>
            </a:r>
            <a:endParaRPr lang="en-US" dirty="0"/>
          </a:p>
          <a:p>
            <a:r>
              <a:rPr lang="pl-PL" i="1" dirty="0"/>
              <a:t>§ 1. </a:t>
            </a:r>
            <a:r>
              <a:rPr lang="pl-PL" b="1" i="1" dirty="0"/>
              <a:t>Ubezpieczenie osobowe może w szczególności dotyczyć:</a:t>
            </a:r>
            <a:endParaRPr lang="en-US" dirty="0"/>
          </a:p>
          <a:p>
            <a:r>
              <a:rPr lang="pl-PL" i="1" dirty="0"/>
              <a:t>1) </a:t>
            </a:r>
            <a:r>
              <a:rPr lang="pl-PL" b="1" i="1" dirty="0"/>
              <a:t>przy ubezpieczeniu na życie - śmierci osoby ubezpieczonej lub dożycia przez nią oznaczonego wieku;</a:t>
            </a:r>
            <a:endParaRPr lang="en-US" dirty="0"/>
          </a:p>
          <a:p>
            <a:r>
              <a:rPr lang="pl-PL" i="1" dirty="0"/>
              <a:t>2) </a:t>
            </a:r>
            <a:r>
              <a:rPr lang="pl-PL" b="1" i="1" dirty="0"/>
              <a:t>przy ubezpieczeniu następstw nieszczęśliwych wypadków - uszkodzenia ciała, rozstroju zdrowia lub śmierci wskutek nieszczęśliwego wypadku.</a:t>
            </a:r>
            <a:endParaRPr lang="en-US" dirty="0"/>
          </a:p>
          <a:p>
            <a:r>
              <a:rPr lang="pl-PL" i="1" dirty="0"/>
              <a:t>§ 2. W umowie ubezpieczenia na życie zawartej na cudzy rachunek, odpowiedzialność ubezpieczyciela rozpoczyna się nie wcześniej niż następnego dnia po tym, gdy ubezpieczony oświadczył stronie wskazanej w umowie, że chce skorzystać z zastrzeżenia na jego rzecz ochrony ubezpieczeniowej. Oświadczenie powinno obejmować także wysokość sumy ubezpieczenia. Zmiana umowy na niekorzyść ubezpieczonego lub osoby uprawnionej do otrzymania sumy ubezpieczenia w razie śmierci ubezpieczonego wymaga zgody tego ubezpieczonego.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3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Działalność ubezpieczeniowa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u="sng" dirty="0"/>
              <a:t>Art. 4 </a:t>
            </a:r>
            <a:r>
              <a:rPr lang="pl-PL" u="sng" dirty="0" err="1"/>
              <a:t>UoDzUiR</a:t>
            </a:r>
            <a:r>
              <a:rPr lang="pl-PL" u="sng" dirty="0"/>
              <a:t>:</a:t>
            </a:r>
            <a:endParaRPr lang="en-US" dirty="0"/>
          </a:p>
          <a:p>
            <a:r>
              <a:rPr lang="pl-PL" b="1" i="1" dirty="0"/>
              <a:t>1. Przez </a:t>
            </a:r>
            <a:r>
              <a:rPr lang="pl-PL" b="1" i="1" u="sng" dirty="0"/>
              <a:t>działalność ubezpieczeniową</a:t>
            </a:r>
            <a:r>
              <a:rPr lang="pl-PL" b="1" i="1" dirty="0"/>
              <a:t> rozumie się wykonywanie czynności ubezpieczeniowych związanych z oferowaniem i udzielaniem ochrony na wypadek ryzyka wystąpienia skutków zdarzeń losowych.</a:t>
            </a:r>
            <a:endParaRPr lang="en-US" dirty="0"/>
          </a:p>
          <a:p>
            <a:r>
              <a:rPr lang="pl-PL" i="1" dirty="0"/>
              <a:t>2. Przez działalność reasekuracyjną rozumie się wykonywanie czynności związanych z przyjmowaniem ryzyka cedowanego przez zakład ubezpieczeń lub przez zakład reasekuracji oraz dalsze cedowanie przyjętego ryzyka, w szczególności:</a:t>
            </a:r>
            <a:endParaRPr lang="en-US" dirty="0"/>
          </a:p>
          <a:p>
            <a:r>
              <a:rPr lang="pl-PL" i="1" dirty="0"/>
              <a:t>1) zawieranie i wykonywanie umów reasekuracji czynnej i umów retrocesji;</a:t>
            </a:r>
            <a:endParaRPr lang="en-US" dirty="0"/>
          </a:p>
          <a:p>
            <a:r>
              <a:rPr lang="pl-PL" i="1" dirty="0"/>
              <a:t>2) składanie oświadczeń woli w sprawach roszczeń o odszkodowania lub inne świadczenia należne z tytułu umów, o których mowa w pkt 1;</a:t>
            </a:r>
            <a:endParaRPr lang="en-US" dirty="0"/>
          </a:p>
          <a:p>
            <a:r>
              <a:rPr lang="pl-PL" i="1" dirty="0"/>
              <a:t>3) ustalanie składek i prowizji należnych z tytułu umów, o których mowa w pkt 1;</a:t>
            </a:r>
            <a:endParaRPr lang="en-US" dirty="0"/>
          </a:p>
          <a:p>
            <a:r>
              <a:rPr lang="pl-PL" i="1" dirty="0"/>
              <a:t>4) prowadzenie kontroli przestrzegania przez cedentów warunków umów, o których mowa w pkt 1.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3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Katalog czynności ubezpieczeniowych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i="1" dirty="0"/>
              <a:t>7. </a:t>
            </a:r>
            <a:r>
              <a:rPr lang="pl-PL" b="1" i="1" u="sng" dirty="0"/>
              <a:t>Czynnościami ubezpieczeniowymi</a:t>
            </a:r>
            <a:r>
              <a:rPr lang="pl-PL" b="1" i="1" dirty="0"/>
              <a:t>, o których mowa w ust. 1, są:</a:t>
            </a:r>
            <a:endParaRPr lang="en-US" dirty="0"/>
          </a:p>
          <a:p>
            <a:r>
              <a:rPr lang="pl-PL" i="1" dirty="0"/>
              <a:t>1) zawieranie umów ubezpieczenia, umów gwarancji ubezpieczeniowych lub zlecanie ich zawierania uprawnionym pośrednikom ubezpieczeniowym w rozumieniu ustawy z dnia 22 maja 2003 r. o pośrednictwie ubezpieczeniowym (Dz. U. z 2014 r. poz. 1450 oraz z 2015 r. poz. 1844), a także wykonywanie tych umów;</a:t>
            </a:r>
            <a:endParaRPr lang="en-US" dirty="0"/>
          </a:p>
          <a:p>
            <a:r>
              <a:rPr lang="pl-PL" i="1" dirty="0"/>
              <a:t>2) zawieranie umów reasekuracji lub zlecanie ich zawierania brokerom reasekuracyjnym w rozumieniu ustawy z dnia 22 maja 2003 r. o pośrednictwie ubezpieczeniowym, a także wykonywanie tych umów, w zakresie cedowania ryzyka z umów ubezpieczenia lub umów gwarancji ubezpieczeniowych (reasekuracja bierna);</a:t>
            </a:r>
            <a:endParaRPr lang="en-US" dirty="0"/>
          </a:p>
          <a:p>
            <a:r>
              <a:rPr lang="pl-PL" i="1" dirty="0"/>
              <a:t>3) składanie oświadczeń woli w sprawach roszczeń o odszkodowania lub inne świadczenia należne z tytułu umów, o których mowa w pkt 1 i 2;</a:t>
            </a:r>
            <a:endParaRPr lang="en-US" dirty="0"/>
          </a:p>
          <a:p>
            <a:r>
              <a:rPr lang="pl-PL" i="1" dirty="0"/>
              <a:t>4) ustalanie składek i prowizji należnych z tytułu umów, o których mowa w pkt 1 i 2;</a:t>
            </a:r>
            <a:endParaRPr lang="en-US" dirty="0"/>
          </a:p>
          <a:p>
            <a:r>
              <a:rPr lang="pl-PL" i="1" dirty="0"/>
              <a:t>5) ustanawianie, w drodze czynności cywilnoprawnych, zabezpieczeń rzeczowych lub osobistych, jeżeli są one bezpośrednio związane z zawieraniem umów, o których mowa w pkt 1 i 2.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9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b="1" i="1" dirty="0"/>
              <a:t>8. </a:t>
            </a:r>
            <a:r>
              <a:rPr lang="pl-PL" b="1" i="1" u="sng" dirty="0"/>
              <a:t>Czynnościami ubezpieczeniowymi</a:t>
            </a:r>
            <a:r>
              <a:rPr lang="pl-PL" b="1" i="1" dirty="0"/>
              <a:t> są również:</a:t>
            </a:r>
            <a:endParaRPr lang="en-US" dirty="0"/>
          </a:p>
          <a:p>
            <a:r>
              <a:rPr lang="pl-PL" i="1" dirty="0"/>
              <a:t>1) ocena ryzyka w ubezpieczeniach osobowych i ubezpieczeniach majątkowych oraz w umowach gwarancji ubezpieczeniowych;</a:t>
            </a:r>
            <a:endParaRPr lang="en-US" dirty="0"/>
          </a:p>
          <a:p>
            <a:r>
              <a:rPr lang="pl-PL" i="1" dirty="0"/>
              <a:t>2) wypłacanie odszkodowań i innych świadczeń należnych z tytułu umów, o których mowa w ust. 7 pkt 1 i 2;</a:t>
            </a:r>
            <a:endParaRPr lang="en-US" dirty="0"/>
          </a:p>
          <a:p>
            <a:r>
              <a:rPr lang="pl-PL" i="1" dirty="0"/>
              <a:t>3) przejmowanie i zbywanie przedmiotów lub praw nabytych przez zakład ubezpieczeń w związku z wykonywaniem umowy ubezpieczenia lub umowy gwarancji ubezpieczeniowej;</a:t>
            </a:r>
            <a:endParaRPr lang="en-US" dirty="0"/>
          </a:p>
          <a:p>
            <a:r>
              <a:rPr lang="pl-PL" i="1" dirty="0"/>
              <a:t>4) prowadzenie kontroli przestrzegania przez ubezpieczających lub ubezpieczonych, zastrzeżonych w umowie lub w ogólnych warunkach ubezpieczeń, obowiązków i zasad bezpieczeństwa odnoszących się do przedmiotów objętych ochroną ubezpieczeniową;</a:t>
            </a:r>
            <a:endParaRPr lang="en-US" dirty="0"/>
          </a:p>
          <a:p>
            <a:r>
              <a:rPr lang="pl-PL" i="1" dirty="0"/>
              <a:t>5) prowadzenie postępowań regresowych oraz postępowań windykacyjnych związanych z wykonywaniem:</a:t>
            </a:r>
            <a:endParaRPr lang="en-US" dirty="0"/>
          </a:p>
          <a:p>
            <a:r>
              <a:rPr lang="pl-PL" i="1" dirty="0"/>
              <a:t>a) umów ubezpieczenia i umów gwarancji ubezpieczeniowych,</a:t>
            </a:r>
            <a:endParaRPr lang="en-US" dirty="0"/>
          </a:p>
          <a:p>
            <a:r>
              <a:rPr lang="pl-PL" i="1" dirty="0"/>
              <a:t>b) umów reasekuracji w zakresie cedowania ryzyka z umów ubezpieczenia i umów gwarancji ubezpieczeniowych;</a:t>
            </a:r>
            <a:endParaRPr lang="en-US" dirty="0"/>
          </a:p>
          <a:p>
            <a:r>
              <a:rPr lang="pl-PL" i="1" dirty="0"/>
              <a:t>6) lokowanie środków zakładu ubezpieczeń;</a:t>
            </a:r>
            <a:endParaRPr lang="en-US" dirty="0"/>
          </a:p>
          <a:p>
            <a:r>
              <a:rPr lang="pl-PL" i="1" dirty="0"/>
              <a:t>7) wykonywanie innych czynności przewidzianych dla zakładu ubezpieczeń w odrębnych ustawach.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6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i="1" dirty="0"/>
              <a:t>9. </a:t>
            </a:r>
            <a:r>
              <a:rPr lang="pl-PL" b="1" i="1" u="sng" dirty="0"/>
              <a:t>Czynnościami ubezpieczeniowymi</a:t>
            </a:r>
            <a:r>
              <a:rPr lang="pl-PL" b="1" i="1" dirty="0"/>
              <a:t> są także następujące czynności, jeżeli są wykonywane przez zakład ubezpieczeń:</a:t>
            </a:r>
            <a:endParaRPr lang="en-US" dirty="0"/>
          </a:p>
          <a:p>
            <a:r>
              <a:rPr lang="pl-PL" i="1" dirty="0"/>
              <a:t>1) ustalanie przyczyn i okoliczności zdarzeń losowych;</a:t>
            </a:r>
            <a:endParaRPr lang="en-US" dirty="0"/>
          </a:p>
          <a:p>
            <a:r>
              <a:rPr lang="pl-PL" i="1" dirty="0"/>
              <a:t>2) ustalanie wysokości szkód oraz rozmiaru odszkodowań oraz innych świadczeń należnych uprawnionym z umów ubezpieczenia lub umów gwarancji ubezpieczeniowych;</a:t>
            </a:r>
            <a:endParaRPr lang="en-US" dirty="0"/>
          </a:p>
          <a:p>
            <a:r>
              <a:rPr lang="pl-PL" i="1" dirty="0"/>
              <a:t>3) ustalanie wartości przedmiotu ubezpieczenia;</a:t>
            </a:r>
            <a:endParaRPr lang="en-US" dirty="0"/>
          </a:p>
          <a:p>
            <a:r>
              <a:rPr lang="pl-PL" i="1" dirty="0"/>
              <a:t>4) zapobieganie powstawaniu albo zmniejszenie skutków zdarzeń losowych oraz finansowanie tych działań z funduszu prewencyjnego.</a:t>
            </a:r>
            <a:endParaRPr lang="en-US" dirty="0"/>
          </a:p>
          <a:p>
            <a:r>
              <a:rPr lang="pl-PL" i="1" dirty="0"/>
              <a:t>10. Czynności, o których mowa w ust. 8 pkt 5 oraz ust. 9 pkt 1 i 2, a także wypłacanie odszkodowań i innych świadczeń należnych z tytułu umów, o których mowa w ust. 7 pkt 1 i 2, uważa się za czynności ubezpieczeniowe także wtedy, gdy ich wykonywania podejmuje się zakład ubezpieczeń na wniosek innego zakładu ubezpieczeń, Ubezpieczeniowego Funduszu Gwarancyjnego, Polskiego Biura Ubezpieczycieli Komunikacyjnych lub uprawnionego z umowy ubezpieczenia i umowy gwarancji ubezpieczeniowej, także w przypadku gdy umowy te zawarte są z innym zakładem ubezpieczeń.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8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Wymogi regulacyjne dla ZU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u="sng" dirty="0"/>
              <a:t>Spółka akcyjna:</a:t>
            </a:r>
            <a:endParaRPr lang="en-US" dirty="0"/>
          </a:p>
          <a:p>
            <a:r>
              <a:rPr lang="pl-PL" dirty="0"/>
              <a:t>- obowiązek i wyłączne prawo do używania w nazwie lub firmie wyrazów "towarzystwo ubezpieczeń", "zakład ubezpieczeń", "towarzystwo ubezpieczeń i reasekuracji", "zakład ubezpieczeń i reasekuracji",</a:t>
            </a:r>
            <a:endParaRPr lang="en-US" dirty="0"/>
          </a:p>
          <a:p>
            <a:r>
              <a:rPr lang="pl-PL" dirty="0"/>
              <a:t>- przepisy dotyczące ustroju tej spółki są opisane zarówno w </a:t>
            </a:r>
            <a:r>
              <a:rPr lang="pl-PL" dirty="0" err="1"/>
              <a:t>UoDzUiR</a:t>
            </a:r>
            <a:r>
              <a:rPr lang="pl-PL" dirty="0"/>
              <a:t>, jak i w KSH, przepisy znajdujące się w </a:t>
            </a:r>
            <a:r>
              <a:rPr lang="pl-PL" dirty="0" err="1"/>
              <a:t>UoDzUiR</a:t>
            </a:r>
            <a:r>
              <a:rPr lang="pl-PL" dirty="0"/>
              <a:t> stanowią </a:t>
            </a:r>
            <a:r>
              <a:rPr lang="pl-PL" i="1" dirty="0"/>
              <a:t>lex </a:t>
            </a:r>
            <a:r>
              <a:rPr lang="pl-PL" i="1" dirty="0" err="1"/>
              <a:t>specialis</a:t>
            </a:r>
            <a:r>
              <a:rPr lang="pl-PL" dirty="0"/>
              <a:t> w stosunku do przepisów w KSH,</a:t>
            </a:r>
            <a:endParaRPr lang="en-US" dirty="0"/>
          </a:p>
          <a:p>
            <a:r>
              <a:rPr lang="pl-PL" dirty="0"/>
              <a:t>- statut zakładu ubezpieczeń i jego zmiany wymagają zatwierdzenia przez organ nadzoru (KNF),</a:t>
            </a:r>
            <a:endParaRPr lang="en-US" dirty="0"/>
          </a:p>
          <a:p>
            <a:r>
              <a:rPr lang="pl-PL" dirty="0"/>
              <a:t>- kapitał zakładowy krajowego zakładu ubezpieczeń nie może być niższy niż nieprzekraczalny dolny próg minimalnego wymogu kapitałowego wymaganego dla grup ubezpieczeń, o których mowa w załączniku do ustawy, w zakresie których krajowy zakład ubezpieczeń posiada zezwolenie na wykonywanie działalności ubezpieczeniowej (od 2,5 mln EUR do 3,7 mln EUR),</a:t>
            </a:r>
            <a:endParaRPr lang="en-US" dirty="0"/>
          </a:p>
          <a:p>
            <a:r>
              <a:rPr lang="pl-PL" dirty="0"/>
              <a:t>- gospodarka akcjami jest o wiele bardziej rygorystyczna w stosunku do przepisów zawartych w KSH, co do zasady akcje zakładu ubezpieczeń mogą być tylko imienne,</a:t>
            </a:r>
            <a:endParaRPr lang="en-US" dirty="0"/>
          </a:p>
          <a:p>
            <a:r>
              <a:rPr lang="pl-PL" dirty="0"/>
              <a:t>- zarząd musi być co najmniej dwuosobowy, członków (w tym jednego będącego prezesem) powołuje się za zgodą organu nadzoru, co najmniej połowa z nich musi legitymować się udowodnioną znajomością języka polskiego (KNF może z tego wymogu zwolnić w szczególnych wypadkach) i doświadczenia zawodowego niezbędnego do zarządzania zakładem ubezpieczeń,</a:t>
            </a:r>
            <a:endParaRPr lang="en-US" dirty="0"/>
          </a:p>
          <a:p>
            <a:r>
              <a:rPr lang="pl-PL" dirty="0"/>
              <a:t>- mała spółka akcyjna - KNF może uznać zakład ubezpieczeń wykonujący działalność w formie  spółki akcyjnej za małą spółkę akcyjną po łącznym spełnieniu 6 przesłanek, co skutkuje wyłączeniem obowiązywania przepisów szczególnych dot. kapitału zakładowego z </a:t>
            </a:r>
            <a:r>
              <a:rPr lang="pl-PL" dirty="0" err="1"/>
              <a:t>UoDzUiR</a:t>
            </a:r>
            <a:r>
              <a:rPr lang="pl-PL" dirty="0"/>
              <a:t>, w miejsce to wchodzą odpowiednie przepisy z KSH (m.in. roczna składka przypisana brutto zakładu nie przekracza równowartości w złotych 5 mln euro - art. 101 </a:t>
            </a:r>
            <a:r>
              <a:rPr lang="pl-PL" dirty="0" err="1"/>
              <a:t>UoDzUiR</a:t>
            </a:r>
            <a:r>
              <a:rPr lang="pl-PL" dirty="0"/>
              <a:t>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1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Forma prawna prowadzenia działalności ubezpieczeniowej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u="sng" dirty="0"/>
              <a:t>Art. 6 </a:t>
            </a:r>
            <a:r>
              <a:rPr lang="pl-PL" u="sng" dirty="0" err="1"/>
              <a:t>UoDzUiR</a:t>
            </a:r>
            <a:r>
              <a:rPr lang="pl-PL" u="sng" dirty="0"/>
              <a:t>:</a:t>
            </a:r>
            <a:endParaRPr lang="en-US" dirty="0"/>
          </a:p>
          <a:p>
            <a:r>
              <a:rPr lang="pl-PL" i="1" dirty="0"/>
              <a:t>1. </a:t>
            </a:r>
            <a:r>
              <a:rPr lang="pl-PL" b="1" i="1" dirty="0"/>
              <a:t>Zakład ubezpieczeń może wykonywać działalność ubezpieczeniową wyłącznie w formie spółki akcyjnej, towarzystwa ubezpieczeń wzajemnych albo spółki europejskiej</a:t>
            </a:r>
            <a:r>
              <a:rPr lang="pl-PL" i="1" dirty="0"/>
              <a:t> określonej w rozporządzeniu Rady (WE) nr 2157/2001 z dnia 8 października 2001 r. w sprawie statutu spółki europejskiej (SE) (Dz. Urz. WE L 294 z 10.11.2001, s. 1, z </a:t>
            </a:r>
            <a:r>
              <a:rPr lang="pl-PL" i="1" dirty="0" err="1"/>
              <a:t>późn</a:t>
            </a:r>
            <a:r>
              <a:rPr lang="pl-PL" i="1" dirty="0"/>
              <a:t>. zm.; Dz. Urz. UE Polskie wydanie specjalne, rozdz. 6, t. 4, s. 251).</a:t>
            </a:r>
            <a:endParaRPr lang="en-US" dirty="0"/>
          </a:p>
          <a:p>
            <a:r>
              <a:rPr lang="pl-PL" i="1" dirty="0"/>
              <a:t>2. Zakład reasekuracji może wykonywać działalność reasekuracyjną wyłącznie w formie spółki akcyjnej, towarzystwa reasekuracji wzajemnej albo spółki europejskiej określonej w rozporządzeniu Rady (WE) nr 2157/2001 z dnia 8 października 2001 r. w sprawie statutu spółki europejskiej (SE).</a:t>
            </a:r>
            <a:endParaRPr lang="en-US" dirty="0"/>
          </a:p>
          <a:p>
            <a:r>
              <a:rPr lang="pl-PL" i="1" dirty="0"/>
              <a:t>3. Do zakładów ubezpieczeń i zakładów reasekuracji wykonujących działalność ubezpieczeniową lub reasekuracyjną w formie spółki europejskiej przepisy ustawy dotyczące wykonywania takiej działalności w formie spółki akcyjnej stosuje się odpowiednio, o ile ustawa nie stanowi inaczej.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23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2823</Words>
  <Application>Microsoft Office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Prawo ubezpieczeń osobowych i majątkowych – wprowadzenie i zagadnienia regulacyjne</vt:lpstr>
      <vt:lpstr>Informacje podstawowe</vt:lpstr>
      <vt:lpstr>PowerPoint Presentation</vt:lpstr>
      <vt:lpstr>Działalność ubezpieczeniowa</vt:lpstr>
      <vt:lpstr>Katalog czynności ubezpieczeniowych</vt:lpstr>
      <vt:lpstr>PowerPoint Presentation</vt:lpstr>
      <vt:lpstr>PowerPoint Presentation</vt:lpstr>
      <vt:lpstr>Wymogi regulacyjne dla ZU</vt:lpstr>
      <vt:lpstr>Forma prawna prowadzenia działalności ubezpieczeniowej</vt:lpstr>
      <vt:lpstr>PowerPoint Presentation</vt:lpstr>
      <vt:lpstr>PowerPoint Presentation</vt:lpstr>
      <vt:lpstr>Organy zakładu ubezpieczeń</vt:lpstr>
      <vt:lpstr>PowerPoint Presentation</vt:lpstr>
      <vt:lpstr>PowerPoint Presentation</vt:lpstr>
      <vt:lpstr>PowerPoint Presentation</vt:lpstr>
      <vt:lpstr>Podstawowe cechy charakterystyczne form prawnych</vt:lpstr>
      <vt:lpstr>Tajemnica ubezpieczeniowa</vt:lpstr>
      <vt:lpstr>Wyjątki</vt:lpstr>
      <vt:lpstr>Zgoda na zwolnienie z tajemnicy </vt:lpstr>
    </vt:vector>
  </TitlesOfParts>
  <Company>Weil, Gotshal &amp; Manges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ubezpieczeń osobowych i majątkowych – zagadnienia regulacyjne</dc:title>
  <dc:creator>SZCZOTKO</dc:creator>
  <cp:lastModifiedBy>SZCZOTKO</cp:lastModifiedBy>
  <cp:revision>3</cp:revision>
  <dcterms:created xsi:type="dcterms:W3CDTF">2017-09-30T12:26:53Z</dcterms:created>
  <dcterms:modified xsi:type="dcterms:W3CDTF">2017-09-30T12:49:25Z</dcterms:modified>
</cp:coreProperties>
</file>