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9B0FE1-D250-4FD7-AC44-46F99A2DE10A}" type="datetimeFigureOut">
              <a:rPr lang="pl-PL" smtClean="0"/>
              <a:pPr/>
              <a:t>2015-08-06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7A3A9-BB41-4A7C-B0C7-F41D0AA2AD1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administracyjne – źródła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Michał </a:t>
            </a:r>
            <a:r>
              <a:rPr lang="pl-PL" dirty="0" err="1" smtClean="0"/>
              <a:t>Kiedrzynek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Rozporządzenia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Organy upoważnione do wydawania rozporządzeń nie mogą delegować swoich kompetencji do wydawania rozporządzeń innemu organowi.</a:t>
            </a:r>
          </a:p>
          <a:p>
            <a:endParaRPr lang="pl-PL" sz="2800" dirty="0" smtClean="0"/>
          </a:p>
          <a:p>
            <a:r>
              <a:rPr lang="pl-PL" sz="2800" dirty="0" smtClean="0"/>
              <a:t>Warunkiem wejścia w życie rozporządzeń jest ich ogłoszenie. Rozporządzeni wydawane przez naczelne organy administracji państwowej są ogłaszane w Dzienniku Ustaw Rzeczypospolitej Polskiej.</a:t>
            </a:r>
          </a:p>
          <a:p>
            <a:endParaRPr lang="pl-PL" sz="2800" dirty="0" smtClean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Rozporządzenia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dirty="0" smtClean="0"/>
              <a:t>Rozporządzenie z mocą ustawy:</a:t>
            </a:r>
          </a:p>
          <a:p>
            <a:pPr>
              <a:buNone/>
            </a:pPr>
            <a:endParaRPr lang="pl-PL" sz="3200" dirty="0" smtClean="0"/>
          </a:p>
          <a:p>
            <a:pPr>
              <a:buFontTx/>
              <a:buChar char="-"/>
            </a:pPr>
            <a:r>
              <a:rPr lang="pl-PL" sz="3200" dirty="0" smtClean="0"/>
              <a:t>Może być wydawane tylko przez Prezydenta RP,</a:t>
            </a:r>
          </a:p>
          <a:p>
            <a:pPr>
              <a:buFontTx/>
              <a:buChar char="-"/>
            </a:pPr>
            <a:endParaRPr lang="pl-PL" sz="3200" dirty="0" smtClean="0"/>
          </a:p>
          <a:p>
            <a:pPr>
              <a:buFontTx/>
              <a:buChar char="-"/>
            </a:pPr>
            <a:r>
              <a:rPr lang="pl-PL" sz="3200" dirty="0" smtClean="0"/>
              <a:t>Wydawane jest na wniosek Rady Ministrów,</a:t>
            </a:r>
          </a:p>
          <a:p>
            <a:pPr>
              <a:buFontTx/>
              <a:buChar char="-"/>
            </a:pPr>
            <a:endParaRPr lang="pl-PL" sz="3200" dirty="0" smtClean="0"/>
          </a:p>
          <a:p>
            <a:pPr>
              <a:buFontTx/>
              <a:buChar char="-"/>
            </a:pPr>
            <a:r>
              <a:rPr lang="pl-PL" sz="3200" dirty="0" smtClean="0"/>
              <a:t>Dotyczy tylko stanów nadzwyczajnych.</a:t>
            </a:r>
            <a:endParaRPr lang="pl-PL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Akty prawa miejscowego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Cechy aktów prawa miejscowego:</a:t>
            </a:r>
          </a:p>
          <a:p>
            <a:pPr>
              <a:buFontTx/>
              <a:buChar char="-"/>
            </a:pPr>
            <a:r>
              <a:rPr lang="pl-PL" sz="2800" dirty="0" smtClean="0"/>
              <a:t>Zawierają normy prawa powszechnie obowiązującego,</a:t>
            </a:r>
          </a:p>
          <a:p>
            <a:pPr>
              <a:buFontTx/>
              <a:buChar char="-"/>
            </a:pPr>
            <a:r>
              <a:rPr lang="pl-PL" sz="2800" dirty="0" smtClean="0"/>
              <a:t>Są stanowione przez niektóre terenowe organy administracji publicznej,</a:t>
            </a:r>
            <a:endParaRPr lang="pl-PL" sz="2800" dirty="0"/>
          </a:p>
          <a:p>
            <a:pPr>
              <a:buFontTx/>
              <a:buChar char="-"/>
            </a:pPr>
            <a:r>
              <a:rPr lang="pl-PL" sz="2800" dirty="0" smtClean="0"/>
              <a:t>Stanowione na podstawie delegacji ustawowej lub ogólnej normy kompetencyjnej,</a:t>
            </a:r>
          </a:p>
          <a:p>
            <a:pPr>
              <a:buFontTx/>
              <a:buChar char="-"/>
            </a:pPr>
            <a:r>
              <a:rPr lang="pl-PL" sz="2800" dirty="0" smtClean="0"/>
              <a:t>Uznane przez Konstytucję za źródło powszechnie obowiązującego prawa,</a:t>
            </a:r>
          </a:p>
          <a:p>
            <a:pPr>
              <a:buFontTx/>
              <a:buChar char="-"/>
            </a:pPr>
            <a:r>
              <a:rPr lang="pl-PL" sz="2800" dirty="0" smtClean="0"/>
              <a:t>Publikowane w wojewódzkich dziennikach urzędowych,</a:t>
            </a:r>
          </a:p>
          <a:p>
            <a:pPr>
              <a:buFontTx/>
              <a:buChar char="-"/>
            </a:pPr>
            <a:r>
              <a:rPr lang="pl-PL" sz="2800" dirty="0" smtClean="0"/>
              <a:t>Podlegają bezpośredniej kontroli sądowej.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Akty prawa miejscowego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Akty prawa miejscowego stanowione przez organy gminy</a:t>
            </a:r>
          </a:p>
          <a:p>
            <a:endParaRPr lang="pl-PL" sz="2800" dirty="0" smtClean="0"/>
          </a:p>
          <a:p>
            <a:r>
              <a:rPr lang="pl-PL" sz="2800" dirty="0" smtClean="0"/>
              <a:t>Za akty prawa miejscowego gminy uważa się przepisy powszechnie obowiązujące na obszarze gminy, stanowione przez gminy na podstawie upoważnień ustawowych.</a:t>
            </a:r>
          </a:p>
          <a:p>
            <a:endParaRPr lang="pl-PL" sz="2800" dirty="0" smtClean="0"/>
          </a:p>
          <a:p>
            <a:r>
              <a:rPr lang="pl-PL" sz="2800" dirty="0" smtClean="0"/>
              <a:t>Akty prawa miejscowego stanowione przez gminę dzielą się na: </a:t>
            </a:r>
          </a:p>
          <a:p>
            <a:pPr>
              <a:buNone/>
            </a:pPr>
            <a:r>
              <a:rPr lang="pl-PL" sz="2800" dirty="0" smtClean="0"/>
              <a:t> - przepisy wykonawcze,</a:t>
            </a:r>
          </a:p>
          <a:p>
            <a:pPr>
              <a:buNone/>
            </a:pPr>
            <a:r>
              <a:rPr lang="pl-PL" sz="2800" dirty="0" smtClean="0"/>
              <a:t>- Przepisy porządkowe.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Akty prawa miejscowego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Przepisy wykonawcze – tworzone przez radę gminy w drodze uchwały. Delegacja ustawowa do ich tworzenia znajduje się w ustawie szczególnej lub w ustawie o samorządzie gminnym.</a:t>
            </a:r>
          </a:p>
          <a:p>
            <a:endParaRPr lang="pl-PL" sz="2800" dirty="0" smtClean="0"/>
          </a:p>
          <a:p>
            <a:r>
              <a:rPr lang="pl-PL" sz="2800" dirty="0" smtClean="0"/>
              <a:t>Stanowienie gminnych przepisów wykonawczych może być zarówno uprawnieniem, jak i obowiązkiem (w zależności od treści upoważnienia ustawowego).</a:t>
            </a:r>
          </a:p>
          <a:p>
            <a:endParaRPr lang="pl-PL" sz="2800" dirty="0" smtClean="0"/>
          </a:p>
          <a:p>
            <a:r>
              <a:rPr lang="pl-PL" sz="2800" dirty="0" smtClean="0"/>
              <a:t>Rada gminy najczęściej nie może </a:t>
            </a:r>
            <a:r>
              <a:rPr lang="pl-PL" sz="2800" dirty="0" err="1" smtClean="0"/>
              <a:t>powerzyć</a:t>
            </a:r>
            <a:r>
              <a:rPr lang="pl-PL" sz="2800" dirty="0" smtClean="0"/>
              <a:t> kompetencji prawotwórczych innym podmiotom.</a:t>
            </a:r>
            <a:endParaRPr lang="pl-PL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Akty prawa miejscowego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Przepisy porządkowe – ustanawia je rada gminy w formie uchwały porządkowej lub organ wykonawczy w formie zarządzenia (zarządzenie obowiązuje do najbliższej sesji rady gminy).</a:t>
            </a:r>
          </a:p>
          <a:p>
            <a:endParaRPr lang="pl-PL" sz="2800" dirty="0" smtClean="0"/>
          </a:p>
          <a:p>
            <a:r>
              <a:rPr lang="pl-PL" sz="2800" dirty="0" smtClean="0"/>
              <a:t>Przepisy porządkowe charakteryzują się zawieraniem zakazów i nakazów oraz możliwością wprowadzenia za ich naruszenie </a:t>
            </a:r>
            <a:r>
              <a:rPr lang="pl-PL" sz="2800" smtClean="0"/>
              <a:t>kary grzywny.</a:t>
            </a:r>
            <a:endParaRPr lang="pl-PL" sz="2800" dirty="0" smtClean="0"/>
          </a:p>
          <a:p>
            <a:endParaRPr lang="pl-PL" sz="2800" dirty="0" smtClean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Akty prawa miejscowego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 przypadku samorządu powiatowego podział na akty prawa miejscowego (przepisy wykonawcze i porządkowe) jest analogiczny do samorządu gminnego. Różnica przejawia się w zakresie spraw regulowanych przez oba typy jednostek.</a:t>
            </a:r>
          </a:p>
          <a:p>
            <a:endParaRPr lang="pl-PL" sz="2800" dirty="0" smtClean="0"/>
          </a:p>
          <a:p>
            <a:r>
              <a:rPr lang="pl-PL" sz="2800" dirty="0" smtClean="0"/>
              <a:t>W przypadku samorządu województwa istnieje podobny podział, jednak jedynym podmiotem uprawnionym do stanowienia prawa jest organ stanowiący (sejmik).</a:t>
            </a:r>
            <a:endParaRPr lang="pl-PL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Akty prawa miejscowego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Akty prawa miejscowego stanowione przez organy administracji rządowej również mogą mieć charakter wykonawczy lub porządkowy.</a:t>
            </a:r>
          </a:p>
          <a:p>
            <a:endParaRPr lang="pl-PL" sz="2800" dirty="0" smtClean="0"/>
          </a:p>
          <a:p>
            <a:r>
              <a:rPr lang="pl-PL" sz="2800" dirty="0" smtClean="0"/>
              <a:t>W przypadku administracji zespolonej jedynym uprawnionym organem w tym zakresie jest wojewoda.</a:t>
            </a:r>
          </a:p>
          <a:p>
            <a:endParaRPr lang="pl-PL" sz="2800" dirty="0" smtClean="0"/>
          </a:p>
          <a:p>
            <a:r>
              <a:rPr lang="pl-PL" sz="2800" dirty="0" smtClean="0"/>
              <a:t>W przypadku administracji niezespolonej tylko niektóre organy zostały wyposażone w kompetencje prawotwórcze.</a:t>
            </a:r>
            <a:endParaRPr lang="pl-PL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r>
              <a:rPr lang="pl-PL" sz="4400" dirty="0" smtClean="0"/>
              <a:t>Niezorganizowane źródła prawa administracyjnego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Normy pozaprawne (np. nory społeczne, normy wiedzy)</a:t>
            </a:r>
          </a:p>
          <a:p>
            <a:endParaRPr lang="pl-PL" sz="2800" dirty="0" smtClean="0"/>
          </a:p>
          <a:p>
            <a:r>
              <a:rPr lang="pl-PL" sz="2800" dirty="0" smtClean="0"/>
              <a:t>Zwyczaj</a:t>
            </a:r>
          </a:p>
          <a:p>
            <a:endParaRPr lang="pl-PL" sz="2800" dirty="0" smtClean="0"/>
          </a:p>
          <a:p>
            <a:r>
              <a:rPr lang="pl-PL" sz="2800" dirty="0" smtClean="0"/>
              <a:t>Orzecznictwo sądowe</a:t>
            </a:r>
          </a:p>
          <a:p>
            <a:endParaRPr lang="pl-PL" sz="2800" dirty="0" smtClean="0"/>
          </a:p>
          <a:p>
            <a:r>
              <a:rPr lang="pl-PL" sz="2800" dirty="0" smtClean="0"/>
              <a:t>Doktryna</a:t>
            </a:r>
            <a:endParaRPr lang="pl-PL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Źródła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J. Boć, Prawo administracyjne, Wrocław 2010</a:t>
            </a:r>
          </a:p>
          <a:p>
            <a:pPr>
              <a:buNone/>
            </a:pPr>
            <a:endParaRPr lang="pl-PL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prawa administracyjnego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Są to sposoby, w jakich tworzy się, utrzymuje i zmienia prawo.</a:t>
            </a:r>
          </a:p>
          <a:p>
            <a:endParaRPr lang="pl-PL" dirty="0" smtClean="0"/>
          </a:p>
          <a:p>
            <a:r>
              <a:rPr lang="pl-PL" dirty="0" smtClean="0"/>
              <a:t>Konstytucyjne źródła prawa:</a:t>
            </a:r>
          </a:p>
          <a:p>
            <a:pPr>
              <a:buFontTx/>
              <a:buChar char="-"/>
            </a:pPr>
            <a:r>
              <a:rPr lang="pl-PL" dirty="0" smtClean="0"/>
              <a:t>Konstytucja RP,</a:t>
            </a:r>
          </a:p>
          <a:p>
            <a:pPr>
              <a:buFontTx/>
              <a:buChar char="-"/>
            </a:pPr>
            <a:r>
              <a:rPr lang="pl-PL" dirty="0" smtClean="0"/>
              <a:t>Ustawy,</a:t>
            </a:r>
          </a:p>
          <a:p>
            <a:pPr>
              <a:buFontTx/>
              <a:buChar char="-"/>
            </a:pPr>
            <a:r>
              <a:rPr lang="pl-PL" dirty="0" smtClean="0"/>
              <a:t>Ratyfikowane umowy międzynarodowe,</a:t>
            </a:r>
          </a:p>
          <a:p>
            <a:pPr>
              <a:buFontTx/>
              <a:buChar char="-"/>
            </a:pPr>
            <a:r>
              <a:rPr lang="pl-PL" dirty="0" smtClean="0"/>
              <a:t>Rozporządzenia</a:t>
            </a:r>
          </a:p>
          <a:p>
            <a:pPr>
              <a:buFontTx/>
              <a:buChar char="-"/>
            </a:pPr>
            <a:r>
              <a:rPr lang="pl-PL" dirty="0" smtClean="0"/>
              <a:t>Akty prawa miejscowego.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Konstytucja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Konstytucja jest w hierarchii źródeł prawa administracyjnego aktem normatywnym najwyższej rangi.</a:t>
            </a:r>
          </a:p>
          <a:p>
            <a:endParaRPr lang="pl-PL" sz="2800" dirty="0" smtClean="0"/>
          </a:p>
          <a:p>
            <a:r>
              <a:rPr lang="pl-PL" sz="2800" dirty="0" smtClean="0"/>
              <a:t>Ustala podstawowe zasady ustroju politycznego i społeczno-gospodarczego państwa, strukturę i kompetencję naczelnych, centralnych i lokalnych organów państwa, a także zasady i treść stosunków między obywatelami i państwem.</a:t>
            </a:r>
          </a:p>
          <a:p>
            <a:endParaRPr lang="pl-PL" sz="2800" dirty="0" smtClean="0"/>
          </a:p>
          <a:p>
            <a:r>
              <a:rPr lang="pl-PL" sz="2800" dirty="0" smtClean="0"/>
              <a:t>Konstytucyjna regulacja wolności i praw człowieka i obywatela zakreśla granice prawnej ingerencji administracji publicznej, jednocześnie określa warunki i zasady przekraczania tych granic.</a:t>
            </a: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Konstytucja RP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Bezpośrednie stosowanie Konstytucji:</a:t>
            </a:r>
          </a:p>
          <a:p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Tylko w obszarze uregulowań konstytucyjnych,</a:t>
            </a:r>
          </a:p>
          <a:p>
            <a:pPr>
              <a:buFontTx/>
              <a:buChar char="-"/>
            </a:pP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Tylko przy rozstrzyganiu o treści i zakresie tych obowiązków i uprawnień, które da się bezpośrednio i dostatecznie wyczerpująco normować przepisami Konstytucji,</a:t>
            </a:r>
          </a:p>
          <a:p>
            <a:pPr>
              <a:buFontTx/>
              <a:buChar char="-"/>
            </a:pP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Tylko wtedy, gdy okoliczności faktyczne (i prawne) sprawy zezwalają na bezpośrednie stosowanie konstytucyjnej normy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Ustawy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Ustawa jest aktem normatywnym uchwalanym przez parlament.</a:t>
            </a:r>
          </a:p>
          <a:p>
            <a:endParaRPr lang="pl-PL" sz="2800" dirty="0" smtClean="0"/>
          </a:p>
          <a:p>
            <a:r>
              <a:rPr lang="pl-PL" sz="2800" dirty="0" smtClean="0"/>
              <a:t>W hierarchii źródeł prawa zajmuje miejsce bezpośrednio po Konstytucji. Oznacza to, że pod względem mocy prawnej ustępuje Konstytucji.</a:t>
            </a:r>
          </a:p>
          <a:p>
            <a:endParaRPr lang="pl-PL" sz="2800" dirty="0" smtClean="0"/>
          </a:p>
          <a:p>
            <a:r>
              <a:rPr lang="pl-PL" sz="2800" dirty="0" smtClean="0"/>
              <a:t>Ma charakter źródła prawa powszechnie obowiązującego.</a:t>
            </a:r>
          </a:p>
          <a:p>
            <a:endParaRPr lang="pl-PL" sz="2800" dirty="0" smtClean="0"/>
          </a:p>
          <a:p>
            <a:r>
              <a:rPr lang="pl-PL" sz="2800" dirty="0" smtClean="0"/>
              <a:t>Nakłada ona obowiązek realizowania konstytucji i zakaz jej naruszania.</a:t>
            </a:r>
          </a:p>
          <a:p>
            <a:endParaRPr lang="pl-PL" sz="2800" dirty="0" smtClean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Ustawy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800" dirty="0" smtClean="0"/>
              <a:t>Sprawy objęte wyłącznie materią ustawową nie mogą być regulowane aktami normatywnymi niższego rzędu.</a:t>
            </a:r>
          </a:p>
          <a:p>
            <a:endParaRPr lang="pl-PL" sz="2800" dirty="0" smtClean="0"/>
          </a:p>
          <a:p>
            <a:r>
              <a:rPr lang="pl-PL" sz="2800" dirty="0" smtClean="0"/>
              <a:t>Warunkiem wejścia w życie ustaw jest ich ogłoszenie.</a:t>
            </a:r>
          </a:p>
          <a:p>
            <a:endParaRPr lang="pl-PL" sz="2800" dirty="0" smtClean="0"/>
          </a:p>
          <a:p>
            <a:r>
              <a:rPr lang="pl-PL" sz="2800" dirty="0" smtClean="0"/>
              <a:t>W demokratycznym państwie prawa konstytucja oraz ustawy mają zasadnicze znaczenie dla administracji publicznej, gdyż tworzą dla tej administracji podstawy działania i ustalają granice działania.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Umowy międzynarodowe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Zawarcie umowy międzynarodowej oznacza ustalenie przez państwa wzajemnych praw i zobowiązań.</a:t>
            </a:r>
          </a:p>
          <a:p>
            <a:endParaRPr lang="pl-PL" sz="2800" dirty="0" smtClean="0"/>
          </a:p>
          <a:p>
            <a:r>
              <a:rPr lang="pl-PL" sz="2800" dirty="0" smtClean="0"/>
              <a:t>Umowa międzynarodowa staje się źródłem prawa po jej ratyfikacji i ogłoszeniu. Ratyfikacja oznacza, że państwo przyjmuje obowiązek przestrzegania umowy. </a:t>
            </a:r>
          </a:p>
          <a:p>
            <a:endParaRPr lang="pl-PL" sz="2800" dirty="0" smtClean="0"/>
          </a:p>
          <a:p>
            <a:r>
              <a:rPr lang="pl-PL" sz="2800" dirty="0" smtClean="0"/>
              <a:t>Ratyfikowana umowa międzynarodowa po jej ogłoszeniu w Dzienniku Ustaw Rzeczypospolitej Polskiej stanowi część krajowego porządku prawnego i jest bezpośrednio stosowana, chyba że jej stosowanie jest uzależnione od wydania ustawy.</a:t>
            </a: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Rozporządzenia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Rozporządzenie może być wydawane w tych samych sprawach, w których stanowi się ustawy – z założenia rozporządzenie ma za zadanie uzupełniać regulację ustawową.</a:t>
            </a:r>
          </a:p>
          <a:p>
            <a:endParaRPr lang="pl-PL" sz="2800" dirty="0" smtClean="0"/>
          </a:p>
          <a:p>
            <a:r>
              <a:rPr lang="pl-PL" sz="2800" dirty="0" smtClean="0"/>
              <a:t>Jeżeli ustawodawca uzna, że regulacja ustawowa wymaga uzupełnienia, powinien upoważnić naczelny organ administracji państwowej do szczegółowego unormowania spraw, które ze względu na swój przedmiot nalezą do dziedziny regulowanej ustawą.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Rozporządzenia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Upoważnienie do wydania rozporządzenia powinno:</a:t>
            </a:r>
          </a:p>
          <a:p>
            <a:pPr>
              <a:buFontTx/>
              <a:buChar char="-"/>
            </a:pPr>
            <a:r>
              <a:rPr lang="pl-PL" sz="2800" dirty="0" smtClean="0"/>
              <a:t>Określać organ właściwy do wydania rozporządzenia,</a:t>
            </a:r>
          </a:p>
          <a:p>
            <a:pPr>
              <a:buFontTx/>
              <a:buChar char="-"/>
            </a:pPr>
            <a:r>
              <a:rPr lang="pl-PL" sz="2800" dirty="0" smtClean="0"/>
              <a:t>Określać zakres spraw przekazanych do uregulowania w rozporządzeniu,</a:t>
            </a:r>
          </a:p>
          <a:p>
            <a:pPr>
              <a:buFontTx/>
              <a:buChar char="-"/>
            </a:pPr>
            <a:r>
              <a:rPr lang="pl-PL" sz="2800" dirty="0" smtClean="0"/>
              <a:t>Zawierać wytyczne dotyczące treści aktu rozporządzenia.</a:t>
            </a:r>
          </a:p>
          <a:p>
            <a:pPr>
              <a:buFontTx/>
              <a:buChar char="-"/>
            </a:pP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Rozporządzenia są źródłami prawa powszechnie obowiązującego.  Mogą być wydawane przez Prezydenta RP, Radę Ministrów, Prezesa Rady Ministrów, </a:t>
            </a:r>
            <a:r>
              <a:rPr lang="pl-PL" sz="2800" dirty="0" err="1" smtClean="0"/>
              <a:t>ministrów</a:t>
            </a:r>
            <a:r>
              <a:rPr lang="pl-PL" sz="2800" dirty="0" smtClean="0"/>
              <a:t> kierujących działami administracji rządowej, przewodniczących określonych w ustawach komitetów, </a:t>
            </a:r>
            <a:r>
              <a:rPr lang="pl-PL" sz="2800" dirty="0" err="1" smtClean="0"/>
              <a:t>KRRiT</a:t>
            </a:r>
            <a:r>
              <a:rPr lang="pl-PL" sz="2800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1006</TotalTime>
  <Words>862</Words>
  <Application>Microsoft Office PowerPoint</Application>
  <PresentationFormat>Pokaz na ekranie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Wykusz</vt:lpstr>
      <vt:lpstr>Prawo administracyjne – źródła prawa</vt:lpstr>
      <vt:lpstr>Źródła prawa administracyjnego</vt:lpstr>
      <vt:lpstr>Konstytucja RP</vt:lpstr>
      <vt:lpstr>Konstytucja RP</vt:lpstr>
      <vt:lpstr>Ustawy</vt:lpstr>
      <vt:lpstr>Ustawy</vt:lpstr>
      <vt:lpstr>Umowy międzynarodowe</vt:lpstr>
      <vt:lpstr>Rozporządzenia</vt:lpstr>
      <vt:lpstr>Rozporządzenia</vt:lpstr>
      <vt:lpstr>Rozporządzenia</vt:lpstr>
      <vt:lpstr>Rozporządzenia</vt:lpstr>
      <vt:lpstr>Akty prawa miejscowego</vt:lpstr>
      <vt:lpstr>Akty prawa miejscowego</vt:lpstr>
      <vt:lpstr>Akty prawa miejscowego</vt:lpstr>
      <vt:lpstr>Akty prawa miejscowego</vt:lpstr>
      <vt:lpstr>Akty prawa miejscowego</vt:lpstr>
      <vt:lpstr>Akty prawa miejscowego</vt:lpstr>
      <vt:lpstr>Niezorganizowane źródła prawa administracyjnego</vt:lpstr>
      <vt:lpstr>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administracyjne – źródła prawa</dc:title>
  <dc:creator>Ja</dc:creator>
  <cp:lastModifiedBy>Ja</cp:lastModifiedBy>
  <cp:revision>84</cp:revision>
  <dcterms:created xsi:type="dcterms:W3CDTF">2015-08-05T03:25:14Z</dcterms:created>
  <dcterms:modified xsi:type="dcterms:W3CDTF">2015-08-06T11:13:51Z</dcterms:modified>
</cp:coreProperties>
</file>