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06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1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36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11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76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60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77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158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13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44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87F3-CD35-4EF3-9E16-A350315C1BFA}" type="datetimeFigureOut">
              <a:rPr lang="pl-PL" smtClean="0"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3F0A-7676-40A2-AB30-782F314B64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04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Prawo bankowe </a:t>
            </a:r>
            <a:br>
              <a:rPr lang="pl-PL" dirty="0" smtClean="0"/>
            </a:br>
            <a:r>
              <a:rPr lang="pl-PL" dirty="0" smtClean="0"/>
              <a:t>i rynków finansowych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69403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040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</a:t>
            </a:r>
            <a:r>
              <a:rPr lang="pl-PL" dirty="0" smtClean="0"/>
              <a:t>owoływany przez Prezesa RM</a:t>
            </a:r>
          </a:p>
          <a:p>
            <a:r>
              <a:rPr lang="pl-PL" dirty="0" smtClean="0"/>
              <a:t>5 letnia kadencja</a:t>
            </a:r>
          </a:p>
          <a:p>
            <a:r>
              <a:rPr lang="pl-PL" dirty="0"/>
              <a:t>O</a:t>
            </a:r>
            <a:r>
              <a:rPr lang="pl-PL" dirty="0" smtClean="0"/>
              <a:t>bywatelstwo polskie</a:t>
            </a:r>
          </a:p>
          <a:p>
            <a:r>
              <a:rPr lang="pl-PL" dirty="0"/>
              <a:t>P</a:t>
            </a:r>
            <a:r>
              <a:rPr lang="pl-PL" dirty="0" smtClean="0"/>
              <a:t>ełnia praw publicznych</a:t>
            </a:r>
          </a:p>
          <a:p>
            <a:r>
              <a:rPr lang="pl-PL" dirty="0"/>
              <a:t>W</a:t>
            </a:r>
            <a:r>
              <a:rPr lang="pl-PL" dirty="0" smtClean="0"/>
              <a:t>yższe wykształcenie prawnicze/ekonomiczne</a:t>
            </a:r>
          </a:p>
          <a:p>
            <a:r>
              <a:rPr lang="pl-PL" dirty="0"/>
              <a:t>O</a:t>
            </a:r>
            <a:r>
              <a:rPr lang="pl-PL" dirty="0" smtClean="0"/>
              <a:t>dpowiednia wiedza oraz doświadczenie i staż (co najmniej 3 letni)</a:t>
            </a:r>
          </a:p>
          <a:p>
            <a:r>
              <a:rPr lang="pl-PL" dirty="0" smtClean="0"/>
              <a:t>Nieposzlakowana opinia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Zastępcy powoływani przez Prezesa RM na wniosek Przewodniczącego KNF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Przewodniczący KNF</a:t>
            </a:r>
            <a:endParaRPr lang="pl-PL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03" y="1325541"/>
            <a:ext cx="1338461" cy="1671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36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</a:t>
            </a:r>
            <a:r>
              <a:rPr lang="pl-PL" dirty="0" smtClean="0"/>
              <a:t>kcjonariuszami/udziałowcami podmiotów podlegających nadzorowi KNF,</a:t>
            </a:r>
          </a:p>
          <a:p>
            <a:r>
              <a:rPr lang="pl-PL" dirty="0"/>
              <a:t>C</a:t>
            </a:r>
            <a:r>
              <a:rPr lang="pl-PL" dirty="0" smtClean="0"/>
              <a:t>złonkami organów w/w podmiotów,</a:t>
            </a:r>
          </a:p>
          <a:p>
            <a:r>
              <a:rPr lang="pl-PL" dirty="0"/>
              <a:t>Z</a:t>
            </a:r>
            <a:r>
              <a:rPr lang="pl-PL" dirty="0" smtClean="0"/>
              <a:t>atrudnieni w tych podmiotach (umowa o pracę, zlecenie, dzieło, agencja).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Członkowie KNF nie mogą być:</a:t>
            </a:r>
            <a:endParaRPr lang="pl-PL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7" y="4581128"/>
            <a:ext cx="2447925" cy="1866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01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</a:t>
            </a:r>
            <a:r>
              <a:rPr lang="pl-PL" dirty="0" smtClean="0"/>
              <a:t>chwały, decyzje administracyjne</a:t>
            </a:r>
          </a:p>
          <a:p>
            <a:r>
              <a:rPr lang="pl-PL" dirty="0"/>
              <a:t>P</a:t>
            </a:r>
            <a:r>
              <a:rPr lang="pl-PL" dirty="0" smtClean="0"/>
              <a:t>ostanowienia</a:t>
            </a:r>
          </a:p>
          <a:p>
            <a:r>
              <a:rPr lang="pl-PL" dirty="0"/>
              <a:t>U</a:t>
            </a:r>
            <a:r>
              <a:rPr lang="pl-PL" dirty="0" smtClean="0"/>
              <a:t>chwała KNF jest jednocześnie decyzją administracyjną - tj. dokument decyzji, który później na podstawie uchwały wydawany jest stronie, musi spełniać wymagania art. 107 § 1 k.p.a.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czyli jakie ? </a:t>
            </a:r>
            <a:r>
              <a:rPr lang="pl-PL" dirty="0" smtClean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Formy działania KNF: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1077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solidFill>
                  <a:srgbClr val="FF0000"/>
                </a:solidFill>
              </a:rPr>
              <a:t>art. 107 § 1 k.p.a.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§ 1: Decyzja powinna zawierać: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1/ oznaczenie organu administracji publicznej,</a:t>
            </a:r>
          </a:p>
          <a:p>
            <a:pPr marL="0" indent="0" algn="just">
              <a:buNone/>
            </a:pPr>
            <a:r>
              <a:rPr lang="pl-PL" dirty="0" smtClean="0"/>
              <a:t>2/ datę wydania,</a:t>
            </a:r>
          </a:p>
          <a:p>
            <a:pPr marL="0" indent="0" algn="just">
              <a:buNone/>
            </a:pPr>
            <a:r>
              <a:rPr lang="pl-PL" dirty="0" smtClean="0"/>
              <a:t>3/ oznaczenie strony lub stron,</a:t>
            </a:r>
          </a:p>
          <a:p>
            <a:pPr marL="0" indent="0" algn="just">
              <a:buNone/>
            </a:pPr>
            <a:r>
              <a:rPr lang="pl-PL" dirty="0" smtClean="0"/>
              <a:t>4/ powołanie podstawy prawnej,</a:t>
            </a:r>
          </a:p>
          <a:p>
            <a:pPr marL="0" indent="0" algn="just">
              <a:buNone/>
            </a:pPr>
            <a:r>
              <a:rPr lang="pl-PL" dirty="0" smtClean="0"/>
              <a:t>5/ rozstrzygnięcie,</a:t>
            </a:r>
          </a:p>
          <a:p>
            <a:pPr marL="0" indent="0" algn="just">
              <a:buNone/>
            </a:pPr>
            <a:r>
              <a:rPr lang="pl-PL" dirty="0" smtClean="0"/>
              <a:t>6/ uzasadnienie faktyczne i prawne,</a:t>
            </a:r>
          </a:p>
          <a:p>
            <a:pPr marL="0" indent="0" algn="just">
              <a:buNone/>
            </a:pPr>
            <a:r>
              <a:rPr lang="pl-PL" dirty="0" smtClean="0"/>
              <a:t>7/ pouczenie, czy i w jakim trybie służy od niej odwołanie,</a:t>
            </a:r>
          </a:p>
          <a:p>
            <a:pPr marL="0" indent="0" algn="just">
              <a:buNone/>
            </a:pPr>
            <a:r>
              <a:rPr lang="pl-PL" dirty="0" smtClean="0"/>
              <a:t>8/ podpis z podaniem imienia i nazwiska oraz stanowiska służbowego osoby upoważnionej do wydania decyzji.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Decyzja, w stosunku do której może być wniesione powództwo do sądu powszechnego lub skarga do sądu administracyjnego, powinna zawierać ponadto pouczenie o dopuszczalności wniesienia powództwa lub skargi.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7240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38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l-PL" dirty="0"/>
              <a:t>U</a:t>
            </a:r>
            <a:r>
              <a:rPr lang="pl-PL" dirty="0" smtClean="0"/>
              <a:t>chwały podejmowane zwykłą większością głosów, w głosowaniu jawnym</a:t>
            </a:r>
          </a:p>
          <a:p>
            <a:r>
              <a:rPr lang="pl-PL" dirty="0"/>
              <a:t>S</a:t>
            </a:r>
            <a:r>
              <a:rPr lang="pl-PL" dirty="0" smtClean="0"/>
              <a:t>zczegółowa organizacja pracy KNF – ustalona w jej regulaminie</a:t>
            </a:r>
          </a:p>
          <a:p>
            <a:r>
              <a:rPr lang="pl-PL" dirty="0"/>
              <a:t>D</a:t>
            </a:r>
            <a:r>
              <a:rPr lang="pl-PL" dirty="0" smtClean="0"/>
              <a:t>o postępowania przed KNF stosujemy przepisy k.p.a. !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Formy działania KNF c.d.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6031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Z</a:t>
            </a:r>
            <a:r>
              <a:rPr lang="pl-PL" dirty="0" smtClean="0"/>
              <a:t>adania KNF i jej Przewodniczącego wykonywane są przez Urząd KNF</a:t>
            </a:r>
          </a:p>
          <a:p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 Urzędzie utworzono 20 osobnych departamentów, np.:</a:t>
            </a:r>
          </a:p>
          <a:p>
            <a:pPr marL="0" indent="0">
              <a:buNone/>
            </a:pPr>
            <a:r>
              <a:rPr lang="pl-PL" dirty="0" smtClean="0"/>
              <a:t>1/ Departament Prawny, </a:t>
            </a:r>
          </a:p>
          <a:p>
            <a:pPr marL="0" indent="0">
              <a:buNone/>
            </a:pPr>
            <a:r>
              <a:rPr lang="pl-PL" dirty="0" smtClean="0"/>
              <a:t>2/ Departament Ochrony Klientów, </a:t>
            </a:r>
          </a:p>
          <a:p>
            <a:pPr marL="0" indent="0">
              <a:buNone/>
            </a:pPr>
            <a:r>
              <a:rPr lang="pl-PL" dirty="0" smtClean="0"/>
              <a:t>3/ Departament Monitorowania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Przewodniczący może dodatkowo powołać komitety, rady i zespoły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Urząd KNF</a:t>
            </a:r>
            <a:endParaRPr lang="pl-PL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810519" cy="154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4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odstawowa zasada nadzoru bankowego w UE</a:t>
            </a:r>
          </a:p>
          <a:p>
            <a:r>
              <a:rPr lang="pl-PL" dirty="0"/>
              <a:t>I</a:t>
            </a:r>
            <a:r>
              <a:rPr lang="pl-PL" dirty="0" smtClean="0"/>
              <a:t>nstytucja finansowa z/s w państwie UE objęta jest nadzorem tego państwa</a:t>
            </a:r>
          </a:p>
          <a:p>
            <a:r>
              <a:rPr lang="pl-PL" dirty="0"/>
              <a:t>I</a:t>
            </a:r>
            <a:r>
              <a:rPr lang="pl-PL" dirty="0" smtClean="0"/>
              <a:t>nstytucja z poza UE, goszcząca w państwie UE, objęta nadzorem tego państwa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Zasada nadzoru krajowego</a:t>
            </a:r>
            <a:endParaRPr lang="pl-PL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52925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26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Z</a:t>
            </a:r>
            <a:r>
              <a:rPr lang="pl-PL" sz="2800" dirty="0" smtClean="0"/>
              <a:t>apewnienie prawidłowego funkcjonowania rynku finansowego, w tym:</a:t>
            </a:r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1/ jego stabilności</a:t>
            </a:r>
          </a:p>
          <a:p>
            <a:pPr marL="0" indent="0" algn="just">
              <a:buNone/>
            </a:pPr>
            <a:r>
              <a:rPr lang="pl-PL" sz="2800" dirty="0" smtClean="0"/>
              <a:t>2/ bezpieczeństwa</a:t>
            </a:r>
          </a:p>
          <a:p>
            <a:pPr marL="0" indent="0" algn="just">
              <a:buNone/>
            </a:pPr>
            <a:r>
              <a:rPr lang="pl-PL" sz="2800" dirty="0" smtClean="0"/>
              <a:t>3/ przejrzystości</a:t>
            </a:r>
          </a:p>
          <a:p>
            <a:pPr marL="0" indent="0" algn="just">
              <a:buNone/>
            </a:pPr>
            <a:r>
              <a:rPr lang="pl-PL" sz="2800" dirty="0" smtClean="0"/>
              <a:t>4/ zaufania do rynku finansowego</a:t>
            </a:r>
          </a:p>
          <a:p>
            <a:pPr marL="0" indent="0" algn="just">
              <a:buNone/>
            </a:pPr>
            <a:r>
              <a:rPr lang="pl-PL" sz="2800" dirty="0" smtClean="0"/>
              <a:t>5/ zapewnienie ochrony interesów uczestników rynku</a:t>
            </a:r>
            <a:endParaRPr lang="pl-PL" sz="28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Cel ogólny KNF</a:t>
            </a:r>
            <a:endParaRPr lang="pl-PL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47" y="2505075"/>
            <a:ext cx="2476500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402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S</a:t>
            </a:r>
            <a:r>
              <a:rPr lang="pl-PL" dirty="0" smtClean="0"/>
              <a:t>precyzowane w art. 4 ustawy o nadzorze nad rynkiem finansowym, w tym: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1/ nadzór na rynkiem finansowym</a:t>
            </a:r>
          </a:p>
          <a:p>
            <a:pPr marL="0" indent="0">
              <a:buNone/>
            </a:pPr>
            <a:r>
              <a:rPr lang="pl-PL" dirty="0" smtClean="0"/>
              <a:t>2/ działania służące prawidłowemu funkcjonowaniu w/w rynku</a:t>
            </a:r>
          </a:p>
          <a:p>
            <a:pPr marL="0" indent="0">
              <a:buNone/>
            </a:pPr>
            <a:r>
              <a:rPr lang="pl-PL" dirty="0" smtClean="0"/>
              <a:t>3/ rozwijanie rynku finansowego i jego konkurencyjności</a:t>
            </a:r>
          </a:p>
          <a:p>
            <a:pPr marL="0" indent="0">
              <a:buNone/>
            </a:pPr>
            <a:r>
              <a:rPr lang="pl-PL" dirty="0" smtClean="0"/>
              <a:t>4/ działania edukacyjne i informacyjne dot. rynku finansowego</a:t>
            </a:r>
          </a:p>
          <a:p>
            <a:pPr marL="0" indent="0">
              <a:buNone/>
            </a:pPr>
            <a:r>
              <a:rPr lang="pl-PL" dirty="0" smtClean="0"/>
              <a:t>5/ ochrona interesów uczestników rynku finansowego</a:t>
            </a:r>
          </a:p>
          <a:p>
            <a:pPr marL="0" indent="0">
              <a:buNone/>
            </a:pPr>
            <a:r>
              <a:rPr lang="pl-PL" dirty="0" smtClean="0"/>
              <a:t>6/ ad. 5 – publikowanie ostrzeżeń i komunikatów w tym celu</a:t>
            </a:r>
          </a:p>
          <a:p>
            <a:pPr marL="0" indent="0">
              <a:buNone/>
            </a:pPr>
            <a:r>
              <a:rPr lang="pl-PL" dirty="0" smtClean="0"/>
              <a:t>7/ udział w przygotowywaniu projektów aktów prawnych w zakresie nadzoru nad rynkiem finansowym</a:t>
            </a:r>
          </a:p>
          <a:p>
            <a:pPr marL="0" indent="0">
              <a:buNone/>
            </a:pPr>
            <a:r>
              <a:rPr lang="pl-PL" dirty="0" smtClean="0"/>
              <a:t>8/ prowadzenie działań zmierzających do polubownego rozstrzygania sporów dot. rynku finansowego (przez utworzony sąd polubowny KNF)</a:t>
            </a:r>
          </a:p>
          <a:p>
            <a:pPr marL="0" indent="0">
              <a:buNone/>
            </a:pPr>
            <a:r>
              <a:rPr lang="pl-PL" dirty="0" smtClean="0"/>
              <a:t>9/ inne zadania wynikające z ustaw.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Zadania KNF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294025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O</a:t>
            </a:r>
            <a:r>
              <a:rPr lang="pl-PL" dirty="0" smtClean="0"/>
              <a:t>cena sytuacji finansowej banków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B</a:t>
            </a:r>
            <a:r>
              <a:rPr lang="pl-PL" dirty="0" smtClean="0"/>
              <a:t>adanie:</a:t>
            </a:r>
          </a:p>
          <a:p>
            <a:pPr marL="0" indent="0">
              <a:buNone/>
            </a:pPr>
            <a:r>
              <a:rPr lang="pl-PL" dirty="0" smtClean="0"/>
              <a:t>	1/ wypłacalności banków</a:t>
            </a:r>
          </a:p>
          <a:p>
            <a:pPr marL="0" indent="0">
              <a:buNone/>
            </a:pPr>
            <a:r>
              <a:rPr lang="pl-PL" dirty="0" smtClean="0"/>
              <a:t>	2/ jakości aktywów w bankach</a:t>
            </a:r>
          </a:p>
          <a:p>
            <a:pPr marL="0" indent="0">
              <a:buNone/>
            </a:pPr>
            <a:r>
              <a:rPr lang="pl-PL" dirty="0" smtClean="0"/>
              <a:t>	3/ zgodności udzielanych kredytów (czym w rozumieniu pr. b. jest 	     kredyt?)</a:t>
            </a:r>
          </a:p>
          <a:p>
            <a:pPr marL="0" indent="0">
              <a:buNone/>
            </a:pPr>
            <a:r>
              <a:rPr lang="pl-PL" dirty="0" smtClean="0"/>
              <a:t>	4/ zabezpieczeń i terminowości spłaty kredytów</a:t>
            </a:r>
          </a:p>
          <a:p>
            <a:pPr marL="0" indent="0">
              <a:buNone/>
            </a:pPr>
            <a:r>
              <a:rPr lang="pl-PL" dirty="0" smtClean="0"/>
              <a:t>	5/ obowiązków wykonywanych przez banki (w tym z zakresu norm 	     dopuszczalnego ryzyka w działalności banków, zarządzania 	   	     ryzykiem prowadzonej działalności, obowiązków informacyjnych 	     na wypadek śmierci posiadacza rachunku bankowego i innych)</a:t>
            </a:r>
          </a:p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owyższy katalog stale ulegał rozszerzaniu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Czynności podejmowane w ramach nadzoru</a:t>
            </a:r>
            <a:endParaRPr lang="pl-PL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85131"/>
            <a:ext cx="1423045" cy="142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9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rganizacja zajęć w semestrze letnim</a:t>
            </a:r>
          </a:p>
          <a:p>
            <a:r>
              <a:rPr lang="pl-PL" dirty="0"/>
              <a:t>K</a:t>
            </a:r>
            <a:r>
              <a:rPr lang="pl-PL" dirty="0" smtClean="0"/>
              <a:t>ontynuacja tematyki nadzoru bankowego z uwzględnieniem Komisji Nadzoru Finansowego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Plan dzisiejszych zajęć</a:t>
            </a:r>
            <a:endParaRPr lang="pl-PL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30488"/>
            <a:ext cx="1067941" cy="220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238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  <p:pic>
        <p:nvPicPr>
          <p:cNvPr id="17410" name="Picture 2" descr="Znalezione obrazy dla zapytania ludzik do prezentac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45" y="2780928"/>
            <a:ext cx="2286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4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D</a:t>
            </a:r>
            <a:r>
              <a:rPr lang="pl-PL" dirty="0" smtClean="0"/>
              <a:t>o końca 1997 r. nadzór był usytuowany w NBP, którego organem był Prezes NBP,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L</a:t>
            </a:r>
            <a:r>
              <a:rPr lang="pl-PL" dirty="0" smtClean="0"/>
              <a:t>ata 1998 – 2007 model bazujący na rozwiązaniach stosowanych w Belgii i Francji,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adzór bankowy w tym czasie został powierzony Komisji Nadzoru Bankowego (KNB),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/>
              <a:t>D</a:t>
            </a:r>
            <a:r>
              <a:rPr lang="pl-PL" dirty="0" smtClean="0"/>
              <a:t>ecyzje były podejmowane przez Generalny Inspektorat Nadzoru Bankowego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Początki nadzoru bankowego w Polsce po 89’</a:t>
            </a:r>
            <a:endParaRPr lang="pl-PL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29200"/>
            <a:ext cx="199058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6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d 2008 r. wszystkie czynności z zakresu nadzoru bankowego przejęte przez KNF,</a:t>
            </a:r>
          </a:p>
          <a:p>
            <a:r>
              <a:rPr lang="pl-PL" dirty="0"/>
              <a:t>K</a:t>
            </a:r>
            <a:r>
              <a:rPr lang="pl-PL" dirty="0" smtClean="0"/>
              <a:t>NF przejęło kompleksowo wszystkie z dotychczas posiadanych przez inne organy rynku finansowego (w tym m.in. KNB) kompetencje z zakresu kontroli.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Nowy model nadzoru bankowego – Komisja Nadzoru Finansowego</a:t>
            </a:r>
            <a:endParaRPr lang="pl-PL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29622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32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1/ bankowy</a:t>
            </a:r>
          </a:p>
          <a:p>
            <a:pPr marL="0" indent="0">
              <a:buNone/>
            </a:pPr>
            <a:r>
              <a:rPr lang="pl-PL" dirty="0" smtClean="0"/>
              <a:t>2/ emerytalny (w odniesieniu zwłaszcza do funduszy emerytalnych)</a:t>
            </a:r>
          </a:p>
          <a:p>
            <a:pPr marL="0" indent="0">
              <a:buNone/>
            </a:pPr>
            <a:r>
              <a:rPr lang="pl-PL" dirty="0" smtClean="0"/>
              <a:t>3/ ubezpieczeniowy</a:t>
            </a:r>
          </a:p>
          <a:p>
            <a:pPr marL="0" indent="0">
              <a:buNone/>
            </a:pPr>
            <a:r>
              <a:rPr lang="pl-PL" dirty="0" smtClean="0"/>
              <a:t>4/ nad rynkiem kapitałowym</a:t>
            </a:r>
          </a:p>
          <a:p>
            <a:pPr marL="0" indent="0">
              <a:buNone/>
            </a:pPr>
            <a:r>
              <a:rPr lang="pl-PL" dirty="0" smtClean="0"/>
              <a:t>5/ nad instytucjami płatniczymi</a:t>
            </a:r>
          </a:p>
          <a:p>
            <a:pPr marL="0" indent="0">
              <a:buNone/>
            </a:pPr>
            <a:r>
              <a:rPr lang="pl-PL" dirty="0" smtClean="0"/>
              <a:t>6/ biurami usług płatniczych</a:t>
            </a:r>
          </a:p>
          <a:p>
            <a:pPr marL="0" indent="0">
              <a:buNone/>
            </a:pPr>
            <a:r>
              <a:rPr lang="pl-PL" dirty="0" smtClean="0"/>
              <a:t>7/ instytucjami pieniądza elektronicznego</a:t>
            </a:r>
          </a:p>
          <a:p>
            <a:pPr marL="0" indent="0">
              <a:buNone/>
            </a:pPr>
            <a:r>
              <a:rPr lang="pl-PL" dirty="0" smtClean="0"/>
              <a:t>8/ oddziałami zagranicznych instytucji pieniądza elektronicznego</a:t>
            </a:r>
          </a:p>
          <a:p>
            <a:pPr marL="0" indent="0">
              <a:buNone/>
            </a:pPr>
            <a:r>
              <a:rPr lang="pl-PL" dirty="0" smtClean="0"/>
              <a:t>9/ agencjami ratingowymi</a:t>
            </a:r>
          </a:p>
          <a:p>
            <a:pPr marL="0" indent="0">
              <a:buNone/>
            </a:pPr>
            <a:r>
              <a:rPr lang="pl-PL" dirty="0" smtClean="0"/>
              <a:t>10/ SKOK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/>
              <a:t>Nadzór nad rynkiem finansowym obejmuje nadzór:</a:t>
            </a:r>
            <a:endParaRPr lang="pl-PL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492896"/>
            <a:ext cx="1728192" cy="17281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07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pl-PL" dirty="0"/>
              <a:t>I</a:t>
            </a:r>
            <a:r>
              <a:rPr lang="pl-PL" dirty="0" smtClean="0"/>
              <a:t>nstytucjami kredytowymi</a:t>
            </a:r>
          </a:p>
          <a:p>
            <a:r>
              <a:rPr lang="pl-PL" dirty="0" smtClean="0"/>
              <a:t>Zakładami reasekuracji i firmami inwestycyjnymi wchodzącymi w skład konglomeratu finansowego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KNF pełni także nadzór uzupełniający nad:</a:t>
            </a:r>
            <a:endParaRPr lang="pl-PL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866" y="3849315"/>
            <a:ext cx="3256268" cy="19358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2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/>
              <a:t>1. Kompetencje wskazane w:</a:t>
            </a:r>
          </a:p>
          <a:p>
            <a:endParaRPr lang="pl-PL" sz="2000" dirty="0" smtClean="0"/>
          </a:p>
          <a:p>
            <a:r>
              <a:rPr lang="pl-PL" sz="2000" dirty="0" smtClean="0"/>
              <a:t>Ustawa z dnia 21 lipca 2006 r. o nadzorze nad rynkiem finansowym</a:t>
            </a:r>
          </a:p>
          <a:p>
            <a:r>
              <a:rPr lang="pl-PL" sz="2000" dirty="0" smtClean="0"/>
              <a:t>Ustawa z dnia 12 czerwca 2015 r. o zmianie ustawy o nadzorze nad rynkiem kapitałowym oraz niektórych innych ustaw</a:t>
            </a:r>
          </a:p>
          <a:p>
            <a:r>
              <a:rPr lang="pl-PL" sz="2000" dirty="0" smtClean="0"/>
              <a:t>Ustawa z dnia 29 lipca 2005 r. o nadzorze nad rynkiem kapitałowym  </a:t>
            </a:r>
          </a:p>
          <a:p>
            <a:r>
              <a:rPr lang="pl-PL" sz="2000" dirty="0" smtClean="0"/>
              <a:t>Ustawa z dnia 5 grudnia 2014 o zmianie ustawy o obrocie instrumentami finansowymi oraz niektórych innych ustaw</a:t>
            </a:r>
          </a:p>
          <a:p>
            <a:r>
              <a:rPr lang="pl-PL" sz="2000" dirty="0" smtClean="0"/>
              <a:t>Ustawa z dnia 29 lipca 2005 r. o obrocie instrumentami finansowymi</a:t>
            </a:r>
          </a:p>
          <a:p>
            <a:r>
              <a:rPr lang="pl-PL" sz="2000" dirty="0" smtClean="0"/>
              <a:t>Ustawa z dnia 29 lipca 2005 r. o ofercie publicznej i warunkach wprowadzania instrumentów finansowych do zorganizowanego systemu obrotu o spółkach publicznych </a:t>
            </a:r>
          </a:p>
          <a:p>
            <a:r>
              <a:rPr lang="pl-PL" sz="2000" dirty="0" smtClean="0"/>
              <a:t>Ustawa z dnia 27 maja 2004 r. o funduszach inwestycyjnych i zarządzaniu alternatywnymi funduszami inwestycyjnymi </a:t>
            </a:r>
          </a:p>
          <a:p>
            <a:r>
              <a:rPr lang="pl-PL" sz="2000" dirty="0" smtClean="0"/>
              <a:t>Ustawa z dnia 15 stycznia 2015 r. o obligacjach  </a:t>
            </a:r>
          </a:p>
          <a:p>
            <a:r>
              <a:rPr lang="pl-PL" sz="2000" dirty="0" smtClean="0"/>
              <a:t>Ustawa z dnia 26 października 2000 r. o giełdach towarowych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Status prawny KNF</a:t>
            </a:r>
            <a:endParaRPr lang="pl-PL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0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39341"/>
            <a:ext cx="626469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2. Organ właściwy w sprawach nadzoru nad rynkiem finansowym (Ustawa o nadzorze nad rynkiem finansowym).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3. Po myśli orzeczeń NSA – KNF jest centralnym organem administracji publicznej.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4. W doktrynie określana również jako „organ równorzędny organom administracji rządowej”.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 smtClean="0"/>
              <a:t>Status prawny KNF c.d.</a:t>
            </a:r>
            <a:endParaRPr lang="pl-PL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0892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1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</a:t>
            </a:r>
            <a:r>
              <a:rPr lang="pl-PL" dirty="0" smtClean="0"/>
              <a:t>rzewodniczący (obecnie: Marek Chrzanowski)</a:t>
            </a:r>
          </a:p>
          <a:p>
            <a:r>
              <a:rPr lang="pl-PL" dirty="0"/>
              <a:t>D</a:t>
            </a:r>
            <a:r>
              <a:rPr lang="pl-PL" dirty="0" smtClean="0"/>
              <a:t>wóch zastępców Przewodniczącego</a:t>
            </a:r>
          </a:p>
          <a:p>
            <a:r>
              <a:rPr lang="pl-PL" dirty="0" smtClean="0"/>
              <a:t>5 członków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ponadto:</a:t>
            </a:r>
          </a:p>
          <a:p>
            <a:r>
              <a:rPr lang="pl-PL" dirty="0"/>
              <a:t>M</a:t>
            </a:r>
            <a:r>
              <a:rPr lang="pl-PL" dirty="0" smtClean="0"/>
              <a:t>inister właściwy ds. instytucji finansowych/jego przedstawiciel</a:t>
            </a:r>
          </a:p>
          <a:p>
            <a:r>
              <a:rPr lang="pl-PL" dirty="0"/>
              <a:t>M</a:t>
            </a:r>
            <a:r>
              <a:rPr lang="pl-PL" dirty="0" smtClean="0"/>
              <a:t>inister właściwy ds. gospodarki/jego przedstawiciel</a:t>
            </a:r>
          </a:p>
          <a:p>
            <a:r>
              <a:rPr lang="pl-PL" dirty="0"/>
              <a:t>M</a:t>
            </a:r>
            <a:r>
              <a:rPr lang="pl-PL" dirty="0" smtClean="0"/>
              <a:t>inister właściwy ds. zabezpieczenia społecznego/jego przedstawiciel</a:t>
            </a:r>
          </a:p>
          <a:p>
            <a:r>
              <a:rPr lang="pl-PL" dirty="0" smtClean="0"/>
              <a:t>Prezes NBP/członek zarządu NBP</a:t>
            </a:r>
          </a:p>
          <a:p>
            <a:r>
              <a:rPr lang="pl-PL" dirty="0"/>
              <a:t>P</a:t>
            </a:r>
            <a:r>
              <a:rPr lang="pl-PL" dirty="0" smtClean="0"/>
              <a:t>rzedstawiciel Prezydenta RP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60648"/>
            <a:ext cx="9144000" cy="735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/>
              <a:t>S</a:t>
            </a:r>
            <a:r>
              <a:rPr lang="pl-PL" sz="3200" dirty="0" smtClean="0"/>
              <a:t>kład KNF</a:t>
            </a:r>
            <a:endParaRPr lang="pl-PL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888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911</Words>
  <Application>Microsoft Office PowerPoint</Application>
  <PresentationFormat>Pokaz na ekranie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Prawo bankowe  i rynków finansowych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bankowe  i rynków finansowych</dc:title>
  <dc:creator>Marta</dc:creator>
  <cp:lastModifiedBy>Marta</cp:lastModifiedBy>
  <cp:revision>8</cp:revision>
  <dcterms:created xsi:type="dcterms:W3CDTF">2018-03-14T07:21:54Z</dcterms:created>
  <dcterms:modified xsi:type="dcterms:W3CDTF">2018-03-14T10:01:50Z</dcterms:modified>
</cp:coreProperties>
</file>