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65" r:id="rId6"/>
    <p:sldId id="264" r:id="rId7"/>
    <p:sldId id="263" r:id="rId8"/>
    <p:sldId id="262" r:id="rId9"/>
    <p:sldId id="268" r:id="rId10"/>
    <p:sldId id="285" r:id="rId11"/>
    <p:sldId id="284" r:id="rId12"/>
    <p:sldId id="283" r:id="rId13"/>
    <p:sldId id="282" r:id="rId14"/>
    <p:sldId id="281" r:id="rId15"/>
    <p:sldId id="280" r:id="rId16"/>
    <p:sldId id="286" r:id="rId17"/>
    <p:sldId id="279" r:id="rId18"/>
    <p:sldId id="278" r:id="rId19"/>
    <p:sldId id="277" r:id="rId20"/>
    <p:sldId id="276" r:id="rId21"/>
    <p:sldId id="275" r:id="rId22"/>
    <p:sldId id="287" r:id="rId23"/>
    <p:sldId id="274" r:id="rId24"/>
    <p:sldId id="273" r:id="rId25"/>
    <p:sldId id="272" r:id="rId26"/>
    <p:sldId id="271" r:id="rId27"/>
    <p:sldId id="270" r:id="rId28"/>
    <p:sldId id="269" r:id="rId29"/>
    <p:sldId id="261" r:id="rId30"/>
    <p:sldId id="288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B770CA-C57F-42C9-8239-3654E49C6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5B5EC53-C6C4-4770-AC23-33339815B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86B6682-5463-4740-A40D-8D9691CCD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CAB77D-FF9D-489E-8108-5C2D3F110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954DB7-F8C3-443D-A881-BBB053025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03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F10DC1-FEF3-4772-AF80-98E78151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521CBF7-CEF6-4F03-B9E9-72783874A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E740C07-6525-4000-AEA9-01F50F97E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B9123AF-3210-4F01-AA3B-3AC4CD40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DEA13D-06BA-4187-987C-CFB5E029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55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83DFA9E-AF46-4D5B-A3D9-B3F0F117D3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9EC0277-D775-44C1-AA51-7D5446CD2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5AD8C0-C8D6-4DF5-A4EE-C6EB9C0D6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25094E-29E1-4496-8BC5-D98B985EB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6D5ACF-A7B9-4D7C-955D-5F91C56F1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88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9C0BCA-A723-454F-A48A-05291A808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9FF9CC-DA01-442E-A2FC-064AE608F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0A5F35-668E-4072-9477-83F1AB93F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1903C5-30D6-491E-AB0B-93EE78457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BCAABD3-AC3B-4D2D-8508-EF660A1B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95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B93FC6-E7FC-4094-A6F8-D6FB9457B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3C5E194-3927-4BA6-98F0-1F5F6CE4D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0A6734-8E99-43A4-AB9C-D6165310B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DEB728-2712-436F-B811-3CEF805BD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122223-1931-483C-B2FA-E8B06779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769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91C32-7075-404A-88CD-818739610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76382B-9309-4DA5-B5CF-1BE635121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C4FBA23-AB3C-4FD2-A251-12026D359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A2F45F5-711B-4F51-9AE6-BAE56C7E4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32DAAAA-BD5D-431E-A3B3-F7D5309FE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F30E6C9-1D59-43BD-AD8B-64771F59F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33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003421-00DD-4F12-BD08-186667D6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EDA695-66E6-4FF9-A25E-6BE22D6E5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46E3902-5750-4009-9E2D-C1950866B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4A7565B-4483-4AC7-B266-624937B300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9C0E5A5-756D-4A1A-B868-AF0C15C63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0694132-B663-4A16-85BD-4A875EA1D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2025E5F-B8EE-4E32-AA70-D53837EBE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31A05DD-66A4-4AD5-AE40-EF9C300D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69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4EE898-DC93-4E51-97AE-C9ACFDEF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E9F9879-050A-4A0B-AC9F-BE4CD0DFB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A0A147A-7BC7-40D9-B2E7-44B4A389D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C72CACF-1EBE-4684-8C3B-CB8D15F6B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611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61E8FBF-84EB-49A3-9144-34FAB8BA1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83632EF-AAB5-4405-B4C0-59A5BD4E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A2A8F0-5697-4E53-902E-30D59A85D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231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404214-6AE3-4DFC-8CEF-74AB6167B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E285CC-25AD-4198-A51A-9FAC8CC02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D0A61C8-DB3C-473F-AF86-92957EB43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02FAC47-84EF-4013-A444-2A24B7B31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91F06A-BFB5-4E41-8463-C5ED4C5DB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99EF739-13CC-4171-87DD-0A4DC8925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996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FA2BF-01AA-4482-9DEA-DEC416FF0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D56C8E3-46ED-43CE-8FC2-44B94C00D9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647C323-FDC3-4B2A-B580-A6735DD31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3827D9D-D9A5-4BA5-9DE4-BDF7396C5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0A45A54-AD6D-49D6-91A2-90EB4DFE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2832B0A-E077-48EB-8BBE-C8184685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628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2A791BB-A28A-499F-8644-B273B9585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23427AC-8135-46F3-829B-A2AD56739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52C5D0-758B-470D-8675-191961246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D8C4C-A611-45C8-97E6-0C1E1DAC848C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4DD3E42-AD8B-499D-8D8A-4C5872DEA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00EDAD-BE53-457A-9169-A2BA99E466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FB580-4ADD-4F81-919D-8A10D62A2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410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6F55F3-7D2A-47CC-A444-5EDCC2C963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Klauzule FIDIC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84E699D-C93C-4545-99F7-E239D5433C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188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ROZPOCZĘCIE BUDOWY</a:t>
            </a:r>
            <a:r>
              <a:rPr lang="pl-PL" dirty="0"/>
              <a:t> (</a:t>
            </a:r>
            <a:r>
              <a:rPr lang="pl-PL" dirty="0" err="1"/>
              <a:t>subkl</a:t>
            </a:r>
            <a:r>
              <a:rPr lang="pl-PL" dirty="0"/>
              <a:t> 8.1.) </a:t>
            </a:r>
          </a:p>
          <a:p>
            <a:r>
              <a:rPr lang="pl-PL" dirty="0"/>
              <a:t> Termin: rozpoczęcie robót w terminie 42 dni od dnia otrzymania listu akceptacyjnego </a:t>
            </a:r>
          </a:p>
          <a:p>
            <a:r>
              <a:rPr lang="pl-PL" dirty="0"/>
              <a:t> Powiadomienie – wskazanie daty rozpoczęcia robót </a:t>
            </a:r>
          </a:p>
          <a:p>
            <a:r>
              <a:rPr lang="pl-PL" dirty="0"/>
              <a:t> Termin: datę rozpoczęcia robót wyznacza inżynier kontraktu z uprzedzeniem 7 dniowym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893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HARMONOGRAM WYKONANIA ROBÓT: </a:t>
            </a:r>
            <a:endParaRPr lang="pl-PL" dirty="0"/>
          </a:p>
          <a:p>
            <a:r>
              <a:rPr lang="pl-PL" dirty="0"/>
              <a:t> Wykonawca przygotowuje harmonogram wykonania robót </a:t>
            </a:r>
          </a:p>
          <a:p>
            <a:r>
              <a:rPr lang="pl-PL" dirty="0"/>
              <a:t> Termin: wykonanie harmonogramu – powinno nastąpić w terminie 28 dni od otrzymania powiadomienia o rozpoczęciu robót</a:t>
            </a:r>
          </a:p>
          <a:p>
            <a:r>
              <a:rPr lang="pl-PL" dirty="0"/>
              <a:t> Powiadomienie – Inżynier Kontraktu powiadamia wykonawcę o niezgodności harmonogramu z umową </a:t>
            </a:r>
          </a:p>
          <a:p>
            <a:r>
              <a:rPr lang="pl-PL" dirty="0"/>
              <a:t> Termin – powiadomienie o niezgodnościach – w ciągu 21 dni od otrzymania harmonogramu </a:t>
            </a:r>
          </a:p>
          <a:p>
            <a:r>
              <a:rPr lang="pl-PL" dirty="0"/>
              <a:t> Powiadomienie – wykonawca ma obowiązek niezwłocznego informacje o zdarzeniach negatywnie wpływających na harmonogram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1305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PRZEDŁUŻENIE TERMINU REALIZACJI UMOWY</a:t>
            </a:r>
            <a:r>
              <a:rPr lang="pl-PL" dirty="0"/>
              <a:t> </a:t>
            </a:r>
          </a:p>
          <a:p>
            <a:r>
              <a:rPr lang="pl-PL" dirty="0"/>
              <a:t>Zasada: nieukończenie w terminie robót skutkuje powstaniem odpowiedzialności Wykonawcy </a:t>
            </a:r>
          </a:p>
          <a:p>
            <a:r>
              <a:rPr lang="pl-PL" dirty="0"/>
              <a:t> Polecenie: Inżynier Kontraktu może polecić przyspieszenie robót w celu ukończenia projektu zgodnie z terminem umowy. </a:t>
            </a:r>
          </a:p>
          <a:p>
            <a:r>
              <a:rPr lang="pl-PL" dirty="0"/>
              <a:t> Wyjątek: jeżeli nieukończenie w terminie robót jest poza ryzykiem Wykonawcy, wówczas Wykonawca ma roszczenie o przedłużenie czasu na ukończenie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2461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ZAWIESZENIE I WZNOWIENIE PRAC: </a:t>
            </a:r>
            <a:endParaRPr lang="pl-PL" dirty="0"/>
          </a:p>
          <a:p>
            <a:r>
              <a:rPr lang="pl-PL" dirty="0"/>
              <a:t> Polecenie: Inżynier Kontraktu może polecić zawieszenie całości lub części robót. Zawieszenie robót jest związane z ryzykiem Inwestora </a:t>
            </a:r>
          </a:p>
          <a:p>
            <a:r>
              <a:rPr lang="pl-PL" dirty="0"/>
              <a:t> Wniosek: Wnioskodawca może wnioskować o wznowienie robót do Inżyniera Kontraktu, jeżeli zawieszenie robót trwa dłużej niż 84 dni </a:t>
            </a:r>
          </a:p>
          <a:p>
            <a:r>
              <a:rPr lang="pl-PL" dirty="0"/>
              <a:t> Pozwolenie: Inżynier Kontraktu powinien pozwolić na wznowienie robót w ciągu 28 dni od otrzymania wniosku Wykonawcy. </a:t>
            </a:r>
          </a:p>
          <a:p>
            <a:r>
              <a:rPr lang="pl-PL" dirty="0"/>
              <a:t> Uprawnienie Wykonawcy: Gdy nie zostanie wydane pozwolenie, Wykonawca ma uprawnienia: 1. Pominięcia części robót; 2. Odstąpienie od umowy.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2786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ZMIANA ZAKRESU ROBÓT: </a:t>
            </a:r>
            <a:endParaRPr lang="pl-PL" dirty="0"/>
          </a:p>
          <a:p>
            <a:r>
              <a:rPr lang="pl-PL" dirty="0"/>
              <a:t> Sposoby zmiany: </a:t>
            </a:r>
          </a:p>
          <a:p>
            <a:pPr marL="0" indent="0">
              <a:buNone/>
            </a:pPr>
            <a:r>
              <a:rPr lang="pl-PL" dirty="0"/>
              <a:t>  A. Polecenie zmiany </a:t>
            </a:r>
          </a:p>
          <a:p>
            <a:pPr marL="0" indent="0">
              <a:buNone/>
            </a:pPr>
            <a:r>
              <a:rPr lang="pl-PL" dirty="0"/>
              <a:t>  B. Inżynieria wartości </a:t>
            </a:r>
          </a:p>
          <a:p>
            <a:r>
              <a:rPr lang="pl-PL" dirty="0"/>
              <a:t> Zakres (zmiana zakresu do czasu wydania świadectwa przyjęcia robót)</a:t>
            </a:r>
          </a:p>
          <a:p>
            <a:pPr marL="0" indent="0">
              <a:buNone/>
            </a:pPr>
            <a:r>
              <a:rPr lang="pl-PL" dirty="0"/>
              <a:t>  A. Umowny zakres. zmiana zakresu robót nie może oznaczać przekazania do wykonania robót przez innego Wykonawcę. </a:t>
            </a:r>
          </a:p>
          <a:p>
            <a:pPr marL="0" indent="0">
              <a:buNone/>
            </a:pPr>
            <a:r>
              <a:rPr lang="pl-PL" dirty="0"/>
              <a:t>  B. Sprzeciw Wykonawcy. Wykonawca może odmówić zmiany zakresu robót ze względu na okoliczności (niedostateczna ilość materiału, względy bezpieczeństwa pracy)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354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ODBIÓR ROBÓT </a:t>
            </a:r>
            <a:endParaRPr lang="pl-PL" dirty="0"/>
          </a:p>
          <a:p>
            <a:pPr lvl="0"/>
            <a:r>
              <a:rPr lang="pl-PL" dirty="0"/>
              <a:t>Świadectwo przyjęcia (ewentualnie odrzucenie wniosku Wnioskodawcy o dokonanie odbioru) </a:t>
            </a:r>
          </a:p>
          <a:p>
            <a:pPr lvl="0"/>
            <a:r>
              <a:rPr lang="pl-PL" dirty="0"/>
              <a:t>Świadectwo wykonania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8592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72811-EF4C-432B-8755-42D229FB14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PŁATNOŚCI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8C5275C-2725-4AD2-95DB-57A3CC8EBE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5805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ŚWIADECTWA PŁATNOŚCI </a:t>
            </a:r>
            <a:endParaRPr lang="pl-PL" dirty="0"/>
          </a:p>
          <a:p>
            <a:r>
              <a:rPr lang="pl-PL" dirty="0"/>
              <a:t>Wykonawca powinien w ciągu 28 dni od rozpoczęcia robót przedstawić Inżynierowi Kontraktu proponowany podział kwoty wynagrodzenia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7248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Przejściowe Świadectwo Płatności </a:t>
            </a:r>
            <a:endParaRPr lang="pl-PL" dirty="0"/>
          </a:p>
          <a:p>
            <a:r>
              <a:rPr lang="pl-PL" dirty="0"/>
              <a:t> Inżynier może wstrzymać się z wystawieniem PŚP, gdy: </a:t>
            </a:r>
          </a:p>
          <a:p>
            <a:pPr marL="0" indent="0">
              <a:buNone/>
            </a:pPr>
            <a:r>
              <a:rPr lang="pl-PL" dirty="0"/>
              <a:t>  A. gdy Wykonawca nie zapewnić zabezpieczenia wykonania </a:t>
            </a:r>
          </a:p>
          <a:p>
            <a:pPr marL="0" indent="0">
              <a:buNone/>
            </a:pPr>
            <a:r>
              <a:rPr lang="pl-PL" dirty="0"/>
              <a:t>  B. gdy kwota wnioskowana jest inna niż określona w Kontrakcie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4105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Ostateczne Świadectwo Płatności </a:t>
            </a:r>
            <a:endParaRPr lang="pl-PL" dirty="0"/>
          </a:p>
          <a:p>
            <a:r>
              <a:rPr lang="pl-PL" dirty="0"/>
              <a:t> Inżynier Kontraktu wystawia OŚP po wcześniejszym wydaniu Ostatecznego Świadectwa Wykonania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4137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PODMIOTY: </a:t>
            </a:r>
            <a:endParaRPr lang="pl-PL" dirty="0"/>
          </a:p>
          <a:p>
            <a:r>
              <a:rPr lang="pl-PL" dirty="0"/>
              <a:t>INWESTOR (ZAMAWIAJĄCY) </a:t>
            </a:r>
          </a:p>
          <a:p>
            <a:r>
              <a:rPr lang="pl-PL" dirty="0"/>
              <a:t>WYKONAWCA </a:t>
            </a:r>
          </a:p>
          <a:p>
            <a:r>
              <a:rPr lang="pl-PL" dirty="0"/>
              <a:t>INŻYNIER KONTRAKTU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5295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ZABEZPIECZENIE WYKONANIA ROBÓT</a:t>
            </a:r>
            <a:endParaRPr lang="pl-PL" dirty="0"/>
          </a:p>
          <a:p>
            <a:r>
              <a:rPr lang="pl-PL" dirty="0"/>
              <a:t> Zabezpieczenie Wykonania – jest obowiązkiem Wykonawcy określonym w Umowie </a:t>
            </a:r>
          </a:p>
          <a:p>
            <a:r>
              <a:rPr lang="pl-PL" dirty="0"/>
              <a:t> Termin: Wykonawca ma obowiązek przedłożenia Inwestorowi oraz Inżynierowi Kontraktu w terminie 28 dni od otrzymania listu akceptującego ofertę </a:t>
            </a:r>
          </a:p>
          <a:p>
            <a:r>
              <a:rPr lang="pl-PL" dirty="0"/>
              <a:t> Zabezpieczenie Wykonania powinno pozostać ważne do momentu ukończenia robot i usunięcia ewentualnych wad</a:t>
            </a:r>
          </a:p>
          <a:p>
            <a:r>
              <a:rPr lang="pl-PL" dirty="0"/>
              <a:t> Skutkiem nieprzedstawienia Zabezpieczenia Wykonania jest: </a:t>
            </a:r>
          </a:p>
          <a:p>
            <a:pPr marL="0" indent="0">
              <a:buNone/>
            </a:pPr>
            <a:r>
              <a:rPr lang="pl-PL" dirty="0"/>
              <a:t>  A. powstrzymanie się od przekazaniu Wykonawcy dostępu do terenu budowy; </a:t>
            </a:r>
          </a:p>
          <a:p>
            <a:pPr marL="0" indent="0">
              <a:buNone/>
            </a:pPr>
            <a:r>
              <a:rPr lang="pl-PL" dirty="0"/>
              <a:t>  B. wyłączenie możliwości wydania przez Inżyniera Kontraktu Przejściowego Świadectwa Płatności. </a:t>
            </a:r>
          </a:p>
          <a:p>
            <a:r>
              <a:rPr lang="pl-PL" dirty="0"/>
              <a:t> gdy Wykonawca wykonał w całości roboty i usunął wady, Inwestor powinien zwrócić Zabezpieczenie Wykonania w ciągu 21 dni od otrzymania  Świadczenia Wykonania.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8368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ZABEZPIECZENIE WYPŁATY WYNAGRODZENIA: </a:t>
            </a:r>
            <a:endParaRPr lang="pl-PL" dirty="0"/>
          </a:p>
          <a:p>
            <a:r>
              <a:rPr lang="pl-PL" dirty="0"/>
              <a:t> Zamawiający na wniosek Wykonawcy ma obowiązek zorganizowania i utrzymania środków finansowych umożliwiających w przyszłości zapłatę wynagrodzenia </a:t>
            </a:r>
          </a:p>
          <a:p>
            <a:r>
              <a:rPr lang="pl-PL" dirty="0"/>
              <a:t> Termin: w ciągu 28 dni od dnia przedłożenia wniosku</a:t>
            </a:r>
          </a:p>
          <a:p>
            <a:r>
              <a:rPr lang="pl-PL" dirty="0"/>
              <a:t> Gdy w tym terminie zamawiający nie wykonana tego obowiązku, wykonawca może zawiesić roboty po 21 dniach od dnia ostrzeżenia o zawieszeniu robót. </a:t>
            </a:r>
          </a:p>
          <a:p>
            <a:r>
              <a:rPr lang="pl-PL" dirty="0"/>
              <a:t> Gdy w terminie kolejnych 42 dni Zamawiający nie wykonane tego obowiązku, Wykonawca może odstąpić od umowy.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2443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A54E6B-B5AD-4078-8096-3DA9695C7F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ROSZCZENIA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12D0476-A4BE-488E-AE20-70E49589E5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006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ROSZCZENIA WYKONAWCY: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1. roszczenie czasowe - roszczenie o przedłużenie czasu na ukończenie </a:t>
            </a:r>
          </a:p>
          <a:p>
            <a:pPr marL="0" indent="0">
              <a:buNone/>
            </a:pPr>
            <a:r>
              <a:rPr lang="pl-PL" dirty="0"/>
              <a:t>2. roszczenie finansowe </a:t>
            </a:r>
          </a:p>
          <a:p>
            <a:pPr marL="0" indent="0">
              <a:buNone/>
            </a:pPr>
            <a:r>
              <a:rPr lang="pl-PL" dirty="0"/>
              <a:t>  - roszczenie o dodatkowe wynagrodzenie </a:t>
            </a:r>
          </a:p>
          <a:p>
            <a:pPr marL="0" indent="0">
              <a:buNone/>
            </a:pPr>
            <a:r>
              <a:rPr lang="pl-PL" dirty="0"/>
              <a:t>  - roszczenie o korektę ceny kontraktowej (roszczenie o ustalenie)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9948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ROSZCZENIE INWESTORA </a:t>
            </a:r>
            <a:endParaRPr lang="pl-PL" dirty="0"/>
          </a:p>
          <a:p>
            <a:r>
              <a:rPr lang="pl-PL" dirty="0"/>
              <a:t>Roszczenie finansowe – zw. z mechanizmem odpowiedzialności umownej za opóźnienie (odrębne od kary umownej, ponieważ ma funkcję kompensacyjną).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8521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UJĘCIE SPORU WG. FIDIC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1.Spór w znaczeniu formalnym </a:t>
            </a:r>
          </a:p>
          <a:p>
            <a:pPr marL="0" indent="0">
              <a:buNone/>
            </a:pPr>
            <a:r>
              <a:rPr lang="pl-PL" dirty="0"/>
              <a:t>2.Spór w znaczeniu materialnym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9791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UMOWNY TERMIN ZAWITY </a:t>
            </a:r>
            <a:endParaRPr lang="pl-PL" dirty="0"/>
          </a:p>
          <a:p>
            <a:r>
              <a:rPr lang="pl-PL" dirty="0"/>
              <a:t> Wykonawca ma 28 dni od czasu powstania zdarzenia do zawiadomienia Inżyniera Kontraktu o swoim roszczeniu </a:t>
            </a:r>
          </a:p>
          <a:p>
            <a:r>
              <a:rPr lang="pl-PL" dirty="0"/>
              <a:t> Skutkiem upływu tego terminu jest utrata możliwości dochodzenia roszczenia, ze względu na jego wygaśnięcie.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1347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KONSULTACJE: </a:t>
            </a:r>
            <a:endParaRPr lang="pl-PL" dirty="0"/>
          </a:p>
          <a:p>
            <a:r>
              <a:rPr lang="pl-PL" dirty="0"/>
              <a:t> Cel Konsultacji: utrzymanie poprawnych relacji stron Kontraktu </a:t>
            </a:r>
          </a:p>
          <a:p>
            <a:r>
              <a:rPr lang="pl-PL" dirty="0"/>
              <a:t> Zakres: Moderowanie sporów pomiędzy stronami Kontraktu </a:t>
            </a:r>
          </a:p>
          <a:p>
            <a:r>
              <a:rPr lang="pl-PL" dirty="0"/>
              <a:t> Pozytywne zakończenie: osiągnięcie Porozumienia pomiędzy stronami Kontraktu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21584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OKREŚLENIA (</a:t>
            </a:r>
            <a:r>
              <a:rPr lang="pl-PL" b="1" dirty="0" err="1"/>
              <a:t>subkl</a:t>
            </a:r>
            <a:r>
              <a:rPr lang="pl-PL" b="1" dirty="0"/>
              <a:t>. 3.5) </a:t>
            </a:r>
            <a:endParaRPr lang="pl-PL" dirty="0"/>
          </a:p>
          <a:p>
            <a:r>
              <a:rPr lang="pl-PL" dirty="0"/>
              <a:t> Cel Określeń: usprawnianie zarządzaniem kontraktem, rozstrzyganie sporów na bieżąco </a:t>
            </a:r>
          </a:p>
          <a:p>
            <a:r>
              <a:rPr lang="pl-PL" dirty="0"/>
              <a:t> Zakres: uzgodnienie oraz ustalenie wynagrodzenia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1870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ROZSTRZYGNIĘCIE  KOMISJI ROZJEMSTWA W SPORACH </a:t>
            </a:r>
            <a:endParaRPr lang="pl-PL" dirty="0"/>
          </a:p>
          <a:p>
            <a:r>
              <a:rPr lang="pl-PL" dirty="0"/>
              <a:t> Rozstrzygnięcie Komisji Rozjemstwa opiera się na modelu ustalenia treści umowy przez osobę trzecią, która jest upoważniona przez strony </a:t>
            </a:r>
          </a:p>
          <a:p>
            <a:r>
              <a:rPr lang="pl-PL" dirty="0"/>
              <a:t> Rozstrzygnięcie Komisji Rozjemstwa jest wiążące dla stron, gdy żadna z nich nie wniesie Powiadomienia o Niezadowoleniu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518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HIERARCHIA DOKUMENTÓW KONTRAKTU: </a:t>
            </a:r>
            <a:endParaRPr lang="pl-PL" dirty="0"/>
          </a:p>
          <a:p>
            <a:r>
              <a:rPr lang="pl-PL" dirty="0"/>
              <a:t> akt umowy </a:t>
            </a:r>
          </a:p>
          <a:p>
            <a:r>
              <a:rPr lang="pl-PL" dirty="0"/>
              <a:t> list akceptacyjny</a:t>
            </a:r>
          </a:p>
          <a:p>
            <a:r>
              <a:rPr lang="pl-PL" dirty="0"/>
              <a:t> oferta </a:t>
            </a:r>
          </a:p>
          <a:p>
            <a:r>
              <a:rPr lang="pl-PL" dirty="0"/>
              <a:t> warunki szczególne / ogólne </a:t>
            </a:r>
          </a:p>
          <a:p>
            <a:r>
              <a:rPr lang="pl-PL" dirty="0"/>
              <a:t> specyfikacja </a:t>
            </a:r>
          </a:p>
          <a:p>
            <a:r>
              <a:rPr lang="pl-PL" dirty="0"/>
              <a:t> rysunki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27997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E77C7-2017-4C85-B686-2EEB3F9650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F78394D-08C4-4A53-8F64-F78C514DBA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045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INŻYNIER KONTRAKTU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A. Świadectwa (płatności, przyjęcia, wykonania) </a:t>
            </a:r>
          </a:p>
          <a:p>
            <a:pPr marL="0" indent="0">
              <a:buNone/>
            </a:pPr>
            <a:r>
              <a:rPr lang="pl-PL" dirty="0"/>
              <a:t>B. Określenia </a:t>
            </a:r>
          </a:p>
          <a:p>
            <a:pPr marL="0" indent="0">
              <a:buNone/>
            </a:pPr>
            <a:r>
              <a:rPr lang="pl-PL" dirty="0"/>
              <a:t>C. Polecenia (dot. wyjaśnienia sprzeczności lub rozbieżności w dokumentacji kontraktowej)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24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RYZYKA ZAMAWIAJĄCEGO (m. in.).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Zamawiający ponosi ryzyko i odpowiedzialność związane z projektowaniem przez Personel Zamawiającego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573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OBOWIĄZKI ZAMAWIAJĄCEGO: </a:t>
            </a:r>
            <a:endParaRPr lang="pl-PL" dirty="0"/>
          </a:p>
          <a:p>
            <a:r>
              <a:rPr lang="pl-PL" dirty="0"/>
              <a:t> Zamawiający jest obowiązany do uzyskania pozwoleń związanych z zagospodarowaniem przestrzennym </a:t>
            </a:r>
          </a:p>
          <a:p>
            <a:r>
              <a:rPr lang="pl-PL" dirty="0"/>
              <a:t> Zamawiający ma obowiązek udzielenia pomocy i współpracy względem Wykonawcy </a:t>
            </a:r>
          </a:p>
          <a:p>
            <a:r>
              <a:rPr lang="pl-PL" dirty="0"/>
              <a:t> Zamawiający ma obowiązek informowania Wykonawcy o wszelkich przeszkodach związanych z wykonaniem robót.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5416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RYZYKA WYKONAWCY (m. in.) </a:t>
            </a:r>
            <a:endParaRPr lang="pl-PL" dirty="0"/>
          </a:p>
          <a:p>
            <a:r>
              <a:rPr lang="pl-PL" dirty="0"/>
              <a:t>Wykonawca jest odpowiedzialny za nadzór, opiekę i zabezpieczenie robót i dóbr na terenie budowy od rozpoczęcia robót do momentu wydania Świadectwa Przejęcia, chyba że szkoda została spowodowana przez jedno z </a:t>
            </a:r>
            <a:r>
              <a:rPr lang="pl-PL" dirty="0" err="1"/>
              <a:t>ryzyk</a:t>
            </a:r>
            <a:r>
              <a:rPr lang="pl-PL" dirty="0"/>
              <a:t> Zamawiającego.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8054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70F1-1FA6-4D68-B8A8-989CE681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Klauzule FIDIC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913E5-7230-4A4C-8C95-AEC342B1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OBOWIĄZEK WYKONAWCY: </a:t>
            </a:r>
            <a:endParaRPr lang="pl-PL" dirty="0"/>
          </a:p>
          <a:p>
            <a:r>
              <a:rPr lang="pl-PL" dirty="0"/>
              <a:t> obowiązek informowania Zamawiającego o możliwości opóźnienia lub przerwania robót z powodu braku lub opóźnienia w dostarczeniu dokumentacji projektowej </a:t>
            </a:r>
          </a:p>
          <a:p>
            <a:r>
              <a:rPr lang="pl-PL" dirty="0"/>
              <a:t> obowiązek umożliwienia wykonywanie prac innym podmiotom (Personelowi Zamawiającego, przedstawicielom władz publicznych)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1276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AE32F1-F53C-4EA4-8B9C-FC79186386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WYKONANIE ROBÓT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B93B48-F3E3-412A-A3FD-77D63B65BB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53494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1054</Words>
  <Application>Microsoft Office PowerPoint</Application>
  <PresentationFormat>Panoramiczny</PresentationFormat>
  <Paragraphs>129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Motyw pakietu Office</vt:lpstr>
      <vt:lpstr>Klauzule FIDIC </vt:lpstr>
      <vt:lpstr>Klauzule FIDIC </vt:lpstr>
      <vt:lpstr>Klauzule FIDIC </vt:lpstr>
      <vt:lpstr>Klauzule FIDIC </vt:lpstr>
      <vt:lpstr>Klauzule FIDIC </vt:lpstr>
      <vt:lpstr>Klauzule FIDIC </vt:lpstr>
      <vt:lpstr>Klauzule FIDIC </vt:lpstr>
      <vt:lpstr>Klauzule FIDIC </vt:lpstr>
      <vt:lpstr>WYKONANIE ROBÓT</vt:lpstr>
      <vt:lpstr>Klauzule FIDIC </vt:lpstr>
      <vt:lpstr>Klauzule FIDIC </vt:lpstr>
      <vt:lpstr>Klauzule FIDIC </vt:lpstr>
      <vt:lpstr>Klauzule FIDIC </vt:lpstr>
      <vt:lpstr>Klauzule FIDIC </vt:lpstr>
      <vt:lpstr>Klauzule FIDIC </vt:lpstr>
      <vt:lpstr>PŁATNOŚCI</vt:lpstr>
      <vt:lpstr>Klauzule FIDIC </vt:lpstr>
      <vt:lpstr>Klauzule FIDIC </vt:lpstr>
      <vt:lpstr>Klauzule FIDIC </vt:lpstr>
      <vt:lpstr>Klauzule FIDIC </vt:lpstr>
      <vt:lpstr>Klauzule FIDIC </vt:lpstr>
      <vt:lpstr>ROSZCZENIA</vt:lpstr>
      <vt:lpstr>Klauzule FIDIC </vt:lpstr>
      <vt:lpstr>Klauzule FIDIC </vt:lpstr>
      <vt:lpstr>Klauzule FIDIC </vt:lpstr>
      <vt:lpstr>Klauzule FIDIC </vt:lpstr>
      <vt:lpstr>Klauzule FIDIC </vt:lpstr>
      <vt:lpstr>Klauzule FIDIC </vt:lpstr>
      <vt:lpstr>Klauzule FIDIC 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Klauzule FIDIC </dc:title>
  <dc:creator>Maciej Błażewski</dc:creator>
  <cp:lastModifiedBy>Maciej Błażewski</cp:lastModifiedBy>
  <cp:revision>2</cp:revision>
  <dcterms:created xsi:type="dcterms:W3CDTF">2025-01-10T07:27:06Z</dcterms:created>
  <dcterms:modified xsi:type="dcterms:W3CDTF">2025-01-10T07:37:57Z</dcterms:modified>
</cp:coreProperties>
</file>