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B1A66ED-3AEA-4BB5-B620-3BEE0940A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C75F3FBA-EE83-4707-9901-EAD18F1AAA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5A6460B0-9EFE-421E-8182-B5EA60C50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F3C8-6B06-4327-BB2F-AD705FA59A16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F97C53FE-DC1A-4E6D-84E8-954957A8E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01DAE830-9410-4300-9DCC-6D274889E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18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10E57B7-7219-4583-8E74-EA9847D12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CB659A2A-02A4-403C-81C2-2E46DFB2EE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39481D39-8B7D-4524-B68B-6540CBC8E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F3C8-6B06-4327-BB2F-AD705FA59A16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BA810B09-B812-44C3-94B1-009E27640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66F520A9-1574-4D67-81E7-D1A7CEDD6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217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94438521-FBC8-436E-B849-94412AE408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57A80A35-F25D-4D1E-BB21-571CE6E777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608CB8D2-77AE-4514-8102-40D2A6161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F3C8-6B06-4327-BB2F-AD705FA59A16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84084889-A776-4F1D-8AA7-D767A5013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379CE428-AE18-451F-BCDA-311A6FA8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566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82B7E78-2242-4140-8E68-FC76BDAAC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AE998811-1DF2-4E2E-9460-981B926D5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DC5D8529-0F44-4C1F-B27E-CEB809F28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F3C8-6B06-4327-BB2F-AD705FA59A16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0BB64271-4685-4D93-A651-DEEBF706D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042C0FEB-F05A-4763-8845-F4D95679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5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95BF347-C44F-48E2-8C01-5C5E733D7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1F66A7ED-C671-4ABA-B5C9-223E56FA6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397E429D-C6E9-4A69-872C-5E1790529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F3C8-6B06-4327-BB2F-AD705FA59A16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74E406B0-0164-4D54-B2FC-79647CDAA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FD2E25DE-3BA7-4BC6-B0A7-2DC29C49A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600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EA40B44-BA48-4F49-BF78-F73AEA944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C5E2889-1D3A-4AF6-BD8C-E9C224729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052D8665-8A20-4FD7-AECA-A66036814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8C8974F2-2459-412A-89A9-2BBCB7A44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F3C8-6B06-4327-BB2F-AD705FA59A16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80FD3F6C-C798-4C83-B498-39F55654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1805F89E-D93B-4FE0-BD6E-3EC76D70D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004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F7CBCDA-8951-4532-BAB3-39F5E51C5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09F5C509-0494-4480-9884-25C39114C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B8A1062F-E373-4293-A895-C9EC29FA5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95BFCFBB-69C3-4378-9296-C7B87F5CB2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958A11DE-3471-4A05-9A53-B4F14F2E37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CBA468D3-F214-476E-9842-15EACEE71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F3C8-6B06-4327-BB2F-AD705FA59A16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11778869-1CFF-4334-AFF8-BAB0EDE51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DD766639-0479-4746-8A37-6AAB74159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027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D24D38F-F76E-4D6B-806C-C55EF98FB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7C527BB3-D036-4D1E-9080-A1EB4561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F3C8-6B06-4327-BB2F-AD705FA59A16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458C47D6-EF77-4FFA-BF1D-966E28B7A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9E06B688-284D-4ED0-9C57-1B19F1AD2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848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1BDDF73C-B82F-4C40-981D-E900ACD05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F3C8-6B06-4327-BB2F-AD705FA59A16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94F0B15F-33B2-4AA7-A752-B9531E4D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4D188CE1-61A7-406D-A561-070AADA5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356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03886DD-ADE3-4E84-BF3C-FE86643D6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8E4F182-A465-42DE-96C5-84827C39E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7D544CAF-61E9-4480-93BE-8E7746E81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898FC9EE-F868-4A80-844D-71D8F1932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F3C8-6B06-4327-BB2F-AD705FA59A16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08B3F502-501C-4ADF-BB32-7BCDFC921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1CF4BCFF-2C02-44A4-9197-79778508B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61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140336C-12B0-452E-BEC9-DC40B7F9D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904F8482-81C8-447C-84A0-4ADBE28AE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2DA00E2F-6754-4DC9-967A-791A79CC8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C40FE01C-2956-46FB-982E-985D8FAA5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F3C8-6B06-4327-BB2F-AD705FA59A16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4F6564A9-C549-4381-A966-14DD0F9F6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3BAF6961-DDAB-4B44-914D-7C6448383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970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C69C7448-07B0-496E-8BE0-834D1AAA7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E5FEFC33-9A60-47B8-A3DF-65DCEE1F7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F9836051-C178-4B67-83A7-76D462320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BF3C8-6B06-4327-BB2F-AD705FA59A16}" type="datetimeFigureOut">
              <a:rPr lang="pl-PL" smtClean="0"/>
              <a:t>2017-12-19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63B7E57F-9BED-4E95-980A-2840AE9D9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636046CF-5C5C-4A23-89A5-F716963A7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53717-3A51-43C9-876A-BD6A627BFC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219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114CF64-1EEE-4FF7-AE69-812DD7D04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11262"/>
          </a:xfrm>
        </p:spPr>
        <p:txBody>
          <a:bodyPr/>
          <a:lstStyle/>
          <a:p>
            <a:r>
              <a:rPr lang="pl-PL" dirty="0" smtClean="0"/>
              <a:t>Podstawy prawa cywilnego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6C9539CA-732D-4E88-ABC4-F23449EB68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3875" y="5326063"/>
            <a:ext cx="9144000" cy="1655762"/>
          </a:xfrm>
        </p:spPr>
        <p:txBody>
          <a:bodyPr/>
          <a:lstStyle/>
          <a:p>
            <a:r>
              <a:rPr lang="pl-PL" dirty="0"/>
              <a:t>Zajęcia nr </a:t>
            </a:r>
            <a:r>
              <a:rPr lang="pl-PL" dirty="0" smtClean="0"/>
              <a:t>11 </a:t>
            </a:r>
            <a:r>
              <a:rPr lang="pl-PL" dirty="0"/>
              <a:t>– </a:t>
            </a:r>
            <a:r>
              <a:rPr lang="pl-PL" dirty="0" smtClean="0"/>
              <a:t>19 </a:t>
            </a:r>
            <a:r>
              <a:rPr lang="pl-PL" dirty="0"/>
              <a:t>grudnia 2017 r.</a:t>
            </a:r>
          </a:p>
        </p:txBody>
      </p:sp>
    </p:spTree>
    <p:extLst>
      <p:ext uri="{BB962C8B-B14F-4D97-AF65-F5344CB8AC3E}">
        <p14:creationId xmlns:p14="http://schemas.microsoft.com/office/powerpoint/2010/main" val="9237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29C10F3-DAEC-4050-9514-67BE12930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Pojęcie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C7F7A01-81FF-4CCF-B533-8DDCD9E83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 łaciński termin</a:t>
            </a:r>
            <a:r>
              <a:rPr lang="pl-PL" dirty="0"/>
              <a:t> </a:t>
            </a:r>
            <a:r>
              <a:rPr lang="pl-PL" i="1" dirty="0" err="1"/>
              <a:t>ius</a:t>
            </a:r>
            <a:r>
              <a:rPr lang="pl-PL" i="1" dirty="0"/>
              <a:t> </a:t>
            </a:r>
            <a:r>
              <a:rPr lang="pl-PL" i="1" dirty="0" err="1" smtClean="0"/>
              <a:t>civile</a:t>
            </a:r>
            <a:r>
              <a:rPr lang="pl-PL" dirty="0" smtClean="0"/>
              <a:t>, czyli inaczej prawo obywatelskie, prawo obywateli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Gałąź</a:t>
            </a:r>
            <a:r>
              <a:rPr lang="pl-PL" dirty="0"/>
              <a:t> </a:t>
            </a:r>
            <a:r>
              <a:rPr lang="pl-PL" dirty="0" smtClean="0"/>
              <a:t>prawa</a:t>
            </a:r>
            <a:r>
              <a:rPr lang="pl-PL" dirty="0"/>
              <a:t> </a:t>
            </a:r>
            <a:r>
              <a:rPr lang="pl-PL" dirty="0" smtClean="0"/>
              <a:t>regulująca </a:t>
            </a:r>
            <a:r>
              <a:rPr lang="pl-PL" dirty="0"/>
              <a:t>stosunki między podmiotami prawa prywatnego, </a:t>
            </a:r>
            <a:r>
              <a:rPr lang="pl-PL" dirty="0" smtClean="0"/>
              <a:t>będąca jego trzonem.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Reguluje </a:t>
            </a:r>
            <a:r>
              <a:rPr lang="pl-PL" dirty="0"/>
              <a:t>stosunki między autonomicznymi </a:t>
            </a:r>
            <a:r>
              <a:rPr lang="pl-PL" dirty="0" smtClean="0"/>
              <a:t>podmiotami.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Prawo cywilne dzieli się na </a:t>
            </a:r>
            <a:r>
              <a:rPr lang="pl-PL" dirty="0" smtClean="0"/>
              <a:t>kilka podgałęzi</a:t>
            </a:r>
            <a:r>
              <a:rPr lang="pl-PL" dirty="0"/>
              <a:t>. </a:t>
            </a:r>
            <a:r>
              <a:rPr lang="pl-PL" dirty="0" smtClean="0"/>
              <a:t>Wśród nich można wyróżnić</a:t>
            </a:r>
            <a:r>
              <a:rPr lang="pl-PL" dirty="0"/>
              <a:t> prawo pracy, prawo własności </a:t>
            </a:r>
            <a:r>
              <a:rPr lang="pl-PL" dirty="0" smtClean="0"/>
              <a:t>intelektualnej</a:t>
            </a:r>
            <a:r>
              <a:rPr lang="pl-PL" dirty="0"/>
              <a:t>,</a:t>
            </a:r>
            <a:r>
              <a:rPr lang="pl-PL" dirty="0"/>
              <a:t> prawo handlowe, </a:t>
            </a:r>
            <a:r>
              <a:rPr lang="pl-PL" dirty="0" smtClean="0"/>
              <a:t>prawo gospodarcze prywatne.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515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F7239F5-216C-42CF-A5C1-01253C62B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Podział wewnętrzny prawa cywilnego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8F2EF57-FFA2-4C70-A0F4-85E26687E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Oparty na systematyce </a:t>
            </a:r>
            <a:r>
              <a:rPr lang="pl-PL" dirty="0" err="1" smtClean="0"/>
              <a:t>pandektowe</a:t>
            </a:r>
            <a:r>
              <a:rPr lang="pl-PL" dirty="0" err="1" smtClean="0"/>
              <a:t>j</a:t>
            </a:r>
            <a:r>
              <a:rPr lang="pl-PL" dirty="0" smtClean="0"/>
              <a:t>*</a:t>
            </a:r>
            <a:r>
              <a:rPr lang="pl-PL" dirty="0" smtClean="0"/>
              <a:t>, podział prawa cywilnego wygląda następująco: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2400" b="1" dirty="0" smtClean="0"/>
              <a:t>część ogólna</a:t>
            </a:r>
            <a:r>
              <a:rPr lang="pl-PL" sz="2400" dirty="0"/>
              <a:t> </a:t>
            </a:r>
            <a:r>
              <a:rPr lang="pl-PL" sz="2400" dirty="0" smtClean="0"/>
              <a:t>– zagadnienia </a:t>
            </a:r>
            <a:r>
              <a:rPr lang="pl-PL" sz="2400" dirty="0"/>
              <a:t>wspólne dla całego prawa cywilnego;</a:t>
            </a:r>
          </a:p>
          <a:p>
            <a:pPr marL="0" indent="0">
              <a:buNone/>
            </a:pPr>
            <a:r>
              <a:rPr lang="pl-PL" sz="2400" b="1" dirty="0"/>
              <a:t>prawo rzeczowe</a:t>
            </a:r>
            <a:r>
              <a:rPr lang="pl-PL" sz="2400" dirty="0"/>
              <a:t> – </a:t>
            </a:r>
            <a:r>
              <a:rPr lang="pl-PL" sz="2400" dirty="0" smtClean="0"/>
              <a:t>reguluje status rzeczy;</a:t>
            </a: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prawo zobowiązań</a:t>
            </a:r>
            <a:r>
              <a:rPr lang="pl-PL" sz="2400" dirty="0"/>
              <a:t> – </a:t>
            </a:r>
            <a:r>
              <a:rPr lang="pl-PL" sz="2400" dirty="0" smtClean="0"/>
              <a:t>normy prawa względnego, obrót cywilny;</a:t>
            </a: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prawo spadkowe</a:t>
            </a:r>
            <a:r>
              <a:rPr lang="pl-PL" sz="2400" dirty="0"/>
              <a:t> – </a:t>
            </a:r>
            <a:r>
              <a:rPr lang="pl-PL" sz="2400" dirty="0" smtClean="0"/>
              <a:t>przejście praw majątkowych po zmarłej osobie;</a:t>
            </a: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prawo rodzinne</a:t>
            </a:r>
            <a:r>
              <a:rPr lang="pl-PL" sz="2400" dirty="0"/>
              <a:t> </a:t>
            </a:r>
            <a:r>
              <a:rPr lang="pl-PL" sz="2400" dirty="0" smtClean="0"/>
              <a:t>–stosunki </a:t>
            </a:r>
            <a:r>
              <a:rPr lang="pl-PL" sz="2400" dirty="0"/>
              <a:t>prawnorodzinne i majątkowe wewnątrz rodziny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604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BDD5D411-C80B-4018-941F-13DAE58A1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Stosunek prawny</a:t>
            </a:r>
            <a:r>
              <a:rPr lang="pl-PL" dirty="0"/>
              <a:t> regulowany normami prawa </a:t>
            </a:r>
            <a:r>
              <a:rPr lang="pl-PL" dirty="0" smtClean="0"/>
              <a:t>cywilnego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Dotyczy tylko i wyłącznie stosunku pomiędzy </a:t>
            </a:r>
            <a:r>
              <a:rPr lang="pl-PL" u="sng" dirty="0" smtClean="0"/>
              <a:t>podmiotami</a:t>
            </a:r>
            <a:r>
              <a:rPr lang="pl-PL" dirty="0" smtClean="0"/>
              <a:t> prawa cywilnego, np. stosunek pomiędzy sprzedawcą a kupującym, lub najmującym a wynajmującym.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Stosunek cywilnoprawny posiada następujące elementy konieczne:</a:t>
            </a:r>
            <a:endParaRPr lang="pl-PL" dirty="0"/>
          </a:p>
          <a:p>
            <a:r>
              <a:rPr lang="pl-PL" dirty="0" smtClean="0"/>
              <a:t>podmioty posiadające zdolność </a:t>
            </a:r>
            <a:r>
              <a:rPr lang="pl-PL" dirty="0"/>
              <a:t>prawną,</a:t>
            </a:r>
          </a:p>
          <a:p>
            <a:r>
              <a:rPr lang="pl-PL" dirty="0"/>
              <a:t>treść – </a:t>
            </a:r>
            <a:r>
              <a:rPr lang="pl-PL" dirty="0" smtClean="0"/>
              <a:t>wyznaczone prawa </a:t>
            </a:r>
            <a:r>
              <a:rPr lang="pl-PL" dirty="0"/>
              <a:t>i obowiązki stron.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="" xmlns:a16="http://schemas.microsoft.com/office/drawing/2014/main" id="{3F7239F5-216C-42CF-A5C1-01253C62B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pl-PL" b="1" dirty="0" smtClean="0"/>
              <a:t>Stosunek cywilnoprawny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12508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B7CC495-0210-4743-B6AC-5E0FD4F4B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Podmioty stosunku cywilnego prawnego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DFB2CCE-62A5-4452-B735-2C5DDDE06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Osoby fizyczne </a:t>
            </a:r>
            <a:r>
              <a:rPr lang="pl-PL" dirty="0" smtClean="0"/>
              <a:t>– każdy człowiek od chwili narodzin aż do śmierci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 smtClean="0"/>
              <a:t>Osoby prawne </a:t>
            </a:r>
            <a:r>
              <a:rPr lang="pl-PL" dirty="0" smtClean="0"/>
              <a:t>– trwałe </a:t>
            </a:r>
            <a:r>
              <a:rPr lang="pl-PL" dirty="0"/>
              <a:t>zespolenie ludzi i środków materialnych w celu realizacji określonych zadań, wyodrębnione w postaci jednostki </a:t>
            </a:r>
            <a:r>
              <a:rPr lang="pl-PL" dirty="0" smtClean="0"/>
              <a:t>organizacyjnej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2886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6D087E2-6027-4999-9F80-120DCA08C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365125"/>
            <a:ext cx="11630025" cy="1325563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 smtClean="0"/>
              <a:t>Zdolność prawna i zdolność do czynności prawnych</a:t>
            </a:r>
            <a:endParaRPr lang="pl-PL" sz="36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E582D6A-FD9B-4130-BEAD-4A1D884F6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Zdolność prawna </a:t>
            </a:r>
            <a:r>
              <a:rPr lang="pl-PL" dirty="0" smtClean="0"/>
              <a:t>– zdolność do bycia podmiotem praw i obowiązków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 smtClean="0"/>
              <a:t>Zdolność do czynności prawnych </a:t>
            </a:r>
            <a:r>
              <a:rPr lang="pl-PL" dirty="0" smtClean="0"/>
              <a:t>- </a:t>
            </a:r>
            <a:r>
              <a:rPr lang="pl-PL" dirty="0"/>
              <a:t>zdolność do samodzielnego kształtowania swojej sytuacji </a:t>
            </a:r>
            <a:r>
              <a:rPr lang="pl-PL" dirty="0" smtClean="0"/>
              <a:t>prawnej, tj. </a:t>
            </a:r>
            <a:r>
              <a:rPr lang="pl-PL" dirty="0"/>
              <a:t> powstania, zmiany lub ustania stosunku prawnego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Zdolność prawna i zdolność do czynności prawnych w odniesieniu do osób fizycznych i prawnych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6673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2FE3C5F-A122-499A-946F-0C3FECB1F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Zdolność prawna w historii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CA498A5-42D5-444E-9F8E-7755C1096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 smtClean="0"/>
              <a:t>Posiadali ją:</a:t>
            </a:r>
          </a:p>
          <a:p>
            <a:pPr>
              <a:buFontTx/>
              <a:buChar char="-"/>
            </a:pPr>
            <a:r>
              <a:rPr lang="pl-PL" dirty="0" smtClean="0"/>
              <a:t>ludzie wolni (mężczyźni)</a:t>
            </a:r>
          </a:p>
          <a:p>
            <a:pPr>
              <a:buFontTx/>
              <a:buChar char="-"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Nie posiadali lub posiadali ograniczoną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cudzoziemcy,</a:t>
            </a:r>
          </a:p>
          <a:p>
            <a:pPr>
              <a:buFontTx/>
              <a:buChar char="-"/>
            </a:pPr>
            <a:r>
              <a:rPr lang="pl-PL" dirty="0" smtClean="0"/>
              <a:t>niewolnicy</a:t>
            </a:r>
          </a:p>
          <a:p>
            <a:pPr>
              <a:buFontTx/>
              <a:buChar char="-"/>
            </a:pPr>
            <a:r>
              <a:rPr lang="pl-PL" dirty="0" smtClean="0"/>
              <a:t>kobiety i dzieci,</a:t>
            </a:r>
          </a:p>
          <a:p>
            <a:pPr>
              <a:buFontTx/>
              <a:buChar char="-"/>
            </a:pPr>
            <a:r>
              <a:rPr lang="pl-PL" dirty="0" smtClean="0"/>
              <a:t>chorzy psychicznie, fizycznie, innowiercy</a:t>
            </a:r>
          </a:p>
          <a:p>
            <a:pPr>
              <a:buFontTx/>
              <a:buChar char="-"/>
            </a:pPr>
            <a:r>
              <a:rPr lang="pl-PL" dirty="0" smtClean="0"/>
              <a:t>tzw. „brudne i hańbiące zawody” </a:t>
            </a:r>
          </a:p>
          <a:p>
            <a:pPr>
              <a:buFontTx/>
              <a:buChar char="-"/>
            </a:pPr>
            <a:r>
              <a:rPr lang="pl-PL" dirty="0" smtClean="0"/>
              <a:t>duchowni po wstąpieniu do klasztoru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Rozwój zdolności prawnej ro XVI w. w związku z nabywaniem prawa do nazwiska (najczęściej od miejsca zamieszkania), a tym samym indywidualnej personalizacji.</a:t>
            </a:r>
          </a:p>
          <a:p>
            <a:pPr marL="0" indent="0">
              <a:buNone/>
            </a:pPr>
            <a:r>
              <a:rPr lang="pl-PL" dirty="0" smtClean="0"/>
              <a:t>Powszechna zdolność </a:t>
            </a:r>
            <a:r>
              <a:rPr lang="pl-PL" smtClean="0"/>
              <a:t>prawna to </a:t>
            </a:r>
            <a:r>
              <a:rPr lang="pl-PL" dirty="0" smtClean="0"/>
              <a:t>era kapitalizmu, zaś uznanie równości zdolności prawnej wszystkich ludzi to czasy po drugiej wojnie światowej.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59520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194</Words>
  <Application>Microsoft Office PowerPoint</Application>
  <PresentationFormat>Niestandardowy</PresentationFormat>
  <Paragraphs>52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Podstawy prawa cywilnego</vt:lpstr>
      <vt:lpstr>Pojęcie</vt:lpstr>
      <vt:lpstr>Podział wewnętrzny prawa cywilnego</vt:lpstr>
      <vt:lpstr>Stosunek cywilnoprawny</vt:lpstr>
      <vt:lpstr>Podmioty stosunku cywilnego prawnego</vt:lpstr>
      <vt:lpstr>Zdolność prawna i zdolność do czynności prawnych</vt:lpstr>
      <vt:lpstr>Zdolność prawna w historii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law</dc:title>
  <dc:creator>STUDENCI</dc:creator>
  <cp:lastModifiedBy>Włodarczyk Edyta</cp:lastModifiedBy>
  <cp:revision>12</cp:revision>
  <dcterms:created xsi:type="dcterms:W3CDTF">2017-12-12T14:38:44Z</dcterms:created>
  <dcterms:modified xsi:type="dcterms:W3CDTF">2017-12-19T16:11:47Z</dcterms:modified>
</cp:coreProperties>
</file>