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76" r:id="rId7"/>
    <p:sldId id="262" r:id="rId8"/>
    <p:sldId id="261" r:id="rId9"/>
    <p:sldId id="263" r:id="rId10"/>
    <p:sldId id="264" r:id="rId11"/>
    <p:sldId id="265" r:id="rId12"/>
    <p:sldId id="277" r:id="rId13"/>
    <p:sldId id="266" r:id="rId14"/>
    <p:sldId id="267" r:id="rId15"/>
    <p:sldId id="268" r:id="rId16"/>
    <p:sldId id="269" r:id="rId17"/>
    <p:sldId id="278" r:id="rId18"/>
    <p:sldId id="270" r:id="rId19"/>
    <p:sldId id="271" r:id="rId20"/>
    <p:sldId id="272" r:id="rId21"/>
    <p:sldId id="273" r:id="rId22"/>
    <p:sldId id="283" r:id="rId23"/>
    <p:sldId id="280" r:id="rId24"/>
    <p:sldId id="274" r:id="rId25"/>
    <p:sldId id="275" r:id="rId26"/>
    <p:sldId id="279" r:id="rId27"/>
    <p:sldId id="281" r:id="rId28"/>
    <p:sldId id="282"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52" d="100"/>
          <a:sy n="52" d="100"/>
        </p:scale>
        <p:origin x="114"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3/12/2018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12F5B9-A29D-42BA-B7E2-0B405FB05952}"/>
              </a:ext>
            </a:extLst>
          </p:cNvPr>
          <p:cNvSpPr>
            <a:spLocks noGrp="1"/>
          </p:cNvSpPr>
          <p:nvPr>
            <p:ph type="ctrTitle"/>
          </p:nvPr>
        </p:nvSpPr>
        <p:spPr/>
        <p:txBody>
          <a:bodyPr/>
          <a:lstStyle/>
          <a:p>
            <a:r>
              <a:rPr lang="pl-PL" dirty="0"/>
              <a:t>Prawo do obrony</a:t>
            </a:r>
          </a:p>
        </p:txBody>
      </p:sp>
      <p:sp>
        <p:nvSpPr>
          <p:cNvPr id="3" name="Podtytuł 2">
            <a:extLst>
              <a:ext uri="{FF2B5EF4-FFF2-40B4-BE49-F238E27FC236}">
                <a16:creationId xmlns:a16="http://schemas.microsoft.com/office/drawing/2014/main" id="{66BB8F49-C034-46F0-8D9A-7020257B8360}"/>
              </a:ext>
            </a:extLst>
          </p:cNvPr>
          <p:cNvSpPr>
            <a:spLocks noGrp="1"/>
          </p:cNvSpPr>
          <p:nvPr>
            <p:ph type="subTitle" idx="1"/>
          </p:nvPr>
        </p:nvSpPr>
        <p:spPr/>
        <p:txBody>
          <a:bodyPr/>
          <a:lstStyle/>
          <a:p>
            <a:r>
              <a:rPr lang="pl-PL" dirty="0"/>
              <a:t>Mgr Paulina Ogorzałek</a:t>
            </a:r>
          </a:p>
        </p:txBody>
      </p:sp>
    </p:spTree>
    <p:extLst>
      <p:ext uri="{BB962C8B-B14F-4D97-AF65-F5344CB8AC3E}">
        <p14:creationId xmlns:p14="http://schemas.microsoft.com/office/powerpoint/2010/main" val="274344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normAutofit fontScale="90000"/>
          </a:bodyPr>
          <a:lstStyle/>
          <a:p>
            <a:r>
              <a:rPr lang="pl-PL" b="1" dirty="0"/>
              <a:t>Prawo do obrony przysługuje w toku całego procesu i jest realizowane za pomocą uprawnień</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lnSpcReduction="10000"/>
          </a:bodyPr>
          <a:lstStyle/>
          <a:p>
            <a:r>
              <a:rPr lang="pl-PL" dirty="0"/>
              <a:t>do udziału w czynnościach postępowania przygotowawczego, gdy podejrzany wnosił o ich dokonanie; </a:t>
            </a:r>
          </a:p>
          <a:p>
            <a:r>
              <a:rPr lang="pl-PL" dirty="0"/>
              <a:t> prawo do przeglądania akt sprawy – art. 159 KPK</a:t>
            </a:r>
          </a:p>
          <a:p>
            <a:r>
              <a:rPr lang="pl-PL" dirty="0"/>
              <a:t> do udziału w czynnościach niepowtarzalnych w toku postępowania przygotowawczego – takie, których nie można powtórzyć na rozprawie głównej – np. oględziny miejsca zdarzenia, przeszukanie;</a:t>
            </a:r>
          </a:p>
          <a:p>
            <a:r>
              <a:rPr lang="pl-PL" dirty="0"/>
              <a:t> do udziału w rozprawie i posiedzeniu przed sądem i udziału we wszystkich czynnościach postępowania dowodowego.</a:t>
            </a:r>
          </a:p>
        </p:txBody>
      </p:sp>
    </p:spTree>
    <p:extLst>
      <p:ext uri="{BB962C8B-B14F-4D97-AF65-F5344CB8AC3E}">
        <p14:creationId xmlns:p14="http://schemas.microsoft.com/office/powerpoint/2010/main" val="70929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a:xfrm>
            <a:off x="1295401" y="970384"/>
            <a:ext cx="9601196" cy="4905484"/>
          </a:xfrm>
        </p:spPr>
        <p:txBody>
          <a:bodyPr>
            <a:normAutofit fontScale="92500" lnSpcReduction="10000"/>
          </a:bodyPr>
          <a:lstStyle/>
          <a:p>
            <a:r>
              <a:rPr lang="pl-PL" dirty="0"/>
              <a:t>171, art. 300 oraz 301 KPK</a:t>
            </a:r>
            <a:r>
              <a:rPr lang="pl-PL" dirty="0">
                <a:sym typeface="Wingdings" panose="05000000000000000000" pitchFamily="2" charset="2"/>
              </a:rPr>
              <a:t> prawo do uzyskania informacji o przysługujących uprawnieniach;</a:t>
            </a:r>
            <a:endParaRPr lang="pl-PL" dirty="0"/>
          </a:p>
          <a:p>
            <a:r>
              <a:rPr lang="pl-PL" dirty="0"/>
              <a:t> prawo do składania wyjaśnień/ bądź odmowy składania wyjaśnień lub odmowy odpowiedzi na pytania – art. 175 k.p.k.</a:t>
            </a:r>
          </a:p>
          <a:p>
            <a:r>
              <a:rPr lang="pl-PL" dirty="0"/>
              <a:t> prawo do zadawania pytań osobom przesłuchiwanym oraz składania wyjaśnień co do każdego dowodu;</a:t>
            </a:r>
          </a:p>
          <a:p>
            <a:r>
              <a:rPr lang="pl-PL" dirty="0"/>
              <a:t> Prawo zaskarżania decyzji procesowych (w drodze zażalenia/ apelacji)</a:t>
            </a:r>
          </a:p>
          <a:p>
            <a:r>
              <a:rPr lang="pl-PL" dirty="0"/>
              <a:t> jeżeli istnieją podstawy do zamknięcia śledztwa, na wniosek podejrzanego lub obrońcy o umożliwienie końcowego zapoznania się z materiałami postępowania(prowadzący postępowanie powiadamia wnioskującego o możliwości przejrzenia akt i wyznacza mu termin do zapoznania się z nimi, zapewniając udostępnienie mu akt sprawy wraz z informacją, jakie materiały z tych akt będą przekazane sądowi wraz z aktem oskarżenia)</a:t>
            </a:r>
          </a:p>
        </p:txBody>
      </p:sp>
    </p:spTree>
    <p:extLst>
      <p:ext uri="{BB962C8B-B14F-4D97-AF65-F5344CB8AC3E}">
        <p14:creationId xmlns:p14="http://schemas.microsoft.com/office/powerpoint/2010/main" val="414214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FB7E35-5C68-4F41-AAE8-FB03B6826B8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CFDE8B4F-3D74-4784-9A73-FFE2F71153C5}"/>
              </a:ext>
            </a:extLst>
          </p:cNvPr>
          <p:cNvSpPr>
            <a:spLocks noGrp="1"/>
          </p:cNvSpPr>
          <p:nvPr>
            <p:ph idx="1"/>
          </p:nvPr>
        </p:nvSpPr>
        <p:spPr/>
        <p:txBody>
          <a:bodyPr>
            <a:normAutofit fontScale="92500" lnSpcReduction="20000"/>
          </a:bodyPr>
          <a:lstStyle/>
          <a:p>
            <a:pPr marL="0" indent="0">
              <a:buNone/>
            </a:pPr>
            <a:r>
              <a:rPr lang="pl-PL" sz="4400" b="1" dirty="0"/>
              <a:t>art. 175 § 1 k.p.k.: „Oskarżony ma prawo składać wyjaśnienia; może jednak bez podania powodów odmówić odpowiedzi na poszczególne pytania lub odmówić składania wyjaśnień. O prawie tym należy go pouczyć”</a:t>
            </a:r>
          </a:p>
        </p:txBody>
      </p:sp>
    </p:spTree>
    <p:extLst>
      <p:ext uri="{BB962C8B-B14F-4D97-AF65-F5344CB8AC3E}">
        <p14:creationId xmlns:p14="http://schemas.microsoft.com/office/powerpoint/2010/main" val="74010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a:xfrm>
            <a:off x="1295401" y="982132"/>
            <a:ext cx="9601196" cy="1303867"/>
          </a:xfrm>
        </p:spPr>
        <p:txBody>
          <a:bodyPr>
            <a:normAutofit fontScale="90000"/>
          </a:bodyPr>
          <a:lstStyle/>
          <a:p>
            <a:r>
              <a:rPr lang="pl-PL" b="1" dirty="0"/>
              <a:t>Brak obowiązku do dostarczania dowodów przeciwko samemu sobie (</a:t>
            </a:r>
            <a:r>
              <a:rPr lang="pl-PL" b="1" dirty="0" err="1"/>
              <a:t>nemo</a:t>
            </a:r>
            <a:r>
              <a:rPr lang="pl-PL" b="1" dirty="0"/>
              <a:t> </a:t>
            </a:r>
            <a:r>
              <a:rPr lang="pl-PL" b="1" dirty="0" err="1"/>
              <a:t>se</a:t>
            </a:r>
            <a:r>
              <a:rPr lang="pl-PL" b="1" dirty="0"/>
              <a:t> </a:t>
            </a:r>
            <a:r>
              <a:rPr lang="pl-PL" b="1" dirty="0" err="1"/>
              <a:t>ipsum</a:t>
            </a:r>
            <a:r>
              <a:rPr lang="pl-PL" b="1" dirty="0"/>
              <a:t> </a:t>
            </a:r>
            <a:r>
              <a:rPr lang="pl-PL" b="1" dirty="0" err="1"/>
              <a:t>accusare</a:t>
            </a:r>
            <a:r>
              <a:rPr lang="pl-PL" b="1" dirty="0"/>
              <a:t> </a:t>
            </a:r>
            <a:r>
              <a:rPr lang="pl-PL" b="1" dirty="0" err="1"/>
              <a:t>tenetur</a:t>
            </a:r>
            <a:r>
              <a:rPr lang="pl-PL" b="1" dirty="0"/>
              <a:t>)</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a:bodyPr>
          <a:lstStyle/>
          <a:p>
            <a:pPr marL="0" indent="0">
              <a:buNone/>
            </a:pPr>
            <a:r>
              <a:rPr lang="pl-PL" sz="2800" b="1" dirty="0"/>
              <a:t>Art. 74. § 1. Oskarżony nie ma obowiązku dowodzenia swej niewinności ani obowiązku dostarczania dowodów na swoją niekorzyść.</a:t>
            </a:r>
            <a:br>
              <a:rPr lang="pl-PL" sz="2800" b="1" dirty="0"/>
            </a:br>
            <a:r>
              <a:rPr lang="pl-PL" dirty="0"/>
              <a:t>Prawo do milczenia przysługuje oskarżonemu w każdym stadium postępowania karnego. Na każdym jego etapie oskarżony może też zrezygnować ze skorzystania z tego prawa, mimo że uprzednio oświadczył, że odmawia odpowiedzi na pytania lub odmawia składania wyjaśnień. Takowe oświadczenie jest oświadczeniem odwołalnym. </a:t>
            </a:r>
            <a:endParaRPr lang="pl-PL" sz="2800" b="1" dirty="0"/>
          </a:p>
        </p:txBody>
      </p:sp>
    </p:spTree>
    <p:extLst>
      <p:ext uri="{BB962C8B-B14F-4D97-AF65-F5344CB8AC3E}">
        <p14:creationId xmlns:p14="http://schemas.microsoft.com/office/powerpoint/2010/main" val="3859013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a:xfrm>
            <a:off x="1295401" y="858415"/>
            <a:ext cx="9601196" cy="5430417"/>
          </a:xfrm>
        </p:spPr>
        <p:txBody>
          <a:bodyPr>
            <a:normAutofit/>
          </a:bodyPr>
          <a:lstStyle/>
          <a:p>
            <a:pPr marL="0" indent="0">
              <a:buNone/>
            </a:pPr>
            <a:r>
              <a:rPr lang="pl-PL" sz="2000" b="1" dirty="0"/>
              <a:t>§ 2. Oskarżony jest jednak obowiązany poddać się:</a:t>
            </a:r>
          </a:p>
          <a:p>
            <a:pPr marL="0" indent="0">
              <a:buNone/>
            </a:pPr>
            <a:r>
              <a:rPr lang="pl-PL" sz="2000" b="1" dirty="0"/>
              <a:t>1) oględzinom zewnętrznym ciała oraz innym badaniom niepołączonym z naruszeniem integralności ciała; wolno także w szczególności od oskarżonego pobrać odciski, fotografować go oraz okazać w celach rozpoznawczych innym osobom (ta czynność także wobec OSOBY PODEJRZANEJ + pobranie od niej krwi, włosów, wydzielin organizmu)</a:t>
            </a:r>
          </a:p>
          <a:p>
            <a:pPr marL="0" indent="0">
              <a:buNone/>
            </a:pPr>
            <a:r>
              <a:rPr lang="pl-PL" sz="2000" b="1" dirty="0"/>
              <a:t>2) badaniom psychologicznym i psychiatrycznym oraz badaniom połączonym z dokonaniem zabiegów na jego ciele, z wyjątkiem chirurgicznych, pod warunkiem że dokonywane są przez uprawnionego do tego pracownika służby zdrowia z zachowaniem wskazań wiedzy lekarskiej i nie zagrażają zdrowiu oskarżonego, jeżeli przeprowadzenie tych badań jest nieodzowne; w szczególności oskarżony jest obowiązany przy zachowaniu tych warunków poddać się pobraniu krwi, włosów lub wydzielin organizmu, z zastrzeżeniem pkt 3;</a:t>
            </a:r>
          </a:p>
          <a:p>
            <a:pPr marL="0" indent="0">
              <a:buNone/>
            </a:pPr>
            <a:r>
              <a:rPr lang="pl-PL" sz="2000" b="1" dirty="0"/>
              <a:t>3) pobraniu przez funkcjonariusza Policji wymazu ze śluzówki policzków, jeżeli jest to nieodzowne i nie zachodzi obawa, że zagrażałoby to zdrowiu oskarżonego lub innych osób.</a:t>
            </a:r>
          </a:p>
        </p:txBody>
      </p:sp>
    </p:spTree>
    <p:extLst>
      <p:ext uri="{BB962C8B-B14F-4D97-AF65-F5344CB8AC3E}">
        <p14:creationId xmlns:p14="http://schemas.microsoft.com/office/powerpoint/2010/main" val="98840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a:xfrm>
            <a:off x="1295401" y="2556932"/>
            <a:ext cx="5329334" cy="3318936"/>
          </a:xfrm>
        </p:spPr>
        <p:txBody>
          <a:bodyPr/>
          <a:lstStyle/>
          <a:p>
            <a:pPr marL="0" indent="0">
              <a:buNone/>
            </a:pPr>
            <a:r>
              <a:rPr lang="pl-PL" dirty="0"/>
              <a:t>W razie odmowy poddania się tym obowiązkom oskarżonego lub osobę podejrzaną można zatrzymać i przymusowo doprowadzić, a także stosować wobec nich siłę fizyczną lub środki techniczne służące obezwładnieniu, w zakresie niezbędnym do wykonania danej czynności.</a:t>
            </a:r>
          </a:p>
        </p:txBody>
      </p:sp>
      <p:pic>
        <p:nvPicPr>
          <p:cNvPr id="4" name="Obraz 3">
            <a:extLst>
              <a:ext uri="{FF2B5EF4-FFF2-40B4-BE49-F238E27FC236}">
                <a16:creationId xmlns:a16="http://schemas.microsoft.com/office/drawing/2014/main" id="{2C05FA82-8E5E-4176-BE2E-42F7E02AA411}"/>
              </a:ext>
            </a:extLst>
          </p:cNvPr>
          <p:cNvPicPr>
            <a:picLocks noChangeAspect="1"/>
          </p:cNvPicPr>
          <p:nvPr/>
        </p:nvPicPr>
        <p:blipFill>
          <a:blip r:embed="rId2"/>
          <a:stretch>
            <a:fillRect/>
          </a:stretch>
        </p:blipFill>
        <p:spPr>
          <a:xfrm>
            <a:off x="7043966" y="2721733"/>
            <a:ext cx="3588558" cy="2690023"/>
          </a:xfrm>
          <a:prstGeom prst="rect">
            <a:avLst/>
          </a:prstGeom>
        </p:spPr>
      </p:pic>
    </p:spTree>
    <p:extLst>
      <p:ext uri="{BB962C8B-B14F-4D97-AF65-F5344CB8AC3E}">
        <p14:creationId xmlns:p14="http://schemas.microsoft.com/office/powerpoint/2010/main" val="29174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b="1" dirty="0"/>
              <a:t>Podejrzany, a oskarżony</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a:bodyPr>
          <a:lstStyle/>
          <a:p>
            <a:pPr marL="0" indent="0">
              <a:buNone/>
            </a:pPr>
            <a:r>
              <a:rPr lang="pl-PL" dirty="0"/>
              <a:t>Art. 71. § 1. Za podejrzanego uważa się osobę, co do której wydano postanowienie o przedstawieniu zarzutów albo której bez wydania takiego postanowienia postawiono zarzut w związku z przystąpieniem do przesłuchania w charakterze podejrzanego.</a:t>
            </a:r>
          </a:p>
          <a:p>
            <a:pPr marL="0" indent="0">
              <a:buNone/>
            </a:pPr>
            <a:r>
              <a:rPr lang="pl-PL" dirty="0"/>
              <a:t>§ 2. Za oskarżonego uważa się osobę, przeciwko której wniesiono oskarżenie do sądu, a także osobę, co do której prokurator złożył wniosek wskazany w art. 335 § 1 lub wniosek o warunkowe umorzenie postępowania.</a:t>
            </a:r>
          </a:p>
        </p:txBody>
      </p:sp>
    </p:spTree>
    <p:extLst>
      <p:ext uri="{BB962C8B-B14F-4D97-AF65-F5344CB8AC3E}">
        <p14:creationId xmlns:p14="http://schemas.microsoft.com/office/powerpoint/2010/main" val="45139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EE0D2E-0F36-4467-997E-8CC62BB25571}"/>
              </a:ext>
            </a:extLst>
          </p:cNvPr>
          <p:cNvSpPr>
            <a:spLocks noGrp="1"/>
          </p:cNvSpPr>
          <p:nvPr>
            <p:ph type="title"/>
          </p:nvPr>
        </p:nvSpPr>
        <p:spPr>
          <a:xfrm>
            <a:off x="1295401" y="440957"/>
            <a:ext cx="9601196" cy="1303867"/>
          </a:xfrm>
        </p:spPr>
        <p:txBody>
          <a:bodyPr/>
          <a:lstStyle/>
          <a:p>
            <a:r>
              <a:rPr lang="pl-PL" b="1" dirty="0"/>
              <a:t>Osoba podejrzana</a:t>
            </a:r>
          </a:p>
        </p:txBody>
      </p:sp>
      <p:sp>
        <p:nvSpPr>
          <p:cNvPr id="3" name="Symbol zastępczy zawartości 2">
            <a:extLst>
              <a:ext uri="{FF2B5EF4-FFF2-40B4-BE49-F238E27FC236}">
                <a16:creationId xmlns:a16="http://schemas.microsoft.com/office/drawing/2014/main" id="{6C275E89-C736-48AA-9C73-8671650B3E15}"/>
              </a:ext>
            </a:extLst>
          </p:cNvPr>
          <p:cNvSpPr>
            <a:spLocks noGrp="1"/>
          </p:cNvSpPr>
          <p:nvPr>
            <p:ph idx="1"/>
          </p:nvPr>
        </p:nvSpPr>
        <p:spPr>
          <a:xfrm>
            <a:off x="1295401" y="1471819"/>
            <a:ext cx="9601196" cy="4945224"/>
          </a:xfrm>
        </p:spPr>
        <p:txBody>
          <a:bodyPr>
            <a:normAutofit/>
          </a:bodyPr>
          <a:lstStyle/>
          <a:p>
            <a:pPr marL="0" indent="0">
              <a:buNone/>
            </a:pPr>
            <a:r>
              <a:rPr lang="pl-PL" sz="2000" dirty="0"/>
              <a:t>Osoba podejrzana, to osoba wobec której istnieje przypuszczenie, że popełniła przestępstwo (a więc podejrzewa się ją o to), jednak nie został jej przedstawiony zarzut. Osoba podejrzana staje się podejrzanym w razie uzasadnionego podejrzenia popełnienia czynu i możliwości przedstawienia zarzutu. </a:t>
            </a:r>
            <a:br>
              <a:rPr lang="pl-PL" sz="2000" dirty="0"/>
            </a:br>
            <a:r>
              <a:rPr lang="pl-PL" sz="2000" dirty="0"/>
              <a:t>Wobec osoby podejrzanej można stosować następujące czynności:</a:t>
            </a:r>
          </a:p>
          <a:p>
            <a:pPr marL="0" indent="0">
              <a:buNone/>
            </a:pPr>
            <a:r>
              <a:rPr lang="pl-PL" sz="2000" dirty="0"/>
              <a:t>-zatrzymanie i przymusowe doprowadzenie na zarządzenie prokuratora (art. 247 § 1 </a:t>
            </a:r>
            <a:r>
              <a:rPr lang="pl-PL" sz="2000" dirty="0" err="1"/>
              <a:t>k.p.k</a:t>
            </a:r>
            <a:r>
              <a:rPr lang="pl-PL" sz="2000" dirty="0"/>
              <a:t>),</a:t>
            </a:r>
          </a:p>
          <a:p>
            <a:pPr marL="0" indent="0">
              <a:buNone/>
            </a:pPr>
            <a:r>
              <a:rPr lang="pl-PL" sz="2000" dirty="0"/>
              <a:t>-pobieranie odcisków daktyloskopijnych,</a:t>
            </a:r>
          </a:p>
          <a:p>
            <a:pPr marL="0" indent="0">
              <a:buNone/>
            </a:pPr>
            <a:r>
              <a:rPr lang="pl-PL" sz="2000" dirty="0"/>
              <a:t>-wymazu ze śluzówki policzków, włosów, śliny, </a:t>
            </a:r>
          </a:p>
          <a:p>
            <a:pPr marL="0" indent="0">
              <a:buNone/>
            </a:pPr>
            <a:r>
              <a:rPr lang="pl-PL" sz="2000" dirty="0"/>
              <a:t>-próby pisma,</a:t>
            </a:r>
          </a:p>
          <a:p>
            <a:pPr marL="0" indent="0">
              <a:buNone/>
            </a:pPr>
            <a:r>
              <a:rPr lang="pl-PL" sz="2000" dirty="0"/>
              <a:t>-zapachu,</a:t>
            </a:r>
          </a:p>
          <a:p>
            <a:pPr marL="0" indent="0">
              <a:buNone/>
            </a:pPr>
            <a:r>
              <a:rPr lang="pl-PL" sz="2000" dirty="0"/>
              <a:t>-wykonywanie fotografii lub utrwalenia głosu.</a:t>
            </a:r>
          </a:p>
        </p:txBody>
      </p:sp>
    </p:spTree>
    <p:extLst>
      <p:ext uri="{BB962C8B-B14F-4D97-AF65-F5344CB8AC3E}">
        <p14:creationId xmlns:p14="http://schemas.microsoft.com/office/powerpoint/2010/main" val="2099831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fontScale="92500"/>
          </a:bodyPr>
          <a:lstStyle/>
          <a:p>
            <a:pPr marL="0" indent="0">
              <a:buNone/>
            </a:pPr>
            <a:r>
              <a:rPr lang="pl-PL" sz="3600" b="1" dirty="0"/>
              <a:t>Wyrok Sądu Najwyższego z dnia 9 lutego 2004 r. (sygn. V KK 194/03), „nie formalne przedstawienie zarzutu popełnienia przestępstwa, lecz już pierwsza czynność organów procesowych skierowana na ściganie określonej osoby, czyni ją podmiotem prawa do obrony”</a:t>
            </a:r>
          </a:p>
        </p:txBody>
      </p:sp>
    </p:spTree>
    <p:extLst>
      <p:ext uri="{BB962C8B-B14F-4D97-AF65-F5344CB8AC3E}">
        <p14:creationId xmlns:p14="http://schemas.microsoft.com/office/powerpoint/2010/main" val="317931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a:xfrm>
            <a:off x="1295401" y="765110"/>
            <a:ext cx="9601196" cy="5110758"/>
          </a:xfrm>
        </p:spPr>
        <p:txBody>
          <a:bodyPr>
            <a:normAutofit lnSpcReduction="10000"/>
          </a:bodyPr>
          <a:lstStyle/>
          <a:p>
            <a:pPr marL="0" indent="0">
              <a:buNone/>
            </a:pPr>
            <a:r>
              <a:rPr lang="pl-PL" b="1" dirty="0"/>
              <a:t>„Status osoby podejrzanej jest z nieuzasadnionych powodów gorszy niż podejrzanego lub oskarżonego. Powoduje to ryzyko polegające na kształtowaniu się tendencji organów wymiaru sprawiedliwości do możliwie długiego utrzymywania świadka w grupie osób podejrzanych, tak aby nie objąć go uprawnieniami wiążącymi się ze statusem podejrzanego. Taki stan rzeczy wywołuje wątpliwości dotyczące zgodności z Konstytucją RP, a zwłaszcza z art. 42 ust. 2 statuującym prawo do obrony. Utrzymywanie człowieka w kategorii osoby podejrzanej i prowadzenie wobec niego czynności, których przeprowadzenie mogłoby być utrudnione w przypadku nadania mu statusu podejrzanego, realnie ogranicza mu prawo do obrony, zarówno w sensie materialnym jak i formalnym”</a:t>
            </a:r>
            <a:br>
              <a:rPr lang="pl-PL" b="1" dirty="0"/>
            </a:br>
            <a:r>
              <a:rPr lang="pl-PL" b="1" dirty="0"/>
              <a:t>(Wystąpienie RPO do Ministra Sprawiedliwości z dnia 2.02.2016r.) https://www.rpo.gov.pl/pl/content/niejasne-pojecie-oraz-status-osoby-podejrzanej-w-kodeksie-postepowania-karnego</a:t>
            </a:r>
          </a:p>
          <a:p>
            <a:pPr marL="0" indent="0">
              <a:buNone/>
            </a:pPr>
            <a:endParaRPr lang="pl-PL" b="1" dirty="0"/>
          </a:p>
          <a:p>
            <a:pPr marL="0" indent="0">
              <a:buNone/>
            </a:pPr>
            <a:endParaRPr lang="pl-PL" b="1" dirty="0"/>
          </a:p>
        </p:txBody>
      </p:sp>
      <p:pic>
        <p:nvPicPr>
          <p:cNvPr id="4" name="Obraz 3">
            <a:extLst>
              <a:ext uri="{FF2B5EF4-FFF2-40B4-BE49-F238E27FC236}">
                <a16:creationId xmlns:a16="http://schemas.microsoft.com/office/drawing/2014/main" id="{B5162691-3C59-4BC7-8186-65042D09DDBE}"/>
              </a:ext>
            </a:extLst>
          </p:cNvPr>
          <p:cNvPicPr>
            <a:picLocks noChangeAspect="1"/>
          </p:cNvPicPr>
          <p:nvPr/>
        </p:nvPicPr>
        <p:blipFill>
          <a:blip r:embed="rId2"/>
          <a:stretch>
            <a:fillRect/>
          </a:stretch>
        </p:blipFill>
        <p:spPr>
          <a:xfrm>
            <a:off x="1298032" y="2776671"/>
            <a:ext cx="9595936" cy="1304657"/>
          </a:xfrm>
          <a:prstGeom prst="rect">
            <a:avLst/>
          </a:prstGeom>
        </p:spPr>
      </p:pic>
    </p:spTree>
    <p:extLst>
      <p:ext uri="{BB962C8B-B14F-4D97-AF65-F5344CB8AC3E}">
        <p14:creationId xmlns:p14="http://schemas.microsoft.com/office/powerpoint/2010/main" val="233340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b="1" dirty="0"/>
              <a:t>Znaczenie prawa do obrony</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a:bodyPr>
          <a:lstStyle/>
          <a:p>
            <a:pPr marL="0" indent="0">
              <a:buNone/>
            </a:pPr>
            <a:r>
              <a:rPr lang="pl-PL" sz="3200" i="1" dirty="0"/>
              <a:t>Dyrektywa, w myśl której oskarżony ma prawo bronić swych interesów w procesie i korzystać z pomocy obrońcy.</a:t>
            </a:r>
          </a:p>
        </p:txBody>
      </p:sp>
      <p:cxnSp>
        <p:nvCxnSpPr>
          <p:cNvPr id="7" name="Łącznik prosty ze strzałką 6">
            <a:extLst>
              <a:ext uri="{FF2B5EF4-FFF2-40B4-BE49-F238E27FC236}">
                <a16:creationId xmlns:a16="http://schemas.microsoft.com/office/drawing/2014/main" id="{D4D20186-858A-4358-97B3-B272C2170BF9}"/>
              </a:ext>
            </a:extLst>
          </p:cNvPr>
          <p:cNvCxnSpPr/>
          <p:nvPr/>
        </p:nvCxnSpPr>
        <p:spPr>
          <a:xfrm flipH="1">
            <a:off x="2357533" y="3903306"/>
            <a:ext cx="167951" cy="11756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64A57E4B-C058-4C6F-B32F-D8068673B89B}"/>
              </a:ext>
            </a:extLst>
          </p:cNvPr>
          <p:cNvCxnSpPr/>
          <p:nvPr/>
        </p:nvCxnSpPr>
        <p:spPr>
          <a:xfrm flipH="1">
            <a:off x="5921828" y="3931298"/>
            <a:ext cx="167951" cy="11756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3BBFC254-64CB-4096-AD7D-0B3781BEE87E}"/>
              </a:ext>
            </a:extLst>
          </p:cNvPr>
          <p:cNvCxnSpPr/>
          <p:nvPr/>
        </p:nvCxnSpPr>
        <p:spPr>
          <a:xfrm flipH="1">
            <a:off x="9486123" y="3937518"/>
            <a:ext cx="167951" cy="11756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B7CEFCBA-AC25-4478-BE3A-89CA97B4322E}"/>
              </a:ext>
            </a:extLst>
          </p:cNvPr>
          <p:cNvSpPr txBox="1"/>
          <p:nvPr/>
        </p:nvSpPr>
        <p:spPr>
          <a:xfrm>
            <a:off x="1063690" y="5106956"/>
            <a:ext cx="10151706" cy="461665"/>
          </a:xfrm>
          <a:prstGeom prst="rect">
            <a:avLst/>
          </a:prstGeom>
          <a:noFill/>
        </p:spPr>
        <p:txBody>
          <a:bodyPr wrap="square" rtlCol="0">
            <a:spAutoFit/>
          </a:bodyPr>
          <a:lstStyle/>
          <a:p>
            <a:r>
              <a:rPr lang="pl-PL" sz="2400" b="1" dirty="0"/>
              <a:t>Art. 42 ust. 2 Konstytucji RP        Art. 6 k.p.k.					Art. 6 EKPC</a:t>
            </a:r>
          </a:p>
        </p:txBody>
      </p:sp>
    </p:spTree>
    <p:extLst>
      <p:ext uri="{BB962C8B-B14F-4D97-AF65-F5344CB8AC3E}">
        <p14:creationId xmlns:p14="http://schemas.microsoft.com/office/powerpoint/2010/main" val="105254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dirty="0"/>
              <a:t>Prawo do obrony= Prawo do kłamstwa?</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fontScale="92500" lnSpcReduction="20000"/>
          </a:bodyPr>
          <a:lstStyle/>
          <a:p>
            <a:pPr marL="0" indent="0">
              <a:buNone/>
            </a:pPr>
            <a:r>
              <a:rPr lang="pl-PL" dirty="0"/>
              <a:t>Czasami przyjmuje się, że prawo do obrony w znaczeniu materialnym uprawnia do kłamstwa. Stanowczo należy jednak stwierdzić, że oskarżony nie ma prawa do kłamstwa. Ma prawo odmówić złożenia wyjaśnień, nie ma także obowiązku mówienia prawdy, gdyż odpowiedzialności karnej z art. 233 § 1 KK podlegają jedynie osoby składające fałszywe zeznania, a więc świadkowie. Oskarżony nie ma też obowiązku współpracy z organami ścigania i wymiarem sprawiedliwości. Jeżeli nie chce podjąć obrony czynnej – milczy. Jeżeli kłamstwo nie godzi w inne dobra prawne, oskarżony za kłamstwo nie zostanie pociągnięty do odpowiedzialności. Prawo do obrony nie jest prawem nieograniczonym, jeżeli oskarżony fałszywie oskarża inną osobę to art. 234 KK, może ponieść odpowiedzialność karną. Odpowiedzialności karnej podlega również kiedy podstępnie kieruje przeciwko innej osobie ściganie (art. 235 KK).</a:t>
            </a:r>
          </a:p>
        </p:txBody>
      </p:sp>
    </p:spTree>
    <p:extLst>
      <p:ext uri="{BB962C8B-B14F-4D97-AF65-F5344CB8AC3E}">
        <p14:creationId xmlns:p14="http://schemas.microsoft.com/office/powerpoint/2010/main" val="3161954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dirty="0"/>
              <a:t>Oskarżony ma prawo do:</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lstStyle/>
          <a:p>
            <a:r>
              <a:rPr lang="pl-PL" dirty="0"/>
              <a:t> wyboru obrońcy i do korzystania z pomocy obrońcy z urzędu, obrońcą może być adwokat lub radca prawny (od 2015 r.);</a:t>
            </a:r>
          </a:p>
          <a:p>
            <a:r>
              <a:rPr lang="pl-PL" b="1" dirty="0"/>
              <a:t> Art. 77. Oskarżony może mieć jednocześnie nie więcej niż trzech obrońców.</a:t>
            </a:r>
          </a:p>
          <a:p>
            <a:pPr algn="ctr"/>
            <a:r>
              <a:rPr lang="pl-PL" b="1" dirty="0"/>
              <a:t> OBRONA FAKULTATYWNA:</a:t>
            </a:r>
          </a:p>
          <a:p>
            <a:r>
              <a:rPr lang="pl-PL" dirty="0"/>
              <a:t>Gdy powołanie obrońcy zależy tylko od woli samego oskarżonego, osób za niego działających lub organu procesowego – ustawa tego nie nakazuje.</a:t>
            </a:r>
          </a:p>
        </p:txBody>
      </p:sp>
    </p:spTree>
    <p:extLst>
      <p:ext uri="{BB962C8B-B14F-4D97-AF65-F5344CB8AC3E}">
        <p14:creationId xmlns:p14="http://schemas.microsoft.com/office/powerpoint/2010/main" val="311044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CAC264-05B2-433B-9CE1-43BECCA043D0}"/>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0E34BA03-05C9-4DF4-B52D-BD0BF8F214BC}"/>
              </a:ext>
            </a:extLst>
          </p:cNvPr>
          <p:cNvSpPr>
            <a:spLocks noGrp="1"/>
          </p:cNvSpPr>
          <p:nvPr>
            <p:ph idx="1"/>
          </p:nvPr>
        </p:nvSpPr>
        <p:spPr/>
        <p:txBody>
          <a:bodyPr/>
          <a:lstStyle/>
          <a:p>
            <a:r>
              <a:rPr lang="pl-PL" dirty="0"/>
              <a:t>Art. 85. § 1. Obrońca może bronić kilku oskarżonych, jeżeli ich interesy nie pozostają w sprzeczności.</a:t>
            </a:r>
          </a:p>
          <a:p>
            <a:r>
              <a:rPr lang="pl-PL" dirty="0"/>
              <a:t> Art. 86. § 1. Obrońca może przedsiębrać czynności procesowe jedynie na korzyść oskarżonego.</a:t>
            </a:r>
          </a:p>
          <a:p>
            <a:pPr marL="0" indent="0">
              <a:buNone/>
            </a:pPr>
            <a:r>
              <a:rPr lang="pl-PL" dirty="0"/>
              <a:t>§ 2. Udział obrońcy w postępowaniu nie wyłącza osobistego działania w nim oskarżonego.</a:t>
            </a:r>
          </a:p>
          <a:p>
            <a:pPr marL="0" indent="0">
              <a:buNone/>
            </a:pPr>
            <a:r>
              <a:rPr lang="pl-PL" dirty="0"/>
              <a:t>Art. 87. § 1. Strona inna niż oskarżony może ustanowić pełnomocnika</a:t>
            </a:r>
          </a:p>
        </p:txBody>
      </p:sp>
    </p:spTree>
    <p:extLst>
      <p:ext uri="{BB962C8B-B14F-4D97-AF65-F5344CB8AC3E}">
        <p14:creationId xmlns:p14="http://schemas.microsoft.com/office/powerpoint/2010/main" val="217617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896715-07F2-442A-AF57-4A85F54C2870}"/>
              </a:ext>
            </a:extLst>
          </p:cNvPr>
          <p:cNvSpPr>
            <a:spLocks noGrp="1"/>
          </p:cNvSpPr>
          <p:nvPr>
            <p:ph type="title"/>
          </p:nvPr>
        </p:nvSpPr>
        <p:spPr/>
        <p:txBody>
          <a:bodyPr/>
          <a:lstStyle/>
          <a:p>
            <a:r>
              <a:rPr lang="pl-PL" b="1" dirty="0"/>
              <a:t>Obrona obligatoryjna</a:t>
            </a:r>
          </a:p>
        </p:txBody>
      </p:sp>
      <p:sp>
        <p:nvSpPr>
          <p:cNvPr id="3" name="Symbol zastępczy zawartości 2">
            <a:extLst>
              <a:ext uri="{FF2B5EF4-FFF2-40B4-BE49-F238E27FC236}">
                <a16:creationId xmlns:a16="http://schemas.microsoft.com/office/drawing/2014/main" id="{8E611D36-9E33-46F5-93F0-1AAB9520DCBB}"/>
              </a:ext>
            </a:extLst>
          </p:cNvPr>
          <p:cNvSpPr>
            <a:spLocks noGrp="1"/>
          </p:cNvSpPr>
          <p:nvPr>
            <p:ph idx="1"/>
          </p:nvPr>
        </p:nvSpPr>
        <p:spPr/>
        <p:txBody>
          <a:bodyPr/>
          <a:lstStyle/>
          <a:p>
            <a:r>
              <a:rPr lang="pl-PL" dirty="0"/>
              <a:t> </a:t>
            </a:r>
            <a:r>
              <a:rPr lang="pl-PL" u="sng" dirty="0"/>
              <a:t>Obrona obligatoryjna= </a:t>
            </a:r>
            <a:r>
              <a:rPr lang="pl-PL" dirty="0"/>
              <a:t>W przypadkach wskazanych w k.p.k. oskarżony MUSI  mieć obrońcę. Funkcją obrony obligatoryjnej jest nie tylko zapewnienie należytej reprezentacji interesów oskarżonego, ale też zagwarantowanie, </a:t>
            </a:r>
            <a:r>
              <a:rPr lang="pl-PL" b="1" dirty="0"/>
              <a:t>aby prawo do obrony materialnej</a:t>
            </a:r>
            <a:r>
              <a:rPr lang="pl-PL" dirty="0"/>
              <a:t>, które nie może być realizowane samodzielnie przez oskarżonego, było wykonywane przez jego obrońcę, a zatem chodzi tu także o interes wymiaru sprawiedliwości</a:t>
            </a:r>
          </a:p>
        </p:txBody>
      </p:sp>
    </p:spTree>
    <p:extLst>
      <p:ext uri="{BB962C8B-B14F-4D97-AF65-F5344CB8AC3E}">
        <p14:creationId xmlns:p14="http://schemas.microsoft.com/office/powerpoint/2010/main" val="2736317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b="1" dirty="0"/>
              <a:t>Obrona obligatoryjna</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lstStyle/>
          <a:p>
            <a:pPr marL="0" indent="0">
              <a:buNone/>
            </a:pPr>
            <a:r>
              <a:rPr lang="pl-PL" dirty="0"/>
              <a:t>Art. 79. § 1. W postępowaniu karnym oskarżony musi mieć obrońcę, jeżeli:</a:t>
            </a:r>
          </a:p>
          <a:p>
            <a:pPr marL="0" indent="0">
              <a:buNone/>
            </a:pPr>
            <a:r>
              <a:rPr lang="pl-PL" dirty="0"/>
              <a:t>1) nie ukończył 18 lat;</a:t>
            </a:r>
          </a:p>
          <a:p>
            <a:pPr marL="0" indent="0">
              <a:buNone/>
            </a:pPr>
            <a:r>
              <a:rPr lang="pl-PL" dirty="0"/>
              <a:t>2) jest głuchy, niemy lub niewidomy;</a:t>
            </a:r>
          </a:p>
          <a:p>
            <a:pPr marL="0" indent="0">
              <a:buNone/>
            </a:pPr>
            <a:r>
              <a:rPr lang="pl-PL" dirty="0"/>
              <a:t>3) zachodzi uzasadniona wątpliwość, czy jego zdolność rozpoznania znaczenia</a:t>
            </a:r>
          </a:p>
          <a:p>
            <a:pPr marL="0" indent="0">
              <a:buNone/>
            </a:pPr>
            <a:r>
              <a:rPr lang="pl-PL" dirty="0"/>
              <a:t>czynu lub kierowania swoim postępowaniem nie była w czasie popełnienia</a:t>
            </a:r>
          </a:p>
          <a:p>
            <a:pPr marL="0" indent="0">
              <a:buNone/>
            </a:pPr>
            <a:r>
              <a:rPr lang="pl-PL" dirty="0"/>
              <a:t>tego czynu wyłączona lub w znacznym stopniu ograniczona;</a:t>
            </a:r>
          </a:p>
        </p:txBody>
      </p:sp>
    </p:spTree>
    <p:extLst>
      <p:ext uri="{BB962C8B-B14F-4D97-AF65-F5344CB8AC3E}">
        <p14:creationId xmlns:p14="http://schemas.microsoft.com/office/powerpoint/2010/main" val="325499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fontScale="92500" lnSpcReduction="20000"/>
          </a:bodyPr>
          <a:lstStyle/>
          <a:p>
            <a:pPr marL="0" indent="0">
              <a:buNone/>
            </a:pPr>
            <a:r>
              <a:rPr lang="pl-PL" dirty="0"/>
              <a:t>4) zachodzi uzasadniona wątpliwość, czy stan jego zdrowia psychicznego</a:t>
            </a:r>
          </a:p>
          <a:p>
            <a:pPr marL="0" indent="0">
              <a:buNone/>
            </a:pPr>
            <a:r>
              <a:rPr lang="pl-PL" dirty="0"/>
              <a:t>pozwala na udział w postępowaniu lub prowadzenie obrony w sposób</a:t>
            </a:r>
          </a:p>
          <a:p>
            <a:pPr marL="0" indent="0">
              <a:buNone/>
            </a:pPr>
            <a:r>
              <a:rPr lang="pl-PL" dirty="0"/>
              <a:t>samodzielny oraz rozsądny.</a:t>
            </a:r>
          </a:p>
          <a:p>
            <a:pPr marL="0" indent="0">
              <a:buNone/>
            </a:pPr>
            <a:r>
              <a:rPr lang="pl-PL" dirty="0"/>
              <a:t>§ 2. Oskarżony musi mieć obrońcę również wtedy, gdy sąd uzna to za</a:t>
            </a:r>
          </a:p>
          <a:p>
            <a:pPr marL="0" indent="0">
              <a:buNone/>
            </a:pPr>
            <a:r>
              <a:rPr lang="pl-PL" b="1" dirty="0"/>
              <a:t>niezbędne ze względu na inne okoliczności utrudniające obronę</a:t>
            </a:r>
            <a:r>
              <a:rPr lang="pl-PL" dirty="0"/>
              <a:t>.</a:t>
            </a:r>
          </a:p>
          <a:p>
            <a:pPr marL="0" indent="0">
              <a:buNone/>
            </a:pPr>
            <a:r>
              <a:rPr lang="pl-PL" dirty="0"/>
              <a:t>§ 3. W wypadkach, o których mowa w § 1 i 2, udział obrońcy jest</a:t>
            </a:r>
          </a:p>
          <a:p>
            <a:pPr marL="0" indent="0">
              <a:buNone/>
            </a:pPr>
            <a:r>
              <a:rPr lang="pl-PL" dirty="0"/>
              <a:t>obowiązkowy w rozprawie oraz w tych posiedzeniach, w których obowiązkowy</a:t>
            </a:r>
          </a:p>
          <a:p>
            <a:pPr marL="0" indent="0">
              <a:buNone/>
            </a:pPr>
            <a:r>
              <a:rPr lang="pl-PL" dirty="0"/>
              <a:t>jest udział oskarżonego</a:t>
            </a:r>
          </a:p>
          <a:p>
            <a:pPr marL="0" indent="0">
              <a:buNone/>
            </a:pPr>
            <a:endParaRPr lang="pl-PL" dirty="0"/>
          </a:p>
        </p:txBody>
      </p:sp>
    </p:spTree>
    <p:extLst>
      <p:ext uri="{BB962C8B-B14F-4D97-AF65-F5344CB8AC3E}">
        <p14:creationId xmlns:p14="http://schemas.microsoft.com/office/powerpoint/2010/main" val="1260171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F927F5-84E7-4F2C-9B56-DE59FAB98FBD}"/>
              </a:ext>
            </a:extLst>
          </p:cNvPr>
          <p:cNvSpPr>
            <a:spLocks noGrp="1"/>
          </p:cNvSpPr>
          <p:nvPr>
            <p:ph type="title"/>
          </p:nvPr>
        </p:nvSpPr>
        <p:spPr/>
        <p:txBody>
          <a:bodyPr/>
          <a:lstStyle/>
          <a:p>
            <a:r>
              <a:rPr lang="pl-PL" dirty="0"/>
              <a:t>Obrona obligatoryjna c.d.</a:t>
            </a:r>
          </a:p>
        </p:txBody>
      </p:sp>
      <p:sp>
        <p:nvSpPr>
          <p:cNvPr id="3" name="Symbol zastępczy zawartości 2">
            <a:extLst>
              <a:ext uri="{FF2B5EF4-FFF2-40B4-BE49-F238E27FC236}">
                <a16:creationId xmlns:a16="http://schemas.microsoft.com/office/drawing/2014/main" id="{A72CB01F-6C45-4BC9-9FAB-4E6711628254}"/>
              </a:ext>
            </a:extLst>
          </p:cNvPr>
          <p:cNvSpPr>
            <a:spLocks noGrp="1"/>
          </p:cNvSpPr>
          <p:nvPr>
            <p:ph idx="1"/>
          </p:nvPr>
        </p:nvSpPr>
        <p:spPr/>
        <p:txBody>
          <a:bodyPr>
            <a:normAutofit/>
          </a:bodyPr>
          <a:lstStyle/>
          <a:p>
            <a:pPr marL="0" indent="0">
              <a:buNone/>
            </a:pPr>
            <a:r>
              <a:rPr lang="pl-PL" sz="3200" b="1" dirty="0"/>
              <a:t>Art. 80. Oskarżony musi mieć obrońcę w postępowaniu przed sądem okręgowym, jeżeli zarzucono mu zbrodnię. </a:t>
            </a:r>
          </a:p>
          <a:p>
            <a:pPr marL="0" indent="0">
              <a:buNone/>
            </a:pPr>
            <a:r>
              <a:rPr lang="pl-PL" sz="3200" b="1" dirty="0"/>
              <a:t>W takim wypadku udział obrońcy</a:t>
            </a:r>
          </a:p>
          <a:p>
            <a:pPr marL="0" indent="0">
              <a:buNone/>
            </a:pPr>
            <a:r>
              <a:rPr lang="pl-PL" sz="3200" b="1" dirty="0"/>
              <a:t>w rozprawie głównej jest obowiązkowy.</a:t>
            </a:r>
          </a:p>
        </p:txBody>
      </p:sp>
    </p:spTree>
    <p:extLst>
      <p:ext uri="{BB962C8B-B14F-4D97-AF65-F5344CB8AC3E}">
        <p14:creationId xmlns:p14="http://schemas.microsoft.com/office/powerpoint/2010/main" val="3164720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4B2403-FE37-495E-A786-09F32BFAE599}"/>
              </a:ext>
            </a:extLst>
          </p:cNvPr>
          <p:cNvSpPr>
            <a:spLocks noGrp="1"/>
          </p:cNvSpPr>
          <p:nvPr>
            <p:ph type="title"/>
          </p:nvPr>
        </p:nvSpPr>
        <p:spPr/>
        <p:txBody>
          <a:bodyPr/>
          <a:lstStyle/>
          <a:p>
            <a:r>
              <a:rPr lang="pl-PL" dirty="0"/>
              <a:t>Obrona z urzędu</a:t>
            </a:r>
          </a:p>
        </p:txBody>
      </p:sp>
      <p:sp>
        <p:nvSpPr>
          <p:cNvPr id="3" name="Symbol zastępczy zawartości 2">
            <a:extLst>
              <a:ext uri="{FF2B5EF4-FFF2-40B4-BE49-F238E27FC236}">
                <a16:creationId xmlns:a16="http://schemas.microsoft.com/office/drawing/2014/main" id="{A877C600-6501-4F79-A95A-8E409474DB55}"/>
              </a:ext>
            </a:extLst>
          </p:cNvPr>
          <p:cNvSpPr>
            <a:spLocks noGrp="1"/>
          </p:cNvSpPr>
          <p:nvPr>
            <p:ph idx="1"/>
          </p:nvPr>
        </p:nvSpPr>
        <p:spPr/>
        <p:txBody>
          <a:bodyPr>
            <a:normAutofit fontScale="92500" lnSpcReduction="10000"/>
          </a:bodyPr>
          <a:lstStyle/>
          <a:p>
            <a:pPr marL="0" indent="0" algn="just">
              <a:buNone/>
            </a:pPr>
            <a:r>
              <a:rPr lang="pl-PL" dirty="0"/>
              <a:t>Art. 78. § 1. Oskarżony, który nie ma obrońcy z wyboru, może żądać, aby mu wyznaczono obrońcę z urzędu, jeżeli w sposób należyty wykaże, że nie jest w stanie ponieść kosztów obrony bez uszczerbku dla niezbędnego utrzymania siebie i rodziny.</a:t>
            </a:r>
          </a:p>
          <a:p>
            <a:pPr marL="0" indent="0" algn="just">
              <a:buNone/>
            </a:pPr>
            <a:r>
              <a:rPr lang="pl-PL" dirty="0"/>
              <a:t>§ 1a. Przepis § 1 stosuje się odpowiednio, jeżeli oskarżony żąda wyznaczenia obrońcy z urzędu w celu dokonania określonej czynności procesowej.</a:t>
            </a:r>
          </a:p>
          <a:p>
            <a:pPr marL="0" indent="0" algn="just">
              <a:buNone/>
            </a:pPr>
            <a:r>
              <a:rPr lang="pl-PL" dirty="0"/>
              <a:t>§ 2. Sąd może cofnąć wyznaczenie obrońcy, jeżeli okaże się, że nie istnieją okoliczności, na podstawie których go wyznaczono. Na postanowienie o cofnięciu wyznaczenia obrońcy przysługuje zażalenie do innego równorzędnego składu tego Sądu.</a:t>
            </a:r>
          </a:p>
        </p:txBody>
      </p:sp>
    </p:spTree>
    <p:extLst>
      <p:ext uri="{BB962C8B-B14F-4D97-AF65-F5344CB8AC3E}">
        <p14:creationId xmlns:p14="http://schemas.microsoft.com/office/powerpoint/2010/main" val="223466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916239-0BE8-481E-86DB-CCA46483A3AE}"/>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38671208-3C1A-4171-AD03-B2DA87545C40}"/>
              </a:ext>
            </a:extLst>
          </p:cNvPr>
          <p:cNvSpPr>
            <a:spLocks noGrp="1"/>
          </p:cNvSpPr>
          <p:nvPr>
            <p:ph idx="1"/>
          </p:nvPr>
        </p:nvSpPr>
        <p:spPr/>
        <p:txBody>
          <a:bodyPr/>
          <a:lstStyle/>
          <a:p>
            <a:pPr marL="0" indent="0">
              <a:buNone/>
            </a:pPr>
            <a:r>
              <a:rPr lang="pl-PL" dirty="0"/>
              <a:t>Art. 83. § 1. Obrońcę ustanawia oskarżony; do czasu ustanowienia obrońcy</a:t>
            </a:r>
          </a:p>
          <a:p>
            <a:pPr marL="0" indent="0">
              <a:buNone/>
            </a:pPr>
            <a:r>
              <a:rPr lang="pl-PL" dirty="0"/>
              <a:t>przez oskarżonego pozbawionego wolności, obrońcę może ustanowić inna osoba, o czym niezwłocznie zawiadamia się oskarżonego.</a:t>
            </a:r>
          </a:p>
          <a:p>
            <a:pPr marL="0" indent="0">
              <a:buNone/>
            </a:pPr>
            <a:r>
              <a:rPr lang="pl-PL" dirty="0"/>
              <a:t>§ 2. Upoważnienie do obrony może być udzielone na piśmie albo przez</a:t>
            </a:r>
          </a:p>
          <a:p>
            <a:pPr marL="0" indent="0">
              <a:buNone/>
            </a:pPr>
            <a:r>
              <a:rPr lang="pl-PL" dirty="0"/>
              <a:t>oświadczenie do protokołu organu prowadzącego postępowanie karne.</a:t>
            </a:r>
          </a:p>
        </p:txBody>
      </p:sp>
    </p:spTree>
    <p:extLst>
      <p:ext uri="{BB962C8B-B14F-4D97-AF65-F5344CB8AC3E}">
        <p14:creationId xmlns:p14="http://schemas.microsoft.com/office/powerpoint/2010/main" val="1281000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F63EC5-A157-4081-AB21-B3E35777B73D}"/>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6FE99154-9FAA-4AF2-9602-B22DB246781C}"/>
              </a:ext>
            </a:extLst>
          </p:cNvPr>
          <p:cNvSpPr>
            <a:spLocks noGrp="1"/>
          </p:cNvSpPr>
          <p:nvPr>
            <p:ph idx="1"/>
          </p:nvPr>
        </p:nvSpPr>
        <p:spPr/>
        <p:txBody>
          <a:bodyPr/>
          <a:lstStyle/>
          <a:p>
            <a:endParaRPr lang="pl-PL" dirty="0"/>
          </a:p>
        </p:txBody>
      </p:sp>
      <p:pic>
        <p:nvPicPr>
          <p:cNvPr id="4" name="Obraz 3">
            <a:extLst>
              <a:ext uri="{FF2B5EF4-FFF2-40B4-BE49-F238E27FC236}">
                <a16:creationId xmlns:a16="http://schemas.microsoft.com/office/drawing/2014/main" id="{4CCA3AD7-7086-44E2-B30F-D82C33104B97}"/>
              </a:ext>
            </a:extLst>
          </p:cNvPr>
          <p:cNvPicPr>
            <a:picLocks noChangeAspect="1"/>
          </p:cNvPicPr>
          <p:nvPr/>
        </p:nvPicPr>
        <p:blipFill>
          <a:blip r:embed="rId2"/>
          <a:stretch>
            <a:fillRect/>
          </a:stretch>
        </p:blipFill>
        <p:spPr>
          <a:xfrm>
            <a:off x="1698171" y="297565"/>
            <a:ext cx="9059365" cy="6262870"/>
          </a:xfrm>
          <a:prstGeom prst="rect">
            <a:avLst/>
          </a:prstGeom>
        </p:spPr>
      </p:pic>
    </p:spTree>
    <p:extLst>
      <p:ext uri="{BB962C8B-B14F-4D97-AF65-F5344CB8AC3E}">
        <p14:creationId xmlns:p14="http://schemas.microsoft.com/office/powerpoint/2010/main" val="350266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2D942F-6C53-4562-974E-33F7F0817F83}"/>
              </a:ext>
            </a:extLst>
          </p:cNvPr>
          <p:cNvSpPr>
            <a:spLocks noGrp="1"/>
          </p:cNvSpPr>
          <p:nvPr>
            <p:ph type="title"/>
          </p:nvPr>
        </p:nvSpPr>
        <p:spPr/>
        <p:txBody>
          <a:bodyPr/>
          <a:lstStyle/>
          <a:p>
            <a:r>
              <a:rPr lang="pl-PL" dirty="0"/>
              <a:t>Prawo do obrony w Konstytucji RP</a:t>
            </a:r>
          </a:p>
        </p:txBody>
      </p:sp>
      <p:sp>
        <p:nvSpPr>
          <p:cNvPr id="3" name="Symbol zastępczy zawartości 2">
            <a:extLst>
              <a:ext uri="{FF2B5EF4-FFF2-40B4-BE49-F238E27FC236}">
                <a16:creationId xmlns:a16="http://schemas.microsoft.com/office/drawing/2014/main" id="{A0A037CA-5A72-4443-A968-54EF0280F67E}"/>
              </a:ext>
            </a:extLst>
          </p:cNvPr>
          <p:cNvSpPr>
            <a:spLocks noGrp="1"/>
          </p:cNvSpPr>
          <p:nvPr>
            <p:ph idx="1"/>
          </p:nvPr>
        </p:nvSpPr>
        <p:spPr>
          <a:xfrm>
            <a:off x="1295401" y="2556932"/>
            <a:ext cx="6803570" cy="3318936"/>
          </a:xfrm>
        </p:spPr>
        <p:txBody>
          <a:bodyPr>
            <a:normAutofit lnSpcReduction="10000"/>
          </a:bodyPr>
          <a:lstStyle/>
          <a:p>
            <a:pPr marL="0" indent="0" algn="just">
              <a:buNone/>
            </a:pPr>
            <a:r>
              <a:rPr lang="pl-PL" sz="3200" b="1" dirty="0"/>
              <a:t>Każdy, przeciw komu prowadzone jest postępowanie karne, ma prawo do obrony we wszystkich stadiach postępowania. Może on w szczególności wybrać obrońcę lub na zasadach określonych w ustawie korzystać z obrońcy z urzędu.</a:t>
            </a:r>
          </a:p>
        </p:txBody>
      </p:sp>
      <p:pic>
        <p:nvPicPr>
          <p:cNvPr id="4" name="Obraz 3">
            <a:extLst>
              <a:ext uri="{FF2B5EF4-FFF2-40B4-BE49-F238E27FC236}">
                <a16:creationId xmlns:a16="http://schemas.microsoft.com/office/drawing/2014/main" id="{5A12E4D9-AA5D-49C1-A89C-0FA89E5977CA}"/>
              </a:ext>
            </a:extLst>
          </p:cNvPr>
          <p:cNvPicPr>
            <a:picLocks noChangeAspect="1"/>
          </p:cNvPicPr>
          <p:nvPr/>
        </p:nvPicPr>
        <p:blipFill>
          <a:blip r:embed="rId2"/>
          <a:stretch>
            <a:fillRect/>
          </a:stretch>
        </p:blipFill>
        <p:spPr>
          <a:xfrm>
            <a:off x="8422294" y="3160388"/>
            <a:ext cx="3116661" cy="2112023"/>
          </a:xfrm>
          <a:prstGeom prst="rect">
            <a:avLst/>
          </a:prstGeom>
        </p:spPr>
      </p:pic>
    </p:spTree>
    <p:extLst>
      <p:ext uri="{BB962C8B-B14F-4D97-AF65-F5344CB8AC3E}">
        <p14:creationId xmlns:p14="http://schemas.microsoft.com/office/powerpoint/2010/main" val="3522905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B38A33-BAC8-47FA-9F43-D5BE3605285E}"/>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a16="http://schemas.microsoft.com/office/drawing/2014/main" id="{BE02F007-75D2-4E81-946C-1030D9EC403C}"/>
              </a:ext>
            </a:extLst>
          </p:cNvPr>
          <p:cNvPicPr>
            <a:picLocks noGrp="1" noChangeAspect="1"/>
          </p:cNvPicPr>
          <p:nvPr>
            <p:ph idx="1"/>
          </p:nvPr>
        </p:nvPicPr>
        <p:blipFill>
          <a:blip r:embed="rId2"/>
          <a:stretch>
            <a:fillRect/>
          </a:stretch>
        </p:blipFill>
        <p:spPr>
          <a:xfrm>
            <a:off x="1295402" y="410547"/>
            <a:ext cx="9360157" cy="6008913"/>
          </a:xfrm>
          <a:prstGeom prst="rect">
            <a:avLst/>
          </a:prstGeom>
        </p:spPr>
      </p:pic>
    </p:spTree>
    <p:extLst>
      <p:ext uri="{BB962C8B-B14F-4D97-AF65-F5344CB8AC3E}">
        <p14:creationId xmlns:p14="http://schemas.microsoft.com/office/powerpoint/2010/main" val="287582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E6846D-71A6-4936-BF94-5DF9989E6B50}"/>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4DB0FF4-CB71-4CEE-8465-B940DAF46980}"/>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3E2329A6-7BE0-43CB-8818-30D5F7109E0D}"/>
              </a:ext>
            </a:extLst>
          </p:cNvPr>
          <p:cNvPicPr>
            <a:picLocks noChangeAspect="1"/>
          </p:cNvPicPr>
          <p:nvPr/>
        </p:nvPicPr>
        <p:blipFill>
          <a:blip r:embed="rId2"/>
          <a:stretch>
            <a:fillRect/>
          </a:stretch>
        </p:blipFill>
        <p:spPr>
          <a:xfrm>
            <a:off x="763010" y="632049"/>
            <a:ext cx="10956239" cy="5243819"/>
          </a:xfrm>
          <a:prstGeom prst="rect">
            <a:avLst/>
          </a:prstGeom>
        </p:spPr>
      </p:pic>
    </p:spTree>
    <p:extLst>
      <p:ext uri="{BB962C8B-B14F-4D97-AF65-F5344CB8AC3E}">
        <p14:creationId xmlns:p14="http://schemas.microsoft.com/office/powerpoint/2010/main" val="1851717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F178E8-309E-4604-95EF-35633B42DDB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16BE71F-193D-4342-808C-FCB889EDECA0}"/>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B44928BE-4E18-4D3F-9EF3-DD650547750B}"/>
              </a:ext>
            </a:extLst>
          </p:cNvPr>
          <p:cNvPicPr>
            <a:picLocks noChangeAspect="1"/>
          </p:cNvPicPr>
          <p:nvPr/>
        </p:nvPicPr>
        <p:blipFill>
          <a:blip r:embed="rId2"/>
          <a:stretch>
            <a:fillRect/>
          </a:stretch>
        </p:blipFill>
        <p:spPr>
          <a:xfrm>
            <a:off x="2039978" y="466531"/>
            <a:ext cx="8112041" cy="5645444"/>
          </a:xfrm>
          <a:prstGeom prst="rect">
            <a:avLst/>
          </a:prstGeom>
        </p:spPr>
      </p:pic>
    </p:spTree>
    <p:extLst>
      <p:ext uri="{BB962C8B-B14F-4D97-AF65-F5344CB8AC3E}">
        <p14:creationId xmlns:p14="http://schemas.microsoft.com/office/powerpoint/2010/main" val="134137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b="1" dirty="0"/>
              <a:t>Art. 6 ust. 3 EKPC</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a:xfrm>
            <a:off x="1295401" y="2556931"/>
            <a:ext cx="9601196" cy="3582611"/>
          </a:xfrm>
        </p:spPr>
        <p:txBody>
          <a:bodyPr>
            <a:normAutofit fontScale="85000" lnSpcReduction="10000"/>
          </a:bodyPr>
          <a:lstStyle/>
          <a:p>
            <a:pPr marL="0" indent="0">
              <a:buNone/>
            </a:pPr>
            <a:r>
              <a:rPr lang="pl-PL" dirty="0"/>
              <a:t>3. Każdy oskarżony o popełnienie czynu zagrożonego karą ma co najmniej prawo do:</a:t>
            </a:r>
          </a:p>
          <a:p>
            <a:pPr marL="0" indent="0">
              <a:buNone/>
            </a:pPr>
            <a:r>
              <a:rPr lang="pl-PL" dirty="0"/>
              <a:t>a) niezwłocznego otrzymania szczegółowej informacji w języku dla niego zrozumiałym o istocie i przyczynie skierowanego przeciwko niemu oskarżenia;</a:t>
            </a:r>
          </a:p>
          <a:p>
            <a:pPr marL="0" indent="0">
              <a:buNone/>
            </a:pPr>
            <a:r>
              <a:rPr lang="pl-PL" dirty="0"/>
              <a:t>b) posiadania odpowiedniego czasu i możliwości do przygotowania obrony;</a:t>
            </a:r>
          </a:p>
          <a:p>
            <a:pPr marL="0" indent="0">
              <a:buNone/>
            </a:pPr>
            <a:r>
              <a:rPr lang="pl-PL" dirty="0"/>
              <a:t>c) bronienia się osobiście lub przez ustanowionego przez siebie obrońcę, a jeśli nie ma wystarczających środków na pokrycie kosztów obrony - do bezpłatnego korzystania z pomocy obrońcy wyznaczonego z urzędu, gdy wymaga tego dobro wymiaru sprawiedliwości;</a:t>
            </a:r>
          </a:p>
          <a:p>
            <a:pPr marL="0" indent="0">
              <a:buNone/>
            </a:pPr>
            <a:r>
              <a:rPr lang="pl-PL" dirty="0"/>
              <a:t>d) przesłuchania lub spowodowania przesłuchania świadków oskarżenia oraz żądania obecności i przesłuchania świadków obrony na takich samych warunkach jak świadków oskarżenia;</a:t>
            </a:r>
          </a:p>
        </p:txBody>
      </p:sp>
    </p:spTree>
    <p:extLst>
      <p:ext uri="{BB962C8B-B14F-4D97-AF65-F5344CB8AC3E}">
        <p14:creationId xmlns:p14="http://schemas.microsoft.com/office/powerpoint/2010/main" val="250297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dirty="0"/>
              <a:t>Prawo do obrony w KPK</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fontScale="92500" lnSpcReduction="10000"/>
          </a:bodyPr>
          <a:lstStyle/>
          <a:p>
            <a:pPr marL="0" indent="0">
              <a:buNone/>
            </a:pPr>
            <a:r>
              <a:rPr lang="pl-PL" sz="3200" b="1" dirty="0"/>
              <a:t>Oskarżonemu przysługuje prawo do obrony, w tym prawo do korzystania z pomocy obrońcy, o czym należy go pouczyć.</a:t>
            </a:r>
            <a:br>
              <a:rPr lang="pl-PL" sz="3200" b="1" dirty="0"/>
            </a:br>
            <a:br>
              <a:rPr lang="pl-PL" sz="3200" b="1" dirty="0"/>
            </a:br>
            <a:r>
              <a:rPr lang="pl-PL" sz="3200" i="1" dirty="0"/>
              <a:t>(art. 71 § 3 k.p.k. Jeżeli kodeks niniejszy używa w znaczeniu ogólnym określenia „oskarżony”, odpowiednie przepisy mają zastosowanie także do podejrzanego)</a:t>
            </a:r>
          </a:p>
          <a:p>
            <a:pPr marL="0" indent="0">
              <a:buNone/>
            </a:pPr>
            <a:endParaRPr lang="pl-PL" sz="3200" b="1" dirty="0"/>
          </a:p>
        </p:txBody>
      </p:sp>
    </p:spTree>
    <p:extLst>
      <p:ext uri="{BB962C8B-B14F-4D97-AF65-F5344CB8AC3E}">
        <p14:creationId xmlns:p14="http://schemas.microsoft.com/office/powerpoint/2010/main" val="410973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9E0087A-C5AC-4153-961A-B322078D2AE0}"/>
              </a:ext>
            </a:extLst>
          </p:cNvPr>
          <p:cNvSpPr>
            <a:spLocks noGrp="1"/>
          </p:cNvSpPr>
          <p:nvPr>
            <p:ph idx="1"/>
          </p:nvPr>
        </p:nvSpPr>
        <p:spPr>
          <a:xfrm>
            <a:off x="1295402" y="709127"/>
            <a:ext cx="9601196" cy="6643396"/>
          </a:xfrm>
        </p:spPr>
        <p:txBody>
          <a:bodyPr>
            <a:normAutofit/>
          </a:bodyPr>
          <a:lstStyle/>
          <a:p>
            <a:pPr marL="0" indent="0">
              <a:buNone/>
            </a:pPr>
            <a:r>
              <a:rPr lang="pl-PL" b="1" dirty="0"/>
              <a:t>„Prawo do obrony otrzymało rangę prawa konstytucyjnie chronionego, z uwagi na jego fundamentalne znaczenie dla postępowań penalnych, jak również dlatego, że prawo to jest elementarnym standardem demokratycznego państwa </a:t>
            </a:r>
            <a:r>
              <a:rPr lang="pl-PL" b="1" dirty="0" err="1"/>
              <a:t>prawnego.Uzyskanie</a:t>
            </a:r>
            <a:r>
              <a:rPr lang="pl-PL" b="1" dirty="0"/>
              <a:t> pomocy prawnej, w tym nieodpłatnej, determinuje realizację określonego w art. 45 ust. 1 Konstytucji RP prawa do sądu. Nie można bowiem mówić o sprawiedliwym, rzetelnym procesie sądowym, jeśli prawo do obrony będzie prawem iluzorycznym”</a:t>
            </a:r>
            <a:br>
              <a:rPr lang="pl-PL" dirty="0"/>
            </a:br>
            <a:r>
              <a:rPr lang="pl-PL" dirty="0"/>
              <a:t>(dr Marta Kolendowska-</a:t>
            </a:r>
            <a:r>
              <a:rPr lang="pl-PL" dirty="0" err="1"/>
              <a:t>Matejczuk</a:t>
            </a:r>
            <a:r>
              <a:rPr lang="pl-PL" dirty="0"/>
              <a:t>, Konstytucyjne prawo do obrony  w działalności Rzecznika Praw Obywatelskich, Warszawa 2013, źródło internetowe:</a:t>
            </a:r>
            <a:r>
              <a:rPr lang="pl-PL" sz="2800" dirty="0"/>
              <a:t> </a:t>
            </a:r>
            <a:r>
              <a:rPr lang="pl-PL" sz="1800" dirty="0"/>
              <a:t>https://www.rpo.gov.pl/sites/default/files/Konstytucyjne%20prawo%20do%20obrony%20w%20dzia%C5%82alno%C5%9Bci%20Rzecznika%20Praw%20Obywatelskich.pdf)</a:t>
            </a:r>
            <a:endParaRPr lang="pl-PL" sz="2800" dirty="0"/>
          </a:p>
        </p:txBody>
      </p:sp>
    </p:spTree>
    <p:extLst>
      <p:ext uri="{BB962C8B-B14F-4D97-AF65-F5344CB8AC3E}">
        <p14:creationId xmlns:p14="http://schemas.microsoft.com/office/powerpoint/2010/main" val="357350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b="1" dirty="0"/>
              <a:t>Granice prawa do obrony</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p:txBody>
          <a:bodyPr>
            <a:normAutofit/>
          </a:bodyPr>
          <a:lstStyle/>
          <a:p>
            <a:r>
              <a:rPr lang="pl-PL" b="1" dirty="0"/>
              <a:t>1. Podmiotowe </a:t>
            </a:r>
            <a:r>
              <a:rPr lang="pl-PL" dirty="0"/>
              <a:t>– prawo do obrony przysługuje oskarżonemu w szerokim znaczeniu: objęty nim jest podejrzany w postępowaniu przygotowawczym (wynika to z 42 ust. 2 KRP), oskarżony przed sądem – ten komu formalnie został przedstawiony zarzut przestępstwa.</a:t>
            </a:r>
          </a:p>
          <a:p>
            <a:r>
              <a:rPr lang="pl-PL" b="1" dirty="0"/>
              <a:t>2. Przedmiotowe </a:t>
            </a:r>
            <a:r>
              <a:rPr lang="pl-PL" dirty="0"/>
              <a:t>– w postępowaniu karnym – w toku postępowania na wszystkich jego etapach, nieingerencja w inne dobra prawne.</a:t>
            </a:r>
          </a:p>
          <a:p>
            <a:r>
              <a:rPr lang="pl-PL" b="1" dirty="0"/>
              <a:t>3. Temporalne – </a:t>
            </a:r>
            <a:r>
              <a:rPr lang="pl-PL" dirty="0"/>
              <a:t>od momentu skierowania ścigania przeciwko osobie do prawomocnego rozstrzygnięcia.</a:t>
            </a:r>
          </a:p>
        </p:txBody>
      </p:sp>
    </p:spTree>
    <p:extLst>
      <p:ext uri="{BB962C8B-B14F-4D97-AF65-F5344CB8AC3E}">
        <p14:creationId xmlns:p14="http://schemas.microsoft.com/office/powerpoint/2010/main" val="401869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normAutofit fontScale="90000"/>
          </a:bodyPr>
          <a:lstStyle/>
          <a:p>
            <a:r>
              <a:rPr lang="pl-PL" b="1" dirty="0"/>
              <a:t>Obrona w znaczeniu materialnym i formalnym</a:t>
            </a:r>
          </a:p>
        </p:txBody>
      </p:sp>
      <p:pic>
        <p:nvPicPr>
          <p:cNvPr id="4" name="Obraz 3">
            <a:extLst>
              <a:ext uri="{FF2B5EF4-FFF2-40B4-BE49-F238E27FC236}">
                <a16:creationId xmlns:a16="http://schemas.microsoft.com/office/drawing/2014/main" id="{3068ABFE-BA53-4809-A61D-50DA0C5EE5BD}"/>
              </a:ext>
            </a:extLst>
          </p:cNvPr>
          <p:cNvPicPr>
            <a:picLocks noChangeAspect="1"/>
          </p:cNvPicPr>
          <p:nvPr/>
        </p:nvPicPr>
        <p:blipFill>
          <a:blip r:embed="rId2"/>
          <a:stretch>
            <a:fillRect/>
          </a:stretch>
        </p:blipFill>
        <p:spPr>
          <a:xfrm>
            <a:off x="2085620" y="2715706"/>
            <a:ext cx="481626" cy="1426588"/>
          </a:xfrm>
          <a:prstGeom prst="rect">
            <a:avLst/>
          </a:prstGeom>
        </p:spPr>
      </p:pic>
      <p:pic>
        <p:nvPicPr>
          <p:cNvPr id="5" name="Obraz 4">
            <a:extLst>
              <a:ext uri="{FF2B5EF4-FFF2-40B4-BE49-F238E27FC236}">
                <a16:creationId xmlns:a16="http://schemas.microsoft.com/office/drawing/2014/main" id="{9FAB87AB-F53F-4888-A77C-F16FFEAFC1D1}"/>
              </a:ext>
            </a:extLst>
          </p:cNvPr>
          <p:cNvPicPr>
            <a:picLocks noChangeAspect="1"/>
          </p:cNvPicPr>
          <p:nvPr/>
        </p:nvPicPr>
        <p:blipFill>
          <a:blip r:embed="rId2"/>
          <a:stretch>
            <a:fillRect/>
          </a:stretch>
        </p:blipFill>
        <p:spPr>
          <a:xfrm>
            <a:off x="8803660" y="2715706"/>
            <a:ext cx="481626" cy="1426588"/>
          </a:xfrm>
          <a:prstGeom prst="rect">
            <a:avLst/>
          </a:prstGeom>
        </p:spPr>
      </p:pic>
      <p:sp>
        <p:nvSpPr>
          <p:cNvPr id="6" name="pole tekstowe 5">
            <a:extLst>
              <a:ext uri="{FF2B5EF4-FFF2-40B4-BE49-F238E27FC236}">
                <a16:creationId xmlns:a16="http://schemas.microsoft.com/office/drawing/2014/main" id="{53CDA390-6731-4A54-824E-0C6B3FFA3550}"/>
              </a:ext>
            </a:extLst>
          </p:cNvPr>
          <p:cNvSpPr txBox="1"/>
          <p:nvPr/>
        </p:nvSpPr>
        <p:spPr>
          <a:xfrm>
            <a:off x="1567542" y="4329404"/>
            <a:ext cx="9461241" cy="1815882"/>
          </a:xfrm>
          <a:prstGeom prst="rect">
            <a:avLst/>
          </a:prstGeom>
          <a:noFill/>
        </p:spPr>
        <p:txBody>
          <a:bodyPr wrap="square" rtlCol="0">
            <a:spAutoFit/>
          </a:bodyPr>
          <a:lstStyle/>
          <a:p>
            <a:r>
              <a:rPr lang="pl-PL" sz="2800" b="1" dirty="0"/>
              <a:t>FORMALNYM							MATERIALNYM</a:t>
            </a:r>
          </a:p>
          <a:p>
            <a:r>
              <a:rPr lang="pl-PL" sz="2800" dirty="0"/>
              <a:t>= to procesowa pozycja obrońcy,            zespół uprawnień samego</a:t>
            </a:r>
          </a:p>
          <a:p>
            <a:r>
              <a:rPr lang="pl-PL" sz="2800" dirty="0"/>
              <a:t>czyli wszelkie instrumenty, w które          oskarżonego</a:t>
            </a:r>
          </a:p>
          <a:p>
            <a:r>
              <a:rPr lang="pl-PL" sz="2800" dirty="0"/>
              <a:t>ustawodawca wyposaża obrońcę</a:t>
            </a:r>
            <a:endParaRPr lang="pl-PL" sz="2400" dirty="0"/>
          </a:p>
        </p:txBody>
      </p:sp>
    </p:spTree>
    <p:extLst>
      <p:ext uri="{BB962C8B-B14F-4D97-AF65-F5344CB8AC3E}">
        <p14:creationId xmlns:p14="http://schemas.microsoft.com/office/powerpoint/2010/main" val="273552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FF924-E0B5-4776-B953-27A3D498A467}"/>
              </a:ext>
            </a:extLst>
          </p:cNvPr>
          <p:cNvSpPr>
            <a:spLocks noGrp="1"/>
          </p:cNvSpPr>
          <p:nvPr>
            <p:ph type="title"/>
          </p:nvPr>
        </p:nvSpPr>
        <p:spPr/>
        <p:txBody>
          <a:bodyPr/>
          <a:lstStyle/>
          <a:p>
            <a:r>
              <a:rPr lang="pl-PL" dirty="0"/>
              <a:t>Można wskazać zatem na :</a:t>
            </a:r>
          </a:p>
        </p:txBody>
      </p:sp>
      <p:sp>
        <p:nvSpPr>
          <p:cNvPr id="3" name="Symbol zastępczy zawartości 2">
            <a:extLst>
              <a:ext uri="{FF2B5EF4-FFF2-40B4-BE49-F238E27FC236}">
                <a16:creationId xmlns:a16="http://schemas.microsoft.com/office/drawing/2014/main" id="{0C2764CF-B62D-452E-8B6E-52E307B32E98}"/>
              </a:ext>
            </a:extLst>
          </p:cNvPr>
          <p:cNvSpPr>
            <a:spLocks noGrp="1"/>
          </p:cNvSpPr>
          <p:nvPr>
            <p:ph idx="1"/>
          </p:nvPr>
        </p:nvSpPr>
        <p:spPr>
          <a:xfrm>
            <a:off x="1295401" y="2556932"/>
            <a:ext cx="9601196" cy="3318936"/>
          </a:xfrm>
        </p:spPr>
        <p:txBody>
          <a:bodyPr>
            <a:normAutofit fontScale="92500" lnSpcReduction="10000"/>
          </a:bodyPr>
          <a:lstStyle/>
          <a:p>
            <a:r>
              <a:rPr lang="pl-PL" dirty="0"/>
              <a:t> </a:t>
            </a:r>
            <a:r>
              <a:rPr lang="pl-PL" b="1" dirty="0"/>
              <a:t>obronę merytoryczną </a:t>
            </a:r>
            <a:r>
              <a:rPr lang="pl-PL" dirty="0"/>
              <a:t>– polega na odpierania zarzutów;</a:t>
            </a:r>
          </a:p>
          <a:p>
            <a:r>
              <a:rPr lang="pl-PL" b="1" dirty="0"/>
              <a:t>obronę procesową </a:t>
            </a:r>
            <a:r>
              <a:rPr lang="pl-PL" dirty="0"/>
              <a:t>– polega na walce na płaszczyźnie procesowej: podnoszenie argumentów zmierzających do usunięcia niekorzystnych dla oskarżonego decyzji procesowych;</a:t>
            </a:r>
          </a:p>
          <a:p>
            <a:r>
              <a:rPr lang="pl-PL" dirty="0"/>
              <a:t> </a:t>
            </a:r>
            <a:r>
              <a:rPr lang="pl-PL" b="1" dirty="0"/>
              <a:t>obronę czynną </a:t>
            </a:r>
            <a:r>
              <a:rPr lang="pl-PL" dirty="0"/>
              <a:t>– aktywna, zwalczanie zarzutów za pomocą składania wyjaśnień itp., polemika z zarzutem, dostarczanie informacji i argumentów na korzyść oskarżonego;</a:t>
            </a:r>
          </a:p>
          <a:p>
            <a:r>
              <a:rPr lang="pl-PL" dirty="0"/>
              <a:t> </a:t>
            </a:r>
            <a:r>
              <a:rPr lang="pl-PL" b="1" dirty="0"/>
              <a:t>obronę bierną </a:t>
            </a:r>
            <a:r>
              <a:rPr lang="pl-PL" dirty="0"/>
              <a:t>– oskarżony czeka na dowody dostarczone przez oskarżenia, po to by storpedować te dowody w stosownym momencie.</a:t>
            </a:r>
          </a:p>
        </p:txBody>
      </p:sp>
    </p:spTree>
    <p:extLst>
      <p:ext uri="{BB962C8B-B14F-4D97-AF65-F5344CB8AC3E}">
        <p14:creationId xmlns:p14="http://schemas.microsoft.com/office/powerpoint/2010/main" val="25693335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57</TotalTime>
  <Words>1967</Words>
  <Application>Microsoft Office PowerPoint</Application>
  <PresentationFormat>Panoramiczny</PresentationFormat>
  <Paragraphs>101</Paragraphs>
  <Slides>32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32</vt:i4>
      </vt:variant>
    </vt:vector>
  </HeadingPairs>
  <TitlesOfParts>
    <vt:vector size="36" baseType="lpstr">
      <vt:lpstr>Arial</vt:lpstr>
      <vt:lpstr>Garamond</vt:lpstr>
      <vt:lpstr>Wingdings</vt:lpstr>
      <vt:lpstr>Organiczny</vt:lpstr>
      <vt:lpstr>Prawo do obrony</vt:lpstr>
      <vt:lpstr>Znaczenie prawa do obrony</vt:lpstr>
      <vt:lpstr>Prawo do obrony w Konstytucji RP</vt:lpstr>
      <vt:lpstr>Art. 6 ust. 3 EKPC</vt:lpstr>
      <vt:lpstr>Prawo do obrony w KPK</vt:lpstr>
      <vt:lpstr>Prezentacja programu PowerPoint</vt:lpstr>
      <vt:lpstr>Granice prawa do obrony</vt:lpstr>
      <vt:lpstr>Obrona w znaczeniu materialnym i formalnym</vt:lpstr>
      <vt:lpstr>Można wskazać zatem na :</vt:lpstr>
      <vt:lpstr>Prawo do obrony przysługuje w toku całego procesu i jest realizowane za pomocą uprawnień</vt:lpstr>
      <vt:lpstr>Prezentacja programu PowerPoint</vt:lpstr>
      <vt:lpstr>Prezentacja programu PowerPoint</vt:lpstr>
      <vt:lpstr>Brak obowiązku do dostarczania dowodów przeciwko samemu sobie (nemo se ipsum accusare tenetur)</vt:lpstr>
      <vt:lpstr>Prezentacja programu PowerPoint</vt:lpstr>
      <vt:lpstr>Prezentacja programu PowerPoint</vt:lpstr>
      <vt:lpstr>Podejrzany, a oskarżony</vt:lpstr>
      <vt:lpstr>Osoba podejrzana</vt:lpstr>
      <vt:lpstr>Prezentacja programu PowerPoint</vt:lpstr>
      <vt:lpstr>Prezentacja programu PowerPoint</vt:lpstr>
      <vt:lpstr>Prawo do obrony= Prawo do kłamstwa?</vt:lpstr>
      <vt:lpstr>Oskarżony ma prawo do:</vt:lpstr>
      <vt:lpstr>Prezentacja programu PowerPoint</vt:lpstr>
      <vt:lpstr>Obrona obligatoryjna</vt:lpstr>
      <vt:lpstr>Obrona obligatoryjna</vt:lpstr>
      <vt:lpstr>Prezentacja programu PowerPoint</vt:lpstr>
      <vt:lpstr>Obrona obligatoryjna c.d.</vt:lpstr>
      <vt:lpstr>Obrona z urzędu</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do obrony</dc:title>
  <dc:creator>Paulina</dc:creator>
  <cp:lastModifiedBy>Paulina</cp:lastModifiedBy>
  <cp:revision>7</cp:revision>
  <dcterms:created xsi:type="dcterms:W3CDTF">2018-03-12T20:50:12Z</dcterms:created>
  <dcterms:modified xsi:type="dcterms:W3CDTF">2018-03-12T21:48:00Z</dcterms:modified>
</cp:coreProperties>
</file>