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4" r:id="rId4"/>
    <p:sldId id="263" r:id="rId5"/>
    <p:sldId id="262" r:id="rId6"/>
    <p:sldId id="261" r:id="rId7"/>
    <p:sldId id="260" r:id="rId8"/>
    <p:sldId id="259"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5CF1E33E-523F-47E1-B4D7-1C8411791BB6}" type="datetimeFigureOut">
              <a:rPr lang="pl-PL" smtClean="0"/>
              <a:pPr/>
              <a:t>2019-05-14</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0102A707-0552-4509-AB36-9F5D3A92E54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CF1E33E-523F-47E1-B4D7-1C8411791BB6}" type="datetimeFigureOut">
              <a:rPr lang="pl-PL" smtClean="0"/>
              <a:pPr/>
              <a:t>2019-05-14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2A707-0552-4509-AB36-9F5D3A92E54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CF1E33E-523F-47E1-B4D7-1C8411791BB6}" type="datetimeFigureOut">
              <a:rPr lang="pl-PL" smtClean="0"/>
              <a:pPr/>
              <a:t>2019-05-14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02A707-0552-4509-AB36-9F5D3A92E54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5CF1E33E-523F-47E1-B4D7-1C8411791BB6}" type="datetimeFigureOut">
              <a:rPr lang="pl-PL" smtClean="0"/>
              <a:pPr/>
              <a:t>2019-05-14</a:t>
            </a:fld>
            <a:endParaRPr lang="pl-PL"/>
          </a:p>
        </p:txBody>
      </p:sp>
      <p:sp>
        <p:nvSpPr>
          <p:cNvPr id="9" name="Symbol zastępczy numeru slajdu 8"/>
          <p:cNvSpPr>
            <a:spLocks noGrp="1"/>
          </p:cNvSpPr>
          <p:nvPr>
            <p:ph type="sldNum" sz="quarter" idx="15"/>
          </p:nvPr>
        </p:nvSpPr>
        <p:spPr/>
        <p:txBody>
          <a:bodyPr rtlCol="0"/>
          <a:lstStyle/>
          <a:p>
            <a:fld id="{0102A707-0552-4509-AB36-9F5D3A92E546}"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5CF1E33E-523F-47E1-B4D7-1C8411791BB6}" type="datetimeFigureOut">
              <a:rPr lang="pl-PL" smtClean="0"/>
              <a:pPr/>
              <a:t>2019-05-14</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0102A707-0552-4509-AB36-9F5D3A92E54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5CF1E33E-523F-47E1-B4D7-1C8411791BB6}" type="datetimeFigureOut">
              <a:rPr lang="pl-PL" smtClean="0"/>
              <a:pPr/>
              <a:t>2019-05-14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02A707-0552-4509-AB36-9F5D3A92E546}"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5CF1E33E-523F-47E1-B4D7-1C8411791BB6}" type="datetimeFigureOut">
              <a:rPr lang="pl-PL" smtClean="0"/>
              <a:pPr/>
              <a:t>2019-05-14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02A707-0552-4509-AB36-9F5D3A92E546}"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5CF1E33E-523F-47E1-B4D7-1C8411791BB6}" type="datetimeFigureOut">
              <a:rPr lang="pl-PL" smtClean="0"/>
              <a:pPr/>
              <a:t>2019-05-14</a:t>
            </a:fld>
            <a:endParaRPr lang="pl-PL"/>
          </a:p>
        </p:txBody>
      </p:sp>
      <p:sp>
        <p:nvSpPr>
          <p:cNvPr id="7" name="Symbol zastępczy numeru slajdu 6"/>
          <p:cNvSpPr>
            <a:spLocks noGrp="1"/>
          </p:cNvSpPr>
          <p:nvPr>
            <p:ph type="sldNum" sz="quarter" idx="11"/>
          </p:nvPr>
        </p:nvSpPr>
        <p:spPr/>
        <p:txBody>
          <a:bodyPr rtlCol="0"/>
          <a:lstStyle/>
          <a:p>
            <a:fld id="{0102A707-0552-4509-AB36-9F5D3A92E546}"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CF1E33E-523F-47E1-B4D7-1C8411791BB6}" type="datetimeFigureOut">
              <a:rPr lang="pl-PL" smtClean="0"/>
              <a:pPr/>
              <a:t>2019-05-14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02A707-0552-4509-AB36-9F5D3A92E54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5CF1E33E-523F-47E1-B4D7-1C8411791BB6}" type="datetimeFigureOut">
              <a:rPr lang="pl-PL" smtClean="0"/>
              <a:pPr/>
              <a:t>2019-05-14</a:t>
            </a:fld>
            <a:endParaRPr lang="pl-PL"/>
          </a:p>
        </p:txBody>
      </p:sp>
      <p:sp>
        <p:nvSpPr>
          <p:cNvPr id="22" name="Symbol zastępczy numeru slajdu 21"/>
          <p:cNvSpPr>
            <a:spLocks noGrp="1"/>
          </p:cNvSpPr>
          <p:nvPr>
            <p:ph type="sldNum" sz="quarter" idx="15"/>
          </p:nvPr>
        </p:nvSpPr>
        <p:spPr/>
        <p:txBody>
          <a:bodyPr rtlCol="0"/>
          <a:lstStyle/>
          <a:p>
            <a:fld id="{0102A707-0552-4509-AB36-9F5D3A92E546}"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5CF1E33E-523F-47E1-B4D7-1C8411791BB6}" type="datetimeFigureOut">
              <a:rPr lang="pl-PL" smtClean="0"/>
              <a:pPr/>
              <a:t>2019-05-14</a:t>
            </a:fld>
            <a:endParaRPr lang="pl-PL"/>
          </a:p>
        </p:txBody>
      </p:sp>
      <p:sp>
        <p:nvSpPr>
          <p:cNvPr id="18" name="Symbol zastępczy numeru slajdu 17"/>
          <p:cNvSpPr>
            <a:spLocks noGrp="1"/>
          </p:cNvSpPr>
          <p:nvPr>
            <p:ph type="sldNum" sz="quarter" idx="11"/>
          </p:nvPr>
        </p:nvSpPr>
        <p:spPr/>
        <p:txBody>
          <a:bodyPr rtlCol="0"/>
          <a:lstStyle/>
          <a:p>
            <a:fld id="{0102A707-0552-4509-AB36-9F5D3A92E546}"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F1E33E-523F-47E1-B4D7-1C8411791BB6}" type="datetimeFigureOut">
              <a:rPr lang="pl-PL" smtClean="0"/>
              <a:pPr/>
              <a:t>2019-05-14</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102A707-0552-4509-AB36-9F5D3A92E54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332657"/>
            <a:ext cx="7772400" cy="1296143"/>
          </a:xfrm>
        </p:spPr>
        <p:txBody>
          <a:bodyPr>
            <a:normAutofit/>
          </a:bodyPr>
          <a:lstStyle/>
          <a:p>
            <a:r>
              <a:rPr lang="pl-PL" dirty="0" smtClean="0"/>
              <a:t>Prawo dyplomatyczne i konsularne</a:t>
            </a:r>
            <a:endParaRPr lang="pl-PL" dirty="0"/>
          </a:p>
        </p:txBody>
      </p:sp>
      <p:sp>
        <p:nvSpPr>
          <p:cNvPr id="3" name="Podtytuł 2"/>
          <p:cNvSpPr>
            <a:spLocks noGrp="1"/>
          </p:cNvSpPr>
          <p:nvPr>
            <p:ph type="subTitle" idx="1"/>
          </p:nvPr>
        </p:nvSpPr>
        <p:spPr/>
        <p:txBody>
          <a:bodyPr/>
          <a:lstStyle/>
          <a:p>
            <a:endParaRPr lang="pl-PL" dirty="0"/>
          </a:p>
        </p:txBody>
      </p:sp>
      <p:pic>
        <p:nvPicPr>
          <p:cNvPr id="4" name="Obraz 3" descr="DSC_0937.JPG"/>
          <p:cNvPicPr>
            <a:picLocks noChangeAspect="1"/>
          </p:cNvPicPr>
          <p:nvPr/>
        </p:nvPicPr>
        <p:blipFill>
          <a:blip r:embed="rId2" cstate="print"/>
          <a:stretch>
            <a:fillRect/>
          </a:stretch>
        </p:blipFill>
        <p:spPr>
          <a:xfrm>
            <a:off x="1115616" y="1700808"/>
            <a:ext cx="6876288" cy="42961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Przywileje i immunitety dyplomatyczne o charakterze osobowym</a:t>
            </a:r>
            <a:endParaRPr lang="pl-PL" dirty="0"/>
          </a:p>
        </p:txBody>
      </p:sp>
      <p:sp>
        <p:nvSpPr>
          <p:cNvPr id="3" name="Symbol zastępczy zawartości 2"/>
          <p:cNvSpPr>
            <a:spLocks noGrp="1"/>
          </p:cNvSpPr>
          <p:nvPr>
            <p:ph sz="quarter" idx="1"/>
          </p:nvPr>
        </p:nvSpPr>
        <p:spPr>
          <a:xfrm>
            <a:off x="457200" y="1988840"/>
            <a:ext cx="8229600" cy="4137323"/>
          </a:xfrm>
        </p:spPr>
        <p:txBody>
          <a:bodyPr/>
          <a:lstStyle/>
          <a:p>
            <a:r>
              <a:rPr lang="pl-PL" dirty="0" smtClean="0"/>
              <a:t>Zakres przedmiotowy – treść</a:t>
            </a:r>
          </a:p>
          <a:p>
            <a:r>
              <a:rPr lang="pl-PL" dirty="0" smtClean="0"/>
              <a:t>Zakres podmiotowy – kogo dotyczy?</a:t>
            </a:r>
          </a:p>
          <a:p>
            <a:r>
              <a:rPr lang="pl-PL" dirty="0" smtClean="0"/>
              <a:t>Zakres czasowy – od kiedy i do kiedy obowiązuje</a:t>
            </a:r>
          </a:p>
          <a:p>
            <a:r>
              <a:rPr lang="pl-PL" dirty="0" smtClean="0"/>
              <a:t>Zakres terytorialny – na terytorium jakich państw obowiązuje</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przedmiotowy</a:t>
            </a:r>
            <a:endParaRPr lang="pl-PL" dirty="0"/>
          </a:p>
        </p:txBody>
      </p:sp>
      <p:sp>
        <p:nvSpPr>
          <p:cNvPr id="3" name="Symbol zastępczy zawartości 2"/>
          <p:cNvSpPr>
            <a:spLocks noGrp="1"/>
          </p:cNvSpPr>
          <p:nvPr>
            <p:ph sz="quarter" idx="1"/>
          </p:nvPr>
        </p:nvSpPr>
        <p:spPr/>
        <p:txBody>
          <a:bodyPr>
            <a:normAutofit/>
          </a:bodyPr>
          <a:lstStyle/>
          <a:p>
            <a:r>
              <a:rPr lang="pl-PL" dirty="0" smtClean="0"/>
              <a:t>Nietykalność osobista</a:t>
            </a:r>
          </a:p>
          <a:p>
            <a:endParaRPr lang="pl-PL" dirty="0" smtClean="0"/>
          </a:p>
          <a:p>
            <a:r>
              <a:rPr lang="pl-PL" dirty="0" smtClean="0"/>
              <a:t>Immunitet jurysdykcyjny (w tym egzekucyjny)</a:t>
            </a:r>
          </a:p>
          <a:p>
            <a:endParaRPr lang="pl-PL" dirty="0" smtClean="0"/>
          </a:p>
          <a:p>
            <a:r>
              <a:rPr lang="pl-PL" dirty="0" smtClean="0"/>
              <a:t>Brak obowiązku składania zeznań</a:t>
            </a:r>
          </a:p>
          <a:p>
            <a:endParaRPr lang="pl-PL" dirty="0" smtClean="0"/>
          </a:p>
          <a:p>
            <a:r>
              <a:rPr lang="pl-PL" dirty="0" smtClean="0"/>
              <a:t>Immunitet podatkowy i celny (poczta dyplomatyczna)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Nietykalność osobista (art. 29)</a:t>
            </a:r>
            <a:endParaRPr lang="pl-PL" dirty="0"/>
          </a:p>
        </p:txBody>
      </p:sp>
      <p:sp>
        <p:nvSpPr>
          <p:cNvPr id="3" name="Symbol zastępczy zawartości 2"/>
          <p:cNvSpPr>
            <a:spLocks noGrp="1"/>
          </p:cNvSpPr>
          <p:nvPr>
            <p:ph sz="quarter" idx="1"/>
          </p:nvPr>
        </p:nvSpPr>
        <p:spPr/>
        <p:txBody>
          <a:bodyPr/>
          <a:lstStyle/>
          <a:p>
            <a:pPr algn="just"/>
            <a:r>
              <a:rPr lang="pl-PL" dirty="0" smtClean="0"/>
              <a:t>Osoba przedstawiciela dyplomatycznego jest nietykalna. Nie podlega on aresztowaniu ani zatrzymaniu w żadnej formie. Państwo przyjmujące będzie traktować go z należytym szacunkiem i przedsięweźmie wszelkie odpowiednie kroki, aby zapobiec wszelkiemu zamachowi na jego osobę, wolność lub godność.</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Immunitet jurysdykcyjny</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Immunitet karny - pełny</a:t>
            </a:r>
          </a:p>
          <a:p>
            <a:r>
              <a:rPr lang="pl-PL" dirty="0" smtClean="0"/>
              <a:t>Immunitet cywilny i administracyjny</a:t>
            </a:r>
          </a:p>
          <a:p>
            <a:pPr lvl="1" algn="just"/>
            <a:r>
              <a:rPr lang="pl-PL" dirty="0" smtClean="0"/>
              <a:t>powództw z zakresu prawa rzeczowego dotyczących prywatnego mienia nieruchomego położonego na terytorium państwa przyjmującego, chyba że posiada on je w imieniu państwa wysyłającego dla celów misji; </a:t>
            </a:r>
          </a:p>
          <a:p>
            <a:pPr lvl="1" algn="just"/>
            <a:r>
              <a:rPr lang="pl-PL" dirty="0" smtClean="0"/>
              <a:t>powództw dotyczących spadkobrania, w których przedstawiciel dyplomatyczny występuje jako wykonawca testamentu, administrator, spadkobierca lub zapisobierca w charakterze osoby prywatnej, a nie w imieniu państwa wysyłającego; </a:t>
            </a:r>
          </a:p>
          <a:p>
            <a:pPr lvl="1" algn="just"/>
            <a:r>
              <a:rPr lang="pl-PL" dirty="0" smtClean="0"/>
              <a:t>powództw dotyczących wszelkiego rodzaju zawodowej lub handlowej działalności wykonywanej przez przedstawiciela dyplomatycznego w państwie przyjmującym poza jego funkcjami urzędowymi.</a:t>
            </a:r>
          </a:p>
          <a:p>
            <a:r>
              <a:rPr lang="pl-PL" dirty="0" smtClean="0"/>
              <a:t>Zrzeczenie się immunitetu</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podmiotowy</a:t>
            </a:r>
            <a:endParaRPr lang="pl-PL" dirty="0"/>
          </a:p>
        </p:txBody>
      </p:sp>
      <p:sp>
        <p:nvSpPr>
          <p:cNvPr id="3" name="Symbol zastępczy zawartości 2"/>
          <p:cNvSpPr>
            <a:spLocks noGrp="1"/>
          </p:cNvSpPr>
          <p:nvPr>
            <p:ph sz="quarter" idx="1"/>
          </p:nvPr>
        </p:nvSpPr>
        <p:spPr>
          <a:xfrm>
            <a:off x="457200" y="1268760"/>
            <a:ext cx="8229600" cy="5328592"/>
          </a:xfrm>
        </p:spPr>
        <p:txBody>
          <a:bodyPr>
            <a:normAutofit fontScale="85000" lnSpcReduction="10000"/>
          </a:bodyPr>
          <a:lstStyle/>
          <a:p>
            <a:pPr algn="just"/>
            <a:r>
              <a:rPr lang="pl-PL" b="1" dirty="0" smtClean="0"/>
              <a:t>Przedstawiciel dyplomatyczny</a:t>
            </a:r>
          </a:p>
          <a:p>
            <a:pPr algn="just"/>
            <a:r>
              <a:rPr lang="pl-PL" b="1" dirty="0" smtClean="0"/>
              <a:t>Członkowie rodziny przedstawiciela dyplomatycznego pozostający z nim we wspólnocie domowej</a:t>
            </a:r>
            <a:r>
              <a:rPr lang="pl-PL" dirty="0" smtClean="0"/>
              <a:t>, </a:t>
            </a:r>
            <a:r>
              <a:rPr lang="pl-PL" dirty="0" smtClean="0">
                <a:solidFill>
                  <a:schemeClr val="tx2">
                    <a:lumMod val="60000"/>
                    <a:lumOff val="40000"/>
                  </a:schemeClr>
                </a:solidFill>
              </a:rPr>
              <a:t>o ile nie są obywatelami państwa przyjmującego</a:t>
            </a:r>
            <a:r>
              <a:rPr lang="pl-PL" dirty="0" smtClean="0"/>
              <a:t>, korzystają z przywilejów i immunitetów wymienionych.</a:t>
            </a:r>
          </a:p>
          <a:p>
            <a:pPr algn="just"/>
            <a:r>
              <a:rPr lang="pl-PL" b="1" dirty="0" smtClean="0"/>
              <a:t>Członkowie personelu administracyjnego i technicznego misji</a:t>
            </a:r>
            <a:r>
              <a:rPr lang="pl-PL" dirty="0" smtClean="0"/>
              <a:t>, </a:t>
            </a:r>
            <a:r>
              <a:rPr lang="pl-PL" b="1" dirty="0" smtClean="0"/>
              <a:t>łącznie z członkami ich rodzin pozostającymi z nimi we wspólnocie domowej</a:t>
            </a:r>
            <a:r>
              <a:rPr lang="pl-PL" dirty="0" smtClean="0"/>
              <a:t>, </a:t>
            </a:r>
            <a:r>
              <a:rPr lang="pl-PL" dirty="0" smtClean="0">
                <a:solidFill>
                  <a:schemeClr val="tx2">
                    <a:lumMod val="60000"/>
                    <a:lumOff val="40000"/>
                  </a:schemeClr>
                </a:solidFill>
              </a:rPr>
              <a:t>o ile nie są obywatelami państwa przyjmującego lub nie mają tam stałego miejsca zamieszkania</a:t>
            </a:r>
            <a:r>
              <a:rPr lang="pl-PL" dirty="0" smtClean="0"/>
              <a:t>, korzystają z przywilejów i immunitetów, z tym jednak że immunitet od jurysdykcji cywilnej i administracyjnej państwa przyjmującego, wymieniony w ustępie 1 artykułu 31, nie stosuje się do czynności dokonanych poza pełnieniem ich obowiązków służbowych. </a:t>
            </a:r>
          </a:p>
          <a:p>
            <a:pPr algn="just"/>
            <a:r>
              <a:rPr lang="pl-PL" b="1" dirty="0" smtClean="0"/>
              <a:t>Członkowie personelu służby misji</a:t>
            </a:r>
            <a:r>
              <a:rPr lang="pl-PL" dirty="0" smtClean="0"/>
              <a:t>, </a:t>
            </a:r>
            <a:r>
              <a:rPr lang="pl-PL" dirty="0" smtClean="0">
                <a:solidFill>
                  <a:schemeClr val="tx2">
                    <a:lumMod val="60000"/>
                    <a:lumOff val="40000"/>
                  </a:schemeClr>
                </a:solidFill>
              </a:rPr>
              <a:t>którzy nie są obywatelami państwa przyjmującego lub nie mają tam stałego miejsca zamieszkania</a:t>
            </a:r>
            <a:r>
              <a:rPr lang="pl-PL" dirty="0" smtClean="0"/>
              <a:t>, korzystają z immunitetu w odniesieniu do aktów dokonanych w toku pełnienia ich funkcji oraz ze zwolnienia od opłat i podatków od wynagrodzeń, jakie otrzymują z tytułu zatrudnienia.</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Zakres czasowy i terytorialny </a:t>
            </a:r>
            <a:endParaRPr lang="pl-PL" dirty="0"/>
          </a:p>
        </p:txBody>
      </p:sp>
      <p:sp>
        <p:nvSpPr>
          <p:cNvPr id="3" name="Symbol zastępczy zawartości 2"/>
          <p:cNvSpPr>
            <a:spLocks noGrp="1"/>
          </p:cNvSpPr>
          <p:nvPr>
            <p:ph sz="quarter" idx="1"/>
          </p:nvPr>
        </p:nvSpPr>
        <p:spPr/>
        <p:txBody>
          <a:bodyPr/>
          <a:lstStyle/>
          <a:p>
            <a:r>
              <a:rPr lang="pl-PL" dirty="0" smtClean="0"/>
              <a:t>Zasada</a:t>
            </a:r>
          </a:p>
          <a:p>
            <a:pPr lvl="1"/>
            <a:r>
              <a:rPr lang="pl-PL" dirty="0" smtClean="0"/>
              <a:t>Od wjazdu do wyjazdu</a:t>
            </a:r>
          </a:p>
          <a:p>
            <a:pPr lvl="1"/>
            <a:r>
              <a:rPr lang="pl-PL" dirty="0" smtClean="0"/>
              <a:t>Terytorium państwa </a:t>
            </a:r>
            <a:r>
              <a:rPr lang="pl-PL" dirty="0" smtClean="0"/>
              <a:t>przyjmującego</a:t>
            </a:r>
            <a:endParaRPr lang="pl-PL" dirty="0" smtClean="0"/>
          </a:p>
          <a:p>
            <a:r>
              <a:rPr lang="pl-PL" dirty="0" smtClean="0"/>
              <a:t>Wyjątki</a:t>
            </a:r>
          </a:p>
          <a:p>
            <a:pPr lvl="1"/>
            <a:r>
              <a:rPr lang="pl-PL" dirty="0" smtClean="0"/>
              <a:t>Przejazd przez terytoria państw trzecich</a:t>
            </a:r>
          </a:p>
          <a:p>
            <a:pPr lvl="1"/>
            <a:r>
              <a:rPr lang="pl-PL" dirty="0" smtClean="0"/>
              <a:t>Pozostanie na terytorium mimo statusu </a:t>
            </a:r>
            <a:r>
              <a:rPr lang="pl-PL" i="1" dirty="0" smtClean="0"/>
              <a:t>persona non grata</a:t>
            </a:r>
            <a:endParaRPr lang="pl-PL"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Pomieszczenia misji</a:t>
            </a:r>
            <a:endParaRPr lang="pl-PL" dirty="0"/>
          </a:p>
        </p:txBody>
      </p:sp>
      <p:sp>
        <p:nvSpPr>
          <p:cNvPr id="3" name="Symbol zastępczy zawartości 2"/>
          <p:cNvSpPr>
            <a:spLocks noGrp="1"/>
          </p:cNvSpPr>
          <p:nvPr>
            <p:ph sz="quarter" idx="1"/>
          </p:nvPr>
        </p:nvSpPr>
        <p:spPr/>
        <p:txBody>
          <a:bodyPr/>
          <a:lstStyle/>
          <a:p>
            <a:r>
              <a:rPr lang="pl-PL" dirty="0" smtClean="0"/>
              <a:t>Korzystają :</a:t>
            </a:r>
          </a:p>
          <a:p>
            <a:pPr lvl="1"/>
            <a:r>
              <a:rPr lang="pl-PL" dirty="0" smtClean="0"/>
              <a:t>Nietykalności</a:t>
            </a:r>
          </a:p>
          <a:p>
            <a:pPr lvl="1"/>
            <a:r>
              <a:rPr lang="pl-PL" dirty="0" smtClean="0"/>
              <a:t>Prawa umieszczania na nich znaków narodowych</a:t>
            </a:r>
          </a:p>
          <a:p>
            <a:r>
              <a:rPr lang="pl-PL" dirty="0" smtClean="0"/>
              <a:t>Obowiązek używania pomieszczeń misji zgodnie z przeznaczeniem</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Źródła prawa konsularnego </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Zwyczaj</a:t>
            </a:r>
          </a:p>
          <a:p>
            <a:endParaRPr lang="pl-PL" dirty="0" smtClean="0"/>
          </a:p>
          <a:p>
            <a:r>
              <a:rPr lang="pl-PL" dirty="0" smtClean="0"/>
              <a:t>Dwustronne umowy konsularne</a:t>
            </a:r>
          </a:p>
          <a:p>
            <a:endParaRPr lang="pl-PL" dirty="0" smtClean="0"/>
          </a:p>
          <a:p>
            <a:r>
              <a:rPr lang="pl-PL" dirty="0" smtClean="0"/>
              <a:t>Konwencja Wiedeńska o stosunkach konsularnych z 1963</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Ustanowienie i utrzymanie stosunków konsularnych</a:t>
            </a:r>
            <a:endParaRPr lang="pl-PL" dirty="0"/>
          </a:p>
        </p:txBody>
      </p:sp>
      <p:sp>
        <p:nvSpPr>
          <p:cNvPr id="3" name="Symbol zastępczy zawartości 2"/>
          <p:cNvSpPr>
            <a:spLocks noGrp="1"/>
          </p:cNvSpPr>
          <p:nvPr>
            <p:ph sz="quarter" idx="1"/>
          </p:nvPr>
        </p:nvSpPr>
        <p:spPr/>
        <p:txBody>
          <a:bodyPr/>
          <a:lstStyle/>
          <a:p>
            <a:r>
              <a:rPr lang="pl-PL" dirty="0" smtClean="0"/>
              <a:t>Bierne i czynne prawo konsulatu</a:t>
            </a:r>
          </a:p>
          <a:p>
            <a:endParaRPr lang="pl-PL" dirty="0" smtClean="0"/>
          </a:p>
          <a:p>
            <a:r>
              <a:rPr lang="pl-PL" dirty="0" smtClean="0"/>
              <a:t>Urzędy konsularne</a:t>
            </a:r>
          </a:p>
          <a:p>
            <a:endParaRPr lang="pl-PL" dirty="0" smtClean="0"/>
          </a:p>
          <a:p>
            <a:r>
              <a:rPr lang="pl-PL" dirty="0" smtClean="0"/>
              <a:t>Wydziały konsularne</a:t>
            </a:r>
          </a:p>
          <a:p>
            <a:endParaRPr lang="pl-PL" dirty="0" smtClean="0"/>
          </a:p>
          <a:p>
            <a:r>
              <a:rPr lang="pl-PL" dirty="0" smtClean="0"/>
              <a:t>Okręg konsularny</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konsularne (art. 5)</a:t>
            </a:r>
            <a:endParaRPr lang="pl-PL" dirty="0"/>
          </a:p>
        </p:txBody>
      </p:sp>
      <p:sp>
        <p:nvSpPr>
          <p:cNvPr id="3" name="Symbol zastępczy zawartości 2"/>
          <p:cNvSpPr>
            <a:spLocks noGrp="1"/>
          </p:cNvSpPr>
          <p:nvPr>
            <p:ph sz="quarter" idx="1"/>
          </p:nvPr>
        </p:nvSpPr>
        <p:spPr/>
        <p:txBody>
          <a:bodyPr>
            <a:normAutofit fontScale="70000" lnSpcReduction="20000"/>
          </a:bodyPr>
          <a:lstStyle/>
          <a:p>
            <a:r>
              <a:rPr lang="pl-PL" dirty="0" smtClean="0"/>
              <a:t>ochronie w państwie przyjmującym interesów państwa wysyłającego oraz jego obywateli, zarówno osób fizycznych, jak i prawnych, w granicach dozwolonych przez prawo międzynarodowe; </a:t>
            </a:r>
          </a:p>
          <a:p>
            <a:r>
              <a:rPr lang="pl-PL" dirty="0" smtClean="0"/>
              <a:t>popieraniu rozwoju stosunków handlowych, gospodarczych, kulturalnych i naukowych między państwem wysyłającym a państwem przyjmującym oraz na popieraniu wszelkimi innymi sposobami przyjaznych stosunków miedzy tymi państwami zgodnie z postanowieniami niniejszej konwencji; </a:t>
            </a:r>
          </a:p>
          <a:p>
            <a:r>
              <a:rPr lang="pl-PL" dirty="0" smtClean="0"/>
              <a:t>zapoznawaniu się wszelkimi legalnymi sposobami z warunkami i rozwojem życia handlowego, gospodarczego, kulturalnego i naukowego państwa przyjmującego, zdawaniu z tego sprawy rządowi państwa wysyłającego oraz udzielaniu informacji osobom zainteresowanym; </a:t>
            </a:r>
          </a:p>
          <a:p>
            <a:r>
              <a:rPr lang="pl-PL" dirty="0" smtClean="0"/>
              <a:t>wydawaniu paszportów i dokumentów podróży obywatelom państwa wysyłającego, jak również wiz lub odpowiednich dokumentów osobom, które pragną udać się do państwa wysyłającego; </a:t>
            </a:r>
          </a:p>
          <a:p>
            <a:r>
              <a:rPr lang="pl-PL" dirty="0" smtClean="0"/>
              <a:t>udzielaniu pomocy i opieki obywatelom państwa wysyłającego, zarówno osobom fizycznym, jak i prawnym;</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Źródła prawa dyplomatycznego</a:t>
            </a:r>
            <a:endParaRPr lang="pl-PL" dirty="0"/>
          </a:p>
        </p:txBody>
      </p:sp>
      <p:sp>
        <p:nvSpPr>
          <p:cNvPr id="3" name="Symbol zastępczy zawartości 2"/>
          <p:cNvSpPr>
            <a:spLocks noGrp="1"/>
          </p:cNvSpPr>
          <p:nvPr>
            <p:ph sz="quarter" idx="1"/>
          </p:nvPr>
        </p:nvSpPr>
        <p:spPr/>
        <p:txBody>
          <a:bodyPr>
            <a:normAutofit/>
          </a:bodyPr>
          <a:lstStyle/>
          <a:p>
            <a:r>
              <a:rPr lang="pl-PL" dirty="0" smtClean="0"/>
              <a:t>Zwyczaj</a:t>
            </a:r>
          </a:p>
          <a:p>
            <a:endParaRPr lang="pl-PL" dirty="0" smtClean="0"/>
          </a:p>
          <a:p>
            <a:r>
              <a:rPr lang="pl-PL" dirty="0" smtClean="0"/>
              <a:t>Regulamin Wiedeński z 1815 r. </a:t>
            </a:r>
          </a:p>
          <a:p>
            <a:endParaRPr lang="pl-PL" dirty="0"/>
          </a:p>
          <a:p>
            <a:r>
              <a:rPr lang="pl-PL" dirty="0" smtClean="0"/>
              <a:t>Konwencja Wiedeńska o stosunkach dyplomatycznych z 1961 roku</a:t>
            </a:r>
          </a:p>
          <a:p>
            <a:endParaRPr lang="pl-PL" dirty="0" smtClean="0"/>
          </a:p>
          <a:p>
            <a:r>
              <a:rPr lang="pl-PL" dirty="0" smtClean="0"/>
              <a:t>Zasady protokołu i grzeczności międzynarodowe</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Członkowie urzędu konsularnego</a:t>
            </a:r>
            <a:endParaRPr lang="pl-PL" dirty="0"/>
          </a:p>
        </p:txBody>
      </p:sp>
      <p:sp>
        <p:nvSpPr>
          <p:cNvPr id="3" name="Symbol zastępczy zawartości 2"/>
          <p:cNvSpPr>
            <a:spLocks noGrp="1"/>
          </p:cNvSpPr>
          <p:nvPr>
            <p:ph sz="quarter" idx="1"/>
          </p:nvPr>
        </p:nvSpPr>
        <p:spPr/>
        <p:txBody>
          <a:bodyPr>
            <a:normAutofit/>
          </a:bodyPr>
          <a:lstStyle/>
          <a:p>
            <a:r>
              <a:rPr lang="pl-PL" dirty="0" smtClean="0"/>
              <a:t>Kierownik</a:t>
            </a:r>
          </a:p>
          <a:p>
            <a:pPr lvl="1"/>
            <a:r>
              <a:rPr lang="pl-PL" dirty="0" smtClean="0"/>
              <a:t>Konsul generalny</a:t>
            </a:r>
          </a:p>
          <a:p>
            <a:pPr lvl="1"/>
            <a:r>
              <a:rPr lang="pl-PL" dirty="0" smtClean="0"/>
              <a:t>Konsul</a:t>
            </a:r>
          </a:p>
          <a:p>
            <a:pPr lvl="1"/>
            <a:r>
              <a:rPr lang="pl-PL" dirty="0" smtClean="0"/>
              <a:t>Wicekonsul</a:t>
            </a:r>
          </a:p>
          <a:p>
            <a:pPr lvl="1"/>
            <a:r>
              <a:rPr lang="pl-PL" dirty="0" smtClean="0"/>
              <a:t>Agent konsularny</a:t>
            </a:r>
          </a:p>
          <a:p>
            <a:r>
              <a:rPr lang="pl-PL" dirty="0" smtClean="0"/>
              <a:t>Urzędnicy i pracownicy państwa wysyłającego</a:t>
            </a:r>
          </a:p>
          <a:p>
            <a:r>
              <a:rPr lang="pl-PL" dirty="0" smtClean="0"/>
              <a:t>Konsul honorowy????</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Mianowanie i odwołanie kierownika i personelu</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List komisyjny (</a:t>
            </a:r>
            <a:r>
              <a:rPr lang="pl-PL" i="1" dirty="0" err="1" smtClean="0"/>
              <a:t>lettres</a:t>
            </a:r>
            <a:r>
              <a:rPr lang="pl-PL" i="1" dirty="0" smtClean="0"/>
              <a:t> de </a:t>
            </a:r>
            <a:r>
              <a:rPr lang="pl-PL" i="1" dirty="0" err="1" smtClean="0"/>
              <a:t>provision</a:t>
            </a:r>
            <a:r>
              <a:rPr lang="pl-PL" dirty="0" smtClean="0"/>
              <a:t>)</a:t>
            </a:r>
          </a:p>
          <a:p>
            <a:endParaRPr lang="pl-PL" i="1" dirty="0" smtClean="0"/>
          </a:p>
          <a:p>
            <a:r>
              <a:rPr lang="pl-PL" i="1" dirty="0" smtClean="0"/>
              <a:t>Exequatur </a:t>
            </a:r>
          </a:p>
          <a:p>
            <a:endParaRPr lang="pl-PL" i="1" dirty="0" smtClean="0"/>
          </a:p>
          <a:p>
            <a:r>
              <a:rPr lang="pl-PL" i="1" dirty="0" smtClean="0"/>
              <a:t>Persona non grata</a:t>
            </a:r>
          </a:p>
          <a:p>
            <a:endParaRPr lang="pl-PL"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Przywileje i immunitety konsularne</a:t>
            </a:r>
            <a:endParaRPr lang="pl-PL" dirty="0"/>
          </a:p>
        </p:txBody>
      </p:sp>
      <p:sp>
        <p:nvSpPr>
          <p:cNvPr id="3" name="Symbol zastępczy zawartości 2"/>
          <p:cNvSpPr>
            <a:spLocks noGrp="1"/>
          </p:cNvSpPr>
          <p:nvPr>
            <p:ph sz="quarter" idx="1"/>
          </p:nvPr>
        </p:nvSpPr>
        <p:spPr/>
        <p:txBody>
          <a:bodyPr/>
          <a:lstStyle/>
          <a:p>
            <a:r>
              <a:rPr lang="pl-PL" dirty="0" smtClean="0"/>
              <a:t>Stosunek do immunitetu dyplomatycznego:</a:t>
            </a:r>
          </a:p>
          <a:p>
            <a:pPr lvl="1"/>
            <a:r>
              <a:rPr lang="pl-PL" dirty="0" smtClean="0"/>
              <a:t>Niepełny</a:t>
            </a:r>
          </a:p>
          <a:p>
            <a:pPr lvl="1"/>
            <a:r>
              <a:rPr lang="pl-PL" dirty="0" smtClean="0"/>
              <a:t>O węższym zakresie</a:t>
            </a:r>
          </a:p>
          <a:p>
            <a:r>
              <a:rPr lang="pl-PL" dirty="0" smtClean="0"/>
              <a:t>Przysługuje z związku z wykonywaniem funkcji</a:t>
            </a:r>
          </a:p>
          <a:p>
            <a:r>
              <a:rPr lang="pl-PL" dirty="0" smtClean="0"/>
              <a:t>Może być rozszerzony przez umowy między państwami</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przedmiotowy</a:t>
            </a:r>
            <a:endParaRPr lang="pl-PL" dirty="0"/>
          </a:p>
        </p:txBody>
      </p:sp>
      <p:sp>
        <p:nvSpPr>
          <p:cNvPr id="3" name="Symbol zastępczy zawartości 2"/>
          <p:cNvSpPr>
            <a:spLocks noGrp="1"/>
          </p:cNvSpPr>
          <p:nvPr>
            <p:ph sz="quarter" idx="1"/>
          </p:nvPr>
        </p:nvSpPr>
        <p:spPr/>
        <p:txBody>
          <a:bodyPr/>
          <a:lstStyle/>
          <a:p>
            <a:r>
              <a:rPr lang="pl-PL" dirty="0" smtClean="0"/>
              <a:t>Ochrona urzędów konsularnych i ich wolności</a:t>
            </a:r>
          </a:p>
          <a:p>
            <a:endParaRPr lang="pl-PL" dirty="0" smtClean="0"/>
          </a:p>
          <a:p>
            <a:r>
              <a:rPr lang="pl-PL" dirty="0" smtClean="0"/>
              <a:t>Immunitet jurysdykcyjne</a:t>
            </a:r>
          </a:p>
          <a:p>
            <a:endParaRPr lang="pl-PL" dirty="0" smtClean="0"/>
          </a:p>
          <a:p>
            <a:r>
              <a:rPr lang="pl-PL" dirty="0" smtClean="0"/>
              <a:t>Brak obowiązku składania zeznań</a:t>
            </a:r>
          </a:p>
          <a:p>
            <a:endParaRPr lang="pl-PL" dirty="0" smtClean="0"/>
          </a:p>
          <a:p>
            <a:r>
              <a:rPr lang="pl-PL" dirty="0" smtClean="0"/>
              <a:t>Immunitet podatkowy i celny</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Ochrona urzędów konsularnych i ich wolności (art. 41)</a:t>
            </a:r>
            <a:br>
              <a:rPr lang="pl-PL" dirty="0" smtClean="0"/>
            </a:b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Urzędnicy konsularni podlegają zatrzymaniu lub tymczasowemu aresztowaniu jedynie w razie popełnienia ciężkiej zbrodni i na podstawie postanowienia właściwej władzy sądowej.</a:t>
            </a:r>
          </a:p>
          <a:p>
            <a:r>
              <a:rPr lang="pl-PL" dirty="0" smtClean="0"/>
              <a:t>Z wyjątkiem przypadku przewidzianego w ustępie 1 niniejszego artykułu urzędnicy konsularni mogą być więzieni lub podlegać jakiejkolwiek innej formie ograniczenia ich wolności osobistej jedynie w wykonaniu prawomocnego wyroku sądowego. </a:t>
            </a:r>
          </a:p>
          <a:p>
            <a:r>
              <a:rPr lang="pl-PL" dirty="0" smtClean="0"/>
              <a:t>Jeżeli wszczęto postępowanie karne przeciwko urzędnikowi konsularnemu, jest on obowiązany stawić się przez właściwymi władzami (…).</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Immunitet jurysdykcyjny </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Urzędnicy konsularni i pracownicy konsularni nie podlegają jurysdykcji władz sądowych i administracyjnych państwa przyjmującego w odniesieniu do czynności dokonanych w wykonaniu funkcji konsularnych. </a:t>
            </a:r>
          </a:p>
          <a:p>
            <a:r>
              <a:rPr lang="pl-PL" dirty="0" smtClean="0"/>
              <a:t>Postanowienia ustępu 1 niniejszego artykułu nie stosuje się jednak do powództw cywilnych: </a:t>
            </a:r>
          </a:p>
          <a:p>
            <a:pPr lvl="1"/>
            <a:r>
              <a:rPr lang="pl-PL" dirty="0" smtClean="0"/>
              <a:t>wynikłych z zawarcia przez urzędnika konsularnego lub pracownika konsularnego umowy, w której nie występował on wyraźnie lub w sposób domniemany jako przedstawiciel państwa wysyłającego; </a:t>
            </a:r>
          </a:p>
          <a:p>
            <a:pPr lvl="1"/>
            <a:r>
              <a:rPr lang="pl-PL" dirty="0" smtClean="0"/>
              <a:t>wytoczonych przez osoby trzecie na skutek szkód powstałych w wyniku wypadku spowodowanego w państwie przyjmującym przez pojazd, statek morski lub statek powietrzny.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podmiotowy</a:t>
            </a:r>
            <a:endParaRPr lang="pl-PL" dirty="0"/>
          </a:p>
        </p:txBody>
      </p:sp>
      <p:sp>
        <p:nvSpPr>
          <p:cNvPr id="3" name="Symbol zastępczy zawartości 2"/>
          <p:cNvSpPr>
            <a:spLocks noGrp="1"/>
          </p:cNvSpPr>
          <p:nvPr>
            <p:ph sz="quarter" idx="1"/>
          </p:nvPr>
        </p:nvSpPr>
        <p:spPr/>
        <p:txBody>
          <a:bodyPr>
            <a:normAutofit/>
          </a:bodyPr>
          <a:lstStyle/>
          <a:p>
            <a:r>
              <a:rPr lang="pl-PL" dirty="0" smtClean="0"/>
              <a:t>Osoby wykonujące funkcje konsularne</a:t>
            </a:r>
          </a:p>
          <a:p>
            <a:r>
              <a:rPr lang="pl-PL" dirty="0" smtClean="0"/>
              <a:t>Osoby zatrudnione w służbie </a:t>
            </a:r>
            <a:r>
              <a:rPr lang="pl-PL" dirty="0"/>
              <a:t>a</a:t>
            </a:r>
            <a:r>
              <a:rPr lang="pl-PL" dirty="0" smtClean="0"/>
              <a:t>dministracyjnej lub technicznej</a:t>
            </a:r>
          </a:p>
          <a:p>
            <a:r>
              <a:rPr lang="pl-PL" dirty="0" smtClean="0"/>
              <a:t>Członkowie rodziny członka urzędu konsularnego pozostający z nim we wspólnocie domowej, jak również członkowie jego personelu prywatnego, korzystają z przywilejów i immunitetów przewidzianych w konwencji</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Zakres czasowy i terytorialny</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Od wjazdu do wyjazdu</a:t>
            </a:r>
          </a:p>
          <a:p>
            <a:endParaRPr lang="pl-PL" dirty="0" smtClean="0"/>
          </a:p>
          <a:p>
            <a:r>
              <a:rPr lang="pl-PL" dirty="0" smtClean="0"/>
              <a:t>Okręgi konsularne</a:t>
            </a:r>
          </a:p>
          <a:p>
            <a:pPr>
              <a:buNone/>
            </a:pPr>
            <a:endParaRPr lang="pl-PL"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Pomieszczenia i archiwa konsularne</a:t>
            </a:r>
            <a:endParaRPr lang="pl-PL" dirty="0"/>
          </a:p>
        </p:txBody>
      </p:sp>
      <p:sp>
        <p:nvSpPr>
          <p:cNvPr id="3" name="Symbol zastępczy zawartości 2"/>
          <p:cNvSpPr>
            <a:spLocks noGrp="1"/>
          </p:cNvSpPr>
          <p:nvPr>
            <p:ph sz="quarter" idx="1"/>
          </p:nvPr>
        </p:nvSpPr>
        <p:spPr/>
        <p:txBody>
          <a:bodyPr>
            <a:normAutofit fontScale="92500"/>
          </a:bodyPr>
          <a:lstStyle/>
          <a:p>
            <a:pPr algn="just"/>
            <a:r>
              <a:rPr lang="pl-PL" dirty="0" smtClean="0"/>
              <a:t>Władze państwa przyjmującego nie mogą wkraczać do tej części pomieszczeń konsularnych, które urząd konsularny używa wyłącznie na potrzeby swojej pracy, chyba że wyrazi na to zgodę kierownik urzędu konsularnego, osoba przez niego wyznaczona lub kierownik przedstawicielstwa dyplomatycznego państwa wysyłającego. Zgody kierownika urzędu konsularnego można się jednak domniemywać w razie pożaru lub innego nieszczęśliwego wypadku wymagającego niezwłocznych czynności ochronnych.</a:t>
            </a:r>
          </a:p>
          <a:p>
            <a:pPr algn="just"/>
            <a:r>
              <a:rPr lang="pl-PL" dirty="0" smtClean="0"/>
              <a:t>Archiwa i dokumenty konsularne są nietykalne, niezależnie od czasu i miejsca, w którym się znajdują</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Ustanowienie i utrzymanie stosunków dyplomatycznych</a:t>
            </a:r>
            <a:endParaRPr lang="pl-PL" dirty="0"/>
          </a:p>
        </p:txBody>
      </p:sp>
      <p:sp>
        <p:nvSpPr>
          <p:cNvPr id="3" name="Symbol zastępczy zawartości 2"/>
          <p:cNvSpPr>
            <a:spLocks noGrp="1"/>
          </p:cNvSpPr>
          <p:nvPr>
            <p:ph sz="quarter" idx="1"/>
          </p:nvPr>
        </p:nvSpPr>
        <p:spPr/>
        <p:txBody>
          <a:bodyPr/>
          <a:lstStyle/>
          <a:p>
            <a:endParaRPr lang="pl-PL" dirty="0" smtClean="0"/>
          </a:p>
          <a:p>
            <a:r>
              <a:rPr lang="pl-PL" dirty="0" smtClean="0"/>
              <a:t>Czynne i bierne prawo legacji</a:t>
            </a:r>
          </a:p>
          <a:p>
            <a:endParaRPr lang="pl-PL" dirty="0" smtClean="0"/>
          </a:p>
          <a:p>
            <a:r>
              <a:rPr lang="pl-PL" dirty="0" smtClean="0"/>
              <a:t>Ustanowienie stosunków dyplomatycznych </a:t>
            </a:r>
          </a:p>
          <a:p>
            <a:endParaRPr lang="pl-PL" dirty="0" smtClean="0"/>
          </a:p>
          <a:p>
            <a:r>
              <a:rPr lang="pl-PL" dirty="0" smtClean="0"/>
              <a:t>Zerwanie stosunków dyplomatycznych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Funkcje misji dyplomatycznej (art.3)</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Funkcje misji dyplomatycznej obejmują między innymi:</a:t>
            </a:r>
          </a:p>
          <a:p>
            <a:pPr lvl="1"/>
            <a:r>
              <a:rPr lang="pl-PL" dirty="0" smtClean="0"/>
              <a:t>reprezentowanie państwa wysyłającego w państwie przyjmującym; </a:t>
            </a:r>
          </a:p>
          <a:p>
            <a:pPr lvl="1"/>
            <a:r>
              <a:rPr lang="pl-PL" dirty="0" smtClean="0"/>
              <a:t>ochronę w państwie przyjmującym interesów państwa wysyłającego i jego obywateli, w granicach ustalonych przez prawo międzynarodowe; </a:t>
            </a:r>
          </a:p>
          <a:p>
            <a:pPr lvl="1"/>
            <a:r>
              <a:rPr lang="pl-PL" dirty="0" smtClean="0"/>
              <a:t>prowadzenie rokowań z rządem państwa przyjmującego; </a:t>
            </a:r>
          </a:p>
          <a:p>
            <a:pPr lvl="1"/>
            <a:r>
              <a:rPr lang="pl-PL" dirty="0" smtClean="0"/>
              <a:t>zaznajamianie się wszelkimi legalnymi sposobami z warunkami panującymi w państwie przyjmującym i z rozwojem zachodzących w nim wydarzeń oraz rozwijanie pomiędzy nimi stosunków gospodarczych, kulturalnych i naukowych.</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Ustawa o służbie zagranicznej art. 19</a:t>
            </a:r>
            <a:endParaRPr lang="pl-PL" dirty="0"/>
          </a:p>
        </p:txBody>
      </p:sp>
      <p:sp>
        <p:nvSpPr>
          <p:cNvPr id="3" name="Symbol zastępczy zawartości 2"/>
          <p:cNvSpPr>
            <a:spLocks noGrp="1"/>
          </p:cNvSpPr>
          <p:nvPr>
            <p:ph sz="quarter" idx="1"/>
          </p:nvPr>
        </p:nvSpPr>
        <p:spPr>
          <a:xfrm>
            <a:off x="457200" y="1600200"/>
            <a:ext cx="8229600" cy="4997152"/>
          </a:xfrm>
        </p:spPr>
        <p:txBody>
          <a:bodyPr>
            <a:normAutofit fontScale="77500" lnSpcReduction="20000"/>
          </a:bodyPr>
          <a:lstStyle/>
          <a:p>
            <a:r>
              <a:rPr lang="pl-PL" dirty="0" smtClean="0"/>
              <a:t>Ambasador w państwie przyjmującym, w zakresie swoich pełnomocnictw, w szczególności: </a:t>
            </a:r>
          </a:p>
          <a:p>
            <a:pPr lvl="1" algn="just"/>
            <a:r>
              <a:rPr lang="pl-PL" dirty="0" smtClean="0"/>
              <a:t> reprezentuje Rzeczpospolitą Polską; </a:t>
            </a:r>
          </a:p>
          <a:p>
            <a:pPr lvl="1" algn="just"/>
            <a:r>
              <a:rPr lang="pl-PL" dirty="0" smtClean="0"/>
              <a:t>chroni interesy Rzeczypospolitej Polskiej oraz jej obywateli, zgodnie z prawem międzynarodowym i prawem państwa przyjmującego;</a:t>
            </a:r>
          </a:p>
          <a:p>
            <a:pPr lvl="1" algn="just"/>
            <a:r>
              <a:rPr lang="pl-PL" dirty="0" smtClean="0"/>
              <a:t>uczestniczy w czynnościach przedstawicieli organów władzy publicznej w zakresie prowadzonych przez nich negocjacji i podejmowanych działań, zapewnia współdziałanie tych przedstawicieli, dba o zgodność ich czynności z założeniami polskiej polityki zagranicznej, a także udziela im pomocy i współdziała z nimi w zakresie ich zadań w stosunkach z państwem przyjmującym; </a:t>
            </a:r>
          </a:p>
          <a:p>
            <a:pPr lvl="1" algn="just"/>
            <a:r>
              <a:rPr lang="pl-PL" dirty="0" smtClean="0"/>
              <a:t>działa na rzecz promocji Polski, a zwłaszcza polskiej kultury, nauki i gospodarki;</a:t>
            </a:r>
          </a:p>
          <a:p>
            <a:pPr lvl="1" algn="just"/>
            <a:r>
              <a:rPr lang="pl-PL" dirty="0" smtClean="0"/>
              <a:t>udziela pomocy i współdziała w zakresie niezbędnym do wykonywania zadań przez członków służby zagranicznej oraz innych osób delegowanych do załatwienia określonych spraw w państwie przyjmującym; </a:t>
            </a:r>
          </a:p>
          <a:p>
            <a:pPr lvl="1" algn="just"/>
            <a:r>
              <a:rPr lang="pl-PL" dirty="0" smtClean="0"/>
              <a:t>nadzoruje działalność wszystkich placówek zagranicznych w państwie przyjmującym; </a:t>
            </a:r>
          </a:p>
          <a:p>
            <a:pPr lvl="1" algn="just"/>
            <a:r>
              <a:rPr lang="pl-PL" dirty="0" smtClean="0"/>
              <a:t>prowadzi rokowania z państwem przyjmującym; </a:t>
            </a:r>
          </a:p>
          <a:p>
            <a:pPr lvl="1" algn="just"/>
            <a:r>
              <a:rPr lang="pl-PL" dirty="0" smtClean="0"/>
              <a:t>popiera przyjazne stosunki między </a:t>
            </a:r>
            <a:r>
              <a:rPr lang="pl-PL" dirty="0" err="1" smtClean="0"/>
              <a:t>Rzecząpospolitą</a:t>
            </a:r>
            <a:r>
              <a:rPr lang="pl-PL" dirty="0" smtClean="0"/>
              <a:t> Polską a państwem przyjmującym; </a:t>
            </a:r>
          </a:p>
          <a:p>
            <a:pPr lvl="1" algn="just"/>
            <a:r>
              <a:rPr lang="pl-PL" dirty="0" smtClean="0"/>
              <a:t>zaznajamia się z warunkami, wydarzeniami i działalnością prowadzoną przez państwo przyjmujące i przekazuje właściwym organom władzy publicznej Rzeczypospolitej Polskiej informacje na ten temat.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Członkowie misji dyplomatycznej </a:t>
            </a:r>
            <a:endParaRPr lang="pl-PL" dirty="0"/>
          </a:p>
        </p:txBody>
      </p:sp>
      <p:sp>
        <p:nvSpPr>
          <p:cNvPr id="3" name="Symbol zastępczy zawartości 2"/>
          <p:cNvSpPr>
            <a:spLocks noGrp="1"/>
          </p:cNvSpPr>
          <p:nvPr>
            <p:ph sz="quarter" idx="1"/>
          </p:nvPr>
        </p:nvSpPr>
        <p:spPr/>
        <p:txBody>
          <a:bodyPr>
            <a:normAutofit/>
          </a:bodyPr>
          <a:lstStyle/>
          <a:p>
            <a:r>
              <a:rPr lang="pl-PL" dirty="0" smtClean="0"/>
              <a:t>Szef misji </a:t>
            </a:r>
          </a:p>
          <a:p>
            <a:pPr lvl="1"/>
            <a:r>
              <a:rPr lang="pl-PL" dirty="0" smtClean="0"/>
              <a:t>ambasadorów i nuncjuszów, akredytowanych przy głowach państw, oraz innych szefów misji równorzędnego stopnia; </a:t>
            </a:r>
          </a:p>
          <a:p>
            <a:pPr lvl="1"/>
            <a:r>
              <a:rPr lang="pl-PL" dirty="0" smtClean="0"/>
              <a:t>posłów, ministrów i internuncjuszów, akredytowanych przy głowach państw; </a:t>
            </a:r>
          </a:p>
          <a:p>
            <a:pPr lvl="1"/>
            <a:r>
              <a:rPr lang="pl-PL" dirty="0" err="1" smtClean="0"/>
              <a:t>chargé</a:t>
            </a:r>
            <a:r>
              <a:rPr lang="pl-PL" dirty="0" smtClean="0"/>
              <a:t> </a:t>
            </a:r>
            <a:r>
              <a:rPr lang="pl-PL" dirty="0" err="1" smtClean="0"/>
              <a:t>d'affaires</a:t>
            </a:r>
            <a:r>
              <a:rPr lang="pl-PL" dirty="0" smtClean="0"/>
              <a:t>, akredytowanych przy ministrach spraw zagranicznych.</a:t>
            </a:r>
          </a:p>
          <a:p>
            <a:r>
              <a:rPr lang="pl-PL" dirty="0" smtClean="0"/>
              <a:t>Korpus dyplomatyczny</a:t>
            </a:r>
          </a:p>
          <a:p>
            <a:pPr lvl="1"/>
            <a:r>
              <a:rPr lang="pl-PL" dirty="0" smtClean="0"/>
              <a:t>Dziekan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Personel misji </a:t>
            </a:r>
            <a:endParaRPr lang="pl-PL" dirty="0"/>
          </a:p>
        </p:txBody>
      </p:sp>
      <p:sp>
        <p:nvSpPr>
          <p:cNvPr id="3" name="Symbol zastępczy zawartości 2"/>
          <p:cNvSpPr>
            <a:spLocks noGrp="1"/>
          </p:cNvSpPr>
          <p:nvPr>
            <p:ph sz="quarter" idx="1"/>
          </p:nvPr>
        </p:nvSpPr>
        <p:spPr/>
        <p:txBody>
          <a:bodyPr/>
          <a:lstStyle/>
          <a:p>
            <a:r>
              <a:rPr lang="pl-PL" dirty="0" smtClean="0"/>
              <a:t>Dyplomatyczny – posiadają stopień dyplomatyczny (radca-minister, sekretarz, attache)</a:t>
            </a:r>
          </a:p>
          <a:p>
            <a:r>
              <a:rPr lang="pl-PL" dirty="0" smtClean="0"/>
              <a:t>Administracyjny i techniczny (personel kancelaryjny, tłumacze, lekarze, szyfranci)</a:t>
            </a:r>
          </a:p>
          <a:p>
            <a:r>
              <a:rPr lang="pl-PL" dirty="0" smtClean="0"/>
              <a:t>Służby (kierowcy, gońcy, służba zatrudniona przez państwo wysyłające)</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Mianowanie szefa misji i personelu </a:t>
            </a:r>
            <a:endParaRPr lang="pl-PL" dirty="0"/>
          </a:p>
        </p:txBody>
      </p:sp>
      <p:sp>
        <p:nvSpPr>
          <p:cNvPr id="3" name="Symbol zastępczy zawartości 2"/>
          <p:cNvSpPr>
            <a:spLocks noGrp="1"/>
          </p:cNvSpPr>
          <p:nvPr>
            <p:ph sz="quarter" idx="1"/>
          </p:nvPr>
        </p:nvSpPr>
        <p:spPr/>
        <p:txBody>
          <a:bodyPr/>
          <a:lstStyle/>
          <a:p>
            <a:r>
              <a:rPr lang="pl-PL" dirty="0" smtClean="0"/>
              <a:t>List uwierzytelniający</a:t>
            </a:r>
          </a:p>
          <a:p>
            <a:r>
              <a:rPr lang="pl-PL" dirty="0" smtClean="0"/>
              <a:t>Persona grata</a:t>
            </a:r>
          </a:p>
          <a:p>
            <a:r>
              <a:rPr lang="pl-PL" dirty="0" err="1" smtClean="0"/>
              <a:t>Agrément</a:t>
            </a:r>
            <a:r>
              <a:rPr lang="pl-PL" dirty="0" smtClean="0"/>
              <a:t> </a:t>
            </a:r>
          </a:p>
          <a:p>
            <a:r>
              <a:rPr lang="pl-PL" dirty="0" err="1" smtClean="0"/>
              <a:t>Attachés</a:t>
            </a:r>
            <a:endParaRPr lang="pl-PL" dirty="0" smtClean="0"/>
          </a:p>
          <a:p>
            <a:r>
              <a:rPr lang="pl-PL" dirty="0" err="1" smtClean="0"/>
              <a:t>Chargé</a:t>
            </a:r>
            <a:r>
              <a:rPr lang="pl-PL" dirty="0" smtClean="0"/>
              <a:t> </a:t>
            </a:r>
            <a:r>
              <a:rPr lang="pl-PL" dirty="0" err="1" smtClean="0"/>
              <a:t>d'affaires</a:t>
            </a:r>
            <a:r>
              <a:rPr lang="pl-PL" dirty="0" smtClean="0"/>
              <a:t> ad </a:t>
            </a:r>
            <a:r>
              <a:rPr lang="pl-PL" dirty="0" err="1" smtClean="0"/>
              <a:t>internum</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Zakończenie funkcji członka misji</a:t>
            </a:r>
            <a:endParaRPr lang="pl-PL" dirty="0"/>
          </a:p>
        </p:txBody>
      </p:sp>
      <p:sp>
        <p:nvSpPr>
          <p:cNvPr id="3" name="Symbol zastępczy zawartości 2"/>
          <p:cNvSpPr>
            <a:spLocks noGrp="1"/>
          </p:cNvSpPr>
          <p:nvPr>
            <p:ph sz="quarter" idx="1"/>
          </p:nvPr>
        </p:nvSpPr>
        <p:spPr/>
        <p:txBody>
          <a:bodyPr/>
          <a:lstStyle/>
          <a:p>
            <a:r>
              <a:rPr lang="pl-PL" dirty="0" smtClean="0"/>
              <a:t>Może ono nastąpić</a:t>
            </a:r>
          </a:p>
          <a:p>
            <a:pPr lvl="1"/>
            <a:r>
              <a:rPr lang="pl-PL" dirty="0" smtClean="0"/>
              <a:t>Z inicjatywy samego przedstawiciela dyplomatycznego</a:t>
            </a:r>
          </a:p>
          <a:p>
            <a:pPr lvl="1"/>
            <a:r>
              <a:rPr lang="pl-PL" dirty="0" smtClean="0"/>
              <a:t>Z woli państwa wysyłającego</a:t>
            </a:r>
          </a:p>
          <a:p>
            <a:pPr lvl="1"/>
            <a:r>
              <a:rPr lang="pl-PL" dirty="0" smtClean="0"/>
              <a:t>Z woli państwa przyjmującego </a:t>
            </a:r>
          </a:p>
          <a:p>
            <a:pPr lvl="1"/>
            <a:r>
              <a:rPr lang="pl-PL" dirty="0" smtClean="0"/>
              <a:t>Na skutek wypadków losowych lub powstania okoliczności zewnętrznych uniemożliwiających dalsze istnienie obrotu dyplomatycznego</a:t>
            </a:r>
          </a:p>
          <a:p>
            <a:r>
              <a:rPr lang="pl-PL" i="1" dirty="0" smtClean="0"/>
              <a:t>Persona non grata</a:t>
            </a:r>
            <a:endParaRPr lang="pl-PL"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161</TotalTime>
  <Words>1378</Words>
  <Application>Microsoft Office PowerPoint</Application>
  <PresentationFormat>Pokaz na ekranie (4:3)</PresentationFormat>
  <Paragraphs>167</Paragraphs>
  <Slides>28</Slides>
  <Notes>0</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Wykusz</vt:lpstr>
      <vt:lpstr>Prawo dyplomatyczne i konsularne</vt:lpstr>
      <vt:lpstr>Źródła prawa dyplomatycznego</vt:lpstr>
      <vt:lpstr>Ustanowienie i utrzymanie stosunków dyplomatycznych</vt:lpstr>
      <vt:lpstr>Funkcje misji dyplomatycznej (art.3)</vt:lpstr>
      <vt:lpstr>Ustawa o służbie zagranicznej art. 19</vt:lpstr>
      <vt:lpstr>Członkowie misji dyplomatycznej </vt:lpstr>
      <vt:lpstr>Personel misji </vt:lpstr>
      <vt:lpstr>Mianowanie szefa misji i personelu </vt:lpstr>
      <vt:lpstr>Zakończenie funkcji członka misji</vt:lpstr>
      <vt:lpstr>Przywileje i immunitety dyplomatyczne o charakterze osobowym</vt:lpstr>
      <vt:lpstr>Zakres przedmiotowy</vt:lpstr>
      <vt:lpstr>Nietykalność osobista (art. 29)</vt:lpstr>
      <vt:lpstr>Immunitet jurysdykcyjny</vt:lpstr>
      <vt:lpstr>Zakres podmiotowy</vt:lpstr>
      <vt:lpstr>Zakres czasowy i terytorialny </vt:lpstr>
      <vt:lpstr>Pomieszczenia misji</vt:lpstr>
      <vt:lpstr>Źródła prawa konsularnego </vt:lpstr>
      <vt:lpstr>Ustanowienie i utrzymanie stosunków konsularnych</vt:lpstr>
      <vt:lpstr>Funkcje konsularne (art. 5)</vt:lpstr>
      <vt:lpstr>Członkowie urzędu konsularnego</vt:lpstr>
      <vt:lpstr>Mianowanie i odwołanie kierownika i personelu</vt:lpstr>
      <vt:lpstr>Przywileje i immunitety konsularne</vt:lpstr>
      <vt:lpstr>Zakres przedmiotowy</vt:lpstr>
      <vt:lpstr>Ochrona urzędów konsularnych i ich wolności (art. 41) </vt:lpstr>
      <vt:lpstr>Immunitet jurysdykcyjny </vt:lpstr>
      <vt:lpstr>Zakres podmiotowy</vt:lpstr>
      <vt:lpstr>Zakres czasowy i terytorialny</vt:lpstr>
      <vt:lpstr>Pomieszczenia i archiwa konsularne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dyplomatyczne i konsularne</dc:title>
  <dc:creator>pc5</dc:creator>
  <cp:lastModifiedBy>Red</cp:lastModifiedBy>
  <cp:revision>24</cp:revision>
  <dcterms:created xsi:type="dcterms:W3CDTF">2019-05-13T10:01:57Z</dcterms:created>
  <dcterms:modified xsi:type="dcterms:W3CDTF">2019-05-14T19:14:27Z</dcterms:modified>
</cp:coreProperties>
</file>