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9" r:id="rId3"/>
    <p:sldId id="260" r:id="rId4"/>
    <p:sldId id="268" r:id="rId5"/>
    <p:sldId id="263" r:id="rId6"/>
    <p:sldId id="264" r:id="rId7"/>
    <p:sldId id="262" r:id="rId8"/>
    <p:sldId id="269" r:id="rId9"/>
    <p:sldId id="270" r:id="rId10"/>
    <p:sldId id="271" r:id="rId11"/>
    <p:sldId id="272" r:id="rId12"/>
    <p:sldId id="273" r:id="rId13"/>
    <p:sldId id="274" r:id="rId14"/>
    <p:sldId id="275" r:id="rId15"/>
    <p:sldId id="276"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934D28EA-D2E0-4FCF-BFB9-F5EB5544ADB4}" type="datetimeFigureOut">
              <a:rPr lang="pl-PL" smtClean="0"/>
              <a:pPr/>
              <a:t>2015-11-16</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B8970489-66A7-4E79-88A1-D30382BBE5E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34D28EA-D2E0-4FCF-BFB9-F5EB5544ADB4}" type="datetimeFigureOut">
              <a:rPr lang="pl-PL" smtClean="0"/>
              <a:pPr/>
              <a:t>2015-11-16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8970489-66A7-4E79-88A1-D30382BBE5E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34D28EA-D2E0-4FCF-BFB9-F5EB5544ADB4}" type="datetimeFigureOut">
              <a:rPr lang="pl-PL" smtClean="0"/>
              <a:pPr/>
              <a:t>2015-11-16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8970489-66A7-4E79-88A1-D30382BBE5E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34D28EA-D2E0-4FCF-BFB9-F5EB5544ADB4}" type="datetimeFigureOut">
              <a:rPr lang="pl-PL" smtClean="0"/>
              <a:pPr/>
              <a:t>2015-11-16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8970489-66A7-4E79-88A1-D30382BBE5E8}"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934D28EA-D2E0-4FCF-BFB9-F5EB5544ADB4}" type="datetimeFigureOut">
              <a:rPr lang="pl-PL" smtClean="0"/>
              <a:pPr/>
              <a:t>2015-11-16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8970489-66A7-4E79-88A1-D30382BBE5E8}"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934D28EA-D2E0-4FCF-BFB9-F5EB5544ADB4}" type="datetimeFigureOut">
              <a:rPr lang="pl-PL" smtClean="0"/>
              <a:pPr/>
              <a:t>2015-11-16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B8970489-66A7-4E79-88A1-D30382BBE5E8}"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934D28EA-D2E0-4FCF-BFB9-F5EB5544ADB4}" type="datetimeFigureOut">
              <a:rPr lang="pl-PL" smtClean="0"/>
              <a:pPr/>
              <a:t>2015-11-16</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B8970489-66A7-4E79-88A1-D30382BBE5E8}"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934D28EA-D2E0-4FCF-BFB9-F5EB5544ADB4}" type="datetimeFigureOut">
              <a:rPr lang="pl-PL" smtClean="0"/>
              <a:pPr/>
              <a:t>2015-11-16</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B8970489-66A7-4E79-88A1-D30382BBE5E8}"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934D28EA-D2E0-4FCF-BFB9-F5EB5544ADB4}" type="datetimeFigureOut">
              <a:rPr lang="pl-PL" smtClean="0"/>
              <a:pPr/>
              <a:t>2015-11-16</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B8970489-66A7-4E79-88A1-D30382BBE5E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934D28EA-D2E0-4FCF-BFB9-F5EB5544ADB4}" type="datetimeFigureOut">
              <a:rPr lang="pl-PL" smtClean="0"/>
              <a:pPr/>
              <a:t>2015-11-16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B8970489-66A7-4E79-88A1-D30382BBE5E8}"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934D28EA-D2E0-4FCF-BFB9-F5EB5544ADB4}" type="datetimeFigureOut">
              <a:rPr lang="pl-PL" smtClean="0"/>
              <a:pPr/>
              <a:t>2015-11-16</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B8970489-66A7-4E79-88A1-D30382BBE5E8}"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4D28EA-D2E0-4FCF-BFB9-F5EB5544ADB4}" type="datetimeFigureOut">
              <a:rPr lang="pl-PL" smtClean="0"/>
              <a:pPr/>
              <a:t>2015-11-16</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8970489-66A7-4E79-88A1-D30382BBE5E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Postępowanie egzekucyjne w administracji</a:t>
            </a:r>
            <a:endParaRPr lang="pl-PL" dirty="0"/>
          </a:p>
        </p:txBody>
      </p:sp>
      <p:sp>
        <p:nvSpPr>
          <p:cNvPr id="3" name="Podtytuł 2"/>
          <p:cNvSpPr>
            <a:spLocks noGrp="1"/>
          </p:cNvSpPr>
          <p:nvPr>
            <p:ph type="subTitle" idx="1"/>
          </p:nvPr>
        </p:nvSpPr>
        <p:spPr>
          <a:xfrm rot="10800000" flipV="1">
            <a:off x="755576" y="4293095"/>
            <a:ext cx="7772400" cy="432048"/>
          </a:xfrm>
        </p:spPr>
        <p:txBody>
          <a:bodyPr>
            <a:normAutofit/>
          </a:bodyPr>
          <a:lstStyle/>
          <a:p>
            <a:r>
              <a:rPr lang="pl-PL" sz="1800" dirty="0" smtClean="0"/>
              <a:t>Lidia </a:t>
            </a:r>
            <a:r>
              <a:rPr lang="pl-PL" sz="1800" dirty="0" err="1" smtClean="0"/>
              <a:t>Klat-Wertelecka</a:t>
            </a:r>
            <a:endParaRPr lang="pl-PL"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u="sng" dirty="0" smtClean="0">
                <a:solidFill>
                  <a:srgbClr val="7030A0"/>
                </a:solidFill>
              </a:rPr>
              <a:t>prewencyjne </a:t>
            </a:r>
            <a:r>
              <a:rPr lang="pl-PL" dirty="0" smtClean="0">
                <a:solidFill>
                  <a:srgbClr val="7030A0"/>
                </a:solidFill>
              </a:rPr>
              <a:t>(zapobiegawcze)</a:t>
            </a:r>
            <a:r>
              <a:rPr lang="pl-PL" dirty="0" smtClean="0"/>
              <a:t> – prawnie ustalona forma postępowania egzekucyjnego, zasady ogólne</a:t>
            </a:r>
          </a:p>
          <a:p>
            <a:pPr>
              <a:buNone/>
            </a:pPr>
            <a:endParaRPr lang="pl-PL" dirty="0" smtClean="0"/>
          </a:p>
          <a:p>
            <a:r>
              <a:rPr lang="pl-PL" u="sng" dirty="0" smtClean="0">
                <a:solidFill>
                  <a:srgbClr val="7030A0"/>
                </a:solidFill>
              </a:rPr>
              <a:t>represyjne</a:t>
            </a:r>
            <a:r>
              <a:rPr lang="pl-PL" dirty="0" smtClean="0">
                <a:solidFill>
                  <a:srgbClr val="7030A0"/>
                </a:solidFill>
              </a:rPr>
              <a:t> </a:t>
            </a:r>
            <a:r>
              <a:rPr lang="pl-PL" dirty="0" smtClean="0"/>
              <a:t>(stosowane po naruszeniu prawa) – </a:t>
            </a:r>
            <a:r>
              <a:rPr lang="pl-PL" sz="2600" b="1" i="1" dirty="0" smtClean="0"/>
              <a:t>instytucje procesowe dające możliwość weryfikacji czynności egzekucyjnych</a:t>
            </a:r>
          </a:p>
          <a:p>
            <a:endParaRPr lang="pl-PL" sz="1400" b="1" i="1" dirty="0" smtClean="0"/>
          </a:p>
          <a:p>
            <a:pPr marL="624078" indent="-514350">
              <a:buAutoNum type="alphaLcParenR"/>
            </a:pPr>
            <a:r>
              <a:rPr lang="pl-PL" dirty="0" smtClean="0"/>
              <a:t>środki na drodze administracyjnej </a:t>
            </a:r>
          </a:p>
          <a:p>
            <a:pPr marL="624078" indent="-514350">
              <a:buAutoNum type="alphaLcParenR"/>
            </a:pPr>
            <a:r>
              <a:rPr lang="pl-PL" dirty="0" smtClean="0"/>
              <a:t>środki na drodze sądowej</a:t>
            </a:r>
          </a:p>
          <a:p>
            <a:pPr marL="624078" indent="-514350">
              <a:buAutoNum type="alphaLcParenR"/>
            </a:pPr>
            <a:endParaRPr lang="pl-PL" dirty="0" smtClean="0"/>
          </a:p>
          <a:p>
            <a:pPr marL="624078" indent="-514350">
              <a:buAutoNum type="alphaLcParenR"/>
            </a:pPr>
            <a:endParaRPr lang="pl-PL" dirty="0" smtClean="0"/>
          </a:p>
          <a:p>
            <a:pPr marL="624078" indent="-514350">
              <a:buAutoNum type="alphaLcParenR"/>
            </a:pPr>
            <a:endParaRPr lang="pl-PL" dirty="0" smtClean="0"/>
          </a:p>
          <a:p>
            <a:pPr marL="624078" indent="-514350">
              <a:buAutoNum type="alphaLcParenR"/>
            </a:pPr>
            <a:endParaRPr lang="pl-PL" dirty="0" smtClean="0"/>
          </a:p>
          <a:p>
            <a:pPr marL="624078" indent="-514350">
              <a:buAutoNum type="alphaLcParenR"/>
            </a:pPr>
            <a:endParaRPr lang="pl-PL" dirty="0" smtClean="0"/>
          </a:p>
          <a:p>
            <a:pPr marL="624078" indent="-514350">
              <a:buAutoNum type="alphaLcParenR"/>
            </a:pPr>
            <a:endParaRPr lang="pl-PL" dirty="0" smtClean="0"/>
          </a:p>
          <a:p>
            <a:pPr marL="624078" indent="-514350">
              <a:buAutoNum type="alphaLcParenR"/>
            </a:pPr>
            <a:endParaRPr lang="pl-PL" dirty="0"/>
          </a:p>
        </p:txBody>
      </p:sp>
      <p:sp>
        <p:nvSpPr>
          <p:cNvPr id="3" name="Tytuł 2"/>
          <p:cNvSpPr>
            <a:spLocks noGrp="1"/>
          </p:cNvSpPr>
          <p:nvPr>
            <p:ph type="title"/>
          </p:nvPr>
        </p:nvSpPr>
        <p:spPr/>
        <p:txBody>
          <a:bodyPr>
            <a:normAutofit/>
          </a:bodyPr>
          <a:lstStyle/>
          <a:p>
            <a:pPr algn="ctr"/>
            <a:r>
              <a:rPr lang="pl-PL" sz="2800" dirty="0" smtClean="0">
                <a:effectLst>
                  <a:outerShdw blurRad="38100" dist="38100" dir="2700000" algn="tl">
                    <a:srgbClr val="000000">
                      <a:alpha val="43137"/>
                    </a:srgbClr>
                  </a:outerShdw>
                </a:effectLst>
              </a:rPr>
              <a:t>Środki prawne ochrony jednostki</a:t>
            </a:r>
            <a:br>
              <a:rPr lang="pl-PL" sz="2800" dirty="0" smtClean="0">
                <a:effectLst>
                  <a:outerShdw blurRad="38100" dist="38100" dir="2700000" algn="tl">
                    <a:srgbClr val="000000">
                      <a:alpha val="43137"/>
                    </a:srgbClr>
                  </a:outerShdw>
                </a:effectLst>
              </a:rPr>
            </a:br>
            <a:r>
              <a:rPr lang="pl-PL" sz="2000" dirty="0" smtClean="0">
                <a:solidFill>
                  <a:schemeClr val="tx1"/>
                </a:solidFill>
                <a:effectLst>
                  <a:outerShdw blurRad="38100" dist="38100" dir="2700000" algn="tl">
                    <a:srgbClr val="000000">
                      <a:alpha val="43137"/>
                    </a:srgbClr>
                  </a:outerShdw>
                </a:effectLst>
              </a:rPr>
              <a:t>(czynności przewidziane w prawie, zawierające </a:t>
            </a:r>
            <a:r>
              <a:rPr lang="pl-PL" sz="2000" dirty="0" smtClean="0">
                <a:solidFill>
                  <a:srgbClr val="FF0000"/>
                </a:solidFill>
                <a:effectLst>
                  <a:outerShdw blurRad="38100" dist="38100" dir="2700000" algn="tl">
                    <a:srgbClr val="000000">
                      <a:alpha val="43137"/>
                    </a:srgbClr>
                  </a:outerShdw>
                </a:effectLst>
              </a:rPr>
              <a:t>żądanie</a:t>
            </a:r>
            <a:r>
              <a:rPr lang="pl-PL" sz="2000" dirty="0" smtClean="0">
                <a:solidFill>
                  <a:schemeClr val="tx1"/>
                </a:solidFill>
                <a:effectLst>
                  <a:outerShdw blurRad="38100" dist="38100" dir="2700000" algn="tl">
                    <a:srgbClr val="000000">
                      <a:alpha val="43137"/>
                    </a:srgbClr>
                  </a:outerShdw>
                </a:effectLst>
              </a:rPr>
              <a:t> podjęcia pewnych działań lub stanowiące </a:t>
            </a:r>
            <a:r>
              <a:rPr lang="pl-PL" sz="2000" dirty="0" smtClean="0">
                <a:solidFill>
                  <a:srgbClr val="FF0000"/>
                </a:solidFill>
                <a:effectLst>
                  <a:outerShdw blurRad="38100" dist="38100" dir="2700000" algn="tl">
                    <a:srgbClr val="000000">
                      <a:alpha val="43137"/>
                    </a:srgbClr>
                  </a:outerShdw>
                </a:effectLst>
              </a:rPr>
              <a:t>obowiązek</a:t>
            </a:r>
            <a:r>
              <a:rPr lang="pl-PL" sz="2000" dirty="0" smtClean="0">
                <a:solidFill>
                  <a:schemeClr val="tx1"/>
                </a:solidFill>
                <a:effectLst>
                  <a:outerShdw blurRad="38100" dist="38100" dir="2700000" algn="tl">
                    <a:srgbClr val="000000">
                      <a:alpha val="43137"/>
                    </a:srgbClr>
                  </a:outerShdw>
                </a:effectLst>
              </a:rPr>
              <a:t> ich podjęcia)</a:t>
            </a:r>
            <a:endParaRPr lang="pl-PL" sz="2000"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r>
              <a:rPr lang="pl-PL" dirty="0" smtClean="0"/>
              <a:t>- </a:t>
            </a:r>
            <a:r>
              <a:rPr lang="pl-PL" sz="2600" b="1" dirty="0" smtClean="0">
                <a:solidFill>
                  <a:schemeClr val="accent2">
                    <a:lumMod val="60000"/>
                    <a:lumOff val="40000"/>
                  </a:schemeClr>
                </a:solidFill>
              </a:rPr>
              <a:t>zarzut</a:t>
            </a:r>
            <a:r>
              <a:rPr lang="pl-PL" sz="2600" dirty="0" smtClean="0">
                <a:solidFill>
                  <a:schemeClr val="accent2">
                    <a:lumMod val="60000"/>
                    <a:lumOff val="40000"/>
                  </a:schemeClr>
                </a:solidFill>
              </a:rPr>
              <a:t> </a:t>
            </a:r>
            <a:r>
              <a:rPr lang="pl-PL" sz="2600" dirty="0" smtClean="0"/>
              <a:t>– art. 33-35, art. 96h § 3, art. 110 u </a:t>
            </a:r>
          </a:p>
          <a:p>
            <a:r>
              <a:rPr lang="pl-PL" sz="2600" dirty="0" smtClean="0"/>
              <a:t>- </a:t>
            </a:r>
            <a:r>
              <a:rPr lang="pl-PL" sz="2600" b="1" dirty="0" smtClean="0">
                <a:solidFill>
                  <a:schemeClr val="accent2">
                    <a:lumMod val="60000"/>
                    <a:lumOff val="40000"/>
                  </a:schemeClr>
                </a:solidFill>
              </a:rPr>
              <a:t>zażalenie </a:t>
            </a:r>
            <a:r>
              <a:rPr lang="pl-PL" sz="2600" dirty="0" smtClean="0"/>
              <a:t>– art. 17 </a:t>
            </a:r>
            <a:r>
              <a:rPr lang="pl-PL" sz="2600" dirty="0" err="1" smtClean="0"/>
              <a:t>u.p.e.a</a:t>
            </a:r>
            <a:r>
              <a:rPr lang="pl-PL" sz="2600" dirty="0" smtClean="0"/>
              <a:t>. i inne</a:t>
            </a:r>
          </a:p>
          <a:p>
            <a:r>
              <a:rPr lang="pl-PL" sz="2600" dirty="0" smtClean="0"/>
              <a:t>- </a:t>
            </a:r>
            <a:r>
              <a:rPr lang="pl-PL" sz="2600" b="1" dirty="0" smtClean="0">
                <a:solidFill>
                  <a:schemeClr val="accent2">
                    <a:lumMod val="60000"/>
                    <a:lumOff val="40000"/>
                  </a:schemeClr>
                </a:solidFill>
              </a:rPr>
              <a:t>skargi </a:t>
            </a:r>
            <a:r>
              <a:rPr lang="pl-PL" sz="2600" dirty="0" smtClean="0"/>
              <a:t>– </a:t>
            </a:r>
            <a:r>
              <a:rPr lang="pl-PL" sz="2400" dirty="0" smtClean="0"/>
              <a:t>art. 6 § 1a, art. 54, art. 99 § 2, art. 107 § 2a-2d, art. 110u § 1, art. 110z § 1, art. 111 </a:t>
            </a:r>
            <a:r>
              <a:rPr lang="pl-PL" sz="2400" dirty="0" smtClean="0">
                <a:solidFill>
                  <a:srgbClr val="0070C0"/>
                </a:solidFill>
              </a:rPr>
              <a:t>l</a:t>
            </a:r>
            <a:r>
              <a:rPr lang="pl-PL" sz="2400" dirty="0" smtClean="0"/>
              <a:t> </a:t>
            </a:r>
            <a:r>
              <a:rPr lang="pl-PL" sz="2400" dirty="0" err="1" smtClean="0"/>
              <a:t>u.p.e.a</a:t>
            </a:r>
            <a:r>
              <a:rPr lang="pl-PL" sz="2400" dirty="0" smtClean="0"/>
              <a:t>. </a:t>
            </a:r>
          </a:p>
          <a:p>
            <a:r>
              <a:rPr lang="pl-PL" sz="2600" dirty="0" smtClean="0"/>
              <a:t>- </a:t>
            </a:r>
            <a:r>
              <a:rPr lang="pl-PL" sz="2600" b="1" dirty="0" smtClean="0">
                <a:solidFill>
                  <a:schemeClr val="accent2">
                    <a:lumMod val="60000"/>
                    <a:lumOff val="40000"/>
                  </a:schemeClr>
                </a:solidFill>
              </a:rPr>
              <a:t>wniosek osoby trzeciej </a:t>
            </a:r>
            <a:r>
              <a:rPr lang="pl-PL" sz="2600" dirty="0" smtClean="0"/>
              <a:t>o wyłączenie spod egzekucji prawa do rzeczy lub prawa majątkowego – art. 38-44 </a:t>
            </a:r>
            <a:r>
              <a:rPr lang="pl-PL" sz="2600" dirty="0" err="1" smtClean="0"/>
              <a:t>u.p.e.a</a:t>
            </a:r>
            <a:r>
              <a:rPr lang="pl-PL" sz="2600" dirty="0" smtClean="0"/>
              <a:t>.</a:t>
            </a:r>
          </a:p>
          <a:p>
            <a:r>
              <a:rPr lang="pl-PL" sz="2600" dirty="0" smtClean="0"/>
              <a:t>- </a:t>
            </a:r>
            <a:r>
              <a:rPr lang="pl-PL" sz="2600" b="1" dirty="0" smtClean="0">
                <a:solidFill>
                  <a:schemeClr val="accent2">
                    <a:lumMod val="60000"/>
                    <a:lumOff val="40000"/>
                  </a:schemeClr>
                </a:solidFill>
              </a:rPr>
              <a:t>postępowanie w trybach nadzwyczajnych </a:t>
            </a:r>
            <a:r>
              <a:rPr lang="pl-PL" sz="2600" dirty="0" smtClean="0"/>
              <a:t>– uchylenie, zmiana, stwierdzenie nieważności </a:t>
            </a:r>
            <a:r>
              <a:rPr lang="pl-PL" sz="2600" b="1" dirty="0" smtClean="0"/>
              <a:t>postanowienia</a:t>
            </a:r>
            <a:r>
              <a:rPr lang="pl-PL" sz="2600" dirty="0" smtClean="0"/>
              <a:t> na podstawie k.p.a. (art. 18 </a:t>
            </a:r>
            <a:r>
              <a:rPr lang="pl-PL" sz="2600" dirty="0" err="1" smtClean="0"/>
              <a:t>u.p.e.a</a:t>
            </a:r>
            <a:r>
              <a:rPr lang="pl-PL" sz="2600" dirty="0" smtClean="0"/>
              <a:t>. w zw. z art. 126 k.p.a.).</a:t>
            </a:r>
          </a:p>
          <a:p>
            <a:endParaRPr lang="pl-PL" sz="2600" dirty="0" smtClean="0"/>
          </a:p>
          <a:p>
            <a:endParaRPr lang="pl-PL" sz="2600" dirty="0" smtClean="0"/>
          </a:p>
          <a:p>
            <a:endParaRPr lang="pl-PL" sz="2600" dirty="0" smtClean="0"/>
          </a:p>
          <a:p>
            <a:endParaRPr lang="pl-PL" sz="2600" dirty="0" smtClean="0"/>
          </a:p>
          <a:p>
            <a:endParaRPr lang="pl-PL" sz="2600" dirty="0"/>
          </a:p>
        </p:txBody>
      </p:sp>
      <p:sp>
        <p:nvSpPr>
          <p:cNvPr id="3" name="Tytuł 2"/>
          <p:cNvSpPr>
            <a:spLocks noGrp="1"/>
          </p:cNvSpPr>
          <p:nvPr>
            <p:ph type="title"/>
          </p:nvPr>
        </p:nvSpPr>
        <p:spPr/>
        <p:txBody>
          <a:bodyPr>
            <a:normAutofit/>
          </a:bodyPr>
          <a:lstStyle/>
          <a:p>
            <a:pPr algn="ctr"/>
            <a:r>
              <a:rPr lang="pl-PL" sz="3600" dirty="0" smtClean="0">
                <a:solidFill>
                  <a:srgbClr val="00B050"/>
                </a:solidFill>
              </a:rPr>
              <a:t>środki na drodze administracyjnej</a:t>
            </a:r>
            <a:endParaRPr lang="pl-PL" sz="3600" dirty="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a:t>
            </a:r>
            <a:r>
              <a:rPr lang="pl-PL" dirty="0" smtClean="0">
                <a:solidFill>
                  <a:schemeClr val="bg2">
                    <a:lumMod val="50000"/>
                  </a:schemeClr>
                </a:solidFill>
              </a:rPr>
              <a:t>uregulowane w ustawie egzekucyjnej </a:t>
            </a:r>
            <a:r>
              <a:rPr lang="pl-PL" sz="2400" dirty="0" smtClean="0"/>
              <a:t>(zarzut, zażalenie, skargi, wniosek os. trzeciej)</a:t>
            </a:r>
          </a:p>
          <a:p>
            <a:pPr>
              <a:buNone/>
            </a:pPr>
            <a:r>
              <a:rPr lang="pl-PL" sz="2400" dirty="0" smtClean="0"/>
              <a:t> </a:t>
            </a:r>
          </a:p>
          <a:p>
            <a:r>
              <a:rPr lang="pl-PL" dirty="0" smtClean="0"/>
              <a:t>- </a:t>
            </a:r>
            <a:r>
              <a:rPr lang="pl-PL" dirty="0" smtClean="0">
                <a:solidFill>
                  <a:schemeClr val="bg2">
                    <a:lumMod val="50000"/>
                  </a:schemeClr>
                </a:solidFill>
              </a:rPr>
              <a:t>uregulowane w kodeksie postępowania administracyjnego</a:t>
            </a:r>
          </a:p>
          <a:p>
            <a:r>
              <a:rPr lang="pl-PL" dirty="0" smtClean="0"/>
              <a:t>A) wznowienie postępowania</a:t>
            </a:r>
          </a:p>
          <a:p>
            <a:r>
              <a:rPr lang="pl-PL" dirty="0" smtClean="0"/>
              <a:t>B) stwierdzenie nieważności postanowienia</a:t>
            </a:r>
          </a:p>
          <a:p>
            <a:r>
              <a:rPr lang="pl-PL" dirty="0" smtClean="0"/>
              <a:t>C) skargi i wnioski z działu VIII k.p.a. </a:t>
            </a:r>
          </a:p>
          <a:p>
            <a:pPr>
              <a:buNone/>
            </a:pPr>
            <a:r>
              <a:rPr lang="pl-PL" dirty="0" smtClean="0"/>
              <a:t>                          (skarga powszechna)</a:t>
            </a:r>
            <a:endParaRPr lang="pl-PL" dirty="0"/>
          </a:p>
        </p:txBody>
      </p:sp>
      <p:sp>
        <p:nvSpPr>
          <p:cNvPr id="3" name="Tytuł 2"/>
          <p:cNvSpPr>
            <a:spLocks noGrp="1"/>
          </p:cNvSpPr>
          <p:nvPr>
            <p:ph type="title"/>
          </p:nvPr>
        </p:nvSpPr>
        <p:spPr/>
        <p:txBody>
          <a:bodyPr>
            <a:normAutofit/>
          </a:bodyPr>
          <a:lstStyle/>
          <a:p>
            <a:pPr algn="ctr"/>
            <a:r>
              <a:rPr lang="pl-PL" sz="3200" dirty="0" smtClean="0"/>
              <a:t>Inny podział administracyjnych </a:t>
            </a:r>
            <a:br>
              <a:rPr lang="pl-PL" sz="3200" dirty="0" smtClean="0"/>
            </a:br>
            <a:r>
              <a:rPr lang="pl-PL" sz="3200" dirty="0" smtClean="0"/>
              <a:t>środków prawnych</a:t>
            </a:r>
            <a:endParaRPr lang="pl-PL"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82563" indent="-182563"/>
            <a:r>
              <a:rPr lang="pl-PL" dirty="0" smtClean="0"/>
              <a:t>I. </a:t>
            </a:r>
            <a:r>
              <a:rPr lang="pl-PL" sz="2400" b="1" dirty="0" smtClean="0"/>
              <a:t>Skarga do wojewódzkiego sądu administracyjnego </a:t>
            </a:r>
          </a:p>
          <a:p>
            <a:r>
              <a:rPr lang="pl-PL" sz="2400" dirty="0" smtClean="0"/>
              <a:t>na </a:t>
            </a:r>
            <a:r>
              <a:rPr lang="pl-PL" sz="2400" dirty="0" smtClean="0">
                <a:solidFill>
                  <a:srgbClr val="C00000"/>
                </a:solidFill>
              </a:rPr>
              <a:t>postanowienia</a:t>
            </a:r>
            <a:r>
              <a:rPr lang="pl-PL" sz="2400" dirty="0" smtClean="0"/>
              <a:t> – art. 3 § 2 </a:t>
            </a:r>
            <a:r>
              <a:rPr lang="pl-PL" sz="2400" dirty="0" err="1" smtClean="0"/>
              <a:t>pkt</a:t>
            </a:r>
            <a:r>
              <a:rPr lang="pl-PL" sz="2400" dirty="0" smtClean="0"/>
              <a:t> 3 </a:t>
            </a:r>
            <a:r>
              <a:rPr lang="pl-PL" sz="2400" dirty="0" err="1" smtClean="0">
                <a:solidFill>
                  <a:srgbClr val="C00000"/>
                </a:solidFill>
              </a:rPr>
              <a:t>p.p.s.a</a:t>
            </a:r>
            <a:r>
              <a:rPr lang="pl-PL" sz="2400" dirty="0" smtClean="0">
                <a:solidFill>
                  <a:srgbClr val="C00000"/>
                </a:solidFill>
              </a:rPr>
              <a:t>.</a:t>
            </a:r>
          </a:p>
          <a:p>
            <a:r>
              <a:rPr lang="pl-PL" sz="2400" dirty="0" smtClean="0"/>
              <a:t>na </a:t>
            </a:r>
            <a:r>
              <a:rPr lang="pl-PL" sz="2400" dirty="0" smtClean="0">
                <a:solidFill>
                  <a:srgbClr val="C00000"/>
                </a:solidFill>
              </a:rPr>
              <a:t>bezczynność lub przewlekłe prowadzenie postępowania </a:t>
            </a:r>
            <a:r>
              <a:rPr lang="pl-PL" sz="2400" dirty="0" smtClean="0"/>
              <a:t>– art. 3 § 2 </a:t>
            </a:r>
            <a:r>
              <a:rPr lang="pl-PL" sz="2400" dirty="0" err="1" smtClean="0"/>
              <a:t>pkt</a:t>
            </a:r>
            <a:r>
              <a:rPr lang="pl-PL" sz="2400" dirty="0" smtClean="0"/>
              <a:t> 8 </a:t>
            </a:r>
            <a:r>
              <a:rPr lang="pl-PL" sz="2400" dirty="0" err="1" smtClean="0"/>
              <a:t>p.p.s.a</a:t>
            </a:r>
            <a:r>
              <a:rPr lang="pl-PL" sz="2400" dirty="0" smtClean="0"/>
              <a:t>.</a:t>
            </a:r>
          </a:p>
          <a:p>
            <a:pPr>
              <a:buNone/>
            </a:pPr>
            <a:endParaRPr lang="pl-PL" sz="2400" dirty="0" smtClean="0"/>
          </a:p>
          <a:p>
            <a:pPr marL="255588" indent="-255588"/>
            <a:r>
              <a:rPr lang="pl-PL" sz="2400" b="1" dirty="0" smtClean="0"/>
              <a:t>II.</a:t>
            </a:r>
            <a:r>
              <a:rPr lang="pl-PL" sz="2400" dirty="0" smtClean="0"/>
              <a:t> </a:t>
            </a:r>
            <a:r>
              <a:rPr lang="pl-PL" sz="2400" b="1" dirty="0" smtClean="0"/>
              <a:t>Przed sądem powszechnym:</a:t>
            </a:r>
          </a:p>
          <a:p>
            <a:r>
              <a:rPr lang="pl-PL" sz="2400" b="1" dirty="0" smtClean="0">
                <a:solidFill>
                  <a:srgbClr val="7030A0"/>
                </a:solidFill>
              </a:rPr>
              <a:t>powództwo </a:t>
            </a:r>
            <a:r>
              <a:rPr lang="pl-PL" sz="2400" b="1" dirty="0" err="1" smtClean="0">
                <a:solidFill>
                  <a:srgbClr val="7030A0"/>
                </a:solidFill>
              </a:rPr>
              <a:t>przeciwegzekucyjne</a:t>
            </a:r>
            <a:r>
              <a:rPr lang="pl-PL" sz="2400" b="1" dirty="0" smtClean="0">
                <a:solidFill>
                  <a:srgbClr val="7030A0"/>
                </a:solidFill>
              </a:rPr>
              <a:t> zobowiązanego </a:t>
            </a:r>
            <a:r>
              <a:rPr lang="pl-PL" sz="2400" dirty="0" smtClean="0"/>
              <a:t>– art. 2 § 3, art. 35a </a:t>
            </a:r>
            <a:r>
              <a:rPr lang="pl-PL" sz="2400" dirty="0" err="1" smtClean="0"/>
              <a:t>u.p.e.a</a:t>
            </a:r>
            <a:r>
              <a:rPr lang="pl-PL" sz="2400" dirty="0" smtClean="0"/>
              <a:t>.</a:t>
            </a:r>
          </a:p>
          <a:p>
            <a:r>
              <a:rPr lang="pl-PL" sz="2400" b="1" dirty="0" smtClean="0">
                <a:solidFill>
                  <a:srgbClr val="7030A0"/>
                </a:solidFill>
              </a:rPr>
              <a:t>powództwo </a:t>
            </a:r>
            <a:r>
              <a:rPr lang="pl-PL" sz="2400" b="1" dirty="0" err="1" smtClean="0">
                <a:solidFill>
                  <a:srgbClr val="7030A0"/>
                </a:solidFill>
              </a:rPr>
              <a:t>przeciwegzekucyjne</a:t>
            </a:r>
            <a:r>
              <a:rPr lang="pl-PL" sz="2400" b="1" dirty="0" smtClean="0">
                <a:solidFill>
                  <a:srgbClr val="7030A0"/>
                </a:solidFill>
              </a:rPr>
              <a:t> osoby trzeciej </a:t>
            </a:r>
            <a:r>
              <a:rPr lang="pl-PL" sz="2400" dirty="0" smtClean="0"/>
              <a:t>– art. 40 § 2 i 41 § 1 </a:t>
            </a:r>
            <a:r>
              <a:rPr lang="pl-PL" sz="2400" dirty="0" err="1" smtClean="0"/>
              <a:t>u.p.e.a</a:t>
            </a:r>
            <a:r>
              <a:rPr lang="pl-PL" sz="2400" dirty="0" smtClean="0"/>
              <a:t>., art. </a:t>
            </a:r>
            <a:r>
              <a:rPr lang="pl-PL" sz="2400" dirty="0" smtClean="0">
                <a:solidFill>
                  <a:srgbClr val="FF0000"/>
                </a:solidFill>
              </a:rPr>
              <a:t>842 k.p.c.</a:t>
            </a:r>
            <a:endParaRPr lang="pl-PL" sz="2400" dirty="0" smtClean="0"/>
          </a:p>
          <a:p>
            <a:endParaRPr lang="pl-PL" sz="2400" dirty="0"/>
          </a:p>
        </p:txBody>
      </p:sp>
      <p:sp>
        <p:nvSpPr>
          <p:cNvPr id="3" name="Tytuł 2"/>
          <p:cNvSpPr>
            <a:spLocks noGrp="1"/>
          </p:cNvSpPr>
          <p:nvPr>
            <p:ph type="title"/>
          </p:nvPr>
        </p:nvSpPr>
        <p:spPr/>
        <p:txBody>
          <a:bodyPr>
            <a:normAutofit/>
          </a:bodyPr>
          <a:lstStyle/>
          <a:p>
            <a:pPr algn="ctr"/>
            <a:r>
              <a:rPr lang="pl-PL" sz="2800" dirty="0" smtClean="0">
                <a:solidFill>
                  <a:srgbClr val="C00000"/>
                </a:solidFill>
              </a:rPr>
              <a:t>Środki zaskarżenia na drodze sądowej</a:t>
            </a:r>
            <a:endParaRPr lang="pl-PL" sz="2800" dirty="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chemeClr val="bg1">
                    <a:lumMod val="50000"/>
                  </a:schemeClr>
                </a:solidFill>
              </a:rPr>
              <a:t>Środki nadzoru</a:t>
            </a:r>
            <a:endParaRPr lang="pl-PL" dirty="0">
              <a:solidFill>
                <a:schemeClr val="bg1">
                  <a:lumMod val="50000"/>
                </a:schemeClr>
              </a:solidFill>
            </a:endParaRPr>
          </a:p>
        </p:txBody>
      </p:sp>
      <p:sp>
        <p:nvSpPr>
          <p:cNvPr id="3" name="Symbol zastępczy tekstu 2"/>
          <p:cNvSpPr>
            <a:spLocks noGrp="1"/>
          </p:cNvSpPr>
          <p:nvPr>
            <p:ph type="body" idx="1"/>
          </p:nvPr>
        </p:nvSpPr>
        <p:spPr/>
        <p:txBody>
          <a:bodyPr/>
          <a:lstStyle/>
          <a:p>
            <a:pPr algn="ctr"/>
            <a:r>
              <a:rPr lang="pl-PL" dirty="0" smtClean="0">
                <a:solidFill>
                  <a:schemeClr val="tx1"/>
                </a:solidFill>
              </a:rPr>
              <a:t>Art. 23 </a:t>
            </a:r>
            <a:r>
              <a:rPr lang="pl-PL" dirty="0" err="1" smtClean="0">
                <a:solidFill>
                  <a:schemeClr val="tx1"/>
                </a:solidFill>
              </a:rPr>
              <a:t>u.p.e.a</a:t>
            </a:r>
            <a:r>
              <a:rPr lang="pl-PL" dirty="0" smtClean="0">
                <a:solidFill>
                  <a:schemeClr val="tx1"/>
                </a:solidFill>
              </a:rPr>
              <a:t>.</a:t>
            </a:r>
            <a:endParaRPr lang="pl-PL" dirty="0">
              <a:solidFill>
                <a:schemeClr val="tx1"/>
              </a:solidFill>
            </a:endParaRPr>
          </a:p>
        </p:txBody>
      </p:sp>
      <p:sp>
        <p:nvSpPr>
          <p:cNvPr id="4" name="Symbol zastępczy tekstu 3"/>
          <p:cNvSpPr>
            <a:spLocks noGrp="1"/>
          </p:cNvSpPr>
          <p:nvPr>
            <p:ph type="body" sz="half" idx="3"/>
          </p:nvPr>
        </p:nvSpPr>
        <p:spPr/>
        <p:txBody>
          <a:bodyPr/>
          <a:lstStyle/>
          <a:p>
            <a:r>
              <a:rPr lang="pl-PL" dirty="0" smtClean="0">
                <a:solidFill>
                  <a:schemeClr val="tx1"/>
                </a:solidFill>
              </a:rPr>
              <a:t>W ustawie egzekucyjnej</a:t>
            </a:r>
            <a:endParaRPr lang="pl-PL" dirty="0">
              <a:solidFill>
                <a:schemeClr val="tx1"/>
              </a:solidFill>
            </a:endParaRPr>
          </a:p>
        </p:txBody>
      </p:sp>
      <p:sp>
        <p:nvSpPr>
          <p:cNvPr id="5" name="Symbol zastępczy zawartości 4"/>
          <p:cNvSpPr>
            <a:spLocks noGrp="1"/>
          </p:cNvSpPr>
          <p:nvPr>
            <p:ph sz="quarter" idx="2"/>
          </p:nvPr>
        </p:nvSpPr>
        <p:spPr/>
        <p:txBody>
          <a:bodyPr/>
          <a:lstStyle/>
          <a:p>
            <a:r>
              <a:rPr lang="pl-PL" b="1" u="sng" dirty="0" smtClean="0"/>
              <a:t>Organami nadzoru </a:t>
            </a:r>
            <a:r>
              <a:rPr lang="pl-PL" dirty="0" smtClean="0"/>
              <a:t>są organy wyższego stopnia </a:t>
            </a:r>
          </a:p>
          <a:p>
            <a:r>
              <a:rPr lang="pl-PL" sz="2200" dirty="0" smtClean="0"/>
              <a:t>(art. 18 </a:t>
            </a:r>
            <a:r>
              <a:rPr lang="pl-PL" sz="2200" dirty="0" err="1" smtClean="0"/>
              <a:t>u.p.e.a</a:t>
            </a:r>
            <a:r>
              <a:rPr lang="pl-PL" sz="2200" dirty="0" smtClean="0"/>
              <a:t>., art. 17 k.p.a.)</a:t>
            </a:r>
            <a:endParaRPr lang="pl-PL" sz="2200" dirty="0"/>
          </a:p>
        </p:txBody>
      </p:sp>
      <p:sp>
        <p:nvSpPr>
          <p:cNvPr id="6" name="Symbol zastępczy zawartości 5"/>
          <p:cNvSpPr>
            <a:spLocks noGrp="1"/>
          </p:cNvSpPr>
          <p:nvPr>
            <p:ph sz="quarter" idx="4"/>
          </p:nvPr>
        </p:nvSpPr>
        <p:spPr>
          <a:xfrm>
            <a:off x="4067944" y="1444294"/>
            <a:ext cx="4618857" cy="3941763"/>
          </a:xfrm>
        </p:spPr>
        <p:txBody>
          <a:bodyPr>
            <a:normAutofit/>
          </a:bodyPr>
          <a:lstStyle/>
          <a:p>
            <a:pPr>
              <a:buNone/>
            </a:pPr>
            <a:r>
              <a:rPr lang="pl-PL" u="sng" dirty="0" smtClean="0"/>
              <a:t>Rodzaje środków nadzoru</a:t>
            </a:r>
            <a:r>
              <a:rPr lang="pl-PL" dirty="0" smtClean="0"/>
              <a:t>:</a:t>
            </a:r>
          </a:p>
          <a:p>
            <a:r>
              <a:rPr lang="pl-PL" dirty="0" smtClean="0"/>
              <a:t>- </a:t>
            </a:r>
            <a:r>
              <a:rPr lang="pl-PL" sz="2200" dirty="0" smtClean="0"/>
              <a:t>wszczęcie z urzędu postępowania w </a:t>
            </a:r>
            <a:r>
              <a:rPr lang="pl-PL" sz="2200" b="1" dirty="0" smtClean="0">
                <a:solidFill>
                  <a:srgbClr val="00B050"/>
                </a:solidFill>
              </a:rPr>
              <a:t>trybach nadzwyczajnych z k.p.a. – </a:t>
            </a:r>
            <a:r>
              <a:rPr lang="pl-PL" sz="2200" dirty="0" smtClean="0"/>
              <a:t>art. 145, art. 156 k.p.a.</a:t>
            </a:r>
          </a:p>
          <a:p>
            <a:endParaRPr lang="pl-PL" sz="2200" b="1" dirty="0" smtClean="0">
              <a:solidFill>
                <a:srgbClr val="00B050"/>
              </a:solidFill>
            </a:endParaRPr>
          </a:p>
          <a:p>
            <a:r>
              <a:rPr lang="pl-PL" sz="2200" b="1" dirty="0" smtClean="0">
                <a:solidFill>
                  <a:srgbClr val="00B050"/>
                </a:solidFill>
              </a:rPr>
              <a:t>wstrzymanie</a:t>
            </a:r>
            <a:r>
              <a:rPr lang="pl-PL" sz="2200" dirty="0" smtClean="0"/>
              <a:t> czynności egzekucyjnych lub postępowania egzekucyjnego – art. 1a pkt. 15 i 16 </a:t>
            </a:r>
            <a:r>
              <a:rPr lang="pl-PL" sz="2200" dirty="0" err="1" smtClean="0"/>
              <a:t>u.p.e.a</a:t>
            </a:r>
            <a:r>
              <a:rPr lang="pl-PL" sz="2200" dirty="0" smtClean="0"/>
              <a:t>., art. 35, 35a, 54 § 6 </a:t>
            </a:r>
            <a:r>
              <a:rPr lang="pl-PL" sz="2200" dirty="0" err="1" smtClean="0"/>
              <a:t>u.p.e.a</a:t>
            </a:r>
            <a:r>
              <a:rPr lang="pl-PL" sz="2200" dirty="0" smtClean="0"/>
              <a:t>.</a:t>
            </a:r>
            <a:endParaRPr lang="pl-PL"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7030A0"/>
                </a:solidFill>
              </a:rPr>
              <a:t>Kompetencja wojewody, nie może jej zlecić  </a:t>
            </a:r>
            <a:endParaRPr lang="pl-PL" dirty="0">
              <a:solidFill>
                <a:srgbClr val="7030A0"/>
              </a:solidFill>
            </a:endParaRPr>
          </a:p>
        </p:txBody>
      </p:sp>
      <p:sp>
        <p:nvSpPr>
          <p:cNvPr id="3" name="Symbol zastępczy tekstu 2"/>
          <p:cNvSpPr>
            <a:spLocks noGrp="1"/>
          </p:cNvSpPr>
          <p:nvPr>
            <p:ph type="body" idx="2"/>
          </p:nvPr>
        </p:nvSpPr>
        <p:spPr/>
        <p:txBody>
          <a:bodyPr>
            <a:normAutofit/>
          </a:bodyPr>
          <a:lstStyle/>
          <a:p>
            <a:pPr algn="ctr"/>
            <a:r>
              <a:rPr lang="pl-PL" sz="1800" b="1" dirty="0" smtClean="0">
                <a:solidFill>
                  <a:schemeClr val="accent2">
                    <a:lumMod val="75000"/>
                  </a:schemeClr>
                </a:solidFill>
              </a:rPr>
              <a:t>Środek nadzoru uregulowany w przepisach ustrojowych</a:t>
            </a:r>
            <a:endParaRPr lang="pl-PL" sz="1800" b="1" dirty="0">
              <a:solidFill>
                <a:schemeClr val="accent2">
                  <a:lumMod val="75000"/>
                </a:schemeClr>
              </a:solidFill>
            </a:endParaRPr>
          </a:p>
        </p:txBody>
      </p:sp>
      <p:sp>
        <p:nvSpPr>
          <p:cNvPr id="4" name="Symbol zastępczy zawartości 3"/>
          <p:cNvSpPr>
            <a:spLocks noGrp="1"/>
          </p:cNvSpPr>
          <p:nvPr>
            <p:ph sz="half" idx="1"/>
          </p:nvPr>
        </p:nvSpPr>
        <p:spPr/>
        <p:txBody>
          <a:bodyPr>
            <a:normAutofit/>
          </a:bodyPr>
          <a:lstStyle/>
          <a:p>
            <a:pPr algn="ctr"/>
            <a:r>
              <a:rPr lang="pl-PL" sz="2200" dirty="0" smtClean="0">
                <a:solidFill>
                  <a:schemeClr val="accent2">
                    <a:lumMod val="75000"/>
                  </a:schemeClr>
                </a:solidFill>
              </a:rPr>
              <a:t>Ustawa z dnia 23 stycznia 2009 r. o wojewodzie </a:t>
            </a:r>
          </a:p>
          <a:p>
            <a:pPr algn="ctr">
              <a:buNone/>
            </a:pPr>
            <a:r>
              <a:rPr lang="pl-PL" sz="2200" dirty="0" smtClean="0">
                <a:solidFill>
                  <a:schemeClr val="accent2">
                    <a:lumMod val="75000"/>
                  </a:schemeClr>
                </a:solidFill>
              </a:rPr>
              <a:t>i administracji rządowej w województwie</a:t>
            </a:r>
          </a:p>
          <a:p>
            <a:pPr>
              <a:buNone/>
            </a:pPr>
            <a:endParaRPr lang="pl-PL" sz="2200" dirty="0" smtClean="0">
              <a:solidFill>
                <a:schemeClr val="accent2">
                  <a:lumMod val="75000"/>
                </a:schemeClr>
              </a:solidFill>
            </a:endParaRPr>
          </a:p>
          <a:p>
            <a:r>
              <a:rPr lang="pl-PL" sz="2400" dirty="0" smtClean="0"/>
              <a:t>art. 27 – kompetencja wojewody do </a:t>
            </a:r>
            <a:r>
              <a:rPr lang="pl-PL" sz="2400" b="1" dirty="0" smtClean="0"/>
              <a:t>wstrzymania egzekucji </a:t>
            </a:r>
            <a:r>
              <a:rPr lang="pl-PL" sz="2400" dirty="0" smtClean="0"/>
              <a:t>administracyjnej w szczególnie uzasadnionych przypadkach, na czas określony</a:t>
            </a:r>
          </a:p>
          <a:p>
            <a:r>
              <a:rPr lang="pl-PL" sz="2400" u="sng" dirty="0" smtClean="0"/>
              <a:t>forma</a:t>
            </a:r>
            <a:r>
              <a:rPr lang="pl-PL" sz="2400" dirty="0" smtClean="0"/>
              <a:t>: decyzja administracyjna</a:t>
            </a:r>
          </a:p>
          <a:p>
            <a:r>
              <a:rPr lang="pl-PL" sz="2400" u="sng" dirty="0" smtClean="0"/>
              <a:t>czas</a:t>
            </a:r>
            <a:r>
              <a:rPr lang="pl-PL" sz="2400" dirty="0" smtClean="0"/>
              <a:t>: do 30 dni, jednorazowo</a:t>
            </a:r>
          </a:p>
          <a:p>
            <a:r>
              <a:rPr lang="pl-PL" sz="2400" u="sng" dirty="0" smtClean="0"/>
              <a:t>obowiązek informacyjny</a:t>
            </a:r>
            <a:r>
              <a:rPr lang="pl-PL" sz="2400" dirty="0" smtClean="0"/>
              <a:t>: wojewoda informuje właściwego ministra</a:t>
            </a:r>
            <a:endParaRPr lang="pl-PL"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endParaRPr lang="pl-PL" sz="3200" dirty="0" smtClean="0"/>
          </a:p>
          <a:p>
            <a:pPr algn="just"/>
            <a:r>
              <a:rPr lang="pl-PL" sz="3200" dirty="0" smtClean="0"/>
              <a:t>Obowiązek  prawny  istnieje wówczas, gdy ustawy zawierają przepisy , które z jednej strony przewidują określone </a:t>
            </a:r>
            <a:r>
              <a:rPr lang="pl-PL" sz="3200" b="1" u="sng" dirty="0" smtClean="0">
                <a:solidFill>
                  <a:schemeClr val="bg2">
                    <a:lumMod val="50000"/>
                  </a:schemeClr>
                </a:solidFill>
              </a:rPr>
              <a:t>zachowanie się adresatów</a:t>
            </a:r>
            <a:r>
              <a:rPr lang="pl-PL" sz="3200" b="1" dirty="0" smtClean="0">
                <a:solidFill>
                  <a:schemeClr val="bg2">
                    <a:lumMod val="50000"/>
                  </a:schemeClr>
                </a:solidFill>
              </a:rPr>
              <a:t> </a:t>
            </a:r>
            <a:r>
              <a:rPr lang="pl-PL" sz="3200" dirty="0" smtClean="0"/>
              <a:t>tych przepisów, a z drugiej – przewidują określone </a:t>
            </a:r>
            <a:r>
              <a:rPr lang="pl-PL" sz="3200" u="sng" dirty="0" smtClean="0">
                <a:solidFill>
                  <a:schemeClr val="bg2">
                    <a:lumMod val="50000"/>
                  </a:schemeClr>
                </a:solidFill>
              </a:rPr>
              <a:t>sankcje</a:t>
            </a:r>
            <a:r>
              <a:rPr lang="pl-PL" sz="3200" dirty="0" smtClean="0"/>
              <a:t>  w razie ich niewykonania.</a:t>
            </a:r>
          </a:p>
          <a:p>
            <a:endParaRPr lang="pl-PL" dirty="0"/>
          </a:p>
        </p:txBody>
      </p:sp>
      <p:sp>
        <p:nvSpPr>
          <p:cNvPr id="2" name="Tytuł 1"/>
          <p:cNvSpPr>
            <a:spLocks noGrp="1"/>
          </p:cNvSpPr>
          <p:nvPr>
            <p:ph type="title"/>
          </p:nvPr>
        </p:nvSpPr>
        <p:spPr/>
        <p:txBody>
          <a:bodyPr>
            <a:normAutofit/>
          </a:bodyPr>
          <a:lstStyle/>
          <a:p>
            <a:pPr algn="ctr"/>
            <a:r>
              <a:rPr lang="pl-PL" dirty="0" smtClean="0"/>
              <a:t>Obowiązek  prawny</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3600" dirty="0" smtClean="0"/>
              <a:t>Obowiązek wynika z przepisów prawa materialnego:</a:t>
            </a:r>
          </a:p>
          <a:p>
            <a:pPr marL="514350" indent="-514350">
              <a:buAutoNum type="arabicParenR"/>
            </a:pPr>
            <a:r>
              <a:rPr lang="pl-PL" sz="3600" dirty="0" smtClean="0"/>
              <a:t>wprost, bezpośrednio lub </a:t>
            </a:r>
          </a:p>
          <a:p>
            <a:pPr marL="514350" indent="-514350">
              <a:buAutoNum type="arabicParenR"/>
            </a:pPr>
            <a:r>
              <a:rPr lang="pl-PL" sz="3600" dirty="0" smtClean="0"/>
              <a:t>jest konkretyzowany (określany) w formie aktu administracyjnego,  najczęściej – decyzji administracyjnej.</a:t>
            </a:r>
            <a:endParaRPr lang="pl-PL" sz="3600" dirty="0"/>
          </a:p>
        </p:txBody>
      </p:sp>
      <p:sp>
        <p:nvSpPr>
          <p:cNvPr id="2" name="Tytuł 1"/>
          <p:cNvSpPr>
            <a:spLocks noGrp="1"/>
          </p:cNvSpPr>
          <p:nvPr>
            <p:ph type="title"/>
          </p:nvPr>
        </p:nvSpPr>
        <p:spPr/>
        <p:txBody>
          <a:bodyPr>
            <a:normAutofit/>
          </a:bodyPr>
          <a:lstStyle/>
          <a:p>
            <a:pPr algn="ctr"/>
            <a:r>
              <a:rPr lang="pl-PL" dirty="0" smtClean="0"/>
              <a:t>Podstawa prawna obowiązku</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a:p>
          <a:p>
            <a:r>
              <a:rPr lang="pl-PL" sz="3400" dirty="0" smtClean="0"/>
              <a:t>Przedmiotem egzekucji administracyjnej są  obowiązki </a:t>
            </a:r>
            <a:r>
              <a:rPr lang="pl-PL" sz="3400" u="sng" dirty="0" smtClean="0"/>
              <a:t>pieniężne i niepieniężne </a:t>
            </a:r>
            <a:r>
              <a:rPr lang="pl-PL" sz="3400" dirty="0" smtClean="0"/>
              <a:t>określone w art. 2 ustawy o postępowaniu egzekucyjnym w administracji.</a:t>
            </a:r>
          </a:p>
        </p:txBody>
      </p:sp>
      <p:sp>
        <p:nvSpPr>
          <p:cNvPr id="3" name="Tytuł 2"/>
          <p:cNvSpPr>
            <a:spLocks noGrp="1"/>
          </p:cNvSpPr>
          <p:nvPr>
            <p:ph type="title"/>
          </p:nvPr>
        </p:nvSpPr>
        <p:spPr/>
        <p:txBody>
          <a:bodyPr>
            <a:normAutofit fontScale="90000"/>
          </a:bodyPr>
          <a:lstStyle/>
          <a:p>
            <a:pPr algn="ctr"/>
            <a:r>
              <a:rPr lang="pl-PL" dirty="0" smtClean="0"/>
              <a:t>Przedmiot egzekucji administracyjnej</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556792"/>
            <a:ext cx="8424936" cy="5040560"/>
          </a:xfrm>
        </p:spPr>
        <p:txBody>
          <a:bodyPr>
            <a:normAutofit fontScale="47500" lnSpcReduction="20000"/>
          </a:bodyPr>
          <a:lstStyle/>
          <a:p>
            <a:r>
              <a:rPr lang="pl-PL" sz="4200" dirty="0" smtClean="0"/>
              <a:t>Wyrok z 14 czerwca 2006 r., WSA w Warszawie,</a:t>
            </a:r>
          </a:p>
          <a:p>
            <a:r>
              <a:rPr lang="pl-PL" sz="4200" dirty="0" smtClean="0"/>
              <a:t>I SA/</a:t>
            </a:r>
            <a:r>
              <a:rPr lang="pl-PL" sz="4200" dirty="0" err="1" smtClean="0"/>
              <a:t>Wa</a:t>
            </a:r>
            <a:r>
              <a:rPr lang="pl-PL" sz="4200" dirty="0" smtClean="0"/>
              <a:t> 400/06</a:t>
            </a:r>
          </a:p>
          <a:p>
            <a:pPr>
              <a:buNone/>
            </a:pPr>
            <a:r>
              <a:rPr lang="pl-PL" sz="4800" dirty="0" smtClean="0"/>
              <a:t> </a:t>
            </a:r>
          </a:p>
          <a:p>
            <a:pPr algn="just"/>
            <a:r>
              <a:rPr lang="pl-PL" sz="4800" dirty="0" smtClean="0"/>
              <a:t>O tym czy dany obowiązek podlega egzekucji administracyjnej, nie decyduje jego charakter prawny, ale ustalenie we właściwości jakich organów (sądów czy też organów administracji publicznej) obowiązek ten pozostaje. Przy czym chodzi tu o kompetencje do </a:t>
            </a:r>
            <a:r>
              <a:rPr lang="pl-PL" sz="4800" b="1" dirty="0" smtClean="0">
                <a:solidFill>
                  <a:srgbClr val="00B050"/>
                </a:solidFill>
              </a:rPr>
              <a:t>ustalenia obowiązku </a:t>
            </a:r>
            <a:r>
              <a:rPr lang="pl-PL" sz="4800" dirty="0" smtClean="0"/>
              <a:t>np. w postępowaniu administracyjnym, niezależnie od publicznoprawnego albo cywilnoprawnego charakteru tego obowiązku. Elementem przesądzającym o poddaniu danego obowiązku egzekucji administracyjnej jest zatem ustalenie, czy wynika on z decyzji administracyjnej lub postanowienia wydanego w trybie przepisów k.p.a. albo innej procedury administracyjnej. </a:t>
            </a:r>
          </a:p>
          <a:p>
            <a:endParaRPr lang="pl-PL" dirty="0" smtClean="0"/>
          </a:p>
          <a:p>
            <a:endParaRPr lang="pl-PL" dirty="0"/>
          </a:p>
        </p:txBody>
      </p:sp>
      <p:sp>
        <p:nvSpPr>
          <p:cNvPr id="2" name="Tytuł 1"/>
          <p:cNvSpPr>
            <a:spLocks noGrp="1"/>
          </p:cNvSpPr>
          <p:nvPr>
            <p:ph type="title"/>
          </p:nvPr>
        </p:nvSpPr>
        <p:spPr>
          <a:xfrm>
            <a:off x="1043608" y="620688"/>
            <a:ext cx="7653536" cy="782960"/>
          </a:xfrm>
        </p:spPr>
        <p:txBody>
          <a:bodyPr>
            <a:normAutofit fontScale="90000"/>
          </a:bodyPr>
          <a:lstStyle/>
          <a:p>
            <a:r>
              <a:rPr lang="pl-PL" dirty="0" smtClean="0"/>
              <a:t>Droga egzekucji administracyjnej</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r>
              <a:rPr lang="pl-PL" dirty="0" smtClean="0"/>
              <a:t>Wyrok</a:t>
            </a:r>
          </a:p>
          <a:p>
            <a:r>
              <a:rPr lang="pl-PL" dirty="0" smtClean="0"/>
              <a:t>z dnia 27 października 2005 r.</a:t>
            </a:r>
          </a:p>
          <a:p>
            <a:r>
              <a:rPr lang="pl-PL" dirty="0" smtClean="0"/>
              <a:t>Wojewódzki Sąd Administracyjny w Warszawie</a:t>
            </a:r>
          </a:p>
          <a:p>
            <a:r>
              <a:rPr lang="pl-PL" dirty="0" smtClean="0"/>
              <a:t>III SA/</a:t>
            </a:r>
            <a:r>
              <a:rPr lang="pl-PL" dirty="0" err="1" smtClean="0"/>
              <a:t>Wa</a:t>
            </a:r>
            <a:r>
              <a:rPr lang="pl-PL" dirty="0" smtClean="0"/>
              <a:t> 656/05</a:t>
            </a:r>
          </a:p>
          <a:p>
            <a:pPr>
              <a:buNone/>
            </a:pPr>
            <a:r>
              <a:rPr lang="pl-PL" dirty="0" smtClean="0"/>
              <a:t> </a:t>
            </a:r>
          </a:p>
          <a:p>
            <a:pPr algn="just"/>
            <a:r>
              <a:rPr lang="pl-PL" dirty="0" smtClean="0"/>
              <a:t>Obowiązki pozostające w zakresie właściwości organów administracji publicznej, ale niewynikające bezpośrednio z przepisu prawa, decyzji lub postanowień właściwych organów albo innych dopuszczalnych dokumentów, nie mogą być przedmiotem postępowania egzekucyjnego. </a:t>
            </a:r>
          </a:p>
          <a:p>
            <a:endParaRPr lang="pl-PL" dirty="0"/>
          </a:p>
        </p:txBody>
      </p:sp>
      <p:sp>
        <p:nvSpPr>
          <p:cNvPr id="2" name="Tytuł 1"/>
          <p:cNvSpPr>
            <a:spLocks noGrp="1"/>
          </p:cNvSpPr>
          <p:nvPr>
            <p:ph type="title"/>
          </p:nvPr>
        </p:nvSpPr>
        <p:spPr/>
        <p:txBody>
          <a:bodyPr>
            <a:normAutofit fontScale="90000"/>
          </a:bodyPr>
          <a:lstStyle/>
          <a:p>
            <a:r>
              <a:rPr lang="pl-PL" dirty="0" smtClean="0"/>
              <a:t>Obowiązek jako przedmiot postępowania egzekucyjnego</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smtClean="0"/>
              <a:t>1) wierzyciel</a:t>
            </a:r>
          </a:p>
          <a:p>
            <a:r>
              <a:rPr lang="pl-PL" dirty="0" smtClean="0"/>
              <a:t>2) organ egzekucyjny</a:t>
            </a:r>
          </a:p>
          <a:p>
            <a:r>
              <a:rPr lang="pl-PL" dirty="0" smtClean="0"/>
              <a:t>3) zobowiązany</a:t>
            </a:r>
          </a:p>
          <a:p>
            <a:endParaRPr lang="pl-PL" dirty="0" smtClean="0"/>
          </a:p>
          <a:p>
            <a:r>
              <a:rPr lang="pl-PL" u="sng" dirty="0" smtClean="0"/>
              <a:t>Podmioty na prawach </a:t>
            </a:r>
            <a:r>
              <a:rPr lang="pl-PL" u="sng" dirty="0" smtClean="0"/>
              <a:t>strony (art. 18 </a:t>
            </a:r>
            <a:r>
              <a:rPr lang="pl-PL" u="sng" dirty="0" err="1" smtClean="0"/>
              <a:t>u.p.e.a</a:t>
            </a:r>
            <a:r>
              <a:rPr lang="pl-PL" u="sng" dirty="0" smtClean="0"/>
              <a:t>.)</a:t>
            </a:r>
            <a:r>
              <a:rPr lang="pl-PL" dirty="0" smtClean="0"/>
              <a:t>: </a:t>
            </a:r>
            <a:endParaRPr lang="pl-PL" dirty="0" smtClean="0"/>
          </a:p>
          <a:p>
            <a:r>
              <a:rPr lang="pl-PL" dirty="0" smtClean="0"/>
              <a:t>organizacja społeczna</a:t>
            </a:r>
          </a:p>
          <a:p>
            <a:r>
              <a:rPr lang="pl-PL" dirty="0" smtClean="0"/>
              <a:t>Prokurator</a:t>
            </a:r>
          </a:p>
          <a:p>
            <a:r>
              <a:rPr lang="pl-PL" dirty="0" smtClean="0"/>
              <a:t>Rzecznik Praw Obywatelskich</a:t>
            </a:r>
            <a:endParaRPr lang="pl-PL" dirty="0"/>
          </a:p>
        </p:txBody>
      </p:sp>
      <p:sp>
        <p:nvSpPr>
          <p:cNvPr id="2" name="Tytuł 1"/>
          <p:cNvSpPr>
            <a:spLocks noGrp="1"/>
          </p:cNvSpPr>
          <p:nvPr>
            <p:ph type="title"/>
          </p:nvPr>
        </p:nvSpPr>
        <p:spPr/>
        <p:txBody>
          <a:bodyPr>
            <a:normAutofit/>
          </a:bodyPr>
          <a:lstStyle/>
          <a:p>
            <a:r>
              <a:rPr lang="pl-PL" dirty="0" smtClean="0"/>
              <a:t> Podmioty postępowania</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endParaRPr lang="pl-PL" dirty="0" smtClean="0"/>
          </a:p>
          <a:p>
            <a:pPr algn="just"/>
            <a:r>
              <a:rPr lang="pl-PL" dirty="0" smtClean="0"/>
              <a:t>- Postępowanie egzekucyjne to  ciąg czynności procesowych podejmowanych przez organ egzekucyjny i inne podmioty w celu przymusowego wykonania obowiązku (przy zastosowaniu środków egzekucyjnych),</a:t>
            </a:r>
          </a:p>
          <a:p>
            <a:pPr algn="just"/>
            <a:endParaRPr lang="pl-PL" dirty="0" smtClean="0"/>
          </a:p>
          <a:p>
            <a:pPr algn="just"/>
            <a:r>
              <a:rPr lang="pl-PL" dirty="0" smtClean="0"/>
              <a:t>- zaczyna się w chwili wpłynięcia wniosku wierzyciela wraz z tytułem wykonawczym</a:t>
            </a:r>
          </a:p>
          <a:p>
            <a:endParaRPr lang="pl-PL" dirty="0"/>
          </a:p>
        </p:txBody>
      </p:sp>
      <p:sp>
        <p:nvSpPr>
          <p:cNvPr id="3" name="Tytuł 2"/>
          <p:cNvSpPr>
            <a:spLocks noGrp="1"/>
          </p:cNvSpPr>
          <p:nvPr>
            <p:ph type="title"/>
          </p:nvPr>
        </p:nvSpPr>
        <p:spPr/>
        <p:txBody>
          <a:bodyPr>
            <a:normAutofit fontScale="90000"/>
          </a:bodyPr>
          <a:lstStyle/>
          <a:p>
            <a:r>
              <a:rPr lang="pl-PL" dirty="0" smtClean="0"/>
              <a:t>   Postępowanie egzekucyjne </a:t>
            </a:r>
            <a:br>
              <a:rPr lang="pl-PL" dirty="0" smtClean="0"/>
            </a:br>
            <a:r>
              <a:rPr lang="pl-PL" dirty="0" smtClean="0"/>
              <a:t>               a egzekucja</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sz="3200" dirty="0" smtClean="0"/>
              <a:t> </a:t>
            </a:r>
            <a:r>
              <a:rPr lang="pl-PL" sz="3000" dirty="0" smtClean="0"/>
              <a:t>to czynności wykonawcze, czyli zastosowanie środka egzekucyjnego (środków egzekucyjnych).</a:t>
            </a:r>
          </a:p>
          <a:p>
            <a:pPr algn="just"/>
            <a:endParaRPr lang="pl-PL" sz="2800" dirty="0" smtClean="0"/>
          </a:p>
          <a:p>
            <a:pPr algn="just"/>
            <a:r>
              <a:rPr lang="pl-PL" sz="3200" dirty="0" smtClean="0"/>
              <a:t>- zaczyna się w chwili doręczenia zobowiązanemu odpisu </a:t>
            </a:r>
            <a:r>
              <a:rPr lang="pl-PL" sz="3200" dirty="0" smtClean="0"/>
              <a:t>tytułu </a:t>
            </a:r>
            <a:r>
              <a:rPr lang="pl-PL" sz="3200" dirty="0" err="1" smtClean="0"/>
              <a:t>wykonawcvzego</a:t>
            </a:r>
            <a:r>
              <a:rPr lang="pl-PL" sz="3200" dirty="0" smtClean="0"/>
              <a:t>  </a:t>
            </a:r>
            <a:r>
              <a:rPr lang="pl-PL" sz="3200" dirty="0" smtClean="0"/>
              <a:t>(od wszczęcia </a:t>
            </a:r>
            <a:r>
              <a:rPr lang="pl-PL" sz="3200" dirty="0" err="1" smtClean="0"/>
              <a:t>e.a</a:t>
            </a:r>
            <a:r>
              <a:rPr lang="pl-PL" sz="3200" dirty="0" smtClean="0"/>
              <a:t>. – 7 dni na złożenie zarzutu).</a:t>
            </a:r>
          </a:p>
        </p:txBody>
      </p:sp>
      <p:sp>
        <p:nvSpPr>
          <p:cNvPr id="3" name="Tytuł 2"/>
          <p:cNvSpPr>
            <a:spLocks noGrp="1"/>
          </p:cNvSpPr>
          <p:nvPr>
            <p:ph type="title"/>
          </p:nvPr>
        </p:nvSpPr>
        <p:spPr/>
        <p:txBody>
          <a:bodyPr>
            <a:normAutofit/>
          </a:bodyPr>
          <a:lstStyle/>
          <a:p>
            <a:r>
              <a:rPr lang="pl-PL" dirty="0" smtClean="0"/>
              <a:t>                 Egzekucja   </a:t>
            </a: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204</TotalTime>
  <Words>681</Words>
  <Application>Microsoft Office PowerPoint</Application>
  <PresentationFormat>Pokaz na ekranie (4:3)</PresentationFormat>
  <Paragraphs>97</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Hol</vt:lpstr>
      <vt:lpstr>Postępowanie egzekucyjne w administracji</vt:lpstr>
      <vt:lpstr>Obowiązek  prawny</vt:lpstr>
      <vt:lpstr>Podstawa prawna obowiązku</vt:lpstr>
      <vt:lpstr>Przedmiot egzekucji administracyjnej</vt:lpstr>
      <vt:lpstr>Droga egzekucji administracyjnej</vt:lpstr>
      <vt:lpstr>Obowiązek jako przedmiot postępowania egzekucyjnego</vt:lpstr>
      <vt:lpstr> Podmioty postępowania</vt:lpstr>
      <vt:lpstr>   Postępowanie egzekucyjne                 a egzekucja</vt:lpstr>
      <vt:lpstr>                 Egzekucja   </vt:lpstr>
      <vt:lpstr>Środki prawne ochrony jednostki (czynności przewidziane w prawie, zawierające żądanie podjęcia pewnych działań lub stanowiące obowiązek ich podjęcia)</vt:lpstr>
      <vt:lpstr>środki na drodze administracyjnej</vt:lpstr>
      <vt:lpstr>Inny podział administracyjnych  środków prawnych</vt:lpstr>
      <vt:lpstr>Środki zaskarżenia na drodze sądowej</vt:lpstr>
      <vt:lpstr>Środki nadzoru</vt:lpstr>
      <vt:lpstr>Kompetencja wojewody, nie może jej zlecić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egzekucyjne w administracji</dc:title>
  <dc:creator>Dariusz Wertelecki</dc:creator>
  <cp:lastModifiedBy>Darek</cp:lastModifiedBy>
  <cp:revision>28</cp:revision>
  <dcterms:created xsi:type="dcterms:W3CDTF">2011-09-04T18:57:50Z</dcterms:created>
  <dcterms:modified xsi:type="dcterms:W3CDTF">2015-11-16T16:15:49Z</dcterms:modified>
</cp:coreProperties>
</file>