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30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7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57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21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45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28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42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55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5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1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61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D67A-5F6E-4A57-AB01-D6C128A449DF}" type="datetimeFigureOut">
              <a:rPr lang="pl-PL" smtClean="0"/>
              <a:t>12.12.2018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85E1-EFA2-4716-B84D-7062E7DBC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31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Prawo Finansów Publicznych Sektora Samorządowego</a:t>
            </a:r>
            <a:br>
              <a:rPr lang="pl-PL" dirty="0" smtClean="0"/>
            </a:br>
            <a:r>
              <a:rPr lang="pl-PL" dirty="0" smtClean="0"/>
              <a:t>Cz. </a:t>
            </a:r>
            <a:r>
              <a:rPr lang="pl-PL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53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Samodzielność finansowa j.s.t.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307" y="1825625"/>
            <a:ext cx="11765679" cy="4351338"/>
          </a:xfrm>
        </p:spPr>
        <p:txBody>
          <a:bodyPr/>
          <a:lstStyle/>
          <a:p>
            <a:pPr algn="just"/>
            <a:r>
              <a:rPr lang="pl-PL" dirty="0" smtClean="0"/>
              <a:t>Decentralizacja władzy, wynikająca z Konstytucji, jest także podstawą do decentralizacji finansowej. Wyróżnikiem decentralizacji finansowej jest prawnie określona samodzielność finansowa </a:t>
            </a:r>
            <a:r>
              <a:rPr lang="pl-PL" dirty="0" smtClean="0"/>
              <a:t>podmiotu zdecentralizowanego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Samodzielność j.s.t. jest jedną z zasad systemu finansów samorządowych;</a:t>
            </a:r>
          </a:p>
          <a:p>
            <a:pPr algn="just"/>
            <a:r>
              <a:rPr lang="pl-PL" dirty="0" smtClean="0"/>
              <a:t>Samodzielność należy rozumieć jako : nieuleganie niczyim wpływom, niepodleganie niczyjej władzy, obchodzenie się bez niczyjej pomocy, a także jako: niezależność czy niezawisłość.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68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50729"/>
            <a:ext cx="10515600" cy="5826234"/>
          </a:xfrm>
        </p:spPr>
        <p:txBody>
          <a:bodyPr/>
          <a:lstStyle/>
          <a:p>
            <a:pPr algn="just"/>
            <a:r>
              <a:rPr lang="pl-PL" dirty="0" smtClean="0"/>
              <a:t>Samodzielność finansowa j.s.t. jest możliwa tylko w sytuacji, gdy państwo ustawowo zapewni tym jednostkom wystarczający zasób środków do realizacji powierzonych im zadań publicznych. Prawna samodzielność obejmuje trzy istotne obszary:</a:t>
            </a:r>
          </a:p>
          <a:p>
            <a:pPr lvl="1" algn="just"/>
            <a:r>
              <a:rPr lang="pl-PL" dirty="0" smtClean="0"/>
              <a:t>System dochodów</a:t>
            </a:r>
          </a:p>
          <a:p>
            <a:pPr lvl="1" algn="just"/>
            <a:r>
              <a:rPr lang="pl-PL" dirty="0" smtClean="0"/>
              <a:t>System wydatków</a:t>
            </a:r>
          </a:p>
          <a:p>
            <a:pPr lvl="1" algn="just"/>
            <a:r>
              <a:rPr lang="pl-PL" dirty="0" smtClean="0"/>
              <a:t>System gospodarki budżetowej</a:t>
            </a:r>
          </a:p>
          <a:p>
            <a:pPr marL="457200" lvl="1" indent="0" algn="just">
              <a:buNone/>
            </a:pPr>
            <a:endParaRPr lang="pl-PL" dirty="0"/>
          </a:p>
          <a:p>
            <a:pPr marL="457200" lvl="1" indent="0" algn="just">
              <a:buNone/>
            </a:pPr>
            <a:r>
              <a:rPr lang="pl-PL" dirty="0" smtClean="0"/>
              <a:t>Każdy ze wskazanych obszarów powinien być uregulowany ustawowo, ponieważ w prawie publicznym obowiązuje zasada, że dozwolone jest to, na co zezwala ustawa.</a:t>
            </a:r>
          </a:p>
          <a:p>
            <a:pPr marL="457200" lvl="1" indent="0" algn="just">
              <a:buNone/>
            </a:pPr>
            <a:endParaRPr lang="pl-PL" dirty="0"/>
          </a:p>
          <a:p>
            <a:pPr marL="457200" lvl="1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8558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Władztwo dochodowe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 W samodzielności finansowej j.s.t. wyróżniamy aspekt dochodowy. Dotyczy to stworzenia mechanizmów prawnych zapewniających tym jednostkom stabilne i wydajne źródła dochodów występujące na obszarze właściwości terytorialnej tych jednostek. W drodze władztwa dochodowego mechanizmy te powinny natomiast zapewnić władzom j.s.t. wpływ na strukturę i wydajność tych źródeł dochodu. Istotna jest relacja między publiczno-prawnymi dochodami własnymi (podatkami, opłatami, udziałami w państwowych podatkach) otrzymywanymi z budżetu państwa.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9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Wydatki j.s.t.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Wedle aspektu wydatkowego j.s.t. dokonują na podstawie ustaw w imieniu własnym i na własną </a:t>
            </a:r>
            <a:r>
              <a:rPr lang="pl-PL" dirty="0" smtClean="0"/>
              <a:t>odpowiedzialność, wydatki pokrywające </a:t>
            </a:r>
            <a:r>
              <a:rPr lang="pl-PL" dirty="0" smtClean="0"/>
              <a:t>koszty wykonania zadań własnych. Ustalają także hierarchię przez określanie zakresu i sposobu ich wypełniania. W tym przedmiocie samodzielność rozumiana jest jako:</a:t>
            </a:r>
          </a:p>
          <a:p>
            <a:pPr lvl="1" algn="just"/>
            <a:r>
              <a:rPr lang="pl-PL" dirty="0" smtClean="0"/>
              <a:t>Ograniczenia sposobu wydatkowania środków, w tym przez nakazu i </a:t>
            </a:r>
            <a:r>
              <a:rPr lang="pl-PL" dirty="0" smtClean="0"/>
              <a:t>zakazu </a:t>
            </a:r>
            <a:r>
              <a:rPr lang="pl-PL" dirty="0" smtClean="0"/>
              <a:t>ponoszenia określnych wydatków;</a:t>
            </a:r>
          </a:p>
          <a:p>
            <a:pPr lvl="1" algn="just"/>
            <a:r>
              <a:rPr lang="pl-PL" dirty="0" smtClean="0"/>
              <a:t>Ograniczenia wynikające z prawnie określnych obowiązków co do konstrukcji budżetu oraz procedury wykonania;</a:t>
            </a:r>
          </a:p>
          <a:p>
            <a:pPr lvl="1" algn="just"/>
            <a:r>
              <a:rPr lang="pl-PL" dirty="0" smtClean="0"/>
              <a:t>Określenie form </a:t>
            </a:r>
            <a:r>
              <a:rPr lang="pl-PL" dirty="0" smtClean="0"/>
              <a:t>organizacyjnych.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48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5883" y="372606"/>
            <a:ext cx="10515600" cy="6253662"/>
          </a:xfrm>
        </p:spPr>
        <p:txBody>
          <a:bodyPr/>
          <a:lstStyle/>
          <a:p>
            <a:pPr algn="just"/>
            <a:r>
              <a:rPr lang="pl-PL" dirty="0" smtClean="0"/>
              <a:t>Samodzielność kształtowania wydatków jest ograniczona przez ustawowy nakaz pierwszeństwa realizacji wydatków na zadanie obligatoryjne własne, a ponadto przez wyłącznie prawa do decydowania o zakresie i sposobie dokonania wydatków.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390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Budżet j.s.t.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Budżet jest definiowany jako plan finansowy obejmujący zestawienie przewidywanych dochodów i wydatków państwa lub innego podmiotu publicznego, ujętych w </a:t>
            </a:r>
            <a:r>
              <a:rPr lang="pl-PL" dirty="0" smtClean="0"/>
              <a:t>odpowiednim </a:t>
            </a:r>
            <a:r>
              <a:rPr lang="pl-PL" dirty="0" smtClean="0"/>
              <a:t>stopniu szczegółowości i w określonym przedziale czasowym, zwykle w okresie jednego roku. Budżet j.s.t. wyróżnia forma uchwalenia tego aktu, który uchwalany jest w formie uchwały budżetowej. Z chwilą uchwalenia uchwała budżetowe wiąże organy samorządowe.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61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00625"/>
            <a:ext cx="10515600" cy="5876338"/>
          </a:xfrm>
        </p:spPr>
        <p:txBody>
          <a:bodyPr/>
          <a:lstStyle/>
          <a:p>
            <a:r>
              <a:rPr lang="pl-PL" dirty="0" smtClean="0"/>
              <a:t>Rok kalendarzowy jest rokiem budżetowym j.s.t.</a:t>
            </a:r>
          </a:p>
          <a:p>
            <a:r>
              <a:rPr lang="pl-PL" dirty="0" smtClean="0"/>
              <a:t>Rok budżetowy może zakończyć się:</a:t>
            </a:r>
          </a:p>
          <a:p>
            <a:pPr lvl="1"/>
            <a:r>
              <a:rPr lang="pl-PL" dirty="0" smtClean="0"/>
              <a:t>Nadwyżką budżetową – dochodu budżetu są wyższe niż wydatki;</a:t>
            </a:r>
          </a:p>
          <a:p>
            <a:pPr lvl="1"/>
            <a:r>
              <a:rPr lang="pl-PL" dirty="0" smtClean="0"/>
              <a:t>Deficytem budżetowym – wydatki budżetu są wyższe niż dochody; </a:t>
            </a:r>
          </a:p>
          <a:p>
            <a:pPr lvl="1"/>
            <a:endParaRPr lang="pl-PL" dirty="0"/>
          </a:p>
          <a:p>
            <a:pPr marL="457200" lvl="1" indent="0">
              <a:buNone/>
            </a:pPr>
            <a:r>
              <a:rPr lang="pl-PL" dirty="0" smtClean="0"/>
              <a:t>Kwoty ujęte w budżecie j.s.t. mają charakter prognozy, której obciąża ryzyko nie pełnej realizacji. </a:t>
            </a:r>
          </a:p>
          <a:p>
            <a:pPr marL="457200" lvl="1" indent="0">
              <a:buNone/>
            </a:pPr>
            <a:r>
              <a:rPr lang="pl-PL" dirty="0" smtClean="0"/>
              <a:t>Ujęte w budżecie kwoty wydatków stanowią nieprzekraczalny limit. </a:t>
            </a:r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4625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38203"/>
            <a:ext cx="10515600" cy="5838760"/>
          </a:xfrm>
        </p:spPr>
        <p:txBody>
          <a:bodyPr/>
          <a:lstStyle/>
          <a:p>
            <a:pPr algn="just"/>
            <a:r>
              <a:rPr lang="pl-PL" dirty="0" smtClean="0"/>
              <a:t>Nadwyżka budżetowa zaplanowana w budżecie danego roku przeznaczane jest przede wszystkim na pokrycie zaciągniętych przez j.s.t. zobowiązań (kredytów, pożyczek, wykup papierów wartościowych);</a:t>
            </a:r>
          </a:p>
          <a:p>
            <a:pPr algn="just"/>
            <a:r>
              <a:rPr lang="pl-PL" dirty="0" smtClean="0"/>
              <a:t>Postanowienia zawarte w budżecie, dotyczące planowanych dochodów i przychodów z poszczególnych ich źródeł oraz limitów wydatków i rozchodów ze wskazaniem ich przeznaczenia, mają postać konkretnych wielkości liczbowych i są skierowane do ściśle określonych adresatów – wykonawców budżetu.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878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513</Words>
  <Application>Microsoft Office PowerPoint</Application>
  <PresentationFormat>Panoramiczny</PresentationFormat>
  <Paragraphs>30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Prawo Finansów Publicznych Sektora Samorządowego Cz. I</vt:lpstr>
      <vt:lpstr>Samodzielność finansowa j.s.t. </vt:lpstr>
      <vt:lpstr>Prezentacja programu PowerPoint</vt:lpstr>
      <vt:lpstr>Władztwo dochodowe</vt:lpstr>
      <vt:lpstr>Wydatki j.s.t.</vt:lpstr>
      <vt:lpstr>Prezentacja programu PowerPoint</vt:lpstr>
      <vt:lpstr>Budżet j.s.t.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Finansów Publicznych Sektora Samorządowego</dc:title>
  <dc:creator>Mateusz Adamczyk</dc:creator>
  <cp:lastModifiedBy>Mateusz Adamczyk</cp:lastModifiedBy>
  <cp:revision>14</cp:revision>
  <dcterms:created xsi:type="dcterms:W3CDTF">2018-12-05T11:05:20Z</dcterms:created>
  <dcterms:modified xsi:type="dcterms:W3CDTF">2018-12-12T17:08:58Z</dcterms:modified>
</cp:coreProperties>
</file>