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2"/>
  </p:notesMasterIdLst>
  <p:sldIdLst>
    <p:sldId id="256" r:id="rId5"/>
    <p:sldId id="306" r:id="rId6"/>
    <p:sldId id="309" r:id="rId7"/>
    <p:sldId id="258" r:id="rId8"/>
    <p:sldId id="257" r:id="rId9"/>
    <p:sldId id="261" r:id="rId10"/>
    <p:sldId id="283" r:id="rId11"/>
    <p:sldId id="266" r:id="rId12"/>
    <p:sldId id="268" r:id="rId13"/>
    <p:sldId id="274" r:id="rId14"/>
    <p:sldId id="275" r:id="rId15"/>
    <p:sldId id="277" r:id="rId16"/>
    <p:sldId id="279" r:id="rId17"/>
    <p:sldId id="280" r:id="rId18"/>
    <p:sldId id="284" r:id="rId19"/>
    <p:sldId id="281" r:id="rId20"/>
    <p:sldId id="285" r:id="rId21"/>
    <p:sldId id="265" r:id="rId22"/>
    <p:sldId id="326" r:id="rId23"/>
    <p:sldId id="287" r:id="rId24"/>
    <p:sldId id="259" r:id="rId25"/>
    <p:sldId id="448" r:id="rId26"/>
    <p:sldId id="449" r:id="rId27"/>
    <p:sldId id="473" r:id="rId28"/>
    <p:sldId id="474" r:id="rId29"/>
    <p:sldId id="475" r:id="rId30"/>
    <p:sldId id="476" r:id="rId31"/>
    <p:sldId id="477" r:id="rId32"/>
    <p:sldId id="329" r:id="rId33"/>
    <p:sldId id="288" r:id="rId34"/>
    <p:sldId id="262" r:id="rId35"/>
    <p:sldId id="296" r:id="rId36"/>
    <p:sldId id="330" r:id="rId37"/>
    <p:sldId id="480" r:id="rId38"/>
    <p:sldId id="482" r:id="rId39"/>
    <p:sldId id="483" r:id="rId40"/>
    <p:sldId id="485" r:id="rId41"/>
    <p:sldId id="487" r:id="rId42"/>
    <p:sldId id="486" r:id="rId43"/>
    <p:sldId id="327" r:id="rId44"/>
    <p:sldId id="407" r:id="rId45"/>
    <p:sldId id="408" r:id="rId46"/>
    <p:sldId id="409" r:id="rId47"/>
    <p:sldId id="403" r:id="rId48"/>
    <p:sldId id="404" r:id="rId49"/>
    <p:sldId id="405" r:id="rId50"/>
    <p:sldId id="410" r:id="rId51"/>
    <p:sldId id="269" r:id="rId52"/>
    <p:sldId id="286" r:id="rId53"/>
    <p:sldId id="412" r:id="rId54"/>
    <p:sldId id="328" r:id="rId55"/>
    <p:sldId id="272" r:id="rId56"/>
    <p:sldId id="331" r:id="rId57"/>
    <p:sldId id="478" r:id="rId58"/>
    <p:sldId id="479" r:id="rId59"/>
    <p:sldId id="336" r:id="rId60"/>
    <p:sldId id="337"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4C684-1EFF-4208-93C3-321831C910FF}" v="1" dt="2021-01-29T15:49:55.654"/>
    <p1510:client id="{49B988DC-A974-46B4-88EF-CB3208AACB62}" v="4" dt="2021-01-26T16:57:57.379"/>
    <p1510:client id="{52453C4C-2125-4A19-AC98-FBBB536B6F3B}" v="2" dt="2021-01-27T12:40:24.653"/>
    <p1510:client id="{7BCD517E-51B2-4063-BA7A-E87610D16ADF}" v="1" dt="2021-01-27T09:42:57.783"/>
    <p1510:client id="{CD76D7D5-EABA-4AC1-BA6A-3234766064DA}" v="44" dt="2021-01-26T20:01:49.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71" autoAdjust="0"/>
    <p:restoredTop sz="94660"/>
  </p:normalViewPr>
  <p:slideViewPr>
    <p:cSldViewPr snapToGrid="0">
      <p:cViewPr varScale="1">
        <p:scale>
          <a:sx n="91" d="100"/>
          <a:sy n="91" d="100"/>
        </p:scale>
        <p:origin x="-48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DC43B-FDAE-4E0C-BF1C-762AD3CBE74D}" type="doc">
      <dgm:prSet loTypeId="urn:microsoft.com/office/officeart/2009/3/layout/HorizontalOrganizationChart" loCatId="hierarchy" qsTypeId="urn:microsoft.com/office/officeart/2005/8/quickstyle/simple4" qsCatId="simple" csTypeId="urn:microsoft.com/office/officeart/2005/8/colors/colorful5" csCatId="colorful"/>
      <dgm:spPr/>
      <dgm:t>
        <a:bodyPr/>
        <a:lstStyle/>
        <a:p>
          <a:endParaRPr lang="en-US"/>
        </a:p>
      </dgm:t>
    </dgm:pt>
    <dgm:pt modelId="{9940E75B-2177-4C09-B62A-C538E50BB53B}">
      <dgm:prSet/>
      <dgm:spPr/>
      <dgm:t>
        <a:bodyPr/>
        <a:lstStyle/>
        <a:p>
          <a:r>
            <a:rPr lang="pl-PL"/>
            <a:t>Jest to zespół prawnie uregulowanych czynności organów państwa oraz innych uczestników postępowania, ukształtowany przez ustawodawcę dla realizacji określonych </a:t>
          </a:r>
          <a:r>
            <a:rPr lang="pl-PL" b="1"/>
            <a:t>celów</a:t>
          </a:r>
          <a:r>
            <a:rPr lang="pl-PL"/>
            <a:t>;</a:t>
          </a:r>
          <a:endParaRPr lang="en-US"/>
        </a:p>
      </dgm:t>
    </dgm:pt>
    <dgm:pt modelId="{7E450893-BD1E-4F48-B765-F286B986EF34}" type="parTrans" cxnId="{BA4584DE-EADC-42E0-871A-FDDB424F6618}">
      <dgm:prSet/>
      <dgm:spPr/>
      <dgm:t>
        <a:bodyPr/>
        <a:lstStyle/>
        <a:p>
          <a:endParaRPr lang="en-US"/>
        </a:p>
      </dgm:t>
    </dgm:pt>
    <dgm:pt modelId="{138F6D58-62FF-4893-8217-ABA2FDBE3729}" type="sibTrans" cxnId="{BA4584DE-EADC-42E0-871A-FDDB424F6618}">
      <dgm:prSet/>
      <dgm:spPr/>
      <dgm:t>
        <a:bodyPr/>
        <a:lstStyle/>
        <a:p>
          <a:endParaRPr lang="en-US"/>
        </a:p>
      </dgm:t>
    </dgm:pt>
    <dgm:pt modelId="{D552ED5E-948B-4713-8AD1-73EABE24A830}">
      <dgm:prSet/>
      <dgm:spPr/>
      <dgm:t>
        <a:bodyPr/>
        <a:lstStyle/>
        <a:p>
          <a:r>
            <a:rPr lang="pl-PL"/>
            <a:t>Postępowanie karne </a:t>
          </a:r>
          <a:r>
            <a:rPr lang="pl-PL">
              <a:sym typeface="Wingdings" panose="05000000000000000000" pitchFamily="2" charset="2"/>
            </a:rPr>
            <a:t></a:t>
          </a:r>
          <a:r>
            <a:rPr lang="pl-PL"/>
            <a:t> oznaczenie odcinków przebiegu procesu </a:t>
          </a:r>
          <a:br>
            <a:rPr lang="pl-PL"/>
          </a:br>
          <a:r>
            <a:rPr lang="pl-PL"/>
            <a:t>(np. </a:t>
          </a:r>
          <a:r>
            <a:rPr lang="pl-PL" i="1"/>
            <a:t>postępowanie przygotowawcze, postępowanie główn</a:t>
          </a:r>
          <a:r>
            <a:rPr lang="pl-PL"/>
            <a:t>e)</a:t>
          </a:r>
          <a:endParaRPr lang="en-US"/>
        </a:p>
      </dgm:t>
    </dgm:pt>
    <dgm:pt modelId="{C666E9E7-BC60-47E2-A101-AFEB41EC64AC}" type="parTrans" cxnId="{791607EB-1EF2-47A2-A709-72397D7BE7E9}">
      <dgm:prSet/>
      <dgm:spPr/>
      <dgm:t>
        <a:bodyPr/>
        <a:lstStyle/>
        <a:p>
          <a:endParaRPr lang="en-US"/>
        </a:p>
      </dgm:t>
    </dgm:pt>
    <dgm:pt modelId="{BA3BC80F-1C3A-4244-8B18-81031847AC0A}" type="sibTrans" cxnId="{791607EB-1EF2-47A2-A709-72397D7BE7E9}">
      <dgm:prSet/>
      <dgm:spPr/>
      <dgm:t>
        <a:bodyPr/>
        <a:lstStyle/>
        <a:p>
          <a:endParaRPr lang="en-US"/>
        </a:p>
      </dgm:t>
    </dgm:pt>
    <dgm:pt modelId="{AD636001-4908-4B0E-9F60-165F8CB09C45}">
      <dgm:prSet/>
      <dgm:spPr/>
      <dgm:t>
        <a:bodyPr/>
        <a:lstStyle/>
        <a:p>
          <a:r>
            <a:rPr lang="pl-PL">
              <a:sym typeface="Wingdings" panose="05000000000000000000" pitchFamily="2" charset="2"/>
            </a:rPr>
            <a:t></a:t>
          </a:r>
          <a:r>
            <a:rPr lang="pl-PL"/>
            <a:t> Bądź jego szczególnych odmian (np. postępowanie prywatnoskargowe, przyspieszone)</a:t>
          </a:r>
          <a:endParaRPr lang="en-US"/>
        </a:p>
      </dgm:t>
    </dgm:pt>
    <dgm:pt modelId="{AB0FB73F-F278-445F-AF08-527A6852DE27}" type="parTrans" cxnId="{C386F5AB-EE2A-4222-8B51-CD3C6F85C7D6}">
      <dgm:prSet/>
      <dgm:spPr/>
      <dgm:t>
        <a:bodyPr/>
        <a:lstStyle/>
        <a:p>
          <a:endParaRPr lang="en-US"/>
        </a:p>
      </dgm:t>
    </dgm:pt>
    <dgm:pt modelId="{1EDA65D2-9341-4373-8626-082D3DBB9EBB}" type="sibTrans" cxnId="{C386F5AB-EE2A-4222-8B51-CD3C6F85C7D6}">
      <dgm:prSet/>
      <dgm:spPr/>
      <dgm:t>
        <a:bodyPr/>
        <a:lstStyle/>
        <a:p>
          <a:endParaRPr lang="en-US"/>
        </a:p>
      </dgm:t>
    </dgm:pt>
    <dgm:pt modelId="{37AF0905-18D0-401F-8800-6966A7802352}" type="pres">
      <dgm:prSet presAssocID="{931DC43B-FDAE-4E0C-BF1C-762AD3CBE74D}" presName="hierChild1" presStyleCnt="0">
        <dgm:presLayoutVars>
          <dgm:orgChart val="1"/>
          <dgm:chPref val="1"/>
          <dgm:dir/>
          <dgm:animOne val="branch"/>
          <dgm:animLvl val="lvl"/>
          <dgm:resizeHandles/>
        </dgm:presLayoutVars>
      </dgm:prSet>
      <dgm:spPr/>
      <dgm:t>
        <a:bodyPr/>
        <a:lstStyle/>
        <a:p>
          <a:endParaRPr lang="pl-PL"/>
        </a:p>
      </dgm:t>
    </dgm:pt>
    <dgm:pt modelId="{D8C76E8D-238F-4741-A9C5-3EDA748D9602}" type="pres">
      <dgm:prSet presAssocID="{9940E75B-2177-4C09-B62A-C538E50BB53B}" presName="hierRoot1" presStyleCnt="0">
        <dgm:presLayoutVars>
          <dgm:hierBranch val="init"/>
        </dgm:presLayoutVars>
      </dgm:prSet>
      <dgm:spPr/>
    </dgm:pt>
    <dgm:pt modelId="{99B12FB0-0724-4141-9C0A-E2B13F97A2B6}" type="pres">
      <dgm:prSet presAssocID="{9940E75B-2177-4C09-B62A-C538E50BB53B}" presName="rootComposite1" presStyleCnt="0"/>
      <dgm:spPr/>
    </dgm:pt>
    <dgm:pt modelId="{27EA5405-7265-4E88-8D90-C08D69B2DCDD}" type="pres">
      <dgm:prSet presAssocID="{9940E75B-2177-4C09-B62A-C538E50BB53B}" presName="rootText1" presStyleLbl="node0" presStyleIdx="0" presStyleCnt="3">
        <dgm:presLayoutVars>
          <dgm:chPref val="3"/>
        </dgm:presLayoutVars>
      </dgm:prSet>
      <dgm:spPr/>
      <dgm:t>
        <a:bodyPr/>
        <a:lstStyle/>
        <a:p>
          <a:endParaRPr lang="pl-PL"/>
        </a:p>
      </dgm:t>
    </dgm:pt>
    <dgm:pt modelId="{F35AE498-A7DA-40E1-A511-0C0B29AE39C7}" type="pres">
      <dgm:prSet presAssocID="{9940E75B-2177-4C09-B62A-C538E50BB53B}" presName="rootConnector1" presStyleLbl="node1" presStyleIdx="0" presStyleCnt="0"/>
      <dgm:spPr/>
      <dgm:t>
        <a:bodyPr/>
        <a:lstStyle/>
        <a:p>
          <a:endParaRPr lang="pl-PL"/>
        </a:p>
      </dgm:t>
    </dgm:pt>
    <dgm:pt modelId="{862443DB-16E7-433A-98F8-E997F7B23F0B}" type="pres">
      <dgm:prSet presAssocID="{9940E75B-2177-4C09-B62A-C538E50BB53B}" presName="hierChild2" presStyleCnt="0"/>
      <dgm:spPr/>
    </dgm:pt>
    <dgm:pt modelId="{9FDA27A2-9F19-4709-82F2-EE620ADB50F6}" type="pres">
      <dgm:prSet presAssocID="{9940E75B-2177-4C09-B62A-C538E50BB53B}" presName="hierChild3" presStyleCnt="0"/>
      <dgm:spPr/>
    </dgm:pt>
    <dgm:pt modelId="{043BA8F3-E835-4593-A248-F82F69A0DCA1}" type="pres">
      <dgm:prSet presAssocID="{D552ED5E-948B-4713-8AD1-73EABE24A830}" presName="hierRoot1" presStyleCnt="0">
        <dgm:presLayoutVars>
          <dgm:hierBranch val="init"/>
        </dgm:presLayoutVars>
      </dgm:prSet>
      <dgm:spPr/>
    </dgm:pt>
    <dgm:pt modelId="{BBAFE19F-FBE0-41D0-8B31-8454A9700576}" type="pres">
      <dgm:prSet presAssocID="{D552ED5E-948B-4713-8AD1-73EABE24A830}" presName="rootComposite1" presStyleCnt="0"/>
      <dgm:spPr/>
    </dgm:pt>
    <dgm:pt modelId="{2C222B0F-4D44-4705-B8CA-E69C7F4DA9A8}" type="pres">
      <dgm:prSet presAssocID="{D552ED5E-948B-4713-8AD1-73EABE24A830}" presName="rootText1" presStyleLbl="node0" presStyleIdx="1" presStyleCnt="3">
        <dgm:presLayoutVars>
          <dgm:chPref val="3"/>
        </dgm:presLayoutVars>
      </dgm:prSet>
      <dgm:spPr/>
      <dgm:t>
        <a:bodyPr/>
        <a:lstStyle/>
        <a:p>
          <a:endParaRPr lang="pl-PL"/>
        </a:p>
      </dgm:t>
    </dgm:pt>
    <dgm:pt modelId="{1DF8FC1C-963D-4CE6-BBD0-3A4DF51CF627}" type="pres">
      <dgm:prSet presAssocID="{D552ED5E-948B-4713-8AD1-73EABE24A830}" presName="rootConnector1" presStyleLbl="node1" presStyleIdx="0" presStyleCnt="0"/>
      <dgm:spPr/>
      <dgm:t>
        <a:bodyPr/>
        <a:lstStyle/>
        <a:p>
          <a:endParaRPr lang="pl-PL"/>
        </a:p>
      </dgm:t>
    </dgm:pt>
    <dgm:pt modelId="{FB13A1A2-F882-46D5-B18B-A87FADBBCE7B}" type="pres">
      <dgm:prSet presAssocID="{D552ED5E-948B-4713-8AD1-73EABE24A830}" presName="hierChild2" presStyleCnt="0"/>
      <dgm:spPr/>
    </dgm:pt>
    <dgm:pt modelId="{123346E4-95E9-41B4-A530-2CA802419068}" type="pres">
      <dgm:prSet presAssocID="{D552ED5E-948B-4713-8AD1-73EABE24A830}" presName="hierChild3" presStyleCnt="0"/>
      <dgm:spPr/>
    </dgm:pt>
    <dgm:pt modelId="{92611A33-2DB3-42BE-874B-0C905D552699}" type="pres">
      <dgm:prSet presAssocID="{AD636001-4908-4B0E-9F60-165F8CB09C45}" presName="hierRoot1" presStyleCnt="0">
        <dgm:presLayoutVars>
          <dgm:hierBranch val="init"/>
        </dgm:presLayoutVars>
      </dgm:prSet>
      <dgm:spPr/>
    </dgm:pt>
    <dgm:pt modelId="{A5EC31E5-715B-4BF2-8279-AD4BAE34BDC9}" type="pres">
      <dgm:prSet presAssocID="{AD636001-4908-4B0E-9F60-165F8CB09C45}" presName="rootComposite1" presStyleCnt="0"/>
      <dgm:spPr/>
    </dgm:pt>
    <dgm:pt modelId="{81718CB6-7A0E-434C-8016-26C5C24DDEEA}" type="pres">
      <dgm:prSet presAssocID="{AD636001-4908-4B0E-9F60-165F8CB09C45}" presName="rootText1" presStyleLbl="node0" presStyleIdx="2" presStyleCnt="3">
        <dgm:presLayoutVars>
          <dgm:chPref val="3"/>
        </dgm:presLayoutVars>
      </dgm:prSet>
      <dgm:spPr/>
      <dgm:t>
        <a:bodyPr/>
        <a:lstStyle/>
        <a:p>
          <a:endParaRPr lang="pl-PL"/>
        </a:p>
      </dgm:t>
    </dgm:pt>
    <dgm:pt modelId="{7B38D595-28DB-46FE-B883-F4D7D96F802F}" type="pres">
      <dgm:prSet presAssocID="{AD636001-4908-4B0E-9F60-165F8CB09C45}" presName="rootConnector1" presStyleLbl="node1" presStyleIdx="0" presStyleCnt="0"/>
      <dgm:spPr/>
      <dgm:t>
        <a:bodyPr/>
        <a:lstStyle/>
        <a:p>
          <a:endParaRPr lang="pl-PL"/>
        </a:p>
      </dgm:t>
    </dgm:pt>
    <dgm:pt modelId="{7A9C28B3-A6F3-4A63-9B75-9ED6E67B25E0}" type="pres">
      <dgm:prSet presAssocID="{AD636001-4908-4B0E-9F60-165F8CB09C45}" presName="hierChild2" presStyleCnt="0"/>
      <dgm:spPr/>
    </dgm:pt>
    <dgm:pt modelId="{794CE001-41A2-45E9-8BDC-87AD86590CB6}" type="pres">
      <dgm:prSet presAssocID="{AD636001-4908-4B0E-9F60-165F8CB09C45}" presName="hierChild3" presStyleCnt="0"/>
      <dgm:spPr/>
    </dgm:pt>
  </dgm:ptLst>
  <dgm:cxnLst>
    <dgm:cxn modelId="{A26EB37F-CBAF-4206-950F-4F3DF067A77C}" type="presOf" srcId="{D552ED5E-948B-4713-8AD1-73EABE24A830}" destId="{2C222B0F-4D44-4705-B8CA-E69C7F4DA9A8}" srcOrd="0" destOrd="0" presId="urn:microsoft.com/office/officeart/2009/3/layout/HorizontalOrganizationChart"/>
    <dgm:cxn modelId="{7A04F4F1-B5AD-4D0C-83A7-A9351A29B68F}" type="presOf" srcId="{AD636001-4908-4B0E-9F60-165F8CB09C45}" destId="{81718CB6-7A0E-434C-8016-26C5C24DDEEA}" srcOrd="0" destOrd="0" presId="urn:microsoft.com/office/officeart/2009/3/layout/HorizontalOrganizationChart"/>
    <dgm:cxn modelId="{420D7E1B-4AEC-4487-AD51-83EB71488988}" type="presOf" srcId="{D552ED5E-948B-4713-8AD1-73EABE24A830}" destId="{1DF8FC1C-963D-4CE6-BBD0-3A4DF51CF627}" srcOrd="1" destOrd="0" presId="urn:microsoft.com/office/officeart/2009/3/layout/HorizontalOrganizationChart"/>
    <dgm:cxn modelId="{BA4584DE-EADC-42E0-871A-FDDB424F6618}" srcId="{931DC43B-FDAE-4E0C-BF1C-762AD3CBE74D}" destId="{9940E75B-2177-4C09-B62A-C538E50BB53B}" srcOrd="0" destOrd="0" parTransId="{7E450893-BD1E-4F48-B765-F286B986EF34}" sibTransId="{138F6D58-62FF-4893-8217-ABA2FDBE3729}"/>
    <dgm:cxn modelId="{208005A1-9F38-4DF4-BABB-82C197BDE40A}" type="presOf" srcId="{9940E75B-2177-4C09-B62A-C538E50BB53B}" destId="{27EA5405-7265-4E88-8D90-C08D69B2DCDD}" srcOrd="0" destOrd="0" presId="urn:microsoft.com/office/officeart/2009/3/layout/HorizontalOrganizationChart"/>
    <dgm:cxn modelId="{6DFCF31D-34A1-4D53-B7E3-2A9CCBEE0E39}" type="presOf" srcId="{AD636001-4908-4B0E-9F60-165F8CB09C45}" destId="{7B38D595-28DB-46FE-B883-F4D7D96F802F}" srcOrd="1" destOrd="0" presId="urn:microsoft.com/office/officeart/2009/3/layout/HorizontalOrganizationChart"/>
    <dgm:cxn modelId="{24CDC8FF-4EF2-4D4D-B676-0343D2A26B9B}" type="presOf" srcId="{931DC43B-FDAE-4E0C-BF1C-762AD3CBE74D}" destId="{37AF0905-18D0-401F-8800-6966A7802352}" srcOrd="0" destOrd="0" presId="urn:microsoft.com/office/officeart/2009/3/layout/HorizontalOrganizationChart"/>
    <dgm:cxn modelId="{C386F5AB-EE2A-4222-8B51-CD3C6F85C7D6}" srcId="{931DC43B-FDAE-4E0C-BF1C-762AD3CBE74D}" destId="{AD636001-4908-4B0E-9F60-165F8CB09C45}" srcOrd="2" destOrd="0" parTransId="{AB0FB73F-F278-445F-AF08-527A6852DE27}" sibTransId="{1EDA65D2-9341-4373-8626-082D3DBB9EBB}"/>
    <dgm:cxn modelId="{791607EB-1EF2-47A2-A709-72397D7BE7E9}" srcId="{931DC43B-FDAE-4E0C-BF1C-762AD3CBE74D}" destId="{D552ED5E-948B-4713-8AD1-73EABE24A830}" srcOrd="1" destOrd="0" parTransId="{C666E9E7-BC60-47E2-A101-AFEB41EC64AC}" sibTransId="{BA3BC80F-1C3A-4244-8B18-81031847AC0A}"/>
    <dgm:cxn modelId="{8141AF8F-EA5E-4ABC-9D5C-FB018CED445A}" type="presOf" srcId="{9940E75B-2177-4C09-B62A-C538E50BB53B}" destId="{F35AE498-A7DA-40E1-A511-0C0B29AE39C7}" srcOrd="1" destOrd="0" presId="urn:microsoft.com/office/officeart/2009/3/layout/HorizontalOrganizationChart"/>
    <dgm:cxn modelId="{7BC86ABD-B0BC-490B-B629-775C2FC802A1}" type="presParOf" srcId="{37AF0905-18D0-401F-8800-6966A7802352}" destId="{D8C76E8D-238F-4741-A9C5-3EDA748D9602}" srcOrd="0" destOrd="0" presId="urn:microsoft.com/office/officeart/2009/3/layout/HorizontalOrganizationChart"/>
    <dgm:cxn modelId="{37491A78-45BE-443F-92D7-2F6EE23D2F1D}" type="presParOf" srcId="{D8C76E8D-238F-4741-A9C5-3EDA748D9602}" destId="{99B12FB0-0724-4141-9C0A-E2B13F97A2B6}" srcOrd="0" destOrd="0" presId="urn:microsoft.com/office/officeart/2009/3/layout/HorizontalOrganizationChart"/>
    <dgm:cxn modelId="{81A0D4B8-D2BE-4AFD-BE05-6C76E62F2C44}" type="presParOf" srcId="{99B12FB0-0724-4141-9C0A-E2B13F97A2B6}" destId="{27EA5405-7265-4E88-8D90-C08D69B2DCDD}" srcOrd="0" destOrd="0" presId="urn:microsoft.com/office/officeart/2009/3/layout/HorizontalOrganizationChart"/>
    <dgm:cxn modelId="{EC5A1BDD-C3BD-4872-9C6B-308D0D7BB141}" type="presParOf" srcId="{99B12FB0-0724-4141-9C0A-E2B13F97A2B6}" destId="{F35AE498-A7DA-40E1-A511-0C0B29AE39C7}" srcOrd="1" destOrd="0" presId="urn:microsoft.com/office/officeart/2009/3/layout/HorizontalOrganizationChart"/>
    <dgm:cxn modelId="{D4617684-7661-4352-8458-FEFEF7B71177}" type="presParOf" srcId="{D8C76E8D-238F-4741-A9C5-3EDA748D9602}" destId="{862443DB-16E7-433A-98F8-E997F7B23F0B}" srcOrd="1" destOrd="0" presId="urn:microsoft.com/office/officeart/2009/3/layout/HorizontalOrganizationChart"/>
    <dgm:cxn modelId="{2440B975-036F-4F2A-8C0F-8929D70E814E}" type="presParOf" srcId="{D8C76E8D-238F-4741-A9C5-3EDA748D9602}" destId="{9FDA27A2-9F19-4709-82F2-EE620ADB50F6}" srcOrd="2" destOrd="0" presId="urn:microsoft.com/office/officeart/2009/3/layout/HorizontalOrganizationChart"/>
    <dgm:cxn modelId="{AC1F48C9-18F3-48FF-AA83-343F19D9E137}" type="presParOf" srcId="{37AF0905-18D0-401F-8800-6966A7802352}" destId="{043BA8F3-E835-4593-A248-F82F69A0DCA1}" srcOrd="1" destOrd="0" presId="urn:microsoft.com/office/officeart/2009/3/layout/HorizontalOrganizationChart"/>
    <dgm:cxn modelId="{80DE7EE3-29D2-4604-9FF1-9906DE673A73}" type="presParOf" srcId="{043BA8F3-E835-4593-A248-F82F69A0DCA1}" destId="{BBAFE19F-FBE0-41D0-8B31-8454A9700576}" srcOrd="0" destOrd="0" presId="urn:microsoft.com/office/officeart/2009/3/layout/HorizontalOrganizationChart"/>
    <dgm:cxn modelId="{333886E7-0657-45E9-8211-9CBA56085144}" type="presParOf" srcId="{BBAFE19F-FBE0-41D0-8B31-8454A9700576}" destId="{2C222B0F-4D44-4705-B8CA-E69C7F4DA9A8}" srcOrd="0" destOrd="0" presId="urn:microsoft.com/office/officeart/2009/3/layout/HorizontalOrganizationChart"/>
    <dgm:cxn modelId="{8DAADC63-5441-4E9B-B595-83FC5BBEAD94}" type="presParOf" srcId="{BBAFE19F-FBE0-41D0-8B31-8454A9700576}" destId="{1DF8FC1C-963D-4CE6-BBD0-3A4DF51CF627}" srcOrd="1" destOrd="0" presId="urn:microsoft.com/office/officeart/2009/3/layout/HorizontalOrganizationChart"/>
    <dgm:cxn modelId="{FCDF716A-C284-4BE0-83E1-08D0AB995011}" type="presParOf" srcId="{043BA8F3-E835-4593-A248-F82F69A0DCA1}" destId="{FB13A1A2-F882-46D5-B18B-A87FADBBCE7B}" srcOrd="1" destOrd="0" presId="urn:microsoft.com/office/officeart/2009/3/layout/HorizontalOrganizationChart"/>
    <dgm:cxn modelId="{2E4DA2EC-8DA9-4310-BB34-6A73102BCAE7}" type="presParOf" srcId="{043BA8F3-E835-4593-A248-F82F69A0DCA1}" destId="{123346E4-95E9-41B4-A530-2CA802419068}" srcOrd="2" destOrd="0" presId="urn:microsoft.com/office/officeart/2009/3/layout/HorizontalOrganizationChart"/>
    <dgm:cxn modelId="{3A9366EE-8B33-47CE-B19E-BBBFC88DBD1B}" type="presParOf" srcId="{37AF0905-18D0-401F-8800-6966A7802352}" destId="{92611A33-2DB3-42BE-874B-0C905D552699}" srcOrd="2" destOrd="0" presId="urn:microsoft.com/office/officeart/2009/3/layout/HorizontalOrganizationChart"/>
    <dgm:cxn modelId="{848DB565-B9C0-47F1-AC94-1BF1ABD74929}" type="presParOf" srcId="{92611A33-2DB3-42BE-874B-0C905D552699}" destId="{A5EC31E5-715B-4BF2-8279-AD4BAE34BDC9}" srcOrd="0" destOrd="0" presId="urn:microsoft.com/office/officeart/2009/3/layout/HorizontalOrganizationChart"/>
    <dgm:cxn modelId="{CA1E4778-4937-466C-8E3D-D04B8B520215}" type="presParOf" srcId="{A5EC31E5-715B-4BF2-8279-AD4BAE34BDC9}" destId="{81718CB6-7A0E-434C-8016-26C5C24DDEEA}" srcOrd="0" destOrd="0" presId="urn:microsoft.com/office/officeart/2009/3/layout/HorizontalOrganizationChart"/>
    <dgm:cxn modelId="{59DFE237-E7B4-40F5-B927-F29F893B690C}" type="presParOf" srcId="{A5EC31E5-715B-4BF2-8279-AD4BAE34BDC9}" destId="{7B38D595-28DB-46FE-B883-F4D7D96F802F}" srcOrd="1" destOrd="0" presId="urn:microsoft.com/office/officeart/2009/3/layout/HorizontalOrganizationChart"/>
    <dgm:cxn modelId="{FDE49E08-2006-4942-816B-F25451867940}" type="presParOf" srcId="{92611A33-2DB3-42BE-874B-0C905D552699}" destId="{7A9C28B3-A6F3-4A63-9B75-9ED6E67B25E0}" srcOrd="1" destOrd="0" presId="urn:microsoft.com/office/officeart/2009/3/layout/HorizontalOrganizationChart"/>
    <dgm:cxn modelId="{ADDB3A66-814F-4A17-A6CA-406D13BEE0B7}" type="presParOf" srcId="{92611A33-2DB3-42BE-874B-0C905D552699}" destId="{794CE001-41A2-45E9-8BDC-87AD86590CB6}" srcOrd="2" destOrd="0" presId="urn:microsoft.com/office/officeart/2009/3/layout/HorizontalOrganizationChar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8D1A62-2AAE-4F5D-98AF-F172C62EADE5}" type="doc">
      <dgm:prSet loTypeId="urn:microsoft.com/office/officeart/2005/8/layout/list1" loCatId="list" qsTypeId="urn:microsoft.com/office/officeart/2005/8/quickstyle/simple2" qsCatId="simple" csTypeId="urn:microsoft.com/office/officeart/2005/8/colors/colorful2" csCatId="colorful"/>
      <dgm:spPr/>
      <dgm:t>
        <a:bodyPr/>
        <a:lstStyle/>
        <a:p>
          <a:endParaRPr lang="en-US"/>
        </a:p>
      </dgm:t>
    </dgm:pt>
    <dgm:pt modelId="{A718AB85-0682-4893-9A3B-C0BDF71D5C05}">
      <dgm:prSet/>
      <dgm:spPr/>
      <dgm:t>
        <a:bodyPr/>
        <a:lstStyle/>
        <a:p>
          <a:r>
            <a:rPr lang="pl-PL"/>
            <a:t>Postępowanie przygotowawcze</a:t>
          </a:r>
          <a:endParaRPr lang="en-US"/>
        </a:p>
      </dgm:t>
    </dgm:pt>
    <dgm:pt modelId="{740C8775-4FBC-4BD4-867A-4A012663904A}" type="parTrans" cxnId="{249BE74D-5E0A-4D20-A588-0F38F18E8E09}">
      <dgm:prSet/>
      <dgm:spPr/>
      <dgm:t>
        <a:bodyPr/>
        <a:lstStyle/>
        <a:p>
          <a:endParaRPr lang="en-US"/>
        </a:p>
      </dgm:t>
    </dgm:pt>
    <dgm:pt modelId="{B37A2A57-2BAC-4F61-B333-757EC79CCE19}" type="sibTrans" cxnId="{249BE74D-5E0A-4D20-A588-0F38F18E8E09}">
      <dgm:prSet/>
      <dgm:spPr/>
      <dgm:t>
        <a:bodyPr/>
        <a:lstStyle/>
        <a:p>
          <a:endParaRPr lang="en-US"/>
        </a:p>
      </dgm:t>
    </dgm:pt>
    <dgm:pt modelId="{FEE0E529-C0F5-43FD-86BC-FAE8D3C9A8CE}">
      <dgm:prSet/>
      <dgm:spPr/>
      <dgm:t>
        <a:bodyPr/>
        <a:lstStyle/>
        <a:p>
          <a:r>
            <a:rPr lang="pl-PL"/>
            <a:t>Postępowanie główne</a:t>
          </a:r>
          <a:endParaRPr lang="en-US"/>
        </a:p>
      </dgm:t>
    </dgm:pt>
    <dgm:pt modelId="{87A36600-C85B-4FFF-AA0E-0BD486FDC45D}" type="parTrans" cxnId="{34EE9859-3BE0-4F5D-AF4F-479759D97080}">
      <dgm:prSet/>
      <dgm:spPr/>
      <dgm:t>
        <a:bodyPr/>
        <a:lstStyle/>
        <a:p>
          <a:endParaRPr lang="en-US"/>
        </a:p>
      </dgm:t>
    </dgm:pt>
    <dgm:pt modelId="{C9D6A5B6-FD17-48A7-AFC5-6D926308040B}" type="sibTrans" cxnId="{34EE9859-3BE0-4F5D-AF4F-479759D97080}">
      <dgm:prSet/>
      <dgm:spPr/>
      <dgm:t>
        <a:bodyPr/>
        <a:lstStyle/>
        <a:p>
          <a:endParaRPr lang="en-US"/>
        </a:p>
      </dgm:t>
    </dgm:pt>
    <dgm:pt modelId="{55B260B8-2278-48A8-9E09-97871D2C5BC3}">
      <dgm:prSet/>
      <dgm:spPr/>
      <dgm:t>
        <a:bodyPr/>
        <a:lstStyle/>
        <a:p>
          <a:r>
            <a:rPr lang="pl-PL"/>
            <a:t>Postępowanie odwoławcze</a:t>
          </a:r>
          <a:endParaRPr lang="en-US"/>
        </a:p>
      </dgm:t>
    </dgm:pt>
    <dgm:pt modelId="{9F1A668A-D598-47BE-9BCC-8CC878E476E6}" type="parTrans" cxnId="{0CE5FB4F-1120-45BD-9FB7-C841E89EDF31}">
      <dgm:prSet/>
      <dgm:spPr/>
      <dgm:t>
        <a:bodyPr/>
        <a:lstStyle/>
        <a:p>
          <a:endParaRPr lang="en-US"/>
        </a:p>
      </dgm:t>
    </dgm:pt>
    <dgm:pt modelId="{D72C0995-EA02-41A2-98DC-7BD45448D760}" type="sibTrans" cxnId="{0CE5FB4F-1120-45BD-9FB7-C841E89EDF31}">
      <dgm:prSet/>
      <dgm:spPr/>
      <dgm:t>
        <a:bodyPr/>
        <a:lstStyle/>
        <a:p>
          <a:endParaRPr lang="en-US"/>
        </a:p>
      </dgm:t>
    </dgm:pt>
    <dgm:pt modelId="{FA413BF0-5B70-4E69-9D05-9FD48FF2381B}">
      <dgm:prSet/>
      <dgm:spPr/>
      <dgm:t>
        <a:bodyPr/>
        <a:lstStyle/>
        <a:p>
          <a:r>
            <a:rPr lang="pl-PL"/>
            <a:t>Postępowanie wykonawcze</a:t>
          </a:r>
          <a:endParaRPr lang="en-US"/>
        </a:p>
      </dgm:t>
    </dgm:pt>
    <dgm:pt modelId="{4F4BA42F-C757-4BC8-8DE5-E7817BED9F45}" type="parTrans" cxnId="{2C38111D-3064-4219-8202-0C35E0BA420A}">
      <dgm:prSet/>
      <dgm:spPr/>
      <dgm:t>
        <a:bodyPr/>
        <a:lstStyle/>
        <a:p>
          <a:endParaRPr lang="en-US"/>
        </a:p>
      </dgm:t>
    </dgm:pt>
    <dgm:pt modelId="{BD994DA4-8240-47EB-B013-C2E257DD8229}" type="sibTrans" cxnId="{2C38111D-3064-4219-8202-0C35E0BA420A}">
      <dgm:prSet/>
      <dgm:spPr/>
      <dgm:t>
        <a:bodyPr/>
        <a:lstStyle/>
        <a:p>
          <a:endParaRPr lang="en-US"/>
        </a:p>
      </dgm:t>
    </dgm:pt>
    <dgm:pt modelId="{CC125AC2-A7D0-49E2-8235-82834E983B7A}" type="pres">
      <dgm:prSet presAssocID="{FF8D1A62-2AAE-4F5D-98AF-F172C62EADE5}" presName="linear" presStyleCnt="0">
        <dgm:presLayoutVars>
          <dgm:dir/>
          <dgm:animLvl val="lvl"/>
          <dgm:resizeHandles val="exact"/>
        </dgm:presLayoutVars>
      </dgm:prSet>
      <dgm:spPr/>
      <dgm:t>
        <a:bodyPr/>
        <a:lstStyle/>
        <a:p>
          <a:endParaRPr lang="pl-PL"/>
        </a:p>
      </dgm:t>
    </dgm:pt>
    <dgm:pt modelId="{6E634787-2175-48E7-8E1B-A59181BA09E1}" type="pres">
      <dgm:prSet presAssocID="{A718AB85-0682-4893-9A3B-C0BDF71D5C05}" presName="parentLin" presStyleCnt="0"/>
      <dgm:spPr/>
    </dgm:pt>
    <dgm:pt modelId="{AEC8F9DC-DB1B-4EAC-AB50-160B22389E49}" type="pres">
      <dgm:prSet presAssocID="{A718AB85-0682-4893-9A3B-C0BDF71D5C05}" presName="parentLeftMargin" presStyleLbl="node1" presStyleIdx="0" presStyleCnt="4"/>
      <dgm:spPr/>
      <dgm:t>
        <a:bodyPr/>
        <a:lstStyle/>
        <a:p>
          <a:endParaRPr lang="pl-PL"/>
        </a:p>
      </dgm:t>
    </dgm:pt>
    <dgm:pt modelId="{687100D8-E850-46D4-ABE1-3A2BBF996FAB}" type="pres">
      <dgm:prSet presAssocID="{A718AB85-0682-4893-9A3B-C0BDF71D5C05}" presName="parentText" presStyleLbl="node1" presStyleIdx="0" presStyleCnt="4">
        <dgm:presLayoutVars>
          <dgm:chMax val="0"/>
          <dgm:bulletEnabled val="1"/>
        </dgm:presLayoutVars>
      </dgm:prSet>
      <dgm:spPr/>
      <dgm:t>
        <a:bodyPr/>
        <a:lstStyle/>
        <a:p>
          <a:endParaRPr lang="pl-PL"/>
        </a:p>
      </dgm:t>
    </dgm:pt>
    <dgm:pt modelId="{B0EFD114-3C24-40E9-A159-1BB48C3DB9AE}" type="pres">
      <dgm:prSet presAssocID="{A718AB85-0682-4893-9A3B-C0BDF71D5C05}" presName="negativeSpace" presStyleCnt="0"/>
      <dgm:spPr/>
    </dgm:pt>
    <dgm:pt modelId="{88765CA2-AD91-4534-BB4F-CED46ED4946E}" type="pres">
      <dgm:prSet presAssocID="{A718AB85-0682-4893-9A3B-C0BDF71D5C05}" presName="childText" presStyleLbl="conFgAcc1" presStyleIdx="0" presStyleCnt="4">
        <dgm:presLayoutVars>
          <dgm:bulletEnabled val="1"/>
        </dgm:presLayoutVars>
      </dgm:prSet>
      <dgm:spPr/>
    </dgm:pt>
    <dgm:pt modelId="{48D8D7D8-93A4-4214-86FE-73B4C5E156AC}" type="pres">
      <dgm:prSet presAssocID="{B37A2A57-2BAC-4F61-B333-757EC79CCE19}" presName="spaceBetweenRectangles" presStyleCnt="0"/>
      <dgm:spPr/>
    </dgm:pt>
    <dgm:pt modelId="{2D3B0A75-88F0-44DA-802B-F69B40D63622}" type="pres">
      <dgm:prSet presAssocID="{FEE0E529-C0F5-43FD-86BC-FAE8D3C9A8CE}" presName="parentLin" presStyleCnt="0"/>
      <dgm:spPr/>
    </dgm:pt>
    <dgm:pt modelId="{DBC0E3D2-3290-4225-B8F3-9F4373FE2B67}" type="pres">
      <dgm:prSet presAssocID="{FEE0E529-C0F5-43FD-86BC-FAE8D3C9A8CE}" presName="parentLeftMargin" presStyleLbl="node1" presStyleIdx="0" presStyleCnt="4"/>
      <dgm:spPr/>
      <dgm:t>
        <a:bodyPr/>
        <a:lstStyle/>
        <a:p>
          <a:endParaRPr lang="pl-PL"/>
        </a:p>
      </dgm:t>
    </dgm:pt>
    <dgm:pt modelId="{B508044A-391A-4F7D-923E-64727D9F877B}" type="pres">
      <dgm:prSet presAssocID="{FEE0E529-C0F5-43FD-86BC-FAE8D3C9A8CE}" presName="parentText" presStyleLbl="node1" presStyleIdx="1" presStyleCnt="4">
        <dgm:presLayoutVars>
          <dgm:chMax val="0"/>
          <dgm:bulletEnabled val="1"/>
        </dgm:presLayoutVars>
      </dgm:prSet>
      <dgm:spPr/>
      <dgm:t>
        <a:bodyPr/>
        <a:lstStyle/>
        <a:p>
          <a:endParaRPr lang="pl-PL"/>
        </a:p>
      </dgm:t>
    </dgm:pt>
    <dgm:pt modelId="{42D147C1-1528-4CC6-83D3-9697BAA52D1F}" type="pres">
      <dgm:prSet presAssocID="{FEE0E529-C0F5-43FD-86BC-FAE8D3C9A8CE}" presName="negativeSpace" presStyleCnt="0"/>
      <dgm:spPr/>
    </dgm:pt>
    <dgm:pt modelId="{6BD7BB38-64A3-4DB8-808E-515587D849E9}" type="pres">
      <dgm:prSet presAssocID="{FEE0E529-C0F5-43FD-86BC-FAE8D3C9A8CE}" presName="childText" presStyleLbl="conFgAcc1" presStyleIdx="1" presStyleCnt="4">
        <dgm:presLayoutVars>
          <dgm:bulletEnabled val="1"/>
        </dgm:presLayoutVars>
      </dgm:prSet>
      <dgm:spPr/>
    </dgm:pt>
    <dgm:pt modelId="{2B39DF89-BD16-4D7E-88CE-00F9B7DDC6C4}" type="pres">
      <dgm:prSet presAssocID="{C9D6A5B6-FD17-48A7-AFC5-6D926308040B}" presName="spaceBetweenRectangles" presStyleCnt="0"/>
      <dgm:spPr/>
    </dgm:pt>
    <dgm:pt modelId="{5B7D9794-E938-4C22-A744-B72906D5DD39}" type="pres">
      <dgm:prSet presAssocID="{55B260B8-2278-48A8-9E09-97871D2C5BC3}" presName="parentLin" presStyleCnt="0"/>
      <dgm:spPr/>
    </dgm:pt>
    <dgm:pt modelId="{7C299F68-4577-4A8D-9369-A9F47B81C23A}" type="pres">
      <dgm:prSet presAssocID="{55B260B8-2278-48A8-9E09-97871D2C5BC3}" presName="parentLeftMargin" presStyleLbl="node1" presStyleIdx="1" presStyleCnt="4"/>
      <dgm:spPr/>
      <dgm:t>
        <a:bodyPr/>
        <a:lstStyle/>
        <a:p>
          <a:endParaRPr lang="pl-PL"/>
        </a:p>
      </dgm:t>
    </dgm:pt>
    <dgm:pt modelId="{A0DAF025-E86C-43EA-B949-06ECC32D962E}" type="pres">
      <dgm:prSet presAssocID="{55B260B8-2278-48A8-9E09-97871D2C5BC3}" presName="parentText" presStyleLbl="node1" presStyleIdx="2" presStyleCnt="4">
        <dgm:presLayoutVars>
          <dgm:chMax val="0"/>
          <dgm:bulletEnabled val="1"/>
        </dgm:presLayoutVars>
      </dgm:prSet>
      <dgm:spPr/>
      <dgm:t>
        <a:bodyPr/>
        <a:lstStyle/>
        <a:p>
          <a:endParaRPr lang="pl-PL"/>
        </a:p>
      </dgm:t>
    </dgm:pt>
    <dgm:pt modelId="{1810119F-21D8-4186-B488-63981EA0F95D}" type="pres">
      <dgm:prSet presAssocID="{55B260B8-2278-48A8-9E09-97871D2C5BC3}" presName="negativeSpace" presStyleCnt="0"/>
      <dgm:spPr/>
    </dgm:pt>
    <dgm:pt modelId="{E4088295-E881-4AB6-9E18-6B03A5F81080}" type="pres">
      <dgm:prSet presAssocID="{55B260B8-2278-48A8-9E09-97871D2C5BC3}" presName="childText" presStyleLbl="conFgAcc1" presStyleIdx="2" presStyleCnt="4">
        <dgm:presLayoutVars>
          <dgm:bulletEnabled val="1"/>
        </dgm:presLayoutVars>
      </dgm:prSet>
      <dgm:spPr/>
    </dgm:pt>
    <dgm:pt modelId="{0773F08F-6385-40CB-989F-B08B647026F7}" type="pres">
      <dgm:prSet presAssocID="{D72C0995-EA02-41A2-98DC-7BD45448D760}" presName="spaceBetweenRectangles" presStyleCnt="0"/>
      <dgm:spPr/>
    </dgm:pt>
    <dgm:pt modelId="{5B9329C6-879B-470B-8A56-15B785CF8931}" type="pres">
      <dgm:prSet presAssocID="{FA413BF0-5B70-4E69-9D05-9FD48FF2381B}" presName="parentLin" presStyleCnt="0"/>
      <dgm:spPr/>
    </dgm:pt>
    <dgm:pt modelId="{0936CFC3-6D89-42AF-8FB3-CE8C844C1D62}" type="pres">
      <dgm:prSet presAssocID="{FA413BF0-5B70-4E69-9D05-9FD48FF2381B}" presName="parentLeftMargin" presStyleLbl="node1" presStyleIdx="2" presStyleCnt="4"/>
      <dgm:spPr/>
      <dgm:t>
        <a:bodyPr/>
        <a:lstStyle/>
        <a:p>
          <a:endParaRPr lang="pl-PL"/>
        </a:p>
      </dgm:t>
    </dgm:pt>
    <dgm:pt modelId="{99CC3D7B-7D9A-4031-B2D9-38BF2549BC01}" type="pres">
      <dgm:prSet presAssocID="{FA413BF0-5B70-4E69-9D05-9FD48FF2381B}" presName="parentText" presStyleLbl="node1" presStyleIdx="3" presStyleCnt="4">
        <dgm:presLayoutVars>
          <dgm:chMax val="0"/>
          <dgm:bulletEnabled val="1"/>
        </dgm:presLayoutVars>
      </dgm:prSet>
      <dgm:spPr/>
      <dgm:t>
        <a:bodyPr/>
        <a:lstStyle/>
        <a:p>
          <a:endParaRPr lang="pl-PL"/>
        </a:p>
      </dgm:t>
    </dgm:pt>
    <dgm:pt modelId="{CBBA3126-E236-48EB-9D8A-DC34324A2C54}" type="pres">
      <dgm:prSet presAssocID="{FA413BF0-5B70-4E69-9D05-9FD48FF2381B}" presName="negativeSpace" presStyleCnt="0"/>
      <dgm:spPr/>
    </dgm:pt>
    <dgm:pt modelId="{35B1CD12-9D5D-4B1F-A0AC-86B9CC45332E}" type="pres">
      <dgm:prSet presAssocID="{FA413BF0-5B70-4E69-9D05-9FD48FF2381B}" presName="childText" presStyleLbl="conFgAcc1" presStyleIdx="3" presStyleCnt="4">
        <dgm:presLayoutVars>
          <dgm:bulletEnabled val="1"/>
        </dgm:presLayoutVars>
      </dgm:prSet>
      <dgm:spPr/>
    </dgm:pt>
  </dgm:ptLst>
  <dgm:cxnLst>
    <dgm:cxn modelId="{9CC6ADCE-0789-4CE6-88B5-9463C4494BEF}" type="presOf" srcId="{A718AB85-0682-4893-9A3B-C0BDF71D5C05}" destId="{AEC8F9DC-DB1B-4EAC-AB50-160B22389E49}" srcOrd="0" destOrd="0" presId="urn:microsoft.com/office/officeart/2005/8/layout/list1"/>
    <dgm:cxn modelId="{34EE9859-3BE0-4F5D-AF4F-479759D97080}" srcId="{FF8D1A62-2AAE-4F5D-98AF-F172C62EADE5}" destId="{FEE0E529-C0F5-43FD-86BC-FAE8D3C9A8CE}" srcOrd="1" destOrd="0" parTransId="{87A36600-C85B-4FFF-AA0E-0BD486FDC45D}" sibTransId="{C9D6A5B6-FD17-48A7-AFC5-6D926308040B}"/>
    <dgm:cxn modelId="{6FD7CBA0-2C12-4B86-BE7E-4E37F6506D0F}" type="presOf" srcId="{55B260B8-2278-48A8-9E09-97871D2C5BC3}" destId="{A0DAF025-E86C-43EA-B949-06ECC32D962E}" srcOrd="1" destOrd="0" presId="urn:microsoft.com/office/officeart/2005/8/layout/list1"/>
    <dgm:cxn modelId="{4FE87152-CE9F-4357-B831-9D186702479E}" type="presOf" srcId="{FA413BF0-5B70-4E69-9D05-9FD48FF2381B}" destId="{99CC3D7B-7D9A-4031-B2D9-38BF2549BC01}" srcOrd="1" destOrd="0" presId="urn:microsoft.com/office/officeart/2005/8/layout/list1"/>
    <dgm:cxn modelId="{249BE74D-5E0A-4D20-A588-0F38F18E8E09}" srcId="{FF8D1A62-2AAE-4F5D-98AF-F172C62EADE5}" destId="{A718AB85-0682-4893-9A3B-C0BDF71D5C05}" srcOrd="0" destOrd="0" parTransId="{740C8775-4FBC-4BD4-867A-4A012663904A}" sibTransId="{B37A2A57-2BAC-4F61-B333-757EC79CCE19}"/>
    <dgm:cxn modelId="{0CE5FB4F-1120-45BD-9FB7-C841E89EDF31}" srcId="{FF8D1A62-2AAE-4F5D-98AF-F172C62EADE5}" destId="{55B260B8-2278-48A8-9E09-97871D2C5BC3}" srcOrd="2" destOrd="0" parTransId="{9F1A668A-D598-47BE-9BCC-8CC878E476E6}" sibTransId="{D72C0995-EA02-41A2-98DC-7BD45448D760}"/>
    <dgm:cxn modelId="{2C38111D-3064-4219-8202-0C35E0BA420A}" srcId="{FF8D1A62-2AAE-4F5D-98AF-F172C62EADE5}" destId="{FA413BF0-5B70-4E69-9D05-9FD48FF2381B}" srcOrd="3" destOrd="0" parTransId="{4F4BA42F-C757-4BC8-8DE5-E7817BED9F45}" sibTransId="{BD994DA4-8240-47EB-B013-C2E257DD8229}"/>
    <dgm:cxn modelId="{D81D0912-EDAF-4C20-8E1C-89F6F0A367AD}" type="presOf" srcId="{FEE0E529-C0F5-43FD-86BC-FAE8D3C9A8CE}" destId="{DBC0E3D2-3290-4225-B8F3-9F4373FE2B67}" srcOrd="0" destOrd="0" presId="urn:microsoft.com/office/officeart/2005/8/layout/list1"/>
    <dgm:cxn modelId="{9EFF7AB1-B4C8-4B7E-BA46-5425E5911651}" type="presOf" srcId="{FA413BF0-5B70-4E69-9D05-9FD48FF2381B}" destId="{0936CFC3-6D89-42AF-8FB3-CE8C844C1D62}" srcOrd="0" destOrd="0" presId="urn:microsoft.com/office/officeart/2005/8/layout/list1"/>
    <dgm:cxn modelId="{E2CA3711-0BB8-4BD3-BEAD-F0BEF7EC5586}" type="presOf" srcId="{55B260B8-2278-48A8-9E09-97871D2C5BC3}" destId="{7C299F68-4577-4A8D-9369-A9F47B81C23A}" srcOrd="0" destOrd="0" presId="urn:microsoft.com/office/officeart/2005/8/layout/list1"/>
    <dgm:cxn modelId="{5213B414-21F2-4259-8EB4-A756B59E0AA2}" type="presOf" srcId="{A718AB85-0682-4893-9A3B-C0BDF71D5C05}" destId="{687100D8-E850-46D4-ABE1-3A2BBF996FAB}" srcOrd="1" destOrd="0" presId="urn:microsoft.com/office/officeart/2005/8/layout/list1"/>
    <dgm:cxn modelId="{488A13BA-D0E5-4371-ACD2-996964B5712F}" type="presOf" srcId="{FF8D1A62-2AAE-4F5D-98AF-F172C62EADE5}" destId="{CC125AC2-A7D0-49E2-8235-82834E983B7A}" srcOrd="0" destOrd="0" presId="urn:microsoft.com/office/officeart/2005/8/layout/list1"/>
    <dgm:cxn modelId="{39C26926-2B45-4300-8029-DB98642A25DC}" type="presOf" srcId="{FEE0E529-C0F5-43FD-86BC-FAE8D3C9A8CE}" destId="{B508044A-391A-4F7D-923E-64727D9F877B}" srcOrd="1" destOrd="0" presId="urn:microsoft.com/office/officeart/2005/8/layout/list1"/>
    <dgm:cxn modelId="{F9E30C7E-A847-4B8B-A9D8-3541833D0C9F}" type="presParOf" srcId="{CC125AC2-A7D0-49E2-8235-82834E983B7A}" destId="{6E634787-2175-48E7-8E1B-A59181BA09E1}" srcOrd="0" destOrd="0" presId="urn:microsoft.com/office/officeart/2005/8/layout/list1"/>
    <dgm:cxn modelId="{77A51131-DB7B-4FB5-8D3B-C595CFD92FC6}" type="presParOf" srcId="{6E634787-2175-48E7-8E1B-A59181BA09E1}" destId="{AEC8F9DC-DB1B-4EAC-AB50-160B22389E49}" srcOrd="0" destOrd="0" presId="urn:microsoft.com/office/officeart/2005/8/layout/list1"/>
    <dgm:cxn modelId="{DEA683DA-A74A-4DB5-8C01-DE36B0A22438}" type="presParOf" srcId="{6E634787-2175-48E7-8E1B-A59181BA09E1}" destId="{687100D8-E850-46D4-ABE1-3A2BBF996FAB}" srcOrd="1" destOrd="0" presId="urn:microsoft.com/office/officeart/2005/8/layout/list1"/>
    <dgm:cxn modelId="{9F305470-705A-43A5-A0B1-2A62D8EA9247}" type="presParOf" srcId="{CC125AC2-A7D0-49E2-8235-82834E983B7A}" destId="{B0EFD114-3C24-40E9-A159-1BB48C3DB9AE}" srcOrd="1" destOrd="0" presId="urn:microsoft.com/office/officeart/2005/8/layout/list1"/>
    <dgm:cxn modelId="{5B7EEFDA-D6E5-401E-BDE3-8AAF37BAD7B0}" type="presParOf" srcId="{CC125AC2-A7D0-49E2-8235-82834E983B7A}" destId="{88765CA2-AD91-4534-BB4F-CED46ED4946E}" srcOrd="2" destOrd="0" presId="urn:microsoft.com/office/officeart/2005/8/layout/list1"/>
    <dgm:cxn modelId="{68386E0E-CAB3-4AD3-8B91-417EAD6C75E3}" type="presParOf" srcId="{CC125AC2-A7D0-49E2-8235-82834E983B7A}" destId="{48D8D7D8-93A4-4214-86FE-73B4C5E156AC}" srcOrd="3" destOrd="0" presId="urn:microsoft.com/office/officeart/2005/8/layout/list1"/>
    <dgm:cxn modelId="{0DE6B951-4540-458A-8F12-233D877C9EAE}" type="presParOf" srcId="{CC125AC2-A7D0-49E2-8235-82834E983B7A}" destId="{2D3B0A75-88F0-44DA-802B-F69B40D63622}" srcOrd="4" destOrd="0" presId="urn:microsoft.com/office/officeart/2005/8/layout/list1"/>
    <dgm:cxn modelId="{45D69ECD-937A-4E7D-B40C-1B72C4259979}" type="presParOf" srcId="{2D3B0A75-88F0-44DA-802B-F69B40D63622}" destId="{DBC0E3D2-3290-4225-B8F3-9F4373FE2B67}" srcOrd="0" destOrd="0" presId="urn:microsoft.com/office/officeart/2005/8/layout/list1"/>
    <dgm:cxn modelId="{FD2F60D2-75CF-433B-83F0-A69A0516A109}" type="presParOf" srcId="{2D3B0A75-88F0-44DA-802B-F69B40D63622}" destId="{B508044A-391A-4F7D-923E-64727D9F877B}" srcOrd="1" destOrd="0" presId="urn:microsoft.com/office/officeart/2005/8/layout/list1"/>
    <dgm:cxn modelId="{748E896D-92A3-420A-BEA4-C0D7E522A9AE}" type="presParOf" srcId="{CC125AC2-A7D0-49E2-8235-82834E983B7A}" destId="{42D147C1-1528-4CC6-83D3-9697BAA52D1F}" srcOrd="5" destOrd="0" presId="urn:microsoft.com/office/officeart/2005/8/layout/list1"/>
    <dgm:cxn modelId="{BF6D089C-EACE-40FC-B1AA-96A406C8CFA1}" type="presParOf" srcId="{CC125AC2-A7D0-49E2-8235-82834E983B7A}" destId="{6BD7BB38-64A3-4DB8-808E-515587D849E9}" srcOrd="6" destOrd="0" presId="urn:microsoft.com/office/officeart/2005/8/layout/list1"/>
    <dgm:cxn modelId="{7FDADC36-1A40-49EE-9E6C-B5FE82AAFF44}" type="presParOf" srcId="{CC125AC2-A7D0-49E2-8235-82834E983B7A}" destId="{2B39DF89-BD16-4D7E-88CE-00F9B7DDC6C4}" srcOrd="7" destOrd="0" presId="urn:microsoft.com/office/officeart/2005/8/layout/list1"/>
    <dgm:cxn modelId="{778C3A49-BC31-4455-9252-E2EDE59EC549}" type="presParOf" srcId="{CC125AC2-A7D0-49E2-8235-82834E983B7A}" destId="{5B7D9794-E938-4C22-A744-B72906D5DD39}" srcOrd="8" destOrd="0" presId="urn:microsoft.com/office/officeart/2005/8/layout/list1"/>
    <dgm:cxn modelId="{67D51F7E-8094-43C7-955D-FB2F42D017F7}" type="presParOf" srcId="{5B7D9794-E938-4C22-A744-B72906D5DD39}" destId="{7C299F68-4577-4A8D-9369-A9F47B81C23A}" srcOrd="0" destOrd="0" presId="urn:microsoft.com/office/officeart/2005/8/layout/list1"/>
    <dgm:cxn modelId="{5A7DBBB0-5A2F-4F6A-8040-A6BC9D839ED4}" type="presParOf" srcId="{5B7D9794-E938-4C22-A744-B72906D5DD39}" destId="{A0DAF025-E86C-43EA-B949-06ECC32D962E}" srcOrd="1" destOrd="0" presId="urn:microsoft.com/office/officeart/2005/8/layout/list1"/>
    <dgm:cxn modelId="{CE468735-EEB9-496A-A210-83E4B1393AFD}" type="presParOf" srcId="{CC125AC2-A7D0-49E2-8235-82834E983B7A}" destId="{1810119F-21D8-4186-B488-63981EA0F95D}" srcOrd="9" destOrd="0" presId="urn:microsoft.com/office/officeart/2005/8/layout/list1"/>
    <dgm:cxn modelId="{7BE649EE-5389-4B8B-B486-19E37CB8B0CA}" type="presParOf" srcId="{CC125AC2-A7D0-49E2-8235-82834E983B7A}" destId="{E4088295-E881-4AB6-9E18-6B03A5F81080}" srcOrd="10" destOrd="0" presId="urn:microsoft.com/office/officeart/2005/8/layout/list1"/>
    <dgm:cxn modelId="{4AD639E2-059F-4932-92C1-688A99501F45}" type="presParOf" srcId="{CC125AC2-A7D0-49E2-8235-82834E983B7A}" destId="{0773F08F-6385-40CB-989F-B08B647026F7}" srcOrd="11" destOrd="0" presId="urn:microsoft.com/office/officeart/2005/8/layout/list1"/>
    <dgm:cxn modelId="{301B9B9D-AE9B-4C14-B21E-FF534AB51FBC}" type="presParOf" srcId="{CC125AC2-A7D0-49E2-8235-82834E983B7A}" destId="{5B9329C6-879B-470B-8A56-15B785CF8931}" srcOrd="12" destOrd="0" presId="urn:microsoft.com/office/officeart/2005/8/layout/list1"/>
    <dgm:cxn modelId="{AE658BFD-D3CA-4121-AC9E-FF9A3A7EFD08}" type="presParOf" srcId="{5B9329C6-879B-470B-8A56-15B785CF8931}" destId="{0936CFC3-6D89-42AF-8FB3-CE8C844C1D62}" srcOrd="0" destOrd="0" presId="urn:microsoft.com/office/officeart/2005/8/layout/list1"/>
    <dgm:cxn modelId="{A4ADFA02-215D-45B5-96B5-3711B4EC2A76}" type="presParOf" srcId="{5B9329C6-879B-470B-8A56-15B785CF8931}" destId="{99CC3D7B-7D9A-4031-B2D9-38BF2549BC01}" srcOrd="1" destOrd="0" presId="urn:microsoft.com/office/officeart/2005/8/layout/list1"/>
    <dgm:cxn modelId="{F8264DAB-CBF4-4F5E-B079-9EFD446EDB23}" type="presParOf" srcId="{CC125AC2-A7D0-49E2-8235-82834E983B7A}" destId="{CBBA3126-E236-48EB-9D8A-DC34324A2C54}" srcOrd="13" destOrd="0" presId="urn:microsoft.com/office/officeart/2005/8/layout/list1"/>
    <dgm:cxn modelId="{5A2CA381-8064-40D8-AF46-20E015EA0B9D}" type="presParOf" srcId="{CC125AC2-A7D0-49E2-8235-82834E983B7A}" destId="{35B1CD12-9D5D-4B1F-A0AC-86B9CC45332E}" srcOrd="14"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072448-983E-469C-96FB-615F4B5D47D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pl-PL"/>
        </a:p>
      </dgm:t>
    </dgm:pt>
    <dgm:pt modelId="{72BA3307-A5ED-4B82-995C-DE77B8F7EBA7}">
      <dgm:prSet phldrT="[Text]"/>
      <dgm:spPr/>
      <dgm:t>
        <a:bodyPr/>
        <a:lstStyle/>
        <a:p>
          <a:r>
            <a:rPr lang="pl-PL" dirty="0"/>
            <a:t>Prokurator</a:t>
          </a:r>
        </a:p>
      </dgm:t>
    </dgm:pt>
    <dgm:pt modelId="{762DDFCC-601B-48DE-8265-A143DB70AD48}" type="parTrans" cxnId="{4F15051F-EF12-4974-BC73-3D222A99B832}">
      <dgm:prSet/>
      <dgm:spPr/>
      <dgm:t>
        <a:bodyPr/>
        <a:lstStyle/>
        <a:p>
          <a:endParaRPr lang="pl-PL"/>
        </a:p>
      </dgm:t>
    </dgm:pt>
    <dgm:pt modelId="{3F318275-2CA6-41F8-9DB4-080CF7A4B45D}" type="sibTrans" cxnId="{4F15051F-EF12-4974-BC73-3D222A99B832}">
      <dgm:prSet/>
      <dgm:spPr/>
      <dgm:t>
        <a:bodyPr/>
        <a:lstStyle/>
        <a:p>
          <a:endParaRPr lang="pl-PL"/>
        </a:p>
      </dgm:t>
    </dgm:pt>
    <dgm:pt modelId="{60A5283A-7CF0-4DAD-8E01-CBE3D1B379CC}">
      <dgm:prSet phldrT="[Text]"/>
      <dgm:spPr/>
      <dgm:t>
        <a:bodyPr/>
        <a:lstStyle/>
        <a:p>
          <a:r>
            <a:rPr lang="pl-PL" dirty="0"/>
            <a:t>Organ postępowania przygotowawczego</a:t>
          </a:r>
        </a:p>
      </dgm:t>
    </dgm:pt>
    <dgm:pt modelId="{1F053215-2E57-45CA-A61F-B322F24ABB7A}" type="parTrans" cxnId="{328165B7-F777-4CE1-BF9C-3F2729448C5E}">
      <dgm:prSet/>
      <dgm:spPr/>
      <dgm:t>
        <a:bodyPr/>
        <a:lstStyle/>
        <a:p>
          <a:endParaRPr lang="pl-PL"/>
        </a:p>
      </dgm:t>
    </dgm:pt>
    <dgm:pt modelId="{E74BB218-435B-483A-BC76-2F2331E68297}" type="sibTrans" cxnId="{328165B7-F777-4CE1-BF9C-3F2729448C5E}">
      <dgm:prSet/>
      <dgm:spPr/>
      <dgm:t>
        <a:bodyPr/>
        <a:lstStyle/>
        <a:p>
          <a:endParaRPr lang="pl-PL"/>
        </a:p>
      </dgm:t>
    </dgm:pt>
    <dgm:pt modelId="{B1D3ECA0-8207-436E-A147-C5FAA933B4A8}">
      <dgm:prSet phldrT="[Text]"/>
      <dgm:spPr/>
      <dgm:t>
        <a:bodyPr/>
        <a:lstStyle/>
        <a:p>
          <a:r>
            <a:rPr lang="pl-PL" dirty="0"/>
            <a:t>Rzecznik interesu społecznego</a:t>
          </a:r>
        </a:p>
      </dgm:t>
    </dgm:pt>
    <dgm:pt modelId="{DAA373B6-AC60-41B6-8742-C658898E4922}" type="parTrans" cxnId="{B5523107-AE60-4EEF-B1A9-7B8A7FFB4160}">
      <dgm:prSet/>
      <dgm:spPr/>
      <dgm:t>
        <a:bodyPr/>
        <a:lstStyle/>
        <a:p>
          <a:endParaRPr lang="pl-PL"/>
        </a:p>
      </dgm:t>
    </dgm:pt>
    <dgm:pt modelId="{95F1B686-900A-4A7B-B58F-775F937F6DA5}" type="sibTrans" cxnId="{B5523107-AE60-4EEF-B1A9-7B8A7FFB4160}">
      <dgm:prSet/>
      <dgm:spPr/>
      <dgm:t>
        <a:bodyPr/>
        <a:lstStyle/>
        <a:p>
          <a:endParaRPr lang="pl-PL"/>
        </a:p>
      </dgm:t>
    </dgm:pt>
    <dgm:pt modelId="{30D91371-F6CE-4DCC-9FB4-869E648CDC4B}">
      <dgm:prSet phldrT="[Text]"/>
      <dgm:spPr/>
      <dgm:t>
        <a:bodyPr/>
        <a:lstStyle/>
        <a:p>
          <a:r>
            <a:rPr lang="pl-PL" dirty="0"/>
            <a:t>Oskarżyciel publiczny</a:t>
          </a:r>
        </a:p>
      </dgm:t>
    </dgm:pt>
    <dgm:pt modelId="{74DEC9DF-292B-4698-BB18-1568C4D38796}" type="parTrans" cxnId="{555FFED4-80FD-4835-8DE4-75A14D555309}">
      <dgm:prSet/>
      <dgm:spPr/>
      <dgm:t>
        <a:bodyPr/>
        <a:lstStyle/>
        <a:p>
          <a:endParaRPr lang="pl-PL"/>
        </a:p>
      </dgm:t>
    </dgm:pt>
    <dgm:pt modelId="{408B346B-09E5-4AF1-BCE5-828FBD3ED3F0}" type="sibTrans" cxnId="{555FFED4-80FD-4835-8DE4-75A14D555309}">
      <dgm:prSet/>
      <dgm:spPr/>
      <dgm:t>
        <a:bodyPr/>
        <a:lstStyle/>
        <a:p>
          <a:endParaRPr lang="pl-PL"/>
        </a:p>
      </dgm:t>
    </dgm:pt>
    <dgm:pt modelId="{CBABFFE8-BCEB-4FEC-937A-16282520974A}" type="pres">
      <dgm:prSet presAssocID="{55072448-983E-469C-96FB-615F4B5D47D2}" presName="composite" presStyleCnt="0">
        <dgm:presLayoutVars>
          <dgm:chMax val="1"/>
          <dgm:dir/>
          <dgm:resizeHandles val="exact"/>
        </dgm:presLayoutVars>
      </dgm:prSet>
      <dgm:spPr/>
      <dgm:t>
        <a:bodyPr/>
        <a:lstStyle/>
        <a:p>
          <a:endParaRPr lang="pl-PL"/>
        </a:p>
      </dgm:t>
    </dgm:pt>
    <dgm:pt modelId="{5B0F055D-A843-43F5-87A4-F568E5EE1F8A}" type="pres">
      <dgm:prSet presAssocID="{72BA3307-A5ED-4B82-995C-DE77B8F7EBA7}" presName="roof" presStyleLbl="dkBgShp" presStyleIdx="0" presStyleCnt="2"/>
      <dgm:spPr/>
      <dgm:t>
        <a:bodyPr/>
        <a:lstStyle/>
        <a:p>
          <a:endParaRPr lang="pl-PL"/>
        </a:p>
      </dgm:t>
    </dgm:pt>
    <dgm:pt modelId="{216F0496-9558-459B-B9C7-29F935E40CC5}" type="pres">
      <dgm:prSet presAssocID="{72BA3307-A5ED-4B82-995C-DE77B8F7EBA7}" presName="pillars" presStyleCnt="0"/>
      <dgm:spPr/>
    </dgm:pt>
    <dgm:pt modelId="{B5C5E892-AA55-43DA-BAB7-167EAE8D50AA}" type="pres">
      <dgm:prSet presAssocID="{72BA3307-A5ED-4B82-995C-DE77B8F7EBA7}" presName="pillar1" presStyleLbl="node1" presStyleIdx="0" presStyleCnt="3">
        <dgm:presLayoutVars>
          <dgm:bulletEnabled val="1"/>
        </dgm:presLayoutVars>
      </dgm:prSet>
      <dgm:spPr/>
      <dgm:t>
        <a:bodyPr/>
        <a:lstStyle/>
        <a:p>
          <a:endParaRPr lang="pl-PL"/>
        </a:p>
      </dgm:t>
    </dgm:pt>
    <dgm:pt modelId="{1F005497-C478-4B27-8DCB-8CB41AF97BF9}" type="pres">
      <dgm:prSet presAssocID="{B1D3ECA0-8207-436E-A147-C5FAA933B4A8}" presName="pillarX" presStyleLbl="node1" presStyleIdx="1" presStyleCnt="3">
        <dgm:presLayoutVars>
          <dgm:bulletEnabled val="1"/>
        </dgm:presLayoutVars>
      </dgm:prSet>
      <dgm:spPr/>
      <dgm:t>
        <a:bodyPr/>
        <a:lstStyle/>
        <a:p>
          <a:endParaRPr lang="pl-PL"/>
        </a:p>
      </dgm:t>
    </dgm:pt>
    <dgm:pt modelId="{6447A299-B2C1-4D3C-B7D5-36DBBE0A1CB7}" type="pres">
      <dgm:prSet presAssocID="{30D91371-F6CE-4DCC-9FB4-869E648CDC4B}" presName="pillarX" presStyleLbl="node1" presStyleIdx="2" presStyleCnt="3">
        <dgm:presLayoutVars>
          <dgm:bulletEnabled val="1"/>
        </dgm:presLayoutVars>
      </dgm:prSet>
      <dgm:spPr/>
      <dgm:t>
        <a:bodyPr/>
        <a:lstStyle/>
        <a:p>
          <a:endParaRPr lang="pl-PL"/>
        </a:p>
      </dgm:t>
    </dgm:pt>
    <dgm:pt modelId="{2FE78649-AF93-44A5-B727-F212B64E1F7A}" type="pres">
      <dgm:prSet presAssocID="{72BA3307-A5ED-4B82-995C-DE77B8F7EBA7}" presName="base" presStyleLbl="dkBgShp" presStyleIdx="1" presStyleCnt="2"/>
      <dgm:spPr/>
    </dgm:pt>
  </dgm:ptLst>
  <dgm:cxnLst>
    <dgm:cxn modelId="{93B560D1-68D0-45AE-A843-DF6AF53291FE}" type="presOf" srcId="{30D91371-F6CE-4DCC-9FB4-869E648CDC4B}" destId="{6447A299-B2C1-4D3C-B7D5-36DBBE0A1CB7}" srcOrd="0" destOrd="0" presId="urn:microsoft.com/office/officeart/2005/8/layout/hList3"/>
    <dgm:cxn modelId="{4CBB2B8A-DD3C-4B67-A376-09C8D76618A0}" type="presOf" srcId="{60A5283A-7CF0-4DAD-8E01-CBE3D1B379CC}" destId="{B5C5E892-AA55-43DA-BAB7-167EAE8D50AA}" srcOrd="0" destOrd="0" presId="urn:microsoft.com/office/officeart/2005/8/layout/hList3"/>
    <dgm:cxn modelId="{852A68E6-0BD2-4A49-8341-BFBEF71635B7}" type="presOf" srcId="{B1D3ECA0-8207-436E-A147-C5FAA933B4A8}" destId="{1F005497-C478-4B27-8DCB-8CB41AF97BF9}" srcOrd="0" destOrd="0" presId="urn:microsoft.com/office/officeart/2005/8/layout/hList3"/>
    <dgm:cxn modelId="{B5523107-AE60-4EEF-B1A9-7B8A7FFB4160}" srcId="{72BA3307-A5ED-4B82-995C-DE77B8F7EBA7}" destId="{B1D3ECA0-8207-436E-A147-C5FAA933B4A8}" srcOrd="1" destOrd="0" parTransId="{DAA373B6-AC60-41B6-8742-C658898E4922}" sibTransId="{95F1B686-900A-4A7B-B58F-775F937F6DA5}"/>
    <dgm:cxn modelId="{555FFED4-80FD-4835-8DE4-75A14D555309}" srcId="{72BA3307-A5ED-4B82-995C-DE77B8F7EBA7}" destId="{30D91371-F6CE-4DCC-9FB4-869E648CDC4B}" srcOrd="2" destOrd="0" parTransId="{74DEC9DF-292B-4698-BB18-1568C4D38796}" sibTransId="{408B346B-09E5-4AF1-BCE5-828FBD3ED3F0}"/>
    <dgm:cxn modelId="{328165B7-F777-4CE1-BF9C-3F2729448C5E}" srcId="{72BA3307-A5ED-4B82-995C-DE77B8F7EBA7}" destId="{60A5283A-7CF0-4DAD-8E01-CBE3D1B379CC}" srcOrd="0" destOrd="0" parTransId="{1F053215-2E57-45CA-A61F-B322F24ABB7A}" sibTransId="{E74BB218-435B-483A-BC76-2F2331E68297}"/>
    <dgm:cxn modelId="{40AFE5E3-4000-48FF-91B6-FEA42E4C57A6}" type="presOf" srcId="{55072448-983E-469C-96FB-615F4B5D47D2}" destId="{CBABFFE8-BCEB-4FEC-937A-16282520974A}" srcOrd="0" destOrd="0" presId="urn:microsoft.com/office/officeart/2005/8/layout/hList3"/>
    <dgm:cxn modelId="{256163EC-BBC3-4758-9161-E93F30ABE39D}" type="presOf" srcId="{72BA3307-A5ED-4B82-995C-DE77B8F7EBA7}" destId="{5B0F055D-A843-43F5-87A4-F568E5EE1F8A}" srcOrd="0" destOrd="0" presId="urn:microsoft.com/office/officeart/2005/8/layout/hList3"/>
    <dgm:cxn modelId="{4F15051F-EF12-4974-BC73-3D222A99B832}" srcId="{55072448-983E-469C-96FB-615F4B5D47D2}" destId="{72BA3307-A5ED-4B82-995C-DE77B8F7EBA7}" srcOrd="0" destOrd="0" parTransId="{762DDFCC-601B-48DE-8265-A143DB70AD48}" sibTransId="{3F318275-2CA6-41F8-9DB4-080CF7A4B45D}"/>
    <dgm:cxn modelId="{14437650-C62C-4897-9439-5774CA91E965}" type="presParOf" srcId="{CBABFFE8-BCEB-4FEC-937A-16282520974A}" destId="{5B0F055D-A843-43F5-87A4-F568E5EE1F8A}" srcOrd="0" destOrd="0" presId="urn:microsoft.com/office/officeart/2005/8/layout/hList3"/>
    <dgm:cxn modelId="{B83DF542-EDD1-4207-9A2B-F48F65E3F047}" type="presParOf" srcId="{CBABFFE8-BCEB-4FEC-937A-16282520974A}" destId="{216F0496-9558-459B-B9C7-29F935E40CC5}" srcOrd="1" destOrd="0" presId="urn:microsoft.com/office/officeart/2005/8/layout/hList3"/>
    <dgm:cxn modelId="{AF9C64E8-E363-4996-A0FE-A58457640601}" type="presParOf" srcId="{216F0496-9558-459B-B9C7-29F935E40CC5}" destId="{B5C5E892-AA55-43DA-BAB7-167EAE8D50AA}" srcOrd="0" destOrd="0" presId="urn:microsoft.com/office/officeart/2005/8/layout/hList3"/>
    <dgm:cxn modelId="{7D97D136-CCB4-4480-A3B8-BF2A8411160C}" type="presParOf" srcId="{216F0496-9558-459B-B9C7-29F935E40CC5}" destId="{1F005497-C478-4B27-8DCB-8CB41AF97BF9}" srcOrd="1" destOrd="0" presId="urn:microsoft.com/office/officeart/2005/8/layout/hList3"/>
    <dgm:cxn modelId="{B0A7D647-DCCB-4954-A964-84900BD9AFC8}" type="presParOf" srcId="{216F0496-9558-459B-B9C7-29F935E40CC5}" destId="{6447A299-B2C1-4D3C-B7D5-36DBBE0A1CB7}" srcOrd="2" destOrd="0" presId="urn:microsoft.com/office/officeart/2005/8/layout/hList3"/>
    <dgm:cxn modelId="{9AED2F06-5D3F-45D3-BD96-75BF1A65F4BF}" type="presParOf" srcId="{CBABFFE8-BCEB-4FEC-937A-16282520974A}" destId="{2FE78649-AF93-44A5-B727-F212B64E1F7A}" srcOrd="2" destOrd="0" presId="urn:microsoft.com/office/officeart/2005/8/layout/h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F8BCD3-2829-4FDC-A68D-ED2A73C9A4DD}" type="doc">
      <dgm:prSet loTypeId="urn:microsoft.com/office/officeart/2005/8/layout/process1" loCatId="process" qsTypeId="urn:microsoft.com/office/officeart/2005/8/quickstyle/simple1" qsCatId="simple" csTypeId="urn:microsoft.com/office/officeart/2005/8/colors/colorful1#4" csCatId="colorful" phldr="1"/>
      <dgm:spPr/>
    </dgm:pt>
    <dgm:pt modelId="{696E7029-E90D-49DC-AB08-6861A871C612}">
      <dgm:prSet phldrT="[Tekst]"/>
      <dgm:spPr/>
      <dgm:t>
        <a:bodyPr/>
        <a:lstStyle/>
        <a:p>
          <a:r>
            <a:rPr lang="pl-PL" dirty="0"/>
            <a:t>osoba podejrzana</a:t>
          </a:r>
        </a:p>
      </dgm:t>
    </dgm:pt>
    <dgm:pt modelId="{5CED4C7F-7BF6-45FE-AC3E-B16AB9D320E6}" type="parTrans" cxnId="{F5E03990-BF08-47B6-8966-C238DF8A50E9}">
      <dgm:prSet/>
      <dgm:spPr/>
      <dgm:t>
        <a:bodyPr/>
        <a:lstStyle/>
        <a:p>
          <a:endParaRPr lang="pl-PL"/>
        </a:p>
      </dgm:t>
    </dgm:pt>
    <dgm:pt modelId="{62B2E5B9-E64B-4A3A-A4E8-561CF7502259}" type="sibTrans" cxnId="{F5E03990-BF08-47B6-8966-C238DF8A50E9}">
      <dgm:prSet/>
      <dgm:spPr/>
      <dgm:t>
        <a:bodyPr/>
        <a:lstStyle/>
        <a:p>
          <a:endParaRPr lang="pl-PL"/>
        </a:p>
      </dgm:t>
    </dgm:pt>
    <dgm:pt modelId="{697FE558-2522-4734-B25C-1C5E2097EF63}">
      <dgm:prSet phldrT="[Tekst]"/>
      <dgm:spPr/>
      <dgm:t>
        <a:bodyPr/>
        <a:lstStyle/>
        <a:p>
          <a:r>
            <a:rPr lang="pl-PL" dirty="0"/>
            <a:t>podejrzany</a:t>
          </a:r>
        </a:p>
      </dgm:t>
    </dgm:pt>
    <dgm:pt modelId="{5C64E35F-7B6E-40A6-B857-F8A561051782}" type="parTrans" cxnId="{C42D6A23-A669-4982-8950-79804AB0362D}">
      <dgm:prSet/>
      <dgm:spPr/>
      <dgm:t>
        <a:bodyPr/>
        <a:lstStyle/>
        <a:p>
          <a:endParaRPr lang="pl-PL"/>
        </a:p>
      </dgm:t>
    </dgm:pt>
    <dgm:pt modelId="{271C1098-F6A1-4850-8AA1-6403FBA01AE6}" type="sibTrans" cxnId="{C42D6A23-A669-4982-8950-79804AB0362D}">
      <dgm:prSet/>
      <dgm:spPr/>
      <dgm:t>
        <a:bodyPr/>
        <a:lstStyle/>
        <a:p>
          <a:endParaRPr lang="pl-PL"/>
        </a:p>
      </dgm:t>
    </dgm:pt>
    <dgm:pt modelId="{51EE96BE-17B0-4900-83A9-9C31F89E2A6A}">
      <dgm:prSet phldrT="[Tekst]"/>
      <dgm:spPr/>
      <dgm:t>
        <a:bodyPr/>
        <a:lstStyle/>
        <a:p>
          <a:r>
            <a:rPr lang="pl-PL" dirty="0"/>
            <a:t>oskarżony </a:t>
          </a:r>
        </a:p>
      </dgm:t>
    </dgm:pt>
    <dgm:pt modelId="{9C4A90AD-E63D-40D5-8A25-000E70E287C2}" type="parTrans" cxnId="{B075D557-149D-4CFE-9A8E-18E2C4C9A888}">
      <dgm:prSet/>
      <dgm:spPr/>
      <dgm:t>
        <a:bodyPr/>
        <a:lstStyle/>
        <a:p>
          <a:endParaRPr lang="pl-PL"/>
        </a:p>
      </dgm:t>
    </dgm:pt>
    <dgm:pt modelId="{AE2982FD-DA70-43B0-9CCC-0CEBFC064F90}" type="sibTrans" cxnId="{B075D557-149D-4CFE-9A8E-18E2C4C9A888}">
      <dgm:prSet/>
      <dgm:spPr/>
      <dgm:t>
        <a:bodyPr/>
        <a:lstStyle/>
        <a:p>
          <a:endParaRPr lang="pl-PL"/>
        </a:p>
      </dgm:t>
    </dgm:pt>
    <dgm:pt modelId="{246A69D3-2B0C-418C-82AD-66729FA32B77}" type="pres">
      <dgm:prSet presAssocID="{60F8BCD3-2829-4FDC-A68D-ED2A73C9A4DD}" presName="Name0" presStyleCnt="0">
        <dgm:presLayoutVars>
          <dgm:dir/>
          <dgm:resizeHandles val="exact"/>
        </dgm:presLayoutVars>
      </dgm:prSet>
      <dgm:spPr/>
    </dgm:pt>
    <dgm:pt modelId="{625D5423-8780-4362-B896-E0779E017ED4}" type="pres">
      <dgm:prSet presAssocID="{696E7029-E90D-49DC-AB08-6861A871C612}" presName="node" presStyleLbl="node1" presStyleIdx="0" presStyleCnt="3" custScaleX="61746" custScaleY="55180">
        <dgm:presLayoutVars>
          <dgm:bulletEnabled val="1"/>
        </dgm:presLayoutVars>
      </dgm:prSet>
      <dgm:spPr/>
      <dgm:t>
        <a:bodyPr/>
        <a:lstStyle/>
        <a:p>
          <a:endParaRPr lang="pl-PL"/>
        </a:p>
      </dgm:t>
    </dgm:pt>
    <dgm:pt modelId="{3A3CD4FB-7025-48F8-8843-C573FDB240AB}" type="pres">
      <dgm:prSet presAssocID="{62B2E5B9-E64B-4A3A-A4E8-561CF7502259}" presName="sibTrans" presStyleLbl="sibTrans2D1" presStyleIdx="0" presStyleCnt="2"/>
      <dgm:spPr/>
      <dgm:t>
        <a:bodyPr/>
        <a:lstStyle/>
        <a:p>
          <a:endParaRPr lang="pl-PL"/>
        </a:p>
      </dgm:t>
    </dgm:pt>
    <dgm:pt modelId="{0AE22E0F-E7A8-423E-BF5A-8409B2048A8D}" type="pres">
      <dgm:prSet presAssocID="{62B2E5B9-E64B-4A3A-A4E8-561CF7502259}" presName="connectorText" presStyleLbl="sibTrans2D1" presStyleIdx="0" presStyleCnt="2"/>
      <dgm:spPr/>
      <dgm:t>
        <a:bodyPr/>
        <a:lstStyle/>
        <a:p>
          <a:endParaRPr lang="pl-PL"/>
        </a:p>
      </dgm:t>
    </dgm:pt>
    <dgm:pt modelId="{2FBF3C6A-8A86-4ED1-805D-29C3331B9636}" type="pres">
      <dgm:prSet presAssocID="{697FE558-2522-4734-B25C-1C5E2097EF63}" presName="node" presStyleLbl="node1" presStyleIdx="1" presStyleCnt="3" custScaleX="61746" custScaleY="55180">
        <dgm:presLayoutVars>
          <dgm:bulletEnabled val="1"/>
        </dgm:presLayoutVars>
      </dgm:prSet>
      <dgm:spPr/>
      <dgm:t>
        <a:bodyPr/>
        <a:lstStyle/>
        <a:p>
          <a:endParaRPr lang="pl-PL"/>
        </a:p>
      </dgm:t>
    </dgm:pt>
    <dgm:pt modelId="{17234832-0262-4783-B24B-0D5B4EA7AF1A}" type="pres">
      <dgm:prSet presAssocID="{271C1098-F6A1-4850-8AA1-6403FBA01AE6}" presName="sibTrans" presStyleLbl="sibTrans2D1" presStyleIdx="1" presStyleCnt="2"/>
      <dgm:spPr/>
      <dgm:t>
        <a:bodyPr/>
        <a:lstStyle/>
        <a:p>
          <a:endParaRPr lang="pl-PL"/>
        </a:p>
      </dgm:t>
    </dgm:pt>
    <dgm:pt modelId="{908740A1-D74A-4668-A418-B832B9CC1DD5}" type="pres">
      <dgm:prSet presAssocID="{271C1098-F6A1-4850-8AA1-6403FBA01AE6}" presName="connectorText" presStyleLbl="sibTrans2D1" presStyleIdx="1" presStyleCnt="2"/>
      <dgm:spPr/>
      <dgm:t>
        <a:bodyPr/>
        <a:lstStyle/>
        <a:p>
          <a:endParaRPr lang="pl-PL"/>
        </a:p>
      </dgm:t>
    </dgm:pt>
    <dgm:pt modelId="{00189F8B-D5F3-4022-BC48-B9BC4A89A1C0}" type="pres">
      <dgm:prSet presAssocID="{51EE96BE-17B0-4900-83A9-9C31F89E2A6A}" presName="node" presStyleLbl="node1" presStyleIdx="2" presStyleCnt="3" custScaleX="61746" custScaleY="55180">
        <dgm:presLayoutVars>
          <dgm:bulletEnabled val="1"/>
        </dgm:presLayoutVars>
      </dgm:prSet>
      <dgm:spPr/>
      <dgm:t>
        <a:bodyPr/>
        <a:lstStyle/>
        <a:p>
          <a:endParaRPr lang="pl-PL"/>
        </a:p>
      </dgm:t>
    </dgm:pt>
  </dgm:ptLst>
  <dgm:cxnLst>
    <dgm:cxn modelId="{56A8BC12-BDF5-4AF1-B4B5-D72050AC4D98}" type="presOf" srcId="{696E7029-E90D-49DC-AB08-6861A871C612}" destId="{625D5423-8780-4362-B896-E0779E017ED4}" srcOrd="0" destOrd="0" presId="urn:microsoft.com/office/officeart/2005/8/layout/process1"/>
    <dgm:cxn modelId="{9AEA7E34-5AC7-4D9A-86C7-2E95234365EB}" type="presOf" srcId="{62B2E5B9-E64B-4A3A-A4E8-561CF7502259}" destId="{0AE22E0F-E7A8-423E-BF5A-8409B2048A8D}" srcOrd="1" destOrd="0" presId="urn:microsoft.com/office/officeart/2005/8/layout/process1"/>
    <dgm:cxn modelId="{C42D6A23-A669-4982-8950-79804AB0362D}" srcId="{60F8BCD3-2829-4FDC-A68D-ED2A73C9A4DD}" destId="{697FE558-2522-4734-B25C-1C5E2097EF63}" srcOrd="1" destOrd="0" parTransId="{5C64E35F-7B6E-40A6-B857-F8A561051782}" sibTransId="{271C1098-F6A1-4850-8AA1-6403FBA01AE6}"/>
    <dgm:cxn modelId="{1897CC33-EAB8-49E3-96F4-77207D2C9961}" type="presOf" srcId="{51EE96BE-17B0-4900-83A9-9C31F89E2A6A}" destId="{00189F8B-D5F3-4022-BC48-B9BC4A89A1C0}" srcOrd="0" destOrd="0" presId="urn:microsoft.com/office/officeart/2005/8/layout/process1"/>
    <dgm:cxn modelId="{4EA891B8-8E65-4D4B-9896-1FF6732347F9}" type="presOf" srcId="{271C1098-F6A1-4850-8AA1-6403FBA01AE6}" destId="{17234832-0262-4783-B24B-0D5B4EA7AF1A}" srcOrd="0" destOrd="0" presId="urn:microsoft.com/office/officeart/2005/8/layout/process1"/>
    <dgm:cxn modelId="{61C88D6F-5FCE-4928-8176-16202B0B8B61}" type="presOf" srcId="{271C1098-F6A1-4850-8AA1-6403FBA01AE6}" destId="{908740A1-D74A-4668-A418-B832B9CC1DD5}" srcOrd="1" destOrd="0" presId="urn:microsoft.com/office/officeart/2005/8/layout/process1"/>
    <dgm:cxn modelId="{EA08ECFF-7CEC-4178-8AC2-2A11FAD4351E}" type="presOf" srcId="{697FE558-2522-4734-B25C-1C5E2097EF63}" destId="{2FBF3C6A-8A86-4ED1-805D-29C3331B9636}" srcOrd="0" destOrd="0" presId="urn:microsoft.com/office/officeart/2005/8/layout/process1"/>
    <dgm:cxn modelId="{A1E8DB65-8048-4842-BC9D-2E9FFC4E3C74}" type="presOf" srcId="{60F8BCD3-2829-4FDC-A68D-ED2A73C9A4DD}" destId="{246A69D3-2B0C-418C-82AD-66729FA32B77}" srcOrd="0" destOrd="0" presId="urn:microsoft.com/office/officeart/2005/8/layout/process1"/>
    <dgm:cxn modelId="{4DC100FD-7A12-438D-91B6-CEEECBF5BE29}" type="presOf" srcId="{62B2E5B9-E64B-4A3A-A4E8-561CF7502259}" destId="{3A3CD4FB-7025-48F8-8843-C573FDB240AB}" srcOrd="0" destOrd="0" presId="urn:microsoft.com/office/officeart/2005/8/layout/process1"/>
    <dgm:cxn modelId="{B075D557-149D-4CFE-9A8E-18E2C4C9A888}" srcId="{60F8BCD3-2829-4FDC-A68D-ED2A73C9A4DD}" destId="{51EE96BE-17B0-4900-83A9-9C31F89E2A6A}" srcOrd="2" destOrd="0" parTransId="{9C4A90AD-E63D-40D5-8A25-000E70E287C2}" sibTransId="{AE2982FD-DA70-43B0-9CCC-0CEBFC064F90}"/>
    <dgm:cxn modelId="{F5E03990-BF08-47B6-8966-C238DF8A50E9}" srcId="{60F8BCD3-2829-4FDC-A68D-ED2A73C9A4DD}" destId="{696E7029-E90D-49DC-AB08-6861A871C612}" srcOrd="0" destOrd="0" parTransId="{5CED4C7F-7BF6-45FE-AC3E-B16AB9D320E6}" sibTransId="{62B2E5B9-E64B-4A3A-A4E8-561CF7502259}"/>
    <dgm:cxn modelId="{FF70805A-B972-44DE-922E-2F2F7E606431}" type="presParOf" srcId="{246A69D3-2B0C-418C-82AD-66729FA32B77}" destId="{625D5423-8780-4362-B896-E0779E017ED4}" srcOrd="0" destOrd="0" presId="urn:microsoft.com/office/officeart/2005/8/layout/process1"/>
    <dgm:cxn modelId="{EB775206-00CD-486F-89F7-FBF355C88353}" type="presParOf" srcId="{246A69D3-2B0C-418C-82AD-66729FA32B77}" destId="{3A3CD4FB-7025-48F8-8843-C573FDB240AB}" srcOrd="1" destOrd="0" presId="urn:microsoft.com/office/officeart/2005/8/layout/process1"/>
    <dgm:cxn modelId="{9D9ABDB7-8B12-4EC1-B4F1-AA0359E8E826}" type="presParOf" srcId="{3A3CD4FB-7025-48F8-8843-C573FDB240AB}" destId="{0AE22E0F-E7A8-423E-BF5A-8409B2048A8D}" srcOrd="0" destOrd="0" presId="urn:microsoft.com/office/officeart/2005/8/layout/process1"/>
    <dgm:cxn modelId="{2A24D308-CE72-4BD7-9125-782F73989EB7}" type="presParOf" srcId="{246A69D3-2B0C-418C-82AD-66729FA32B77}" destId="{2FBF3C6A-8A86-4ED1-805D-29C3331B9636}" srcOrd="2" destOrd="0" presId="urn:microsoft.com/office/officeart/2005/8/layout/process1"/>
    <dgm:cxn modelId="{175D9924-2A7F-4823-B369-AAF2D36BA550}" type="presParOf" srcId="{246A69D3-2B0C-418C-82AD-66729FA32B77}" destId="{17234832-0262-4783-B24B-0D5B4EA7AF1A}" srcOrd="3" destOrd="0" presId="urn:microsoft.com/office/officeart/2005/8/layout/process1"/>
    <dgm:cxn modelId="{D7982CC3-9EB0-454D-B865-12AE1020ECAD}" type="presParOf" srcId="{17234832-0262-4783-B24B-0D5B4EA7AF1A}" destId="{908740A1-D74A-4668-A418-B832B9CC1DD5}" srcOrd="0" destOrd="0" presId="urn:microsoft.com/office/officeart/2005/8/layout/process1"/>
    <dgm:cxn modelId="{20109FF1-E57A-4980-B1D4-3FA292AD4CF9}" type="presParOf" srcId="{246A69D3-2B0C-418C-82AD-66729FA32B77}" destId="{00189F8B-D5F3-4022-BC48-B9BC4A89A1C0}" srcOrd="4"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D8D913-5B88-4C37-AF07-0D82994D2C7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D03B3DC0-21C6-4482-9E56-DB448D84C1B5}">
      <dgm:prSet phldrT="[Text]"/>
      <dgm:spPr/>
      <dgm:t>
        <a:bodyPr/>
        <a:lstStyle/>
        <a:p>
          <a:r>
            <a:rPr lang="pl-PL" b="1" dirty="0"/>
            <a:t>OSKARŻYCIEL</a:t>
          </a:r>
        </a:p>
      </dgm:t>
    </dgm:pt>
    <dgm:pt modelId="{2E2FBAAE-C180-464E-9376-33926B1E2EB0}" type="parTrans" cxnId="{828C62EA-E83D-4D6D-9392-51E6A8EFC853}">
      <dgm:prSet/>
      <dgm:spPr/>
      <dgm:t>
        <a:bodyPr/>
        <a:lstStyle/>
        <a:p>
          <a:endParaRPr lang="pl-PL"/>
        </a:p>
      </dgm:t>
    </dgm:pt>
    <dgm:pt modelId="{CD22029C-24A4-41C7-9563-9785A1208DD0}" type="sibTrans" cxnId="{828C62EA-E83D-4D6D-9392-51E6A8EFC853}">
      <dgm:prSet/>
      <dgm:spPr/>
      <dgm:t>
        <a:bodyPr/>
        <a:lstStyle/>
        <a:p>
          <a:endParaRPr lang="pl-PL"/>
        </a:p>
      </dgm:t>
    </dgm:pt>
    <dgm:pt modelId="{645A82DE-37B7-4042-9E8A-7D81568580E0}">
      <dgm:prSet phldrT="[Text]"/>
      <dgm:spPr/>
      <dgm:t>
        <a:bodyPr/>
        <a:lstStyle/>
        <a:p>
          <a:r>
            <a:rPr lang="pl-PL" dirty="0"/>
            <a:t>PUBLICZNY</a:t>
          </a:r>
        </a:p>
      </dgm:t>
    </dgm:pt>
    <dgm:pt modelId="{CF6C112B-5A1B-4CF0-8D18-8BB28206E513}" type="parTrans" cxnId="{EE091D90-5D2A-4A99-98F1-210F9D468E8D}">
      <dgm:prSet/>
      <dgm:spPr/>
      <dgm:t>
        <a:bodyPr/>
        <a:lstStyle/>
        <a:p>
          <a:endParaRPr lang="pl-PL"/>
        </a:p>
      </dgm:t>
    </dgm:pt>
    <dgm:pt modelId="{846D2A79-5801-47B3-8A3F-9DE3CF4728DB}" type="sibTrans" cxnId="{EE091D90-5D2A-4A99-98F1-210F9D468E8D}">
      <dgm:prSet/>
      <dgm:spPr/>
      <dgm:t>
        <a:bodyPr/>
        <a:lstStyle/>
        <a:p>
          <a:endParaRPr lang="pl-PL"/>
        </a:p>
      </dgm:t>
    </dgm:pt>
    <dgm:pt modelId="{81D8C9CF-3F70-4A8E-BAE4-648D2D414B2F}">
      <dgm:prSet phldrT="[Text]"/>
      <dgm:spPr/>
      <dgm:t>
        <a:bodyPr/>
        <a:lstStyle/>
        <a:p>
          <a:r>
            <a:rPr lang="pl-PL" dirty="0"/>
            <a:t>POSIŁKOWY</a:t>
          </a:r>
        </a:p>
      </dgm:t>
    </dgm:pt>
    <dgm:pt modelId="{69C1943B-3747-4039-96A1-207DC959EEFD}" type="parTrans" cxnId="{8327CDC5-40B6-4B0A-9B5B-FFAE99DFB7BF}">
      <dgm:prSet/>
      <dgm:spPr/>
      <dgm:t>
        <a:bodyPr/>
        <a:lstStyle/>
        <a:p>
          <a:endParaRPr lang="pl-PL"/>
        </a:p>
      </dgm:t>
    </dgm:pt>
    <dgm:pt modelId="{B06184F9-8BD7-4B83-A124-4093AD24454F}" type="sibTrans" cxnId="{8327CDC5-40B6-4B0A-9B5B-FFAE99DFB7BF}">
      <dgm:prSet/>
      <dgm:spPr/>
      <dgm:t>
        <a:bodyPr/>
        <a:lstStyle/>
        <a:p>
          <a:endParaRPr lang="pl-PL"/>
        </a:p>
      </dgm:t>
    </dgm:pt>
    <dgm:pt modelId="{522CAA5A-92E5-4EA1-8599-E3E86AB752DD}">
      <dgm:prSet phldrT="[Text]"/>
      <dgm:spPr/>
      <dgm:t>
        <a:bodyPr/>
        <a:lstStyle/>
        <a:p>
          <a:r>
            <a:rPr lang="pl-PL" dirty="0"/>
            <a:t>PRYWATNY</a:t>
          </a:r>
        </a:p>
      </dgm:t>
    </dgm:pt>
    <dgm:pt modelId="{F1DA8A1D-E9D2-4B5C-98B2-21186D917FD2}" type="parTrans" cxnId="{516F8997-6C84-4853-8F8C-DFAF595713E5}">
      <dgm:prSet/>
      <dgm:spPr/>
      <dgm:t>
        <a:bodyPr/>
        <a:lstStyle/>
        <a:p>
          <a:endParaRPr lang="pl-PL"/>
        </a:p>
      </dgm:t>
    </dgm:pt>
    <dgm:pt modelId="{F439AAF9-491A-4F0C-B792-23D7A96E6AD2}" type="sibTrans" cxnId="{516F8997-6C84-4853-8F8C-DFAF595713E5}">
      <dgm:prSet/>
      <dgm:spPr/>
      <dgm:t>
        <a:bodyPr/>
        <a:lstStyle/>
        <a:p>
          <a:endParaRPr lang="pl-PL"/>
        </a:p>
      </dgm:t>
    </dgm:pt>
    <dgm:pt modelId="{1D1D86A2-18A8-432E-B3F0-474113747634}" type="pres">
      <dgm:prSet presAssocID="{F1D8D913-5B88-4C37-AF07-0D82994D2C76}" presName="diagram" presStyleCnt="0">
        <dgm:presLayoutVars>
          <dgm:chPref val="1"/>
          <dgm:dir/>
          <dgm:animOne val="branch"/>
          <dgm:animLvl val="lvl"/>
          <dgm:resizeHandles val="exact"/>
        </dgm:presLayoutVars>
      </dgm:prSet>
      <dgm:spPr/>
      <dgm:t>
        <a:bodyPr/>
        <a:lstStyle/>
        <a:p>
          <a:endParaRPr lang="pl-PL"/>
        </a:p>
      </dgm:t>
    </dgm:pt>
    <dgm:pt modelId="{AE9814CF-339E-4633-BA1A-3FABE034CA70}" type="pres">
      <dgm:prSet presAssocID="{D03B3DC0-21C6-4482-9E56-DB448D84C1B5}" presName="root1" presStyleCnt="0"/>
      <dgm:spPr/>
    </dgm:pt>
    <dgm:pt modelId="{F0ABB39D-A395-46F3-9855-ABBC8A5A9269}" type="pres">
      <dgm:prSet presAssocID="{D03B3DC0-21C6-4482-9E56-DB448D84C1B5}" presName="LevelOneTextNode" presStyleLbl="node0" presStyleIdx="0" presStyleCnt="1" custLinFactNeighborX="-33637" custLinFactNeighborY="1895">
        <dgm:presLayoutVars>
          <dgm:chPref val="3"/>
        </dgm:presLayoutVars>
      </dgm:prSet>
      <dgm:spPr/>
      <dgm:t>
        <a:bodyPr/>
        <a:lstStyle/>
        <a:p>
          <a:endParaRPr lang="pl-PL"/>
        </a:p>
      </dgm:t>
    </dgm:pt>
    <dgm:pt modelId="{22823C5A-3AC5-4A9B-9E80-E251E9CDD643}" type="pres">
      <dgm:prSet presAssocID="{D03B3DC0-21C6-4482-9E56-DB448D84C1B5}" presName="level2hierChild" presStyleCnt="0"/>
      <dgm:spPr/>
    </dgm:pt>
    <dgm:pt modelId="{696C574F-2FAF-4F6E-9A18-2EB3FDB40FC1}" type="pres">
      <dgm:prSet presAssocID="{CF6C112B-5A1B-4CF0-8D18-8BB28206E513}" presName="conn2-1" presStyleLbl="parChTrans1D2" presStyleIdx="0" presStyleCnt="3"/>
      <dgm:spPr/>
      <dgm:t>
        <a:bodyPr/>
        <a:lstStyle/>
        <a:p>
          <a:endParaRPr lang="pl-PL"/>
        </a:p>
      </dgm:t>
    </dgm:pt>
    <dgm:pt modelId="{FD3AE330-B660-4CFB-9498-020E5B4C50F9}" type="pres">
      <dgm:prSet presAssocID="{CF6C112B-5A1B-4CF0-8D18-8BB28206E513}" presName="connTx" presStyleLbl="parChTrans1D2" presStyleIdx="0" presStyleCnt="3"/>
      <dgm:spPr/>
      <dgm:t>
        <a:bodyPr/>
        <a:lstStyle/>
        <a:p>
          <a:endParaRPr lang="pl-PL"/>
        </a:p>
      </dgm:t>
    </dgm:pt>
    <dgm:pt modelId="{C56DEEDD-3CB8-47FD-BA92-1FB876D7B1F7}" type="pres">
      <dgm:prSet presAssocID="{645A82DE-37B7-4042-9E8A-7D81568580E0}" presName="root2" presStyleCnt="0"/>
      <dgm:spPr/>
    </dgm:pt>
    <dgm:pt modelId="{7DFE301B-157E-4C52-9076-19044195C47F}" type="pres">
      <dgm:prSet presAssocID="{645A82DE-37B7-4042-9E8A-7D81568580E0}" presName="LevelTwoTextNode" presStyleLbl="node2" presStyleIdx="0" presStyleCnt="3" custLinFactNeighborX="-41948" custLinFactNeighborY="11544">
        <dgm:presLayoutVars>
          <dgm:chPref val="3"/>
        </dgm:presLayoutVars>
      </dgm:prSet>
      <dgm:spPr/>
      <dgm:t>
        <a:bodyPr/>
        <a:lstStyle/>
        <a:p>
          <a:endParaRPr lang="pl-PL"/>
        </a:p>
      </dgm:t>
    </dgm:pt>
    <dgm:pt modelId="{425872E5-A001-4D53-AF8F-F49C671030C4}" type="pres">
      <dgm:prSet presAssocID="{645A82DE-37B7-4042-9E8A-7D81568580E0}" presName="level3hierChild" presStyleCnt="0"/>
      <dgm:spPr/>
    </dgm:pt>
    <dgm:pt modelId="{B43C18C3-8FF1-45DF-BF20-3017B568A641}" type="pres">
      <dgm:prSet presAssocID="{69C1943B-3747-4039-96A1-207DC959EEFD}" presName="conn2-1" presStyleLbl="parChTrans1D2" presStyleIdx="1" presStyleCnt="3"/>
      <dgm:spPr/>
      <dgm:t>
        <a:bodyPr/>
        <a:lstStyle/>
        <a:p>
          <a:endParaRPr lang="pl-PL"/>
        </a:p>
      </dgm:t>
    </dgm:pt>
    <dgm:pt modelId="{3958FF55-7C70-4ABC-8598-2836421C029E}" type="pres">
      <dgm:prSet presAssocID="{69C1943B-3747-4039-96A1-207DC959EEFD}" presName="connTx" presStyleLbl="parChTrans1D2" presStyleIdx="1" presStyleCnt="3"/>
      <dgm:spPr/>
      <dgm:t>
        <a:bodyPr/>
        <a:lstStyle/>
        <a:p>
          <a:endParaRPr lang="pl-PL"/>
        </a:p>
      </dgm:t>
    </dgm:pt>
    <dgm:pt modelId="{5AD742DB-3179-4487-8E8D-A71E3C6BA9CC}" type="pres">
      <dgm:prSet presAssocID="{81D8C9CF-3F70-4A8E-BAE4-648D2D414B2F}" presName="root2" presStyleCnt="0"/>
      <dgm:spPr/>
    </dgm:pt>
    <dgm:pt modelId="{F3871BEB-2571-4CE8-8C7A-25B34C5B1948}" type="pres">
      <dgm:prSet presAssocID="{81D8C9CF-3F70-4A8E-BAE4-648D2D414B2F}" presName="LevelTwoTextNode" presStyleLbl="node2" presStyleIdx="1" presStyleCnt="3" custLinFactNeighborX="-41271" custLinFactNeighborY="3210">
        <dgm:presLayoutVars>
          <dgm:chPref val="3"/>
        </dgm:presLayoutVars>
      </dgm:prSet>
      <dgm:spPr/>
      <dgm:t>
        <a:bodyPr/>
        <a:lstStyle/>
        <a:p>
          <a:endParaRPr lang="pl-PL"/>
        </a:p>
      </dgm:t>
    </dgm:pt>
    <dgm:pt modelId="{C507B0E1-97E5-401E-9945-F6D0FF9EA21A}" type="pres">
      <dgm:prSet presAssocID="{81D8C9CF-3F70-4A8E-BAE4-648D2D414B2F}" presName="level3hierChild" presStyleCnt="0"/>
      <dgm:spPr/>
    </dgm:pt>
    <dgm:pt modelId="{C71FEFAE-D9C5-4F67-921D-DC1A5B64C724}" type="pres">
      <dgm:prSet presAssocID="{F1DA8A1D-E9D2-4B5C-98B2-21186D917FD2}" presName="conn2-1" presStyleLbl="parChTrans1D2" presStyleIdx="2" presStyleCnt="3"/>
      <dgm:spPr/>
      <dgm:t>
        <a:bodyPr/>
        <a:lstStyle/>
        <a:p>
          <a:endParaRPr lang="pl-PL"/>
        </a:p>
      </dgm:t>
    </dgm:pt>
    <dgm:pt modelId="{B23459BD-6686-432B-80F0-8D2012A77300}" type="pres">
      <dgm:prSet presAssocID="{F1DA8A1D-E9D2-4B5C-98B2-21186D917FD2}" presName="connTx" presStyleLbl="parChTrans1D2" presStyleIdx="2" presStyleCnt="3"/>
      <dgm:spPr/>
      <dgm:t>
        <a:bodyPr/>
        <a:lstStyle/>
        <a:p>
          <a:endParaRPr lang="pl-PL"/>
        </a:p>
      </dgm:t>
    </dgm:pt>
    <dgm:pt modelId="{880AC556-0A28-42A6-8635-36976F14285F}" type="pres">
      <dgm:prSet presAssocID="{522CAA5A-92E5-4EA1-8599-E3E86AB752DD}" presName="root2" presStyleCnt="0"/>
      <dgm:spPr/>
    </dgm:pt>
    <dgm:pt modelId="{20056DB1-97BB-4BCE-8F47-FF7A460D3A3E}" type="pres">
      <dgm:prSet presAssocID="{522CAA5A-92E5-4EA1-8599-E3E86AB752DD}" presName="LevelTwoTextNode" presStyleLbl="node2" presStyleIdx="2" presStyleCnt="3" custLinFactNeighborX="-41361" custLinFactNeighborY="318">
        <dgm:presLayoutVars>
          <dgm:chPref val="3"/>
        </dgm:presLayoutVars>
      </dgm:prSet>
      <dgm:spPr/>
      <dgm:t>
        <a:bodyPr/>
        <a:lstStyle/>
        <a:p>
          <a:endParaRPr lang="pl-PL"/>
        </a:p>
      </dgm:t>
    </dgm:pt>
    <dgm:pt modelId="{3E250B64-8BE2-445A-986A-B60E9EBADF4A}" type="pres">
      <dgm:prSet presAssocID="{522CAA5A-92E5-4EA1-8599-E3E86AB752DD}" presName="level3hierChild" presStyleCnt="0"/>
      <dgm:spPr/>
    </dgm:pt>
  </dgm:ptLst>
  <dgm:cxnLst>
    <dgm:cxn modelId="{1A95A88E-1445-4CE3-AC7A-28255EF8355E}" type="presOf" srcId="{69C1943B-3747-4039-96A1-207DC959EEFD}" destId="{3958FF55-7C70-4ABC-8598-2836421C029E}" srcOrd="1" destOrd="0" presId="urn:microsoft.com/office/officeart/2005/8/layout/hierarchy2"/>
    <dgm:cxn modelId="{8327CDC5-40B6-4B0A-9B5B-FFAE99DFB7BF}" srcId="{D03B3DC0-21C6-4482-9E56-DB448D84C1B5}" destId="{81D8C9CF-3F70-4A8E-BAE4-648D2D414B2F}" srcOrd="1" destOrd="0" parTransId="{69C1943B-3747-4039-96A1-207DC959EEFD}" sibTransId="{B06184F9-8BD7-4B83-A124-4093AD24454F}"/>
    <dgm:cxn modelId="{360B9294-11D7-413F-A02B-B3DE63FEAC6E}" type="presOf" srcId="{F1D8D913-5B88-4C37-AF07-0D82994D2C76}" destId="{1D1D86A2-18A8-432E-B3F0-474113747634}" srcOrd="0" destOrd="0" presId="urn:microsoft.com/office/officeart/2005/8/layout/hierarchy2"/>
    <dgm:cxn modelId="{38CD4D9A-7FB6-4806-AA14-292B3CE1E8F0}" type="presOf" srcId="{D03B3DC0-21C6-4482-9E56-DB448D84C1B5}" destId="{F0ABB39D-A395-46F3-9855-ABBC8A5A9269}" srcOrd="0" destOrd="0" presId="urn:microsoft.com/office/officeart/2005/8/layout/hierarchy2"/>
    <dgm:cxn modelId="{EE091D90-5D2A-4A99-98F1-210F9D468E8D}" srcId="{D03B3DC0-21C6-4482-9E56-DB448D84C1B5}" destId="{645A82DE-37B7-4042-9E8A-7D81568580E0}" srcOrd="0" destOrd="0" parTransId="{CF6C112B-5A1B-4CF0-8D18-8BB28206E513}" sibTransId="{846D2A79-5801-47B3-8A3F-9DE3CF4728DB}"/>
    <dgm:cxn modelId="{376D21F9-84E5-4670-A20B-3FB8A32D73B3}" type="presOf" srcId="{F1DA8A1D-E9D2-4B5C-98B2-21186D917FD2}" destId="{C71FEFAE-D9C5-4F67-921D-DC1A5B64C724}" srcOrd="0" destOrd="0" presId="urn:microsoft.com/office/officeart/2005/8/layout/hierarchy2"/>
    <dgm:cxn modelId="{516F8997-6C84-4853-8F8C-DFAF595713E5}" srcId="{D03B3DC0-21C6-4482-9E56-DB448D84C1B5}" destId="{522CAA5A-92E5-4EA1-8599-E3E86AB752DD}" srcOrd="2" destOrd="0" parTransId="{F1DA8A1D-E9D2-4B5C-98B2-21186D917FD2}" sibTransId="{F439AAF9-491A-4F0C-B792-23D7A96E6AD2}"/>
    <dgm:cxn modelId="{89220003-59DB-4F5A-B7FF-1E587DF0C1AB}" type="presOf" srcId="{CF6C112B-5A1B-4CF0-8D18-8BB28206E513}" destId="{FD3AE330-B660-4CFB-9498-020E5B4C50F9}" srcOrd="1" destOrd="0" presId="urn:microsoft.com/office/officeart/2005/8/layout/hierarchy2"/>
    <dgm:cxn modelId="{ED7E578F-3244-4DC1-890E-9DB79E3207E2}" type="presOf" srcId="{522CAA5A-92E5-4EA1-8599-E3E86AB752DD}" destId="{20056DB1-97BB-4BCE-8F47-FF7A460D3A3E}" srcOrd="0" destOrd="0" presId="urn:microsoft.com/office/officeart/2005/8/layout/hierarchy2"/>
    <dgm:cxn modelId="{ECB0FCE9-5DA1-42AE-9D00-E4CBAB4024DE}" type="presOf" srcId="{69C1943B-3747-4039-96A1-207DC959EEFD}" destId="{B43C18C3-8FF1-45DF-BF20-3017B568A641}" srcOrd="0" destOrd="0" presId="urn:microsoft.com/office/officeart/2005/8/layout/hierarchy2"/>
    <dgm:cxn modelId="{EBD87449-FF4D-483E-B56B-2C54FEA8CF45}" type="presOf" srcId="{F1DA8A1D-E9D2-4B5C-98B2-21186D917FD2}" destId="{B23459BD-6686-432B-80F0-8D2012A77300}" srcOrd="1" destOrd="0" presId="urn:microsoft.com/office/officeart/2005/8/layout/hierarchy2"/>
    <dgm:cxn modelId="{0419D652-6BE1-4F6B-808E-52DB4B16D29A}" type="presOf" srcId="{CF6C112B-5A1B-4CF0-8D18-8BB28206E513}" destId="{696C574F-2FAF-4F6E-9A18-2EB3FDB40FC1}" srcOrd="0" destOrd="0" presId="urn:microsoft.com/office/officeart/2005/8/layout/hierarchy2"/>
    <dgm:cxn modelId="{828C62EA-E83D-4D6D-9392-51E6A8EFC853}" srcId="{F1D8D913-5B88-4C37-AF07-0D82994D2C76}" destId="{D03B3DC0-21C6-4482-9E56-DB448D84C1B5}" srcOrd="0" destOrd="0" parTransId="{2E2FBAAE-C180-464E-9376-33926B1E2EB0}" sibTransId="{CD22029C-24A4-41C7-9563-9785A1208DD0}"/>
    <dgm:cxn modelId="{C716BA2E-0B35-4360-A2E9-B7BB2CE4D0DE}" type="presOf" srcId="{645A82DE-37B7-4042-9E8A-7D81568580E0}" destId="{7DFE301B-157E-4C52-9076-19044195C47F}" srcOrd="0" destOrd="0" presId="urn:microsoft.com/office/officeart/2005/8/layout/hierarchy2"/>
    <dgm:cxn modelId="{7C1EF448-916E-4AD3-B215-971F7E3FED67}" type="presOf" srcId="{81D8C9CF-3F70-4A8E-BAE4-648D2D414B2F}" destId="{F3871BEB-2571-4CE8-8C7A-25B34C5B1948}" srcOrd="0" destOrd="0" presId="urn:microsoft.com/office/officeart/2005/8/layout/hierarchy2"/>
    <dgm:cxn modelId="{DA1F311B-3391-44E9-BBB6-1713287BF334}" type="presParOf" srcId="{1D1D86A2-18A8-432E-B3F0-474113747634}" destId="{AE9814CF-339E-4633-BA1A-3FABE034CA70}" srcOrd="0" destOrd="0" presId="urn:microsoft.com/office/officeart/2005/8/layout/hierarchy2"/>
    <dgm:cxn modelId="{2D089E6A-6DBC-402B-BE51-84A68606C29B}" type="presParOf" srcId="{AE9814CF-339E-4633-BA1A-3FABE034CA70}" destId="{F0ABB39D-A395-46F3-9855-ABBC8A5A9269}" srcOrd="0" destOrd="0" presId="urn:microsoft.com/office/officeart/2005/8/layout/hierarchy2"/>
    <dgm:cxn modelId="{5CB903A3-E3F6-49B2-837B-66DD5AE8C4E3}" type="presParOf" srcId="{AE9814CF-339E-4633-BA1A-3FABE034CA70}" destId="{22823C5A-3AC5-4A9B-9E80-E251E9CDD643}" srcOrd="1" destOrd="0" presId="urn:microsoft.com/office/officeart/2005/8/layout/hierarchy2"/>
    <dgm:cxn modelId="{4A3326EC-2BF7-4190-A737-DFC002A3C09B}" type="presParOf" srcId="{22823C5A-3AC5-4A9B-9E80-E251E9CDD643}" destId="{696C574F-2FAF-4F6E-9A18-2EB3FDB40FC1}" srcOrd="0" destOrd="0" presId="urn:microsoft.com/office/officeart/2005/8/layout/hierarchy2"/>
    <dgm:cxn modelId="{59EFA793-38BD-47AA-BF6F-643DB54262D9}" type="presParOf" srcId="{696C574F-2FAF-4F6E-9A18-2EB3FDB40FC1}" destId="{FD3AE330-B660-4CFB-9498-020E5B4C50F9}" srcOrd="0" destOrd="0" presId="urn:microsoft.com/office/officeart/2005/8/layout/hierarchy2"/>
    <dgm:cxn modelId="{5278C859-523A-4D03-9510-475C8E08623E}" type="presParOf" srcId="{22823C5A-3AC5-4A9B-9E80-E251E9CDD643}" destId="{C56DEEDD-3CB8-47FD-BA92-1FB876D7B1F7}" srcOrd="1" destOrd="0" presId="urn:microsoft.com/office/officeart/2005/8/layout/hierarchy2"/>
    <dgm:cxn modelId="{1EABD10A-CB6E-4244-9F85-4B80D0A5F227}" type="presParOf" srcId="{C56DEEDD-3CB8-47FD-BA92-1FB876D7B1F7}" destId="{7DFE301B-157E-4C52-9076-19044195C47F}" srcOrd="0" destOrd="0" presId="urn:microsoft.com/office/officeart/2005/8/layout/hierarchy2"/>
    <dgm:cxn modelId="{F360B0FA-FE0F-4C72-BD9B-1F1438803242}" type="presParOf" srcId="{C56DEEDD-3CB8-47FD-BA92-1FB876D7B1F7}" destId="{425872E5-A001-4D53-AF8F-F49C671030C4}" srcOrd="1" destOrd="0" presId="urn:microsoft.com/office/officeart/2005/8/layout/hierarchy2"/>
    <dgm:cxn modelId="{5A17FFD0-8738-4801-8A06-B40EFCDA5119}" type="presParOf" srcId="{22823C5A-3AC5-4A9B-9E80-E251E9CDD643}" destId="{B43C18C3-8FF1-45DF-BF20-3017B568A641}" srcOrd="2" destOrd="0" presId="urn:microsoft.com/office/officeart/2005/8/layout/hierarchy2"/>
    <dgm:cxn modelId="{5CC6DADF-FFF3-486D-8338-25B5F965D703}" type="presParOf" srcId="{B43C18C3-8FF1-45DF-BF20-3017B568A641}" destId="{3958FF55-7C70-4ABC-8598-2836421C029E}" srcOrd="0" destOrd="0" presId="urn:microsoft.com/office/officeart/2005/8/layout/hierarchy2"/>
    <dgm:cxn modelId="{2E2320C3-6DC4-453E-A24D-D81010230BF4}" type="presParOf" srcId="{22823C5A-3AC5-4A9B-9E80-E251E9CDD643}" destId="{5AD742DB-3179-4487-8E8D-A71E3C6BA9CC}" srcOrd="3" destOrd="0" presId="urn:microsoft.com/office/officeart/2005/8/layout/hierarchy2"/>
    <dgm:cxn modelId="{098593FE-3DAB-452E-857D-9C8A2854865C}" type="presParOf" srcId="{5AD742DB-3179-4487-8E8D-A71E3C6BA9CC}" destId="{F3871BEB-2571-4CE8-8C7A-25B34C5B1948}" srcOrd="0" destOrd="0" presId="urn:microsoft.com/office/officeart/2005/8/layout/hierarchy2"/>
    <dgm:cxn modelId="{8AD6F1C2-2E0A-4A41-962D-684FB40DD40E}" type="presParOf" srcId="{5AD742DB-3179-4487-8E8D-A71E3C6BA9CC}" destId="{C507B0E1-97E5-401E-9945-F6D0FF9EA21A}" srcOrd="1" destOrd="0" presId="urn:microsoft.com/office/officeart/2005/8/layout/hierarchy2"/>
    <dgm:cxn modelId="{BD08F7E4-0F38-41EC-8B31-FEF30725F949}" type="presParOf" srcId="{22823C5A-3AC5-4A9B-9E80-E251E9CDD643}" destId="{C71FEFAE-D9C5-4F67-921D-DC1A5B64C724}" srcOrd="4" destOrd="0" presId="urn:microsoft.com/office/officeart/2005/8/layout/hierarchy2"/>
    <dgm:cxn modelId="{05E20FC7-4ED7-4B63-B322-E0BAAC7D0D69}" type="presParOf" srcId="{C71FEFAE-D9C5-4F67-921D-DC1A5B64C724}" destId="{B23459BD-6686-432B-80F0-8D2012A77300}" srcOrd="0" destOrd="0" presId="urn:microsoft.com/office/officeart/2005/8/layout/hierarchy2"/>
    <dgm:cxn modelId="{2EF01F41-7F7E-4F3D-A59F-367E70FC6682}" type="presParOf" srcId="{22823C5A-3AC5-4A9B-9E80-E251E9CDD643}" destId="{880AC556-0A28-42A6-8635-36976F14285F}" srcOrd="5" destOrd="0" presId="urn:microsoft.com/office/officeart/2005/8/layout/hierarchy2"/>
    <dgm:cxn modelId="{335501FC-3BCB-4A8E-AA54-38B7E6AB983D}" type="presParOf" srcId="{880AC556-0A28-42A6-8635-36976F14285F}" destId="{20056DB1-97BB-4BCE-8F47-FF7A460D3A3E}" srcOrd="0" destOrd="0" presId="urn:microsoft.com/office/officeart/2005/8/layout/hierarchy2"/>
    <dgm:cxn modelId="{46699199-634D-4AE2-AE9A-ABCBB6F3C3C1}" type="presParOf" srcId="{880AC556-0A28-42A6-8635-36976F14285F}" destId="{3E250B64-8BE2-445A-986A-B60E9EBADF4A}"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A5405-7265-4E88-8D90-C08D69B2DCDD}">
      <dsp:nvSpPr>
        <dsp:cNvPr id="0" name=""/>
        <dsp:cNvSpPr/>
      </dsp:nvSpPr>
      <dsp:spPr>
        <a:xfrm>
          <a:off x="704622" y="187"/>
          <a:ext cx="4504963" cy="1374013"/>
        </a:xfrm>
        <a:prstGeom prst="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a:t>Jest to zespół prawnie uregulowanych czynności organów państwa oraz innych uczestników postępowania, ukształtowany przez ustawodawcę dla realizacji określonych </a:t>
          </a:r>
          <a:r>
            <a:rPr lang="pl-PL" sz="2000" b="1" kern="1200"/>
            <a:t>celów</a:t>
          </a:r>
          <a:r>
            <a:rPr lang="pl-PL" sz="2000" kern="1200"/>
            <a:t>;</a:t>
          </a:r>
          <a:endParaRPr lang="en-US" sz="2000" kern="1200"/>
        </a:p>
      </dsp:txBody>
      <dsp:txXfrm>
        <a:off x="704622" y="187"/>
        <a:ext cx="4504963" cy="1374013"/>
      </dsp:txXfrm>
    </dsp:sp>
    <dsp:sp modelId="{2C222B0F-4D44-4705-B8CA-E69C7F4DA9A8}">
      <dsp:nvSpPr>
        <dsp:cNvPr id="0" name=""/>
        <dsp:cNvSpPr/>
      </dsp:nvSpPr>
      <dsp:spPr>
        <a:xfrm>
          <a:off x="704622" y="1937321"/>
          <a:ext cx="4504963" cy="1374013"/>
        </a:xfrm>
        <a:prstGeom prst="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a:t>Postępowanie karne </a:t>
          </a:r>
          <a:r>
            <a:rPr lang="pl-PL" sz="2000" kern="1200">
              <a:sym typeface="Wingdings" panose="05000000000000000000" pitchFamily="2" charset="2"/>
            </a:rPr>
            <a:t></a:t>
          </a:r>
          <a:r>
            <a:rPr lang="pl-PL" sz="2000" kern="1200"/>
            <a:t> oznaczenie odcinków przebiegu procesu </a:t>
          </a:r>
          <a:br>
            <a:rPr lang="pl-PL" sz="2000" kern="1200"/>
          </a:br>
          <a:r>
            <a:rPr lang="pl-PL" sz="2000" kern="1200"/>
            <a:t>(np. </a:t>
          </a:r>
          <a:r>
            <a:rPr lang="pl-PL" sz="2000" i="1" kern="1200"/>
            <a:t>postępowanie przygotowawcze, postępowanie główn</a:t>
          </a:r>
          <a:r>
            <a:rPr lang="pl-PL" sz="2000" kern="1200"/>
            <a:t>e)</a:t>
          </a:r>
          <a:endParaRPr lang="en-US" sz="2000" kern="1200"/>
        </a:p>
      </dsp:txBody>
      <dsp:txXfrm>
        <a:off x="704622" y="1937321"/>
        <a:ext cx="4504963" cy="1374013"/>
      </dsp:txXfrm>
    </dsp:sp>
    <dsp:sp modelId="{81718CB6-7A0E-434C-8016-26C5C24DDEEA}">
      <dsp:nvSpPr>
        <dsp:cNvPr id="0" name=""/>
        <dsp:cNvSpPr/>
      </dsp:nvSpPr>
      <dsp:spPr>
        <a:xfrm>
          <a:off x="704622" y="3874455"/>
          <a:ext cx="4504963" cy="1374013"/>
        </a:xfrm>
        <a:prstGeom prst="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a:sym typeface="Wingdings" panose="05000000000000000000" pitchFamily="2" charset="2"/>
            </a:rPr>
            <a:t></a:t>
          </a:r>
          <a:r>
            <a:rPr lang="pl-PL" sz="2000" kern="1200"/>
            <a:t> Bądź jego szczególnych odmian (np. postępowanie prywatnoskargowe, przyspieszone)</a:t>
          </a:r>
          <a:endParaRPr lang="en-US" sz="2000" kern="1200"/>
        </a:p>
      </dsp:txBody>
      <dsp:txXfrm>
        <a:off x="704622" y="3874455"/>
        <a:ext cx="4504963" cy="1374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65CA2-AD91-4534-BB4F-CED46ED4946E}">
      <dsp:nvSpPr>
        <dsp:cNvPr id="0" name=""/>
        <dsp:cNvSpPr/>
      </dsp:nvSpPr>
      <dsp:spPr>
        <a:xfrm>
          <a:off x="0" y="265281"/>
          <a:ext cx="9601196" cy="403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7100D8-E850-46D4-ABE1-3A2BBF996FAB}">
      <dsp:nvSpPr>
        <dsp:cNvPr id="0" name=""/>
        <dsp:cNvSpPr/>
      </dsp:nvSpPr>
      <dsp:spPr>
        <a:xfrm>
          <a:off x="480059" y="29121"/>
          <a:ext cx="6720837"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pl-PL" sz="1600" kern="1200"/>
            <a:t>Postępowanie przygotowawcze</a:t>
          </a:r>
          <a:endParaRPr lang="en-US" sz="1600" kern="1200"/>
        </a:p>
      </dsp:txBody>
      <dsp:txXfrm>
        <a:off x="503116" y="52178"/>
        <a:ext cx="6674723" cy="426206"/>
      </dsp:txXfrm>
    </dsp:sp>
    <dsp:sp modelId="{6BD7BB38-64A3-4DB8-808E-515587D849E9}">
      <dsp:nvSpPr>
        <dsp:cNvPr id="0" name=""/>
        <dsp:cNvSpPr/>
      </dsp:nvSpPr>
      <dsp:spPr>
        <a:xfrm>
          <a:off x="0" y="991041"/>
          <a:ext cx="9601196" cy="403200"/>
        </a:xfrm>
        <a:prstGeom prst="rect">
          <a:avLst/>
        </a:prstGeom>
        <a:solidFill>
          <a:schemeClr val="lt1">
            <a:alpha val="90000"/>
            <a:hueOff val="0"/>
            <a:satOff val="0"/>
            <a:lumOff val="0"/>
            <a:alphaOff val="0"/>
          </a:schemeClr>
        </a:solidFill>
        <a:ln w="15875" cap="flat" cmpd="sng" algn="ctr">
          <a:solidFill>
            <a:schemeClr val="accent2">
              <a:hueOff val="1121052"/>
              <a:satOff val="-1191"/>
              <a:lumOff val="915"/>
              <a:alphaOff val="0"/>
            </a:schemeClr>
          </a:solidFill>
          <a:prstDash val="solid"/>
        </a:ln>
        <a:effectLst/>
      </dsp:spPr>
      <dsp:style>
        <a:lnRef idx="2">
          <a:scrgbClr r="0" g="0" b="0"/>
        </a:lnRef>
        <a:fillRef idx="1">
          <a:scrgbClr r="0" g="0" b="0"/>
        </a:fillRef>
        <a:effectRef idx="0">
          <a:scrgbClr r="0" g="0" b="0"/>
        </a:effectRef>
        <a:fontRef idx="minor"/>
      </dsp:style>
    </dsp:sp>
    <dsp:sp modelId="{B508044A-391A-4F7D-923E-64727D9F877B}">
      <dsp:nvSpPr>
        <dsp:cNvPr id="0" name=""/>
        <dsp:cNvSpPr/>
      </dsp:nvSpPr>
      <dsp:spPr>
        <a:xfrm>
          <a:off x="480059" y="754881"/>
          <a:ext cx="6720837" cy="472320"/>
        </a:xfrm>
        <a:prstGeom prst="roundRect">
          <a:avLst/>
        </a:prstGeom>
        <a:solidFill>
          <a:schemeClr val="accent2">
            <a:hueOff val="1121052"/>
            <a:satOff val="-1191"/>
            <a:lumOff val="91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pl-PL" sz="1600" kern="1200"/>
            <a:t>Postępowanie główne</a:t>
          </a:r>
          <a:endParaRPr lang="en-US" sz="1600" kern="1200"/>
        </a:p>
      </dsp:txBody>
      <dsp:txXfrm>
        <a:off x="503116" y="777938"/>
        <a:ext cx="6674723" cy="426206"/>
      </dsp:txXfrm>
    </dsp:sp>
    <dsp:sp modelId="{E4088295-E881-4AB6-9E18-6B03A5F81080}">
      <dsp:nvSpPr>
        <dsp:cNvPr id="0" name=""/>
        <dsp:cNvSpPr/>
      </dsp:nvSpPr>
      <dsp:spPr>
        <a:xfrm>
          <a:off x="0" y="1716801"/>
          <a:ext cx="9601196" cy="403200"/>
        </a:xfrm>
        <a:prstGeom prst="rect">
          <a:avLst/>
        </a:prstGeom>
        <a:solidFill>
          <a:schemeClr val="lt1">
            <a:alpha val="90000"/>
            <a:hueOff val="0"/>
            <a:satOff val="0"/>
            <a:lumOff val="0"/>
            <a:alphaOff val="0"/>
          </a:schemeClr>
        </a:solidFill>
        <a:ln w="15875" cap="flat" cmpd="sng" algn="ctr">
          <a:solidFill>
            <a:schemeClr val="accent2">
              <a:hueOff val="2242103"/>
              <a:satOff val="-2381"/>
              <a:lumOff val="1830"/>
              <a:alphaOff val="0"/>
            </a:schemeClr>
          </a:solidFill>
          <a:prstDash val="solid"/>
        </a:ln>
        <a:effectLst/>
      </dsp:spPr>
      <dsp:style>
        <a:lnRef idx="2">
          <a:scrgbClr r="0" g="0" b="0"/>
        </a:lnRef>
        <a:fillRef idx="1">
          <a:scrgbClr r="0" g="0" b="0"/>
        </a:fillRef>
        <a:effectRef idx="0">
          <a:scrgbClr r="0" g="0" b="0"/>
        </a:effectRef>
        <a:fontRef idx="minor"/>
      </dsp:style>
    </dsp:sp>
    <dsp:sp modelId="{A0DAF025-E86C-43EA-B949-06ECC32D962E}">
      <dsp:nvSpPr>
        <dsp:cNvPr id="0" name=""/>
        <dsp:cNvSpPr/>
      </dsp:nvSpPr>
      <dsp:spPr>
        <a:xfrm>
          <a:off x="480059" y="1480641"/>
          <a:ext cx="6720837" cy="472320"/>
        </a:xfrm>
        <a:prstGeom prst="roundRect">
          <a:avLst/>
        </a:prstGeom>
        <a:solidFill>
          <a:schemeClr val="accent2">
            <a:hueOff val="2242103"/>
            <a:satOff val="-2381"/>
            <a:lumOff val="183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pl-PL" sz="1600" kern="1200"/>
            <a:t>Postępowanie odwoławcze</a:t>
          </a:r>
          <a:endParaRPr lang="en-US" sz="1600" kern="1200"/>
        </a:p>
      </dsp:txBody>
      <dsp:txXfrm>
        <a:off x="503116" y="1503698"/>
        <a:ext cx="6674723" cy="426206"/>
      </dsp:txXfrm>
    </dsp:sp>
    <dsp:sp modelId="{35B1CD12-9D5D-4B1F-A0AC-86B9CC45332E}">
      <dsp:nvSpPr>
        <dsp:cNvPr id="0" name=""/>
        <dsp:cNvSpPr/>
      </dsp:nvSpPr>
      <dsp:spPr>
        <a:xfrm>
          <a:off x="0" y="2442561"/>
          <a:ext cx="9601196" cy="403200"/>
        </a:xfrm>
        <a:prstGeom prst="rect">
          <a:avLst/>
        </a:prstGeom>
        <a:solidFill>
          <a:schemeClr val="lt1">
            <a:alpha val="90000"/>
            <a:hueOff val="0"/>
            <a:satOff val="0"/>
            <a:lumOff val="0"/>
            <a:alphaOff val="0"/>
          </a:schemeClr>
        </a:solidFill>
        <a:ln w="15875" cap="flat" cmpd="sng" algn="ctr">
          <a:solidFill>
            <a:schemeClr val="accent2">
              <a:hueOff val="3363155"/>
              <a:satOff val="-3572"/>
              <a:lumOff val="2745"/>
              <a:alphaOff val="0"/>
            </a:schemeClr>
          </a:solidFill>
          <a:prstDash val="solid"/>
        </a:ln>
        <a:effectLst/>
      </dsp:spPr>
      <dsp:style>
        <a:lnRef idx="2">
          <a:scrgbClr r="0" g="0" b="0"/>
        </a:lnRef>
        <a:fillRef idx="1">
          <a:scrgbClr r="0" g="0" b="0"/>
        </a:fillRef>
        <a:effectRef idx="0">
          <a:scrgbClr r="0" g="0" b="0"/>
        </a:effectRef>
        <a:fontRef idx="minor"/>
      </dsp:style>
    </dsp:sp>
    <dsp:sp modelId="{99CC3D7B-7D9A-4031-B2D9-38BF2549BC01}">
      <dsp:nvSpPr>
        <dsp:cNvPr id="0" name=""/>
        <dsp:cNvSpPr/>
      </dsp:nvSpPr>
      <dsp:spPr>
        <a:xfrm>
          <a:off x="480059" y="2206401"/>
          <a:ext cx="6720837" cy="472320"/>
        </a:xfrm>
        <a:prstGeom prst="roundRect">
          <a:avLst/>
        </a:prstGeom>
        <a:solidFill>
          <a:schemeClr val="accent2">
            <a:hueOff val="3363155"/>
            <a:satOff val="-3572"/>
            <a:lumOff val="274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pl-PL" sz="1600" kern="1200"/>
            <a:t>Postępowanie wykonawcze</a:t>
          </a:r>
          <a:endParaRPr lang="en-US" sz="1600" kern="1200"/>
        </a:p>
      </dsp:txBody>
      <dsp:txXfrm>
        <a:off x="503116" y="2229458"/>
        <a:ext cx="6674723"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F055D-A843-43F5-87A4-F568E5EE1F8A}">
      <dsp:nvSpPr>
        <dsp:cNvPr id="0" name=""/>
        <dsp:cNvSpPr/>
      </dsp:nvSpPr>
      <dsp:spPr>
        <a:xfrm>
          <a:off x="0" y="0"/>
          <a:ext cx="8291264" cy="152951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l-PL" sz="6500" kern="1200" dirty="0"/>
            <a:t>Prokurator</a:t>
          </a:r>
        </a:p>
      </dsp:txBody>
      <dsp:txXfrm>
        <a:off x="0" y="0"/>
        <a:ext cx="8291264" cy="1529514"/>
      </dsp:txXfrm>
    </dsp:sp>
    <dsp:sp modelId="{B5C5E892-AA55-43DA-BAB7-167EAE8D50AA}">
      <dsp:nvSpPr>
        <dsp:cNvPr id="0" name=""/>
        <dsp:cNvSpPr/>
      </dsp:nvSpPr>
      <dsp:spPr>
        <a:xfrm>
          <a:off x="4048" y="1529514"/>
          <a:ext cx="2761055" cy="32119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Organ postępowania przygotowawczego</a:t>
          </a:r>
        </a:p>
      </dsp:txBody>
      <dsp:txXfrm>
        <a:off x="4048" y="1529514"/>
        <a:ext cx="2761055" cy="3211979"/>
      </dsp:txXfrm>
    </dsp:sp>
    <dsp:sp modelId="{1F005497-C478-4B27-8DCB-8CB41AF97BF9}">
      <dsp:nvSpPr>
        <dsp:cNvPr id="0" name=""/>
        <dsp:cNvSpPr/>
      </dsp:nvSpPr>
      <dsp:spPr>
        <a:xfrm>
          <a:off x="2765104" y="1529514"/>
          <a:ext cx="2761055" cy="32119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Rzecznik interesu społecznego</a:t>
          </a:r>
        </a:p>
      </dsp:txBody>
      <dsp:txXfrm>
        <a:off x="2765104" y="1529514"/>
        <a:ext cx="2761055" cy="3211979"/>
      </dsp:txXfrm>
    </dsp:sp>
    <dsp:sp modelId="{6447A299-B2C1-4D3C-B7D5-36DBBE0A1CB7}">
      <dsp:nvSpPr>
        <dsp:cNvPr id="0" name=""/>
        <dsp:cNvSpPr/>
      </dsp:nvSpPr>
      <dsp:spPr>
        <a:xfrm>
          <a:off x="5526159" y="1529514"/>
          <a:ext cx="2761055" cy="32119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Oskarżyciel publiczny</a:t>
          </a:r>
        </a:p>
      </dsp:txBody>
      <dsp:txXfrm>
        <a:off x="5526159" y="1529514"/>
        <a:ext cx="2761055" cy="3211979"/>
      </dsp:txXfrm>
    </dsp:sp>
    <dsp:sp modelId="{2FE78649-AF93-44A5-B727-F212B64E1F7A}">
      <dsp:nvSpPr>
        <dsp:cNvPr id="0" name=""/>
        <dsp:cNvSpPr/>
      </dsp:nvSpPr>
      <dsp:spPr>
        <a:xfrm>
          <a:off x="0" y="4741493"/>
          <a:ext cx="8291264" cy="35688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D5423-8780-4362-B896-E0779E017ED4}">
      <dsp:nvSpPr>
        <dsp:cNvPr id="0" name=""/>
        <dsp:cNvSpPr/>
      </dsp:nvSpPr>
      <dsp:spPr>
        <a:xfrm>
          <a:off x="800" y="2397922"/>
          <a:ext cx="2105019" cy="112870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t>osoba podejrzana</a:t>
          </a:r>
        </a:p>
      </dsp:txBody>
      <dsp:txXfrm>
        <a:off x="33859" y="2430981"/>
        <a:ext cx="2038901" cy="1062586"/>
      </dsp:txXfrm>
    </dsp:sp>
    <dsp:sp modelId="{3A3CD4FB-7025-48F8-8843-C573FDB240AB}">
      <dsp:nvSpPr>
        <dsp:cNvPr id="0" name=""/>
        <dsp:cNvSpPr/>
      </dsp:nvSpPr>
      <dsp:spPr>
        <a:xfrm>
          <a:off x="2446736" y="2539538"/>
          <a:ext cx="722741" cy="84547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l-PL" sz="2500" kern="1200"/>
        </a:p>
      </dsp:txBody>
      <dsp:txXfrm>
        <a:off x="2446736" y="2708632"/>
        <a:ext cx="505919" cy="507283"/>
      </dsp:txXfrm>
    </dsp:sp>
    <dsp:sp modelId="{2FBF3C6A-8A86-4ED1-805D-29C3331B9636}">
      <dsp:nvSpPr>
        <dsp:cNvPr id="0" name=""/>
        <dsp:cNvSpPr/>
      </dsp:nvSpPr>
      <dsp:spPr>
        <a:xfrm>
          <a:off x="3469484" y="2397922"/>
          <a:ext cx="2105019" cy="11287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t>podejrzany</a:t>
          </a:r>
        </a:p>
      </dsp:txBody>
      <dsp:txXfrm>
        <a:off x="3502543" y="2430981"/>
        <a:ext cx="2038901" cy="1062586"/>
      </dsp:txXfrm>
    </dsp:sp>
    <dsp:sp modelId="{17234832-0262-4783-B24B-0D5B4EA7AF1A}">
      <dsp:nvSpPr>
        <dsp:cNvPr id="0" name=""/>
        <dsp:cNvSpPr/>
      </dsp:nvSpPr>
      <dsp:spPr>
        <a:xfrm>
          <a:off x="5915419" y="2539538"/>
          <a:ext cx="722741" cy="84547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l-PL" sz="2500" kern="1200"/>
        </a:p>
      </dsp:txBody>
      <dsp:txXfrm>
        <a:off x="5915419" y="2708632"/>
        <a:ext cx="505919" cy="507283"/>
      </dsp:txXfrm>
    </dsp:sp>
    <dsp:sp modelId="{00189F8B-D5F3-4022-BC48-B9BC4A89A1C0}">
      <dsp:nvSpPr>
        <dsp:cNvPr id="0" name=""/>
        <dsp:cNvSpPr/>
      </dsp:nvSpPr>
      <dsp:spPr>
        <a:xfrm>
          <a:off x="6938167" y="2397922"/>
          <a:ext cx="2105019" cy="112870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t>oskarżony </a:t>
          </a:r>
        </a:p>
      </dsp:txBody>
      <dsp:txXfrm>
        <a:off x="6971226" y="2430981"/>
        <a:ext cx="2038901" cy="106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BB39D-A395-46F3-9855-ABBC8A5A9269}">
      <dsp:nvSpPr>
        <dsp:cNvPr id="0" name=""/>
        <dsp:cNvSpPr/>
      </dsp:nvSpPr>
      <dsp:spPr>
        <a:xfrm>
          <a:off x="195125" y="1220759"/>
          <a:ext cx="2085764" cy="10428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OSKARŻYCIEL</a:t>
          </a:r>
        </a:p>
      </dsp:txBody>
      <dsp:txXfrm>
        <a:off x="225670" y="1251304"/>
        <a:ext cx="2024674" cy="981792"/>
      </dsp:txXfrm>
    </dsp:sp>
    <dsp:sp modelId="{696C574F-2FAF-4F6E-9A18-2EB3FDB40FC1}">
      <dsp:nvSpPr>
        <dsp:cNvPr id="0" name=""/>
        <dsp:cNvSpPr/>
      </dsp:nvSpPr>
      <dsp:spPr>
        <a:xfrm rot="18061839">
          <a:off x="1970280" y="1165610"/>
          <a:ext cx="1282176" cy="54492"/>
        </a:xfrm>
        <a:custGeom>
          <a:avLst/>
          <a:gdLst/>
          <a:ahLst/>
          <a:cxnLst/>
          <a:rect l="0" t="0" r="0" b="0"/>
          <a:pathLst>
            <a:path>
              <a:moveTo>
                <a:pt x="0" y="27246"/>
              </a:moveTo>
              <a:lnTo>
                <a:pt x="1282176"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579314" y="1160802"/>
        <a:ext cx="64108" cy="64108"/>
      </dsp:txXfrm>
    </dsp:sp>
    <dsp:sp modelId="{7DFE301B-157E-4C52-9076-19044195C47F}">
      <dsp:nvSpPr>
        <dsp:cNvPr id="0" name=""/>
        <dsp:cNvSpPr/>
      </dsp:nvSpPr>
      <dsp:spPr>
        <a:xfrm>
          <a:off x="2941847" y="122072"/>
          <a:ext cx="2085764" cy="10428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kern="1200" dirty="0"/>
            <a:t>PUBLICZNY</a:t>
          </a:r>
        </a:p>
      </dsp:txBody>
      <dsp:txXfrm>
        <a:off x="2972392" y="152617"/>
        <a:ext cx="2024674" cy="981792"/>
      </dsp:txXfrm>
    </dsp:sp>
    <dsp:sp modelId="{B43C18C3-8FF1-45DF-BF20-3017B568A641}">
      <dsp:nvSpPr>
        <dsp:cNvPr id="0" name=""/>
        <dsp:cNvSpPr/>
      </dsp:nvSpPr>
      <dsp:spPr>
        <a:xfrm rot="69827">
          <a:off x="2280820" y="1721810"/>
          <a:ext cx="675217" cy="54492"/>
        </a:xfrm>
        <a:custGeom>
          <a:avLst/>
          <a:gdLst/>
          <a:ahLst/>
          <a:cxnLst/>
          <a:rect l="0" t="0" r="0" b="0"/>
          <a:pathLst>
            <a:path>
              <a:moveTo>
                <a:pt x="0" y="27246"/>
              </a:moveTo>
              <a:lnTo>
                <a:pt x="675217"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601548" y="1732176"/>
        <a:ext cx="33760" cy="33760"/>
      </dsp:txXfrm>
    </dsp:sp>
    <dsp:sp modelId="{F3871BEB-2571-4CE8-8C7A-25B34C5B1948}">
      <dsp:nvSpPr>
        <dsp:cNvPr id="0" name=""/>
        <dsp:cNvSpPr/>
      </dsp:nvSpPr>
      <dsp:spPr>
        <a:xfrm>
          <a:off x="2955968" y="1234472"/>
          <a:ext cx="2085764" cy="10428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kern="1200" dirty="0"/>
            <a:t>POSIŁKOWY</a:t>
          </a:r>
        </a:p>
      </dsp:txBody>
      <dsp:txXfrm>
        <a:off x="2986513" y="1265017"/>
        <a:ext cx="2024674" cy="981792"/>
      </dsp:txXfrm>
    </dsp:sp>
    <dsp:sp modelId="{C71FEFAE-D9C5-4F67-921D-DC1A5B64C724}">
      <dsp:nvSpPr>
        <dsp:cNvPr id="0" name=""/>
        <dsp:cNvSpPr/>
      </dsp:nvSpPr>
      <dsp:spPr>
        <a:xfrm rot="3619236">
          <a:off x="1937690" y="2305570"/>
          <a:ext cx="1359600" cy="54492"/>
        </a:xfrm>
        <a:custGeom>
          <a:avLst/>
          <a:gdLst/>
          <a:ahLst/>
          <a:cxnLst/>
          <a:rect l="0" t="0" r="0" b="0"/>
          <a:pathLst>
            <a:path>
              <a:moveTo>
                <a:pt x="0" y="27246"/>
              </a:moveTo>
              <a:lnTo>
                <a:pt x="1359600"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583500" y="2298827"/>
        <a:ext cx="67980" cy="67980"/>
      </dsp:txXfrm>
    </dsp:sp>
    <dsp:sp modelId="{20056DB1-97BB-4BCE-8F47-FF7A460D3A3E}">
      <dsp:nvSpPr>
        <dsp:cNvPr id="0" name=""/>
        <dsp:cNvSpPr/>
      </dsp:nvSpPr>
      <dsp:spPr>
        <a:xfrm>
          <a:off x="2954090" y="2401992"/>
          <a:ext cx="2085764" cy="10428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kern="1200" dirty="0"/>
            <a:t>PRYWATNY</a:t>
          </a:r>
        </a:p>
      </dsp:txBody>
      <dsp:txXfrm>
        <a:off x="2984635" y="2432537"/>
        <a:ext cx="2024674" cy="98179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0F488-11AE-4B8D-9CC4-C6B639E0C901}" type="datetimeFigureOut">
              <a:rPr lang="pl-PL" smtClean="0"/>
              <a:pPr/>
              <a:t>2022-06-08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DDF00-98BB-4AD2-92FC-323F8DD71F5D}" type="slidenum">
              <a:rPr lang="pl-PL" smtClean="0"/>
              <a:pPr/>
              <a:t>‹#›</a:t>
            </a:fld>
            <a:endParaRPr lang="pl-PL"/>
          </a:p>
        </p:txBody>
      </p:sp>
    </p:spTree>
    <p:extLst>
      <p:ext uri="{BB962C8B-B14F-4D97-AF65-F5344CB8AC3E}">
        <p14:creationId xmlns="" xmlns:p14="http://schemas.microsoft.com/office/powerpoint/2010/main" val="275467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6/8/2022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2903460-6AAE-4269-AC62-7CCE5EE4D7A6}"/>
              </a:ext>
            </a:extLst>
          </p:cNvPr>
          <p:cNvSpPr>
            <a:spLocks noGrp="1"/>
          </p:cNvSpPr>
          <p:nvPr>
            <p:ph type="ctrTitle"/>
          </p:nvPr>
        </p:nvSpPr>
        <p:spPr/>
        <p:txBody>
          <a:bodyPr/>
          <a:lstStyle/>
          <a:p>
            <a:r>
              <a:rPr lang="pl-PL" dirty="0"/>
              <a:t>Prawo karne procesowe</a:t>
            </a:r>
          </a:p>
        </p:txBody>
      </p:sp>
      <p:sp>
        <p:nvSpPr>
          <p:cNvPr id="3" name="Podtytuł 2">
            <a:extLst>
              <a:ext uri="{FF2B5EF4-FFF2-40B4-BE49-F238E27FC236}">
                <a16:creationId xmlns="" xmlns:a16="http://schemas.microsoft.com/office/drawing/2014/main" id="{F5778855-0AB2-4B5D-9DAF-B8CF7BB8BFD6}"/>
              </a:ext>
            </a:extLst>
          </p:cNvPr>
          <p:cNvSpPr>
            <a:spLocks noGrp="1"/>
          </p:cNvSpPr>
          <p:nvPr>
            <p:ph type="subTitle" idx="1"/>
          </p:nvPr>
        </p:nvSpPr>
        <p:spPr>
          <a:xfrm>
            <a:off x="2688165" y="3706583"/>
            <a:ext cx="6815669" cy="1320802"/>
          </a:xfrm>
        </p:spPr>
        <p:txBody>
          <a:bodyPr>
            <a:normAutofit/>
          </a:bodyPr>
          <a:lstStyle/>
          <a:p>
            <a:r>
              <a:rPr lang="pl-PL" b="1" dirty="0"/>
              <a:t>ZAGADNIENIA </a:t>
            </a:r>
            <a:r>
              <a:rPr lang="pl-PL" b="1" dirty="0" smtClean="0"/>
              <a:t>OGÓLNE</a:t>
            </a:r>
            <a:endParaRPr lang="pl-PL" b="1" dirty="0"/>
          </a:p>
        </p:txBody>
      </p:sp>
    </p:spTree>
    <p:extLst>
      <p:ext uri="{BB962C8B-B14F-4D97-AF65-F5344CB8AC3E}">
        <p14:creationId xmlns="" xmlns:p14="http://schemas.microsoft.com/office/powerpoint/2010/main" val="326466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55C091E-A92F-4D68-AEF0-393870ADE5A8}"/>
              </a:ext>
            </a:extLst>
          </p:cNvPr>
          <p:cNvSpPr>
            <a:spLocks noGrp="1"/>
          </p:cNvSpPr>
          <p:nvPr>
            <p:ph type="title"/>
          </p:nvPr>
        </p:nvSpPr>
        <p:spPr/>
        <p:txBody>
          <a:bodyPr/>
          <a:lstStyle/>
          <a:p>
            <a:r>
              <a:rPr lang="pl-PL" b="1" dirty="0"/>
              <a:t>Funkcje procesowe</a:t>
            </a:r>
          </a:p>
        </p:txBody>
      </p:sp>
      <p:sp>
        <p:nvSpPr>
          <p:cNvPr id="3" name="Symbol zastępczy zawartości 2">
            <a:extLst>
              <a:ext uri="{FF2B5EF4-FFF2-40B4-BE49-F238E27FC236}">
                <a16:creationId xmlns="" xmlns:a16="http://schemas.microsoft.com/office/drawing/2014/main" id="{0D2C11C6-A10A-4D4D-B7E4-5C339623A721}"/>
              </a:ext>
            </a:extLst>
          </p:cNvPr>
          <p:cNvSpPr>
            <a:spLocks noGrp="1"/>
          </p:cNvSpPr>
          <p:nvPr>
            <p:ph idx="1"/>
          </p:nvPr>
        </p:nvSpPr>
        <p:spPr>
          <a:xfrm>
            <a:off x="1295401" y="2572974"/>
            <a:ext cx="9601196" cy="3318936"/>
          </a:xfrm>
        </p:spPr>
        <p:txBody>
          <a:bodyPr/>
          <a:lstStyle/>
          <a:p>
            <a:r>
              <a:rPr lang="pl-PL" dirty="0"/>
              <a:t>oznacza rodzaj działalności procesowej, wyznaczony przez procesową rolę odpowiedniego podmiotu procesu karnego ;</a:t>
            </a:r>
          </a:p>
          <a:p>
            <a:endParaRPr lang="pl-PL" dirty="0"/>
          </a:p>
          <a:p>
            <a:endParaRPr lang="pl-PL" dirty="0"/>
          </a:p>
          <a:p>
            <a:endParaRPr lang="pl-PL" dirty="0"/>
          </a:p>
          <a:p>
            <a:pPr marL="0" indent="0">
              <a:buNone/>
            </a:pPr>
            <a:r>
              <a:rPr lang="pl-PL" b="1" dirty="0"/>
              <a:t>Ścigania                                    Obrony                                  Orzekania</a:t>
            </a:r>
          </a:p>
          <a:p>
            <a:endParaRPr lang="pl-PL" dirty="0"/>
          </a:p>
          <a:p>
            <a:endParaRPr lang="pl-PL" dirty="0"/>
          </a:p>
          <a:p>
            <a:endParaRPr lang="pl-PL" dirty="0"/>
          </a:p>
          <a:p>
            <a:pPr marL="0" indent="0">
              <a:buNone/>
            </a:pPr>
            <a:endParaRPr lang="pl-PL" dirty="0"/>
          </a:p>
        </p:txBody>
      </p:sp>
      <p:sp>
        <p:nvSpPr>
          <p:cNvPr id="4" name="Strzałka: w dół 3">
            <a:extLst>
              <a:ext uri="{FF2B5EF4-FFF2-40B4-BE49-F238E27FC236}">
                <a16:creationId xmlns="" xmlns:a16="http://schemas.microsoft.com/office/drawing/2014/main" id="{0D03A6DA-4941-4253-A240-683A8F59ADB3}"/>
              </a:ext>
            </a:extLst>
          </p:cNvPr>
          <p:cNvSpPr/>
          <p:nvPr/>
        </p:nvSpPr>
        <p:spPr>
          <a:xfrm>
            <a:off x="1745044" y="3778965"/>
            <a:ext cx="870283" cy="962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a:extLst>
              <a:ext uri="{FF2B5EF4-FFF2-40B4-BE49-F238E27FC236}">
                <a16:creationId xmlns="" xmlns:a16="http://schemas.microsoft.com/office/drawing/2014/main" id="{6C35F17E-7189-43BF-9B1E-897B4E6127E7}"/>
              </a:ext>
            </a:extLst>
          </p:cNvPr>
          <p:cNvPicPr>
            <a:picLocks noChangeAspect="1"/>
          </p:cNvPicPr>
          <p:nvPr/>
        </p:nvPicPr>
        <p:blipFill>
          <a:blip r:embed="rId2"/>
          <a:stretch>
            <a:fillRect/>
          </a:stretch>
        </p:blipFill>
        <p:spPr>
          <a:xfrm>
            <a:off x="5488011" y="3738623"/>
            <a:ext cx="920576" cy="987638"/>
          </a:xfrm>
          <a:prstGeom prst="rect">
            <a:avLst/>
          </a:prstGeom>
        </p:spPr>
      </p:pic>
      <p:pic>
        <p:nvPicPr>
          <p:cNvPr id="6" name="Obraz 5">
            <a:extLst>
              <a:ext uri="{FF2B5EF4-FFF2-40B4-BE49-F238E27FC236}">
                <a16:creationId xmlns="" xmlns:a16="http://schemas.microsoft.com/office/drawing/2014/main" id="{3C815073-1AF9-4F53-AF68-061CB5AA6B93}"/>
              </a:ext>
            </a:extLst>
          </p:cNvPr>
          <p:cNvPicPr>
            <a:picLocks noChangeAspect="1"/>
          </p:cNvPicPr>
          <p:nvPr/>
        </p:nvPicPr>
        <p:blipFill>
          <a:blip r:embed="rId2"/>
          <a:stretch>
            <a:fillRect/>
          </a:stretch>
        </p:blipFill>
        <p:spPr>
          <a:xfrm>
            <a:off x="8656097" y="3722581"/>
            <a:ext cx="920576" cy="987638"/>
          </a:xfrm>
          <a:prstGeom prst="rect">
            <a:avLst/>
          </a:prstGeom>
        </p:spPr>
      </p:pic>
    </p:spTree>
    <p:extLst>
      <p:ext uri="{BB962C8B-B14F-4D97-AF65-F5344CB8AC3E}">
        <p14:creationId xmlns="" xmlns:p14="http://schemas.microsoft.com/office/powerpoint/2010/main" val="267390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29BAEAF-6C90-4DAA-96B6-4E4BAA27D5E5}"/>
              </a:ext>
            </a:extLst>
          </p:cNvPr>
          <p:cNvSpPr>
            <a:spLocks noGrp="1"/>
          </p:cNvSpPr>
          <p:nvPr>
            <p:ph type="title"/>
          </p:nvPr>
        </p:nvSpPr>
        <p:spPr/>
        <p:txBody>
          <a:bodyPr>
            <a:normAutofit fontScale="90000"/>
          </a:bodyPr>
          <a:lstStyle/>
          <a:p>
            <a:r>
              <a:rPr lang="pl-PL" dirty="0"/>
              <a:t>Rodzaje procesu karnego</a:t>
            </a:r>
            <a:br>
              <a:rPr lang="pl-PL" dirty="0"/>
            </a:br>
            <a:r>
              <a:rPr lang="pl-PL" sz="3100" dirty="0"/>
              <a:t>(w zależności od rodzaju odpowiedzialności prawnej będącej przedmiotem procesu)</a:t>
            </a:r>
            <a:endParaRPr lang="pl-PL" dirty="0"/>
          </a:p>
        </p:txBody>
      </p:sp>
      <p:pic>
        <p:nvPicPr>
          <p:cNvPr id="4" name="Symbol zastępczy zawartości 3">
            <a:extLst>
              <a:ext uri="{FF2B5EF4-FFF2-40B4-BE49-F238E27FC236}">
                <a16:creationId xmlns="" xmlns:a16="http://schemas.microsoft.com/office/drawing/2014/main" id="{761E7277-1C09-47B2-98E4-CBDC257A4938}"/>
              </a:ext>
            </a:extLst>
          </p:cNvPr>
          <p:cNvPicPr>
            <a:picLocks noGrp="1" noChangeAspect="1"/>
          </p:cNvPicPr>
          <p:nvPr>
            <p:ph idx="1"/>
          </p:nvPr>
        </p:nvPicPr>
        <p:blipFill>
          <a:blip r:embed="rId2"/>
          <a:stretch>
            <a:fillRect/>
          </a:stretch>
        </p:blipFill>
        <p:spPr>
          <a:xfrm rot="2070786">
            <a:off x="3287338" y="2567545"/>
            <a:ext cx="1291795" cy="1385899"/>
          </a:xfrm>
          <a:prstGeom prst="rect">
            <a:avLst/>
          </a:prstGeom>
        </p:spPr>
      </p:pic>
      <p:pic>
        <p:nvPicPr>
          <p:cNvPr id="5" name="Obraz 4">
            <a:extLst>
              <a:ext uri="{FF2B5EF4-FFF2-40B4-BE49-F238E27FC236}">
                <a16:creationId xmlns="" xmlns:a16="http://schemas.microsoft.com/office/drawing/2014/main" id="{0A5D3AA0-6B12-4B2C-81B8-9CC830CE14D9}"/>
              </a:ext>
            </a:extLst>
          </p:cNvPr>
          <p:cNvPicPr>
            <a:picLocks noChangeAspect="1"/>
          </p:cNvPicPr>
          <p:nvPr/>
        </p:nvPicPr>
        <p:blipFill>
          <a:blip r:embed="rId2"/>
          <a:stretch>
            <a:fillRect/>
          </a:stretch>
        </p:blipFill>
        <p:spPr>
          <a:xfrm rot="19264019">
            <a:off x="7599159" y="2412277"/>
            <a:ext cx="1357069" cy="1455929"/>
          </a:xfrm>
          <a:prstGeom prst="rect">
            <a:avLst/>
          </a:prstGeom>
        </p:spPr>
      </p:pic>
      <p:sp>
        <p:nvSpPr>
          <p:cNvPr id="6" name="pole tekstowe 5">
            <a:extLst>
              <a:ext uri="{FF2B5EF4-FFF2-40B4-BE49-F238E27FC236}">
                <a16:creationId xmlns="" xmlns:a16="http://schemas.microsoft.com/office/drawing/2014/main" id="{5913B0C5-70E6-4DA8-9F39-26415FCCDD18}"/>
              </a:ext>
            </a:extLst>
          </p:cNvPr>
          <p:cNvSpPr txBox="1"/>
          <p:nvPr/>
        </p:nvSpPr>
        <p:spPr>
          <a:xfrm>
            <a:off x="978568" y="3994484"/>
            <a:ext cx="4331369" cy="523220"/>
          </a:xfrm>
          <a:prstGeom prst="rect">
            <a:avLst/>
          </a:prstGeom>
          <a:noFill/>
        </p:spPr>
        <p:txBody>
          <a:bodyPr wrap="square" rtlCol="0">
            <a:spAutoFit/>
          </a:bodyPr>
          <a:lstStyle/>
          <a:p>
            <a:r>
              <a:rPr lang="pl-PL" sz="2800" b="1" dirty="0"/>
              <a:t>Proces zasadniczy</a:t>
            </a:r>
          </a:p>
        </p:txBody>
      </p:sp>
      <p:sp>
        <p:nvSpPr>
          <p:cNvPr id="7" name="pole tekstowe 6">
            <a:extLst>
              <a:ext uri="{FF2B5EF4-FFF2-40B4-BE49-F238E27FC236}">
                <a16:creationId xmlns="" xmlns:a16="http://schemas.microsoft.com/office/drawing/2014/main" id="{F872DCA7-3BB1-4A63-B3F3-CE39EF306DFE}"/>
              </a:ext>
            </a:extLst>
          </p:cNvPr>
          <p:cNvSpPr txBox="1"/>
          <p:nvPr/>
        </p:nvSpPr>
        <p:spPr>
          <a:xfrm>
            <a:off x="7446219" y="3812805"/>
            <a:ext cx="2494583" cy="1200329"/>
          </a:xfrm>
          <a:prstGeom prst="rect">
            <a:avLst/>
          </a:prstGeom>
          <a:noFill/>
        </p:spPr>
        <p:txBody>
          <a:bodyPr wrap="square" rtlCol="0">
            <a:spAutoFit/>
          </a:bodyPr>
          <a:lstStyle/>
          <a:p>
            <a:r>
              <a:rPr lang="pl-PL" sz="2400" b="1" dirty="0"/>
              <a:t>„Akcja cywilna” w procesie karnym</a:t>
            </a:r>
          </a:p>
        </p:txBody>
      </p:sp>
      <p:sp>
        <p:nvSpPr>
          <p:cNvPr id="8" name="pole tekstowe 7">
            <a:extLst>
              <a:ext uri="{FF2B5EF4-FFF2-40B4-BE49-F238E27FC236}">
                <a16:creationId xmlns="" xmlns:a16="http://schemas.microsoft.com/office/drawing/2014/main" id="{53C68E16-1702-4307-B514-EFACB2EFD84F}"/>
              </a:ext>
            </a:extLst>
          </p:cNvPr>
          <p:cNvSpPr txBox="1"/>
          <p:nvPr/>
        </p:nvSpPr>
        <p:spPr>
          <a:xfrm>
            <a:off x="802105" y="4954552"/>
            <a:ext cx="4055970" cy="1200329"/>
          </a:xfrm>
          <a:prstGeom prst="rect">
            <a:avLst/>
          </a:prstGeom>
          <a:noFill/>
        </p:spPr>
        <p:txBody>
          <a:bodyPr wrap="square" rtlCol="0">
            <a:spAutoFit/>
          </a:bodyPr>
          <a:lstStyle/>
          <a:p>
            <a:r>
              <a:rPr lang="pl-PL" sz="2400" dirty="0"/>
              <a:t>Rozpatruje się główną kwestię odpowiedzialności, czyli </a:t>
            </a:r>
            <a:r>
              <a:rPr lang="pl-PL" sz="2400" b="1" u="sng" dirty="0"/>
              <a:t>odpowiedzialność karną </a:t>
            </a:r>
          </a:p>
        </p:txBody>
      </p:sp>
      <p:sp>
        <p:nvSpPr>
          <p:cNvPr id="9" name="pole tekstowe 8">
            <a:extLst>
              <a:ext uri="{FF2B5EF4-FFF2-40B4-BE49-F238E27FC236}">
                <a16:creationId xmlns="" xmlns:a16="http://schemas.microsoft.com/office/drawing/2014/main" id="{F92ABC41-210C-4D82-8A6C-FBB9E0E8B8D5}"/>
              </a:ext>
            </a:extLst>
          </p:cNvPr>
          <p:cNvSpPr txBox="1"/>
          <p:nvPr/>
        </p:nvSpPr>
        <p:spPr>
          <a:xfrm>
            <a:off x="6994357" y="4954552"/>
            <a:ext cx="3561347" cy="1323439"/>
          </a:xfrm>
          <a:prstGeom prst="rect">
            <a:avLst/>
          </a:prstGeom>
          <a:noFill/>
        </p:spPr>
        <p:txBody>
          <a:bodyPr wrap="square" rtlCol="0">
            <a:spAutoFit/>
          </a:bodyPr>
          <a:lstStyle/>
          <a:p>
            <a:r>
              <a:rPr lang="pl-PL" sz="2000" dirty="0"/>
              <a:t>Postępowanie, zmierzające do załatwienia kwestii odpowiedzialności cywilnej oskarżonego </a:t>
            </a:r>
          </a:p>
        </p:txBody>
      </p:sp>
    </p:spTree>
    <p:extLst>
      <p:ext uri="{BB962C8B-B14F-4D97-AF65-F5344CB8AC3E}">
        <p14:creationId xmlns="" xmlns:p14="http://schemas.microsoft.com/office/powerpoint/2010/main" val="1501065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66D03093-E9EC-41EC-A810-372C1E9DC03D}"/>
              </a:ext>
            </a:extLst>
          </p:cNvPr>
          <p:cNvSpPr>
            <a:spLocks noGrp="1"/>
          </p:cNvSpPr>
          <p:nvPr>
            <p:ph type="title"/>
          </p:nvPr>
        </p:nvSpPr>
        <p:spPr>
          <a:xfrm>
            <a:off x="804421" y="796374"/>
            <a:ext cx="10583158" cy="880027"/>
          </a:xfrm>
        </p:spPr>
        <p:txBody>
          <a:bodyPr>
            <a:normAutofit/>
          </a:bodyPr>
          <a:lstStyle/>
          <a:p>
            <a:r>
              <a:rPr lang="pl-PL">
                <a:solidFill>
                  <a:srgbClr val="FFFFFF"/>
                </a:solidFill>
              </a:rPr>
              <a:t>Tryby postępowania </a:t>
            </a:r>
          </a:p>
        </p:txBody>
      </p:sp>
      <p:sp>
        <p:nvSpPr>
          <p:cNvPr id="23" name="Rectangle 11">
            <a:extLst>
              <a:ext uri="{FF2B5EF4-FFF2-40B4-BE49-F238E27FC236}">
                <a16:creationId xmlns=""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FBC279E9-98A1-4E35-9141-E3051697941D}"/>
              </a:ext>
            </a:extLst>
          </p:cNvPr>
          <p:cNvSpPr>
            <a:spLocks noGrp="1"/>
          </p:cNvSpPr>
          <p:nvPr>
            <p:ph idx="1"/>
          </p:nvPr>
        </p:nvSpPr>
        <p:spPr>
          <a:xfrm>
            <a:off x="1295401" y="2612256"/>
            <a:ext cx="9601196" cy="3263612"/>
          </a:xfrm>
        </p:spPr>
        <p:txBody>
          <a:bodyPr>
            <a:normAutofit/>
          </a:bodyPr>
          <a:lstStyle/>
          <a:p>
            <a:pPr marL="457200" indent="-457200">
              <a:buAutoNum type="arabicParenR"/>
            </a:pPr>
            <a:r>
              <a:rPr lang="pl-PL"/>
              <a:t>Tryb ścigania z oskarżenia publicznego (z urzędu);</a:t>
            </a:r>
          </a:p>
          <a:p>
            <a:pPr>
              <a:buFontTx/>
              <a:buChar char="-"/>
            </a:pPr>
            <a:r>
              <a:rPr lang="pl-PL"/>
              <a:t>bezwarunkowy;</a:t>
            </a:r>
          </a:p>
          <a:p>
            <a:pPr>
              <a:buFontTx/>
              <a:buChar char="-"/>
            </a:pPr>
            <a:r>
              <a:rPr lang="pl-PL"/>
              <a:t> warunkowy- np. uzależniony od wniosku pokrzywdzonego lub zezwolenia właściwego organu (np. uchylenie immunitetu);</a:t>
            </a:r>
          </a:p>
          <a:p>
            <a:pPr marL="0" indent="0">
              <a:buNone/>
            </a:pPr>
            <a:r>
              <a:rPr lang="pl-PL"/>
              <a:t> 2) tryb ścigania z oskarżenia prywatnego- postępowanie inicjowane przez pokrzywdzonego, który wnosi do sądu tzw. prywatny akt oskarżenia</a:t>
            </a:r>
            <a:endParaRPr lang="pl-PL" dirty="0"/>
          </a:p>
        </p:txBody>
      </p:sp>
    </p:spTree>
    <p:extLst>
      <p:ext uri="{BB962C8B-B14F-4D97-AF65-F5344CB8AC3E}">
        <p14:creationId xmlns="" xmlns:p14="http://schemas.microsoft.com/office/powerpoint/2010/main" val="293890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D6E5E839-040E-4D3E-B50A-8D803DFE4A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FFF3F4B4-A2E6-47B5-92FB-37BEEAFA4C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BEA37CEC-5419-437C-AF7C-323D79CEA7BA}"/>
              </a:ext>
            </a:extLst>
          </p:cNvPr>
          <p:cNvSpPr>
            <a:spLocks noGrp="1"/>
          </p:cNvSpPr>
          <p:nvPr>
            <p:ph type="title"/>
          </p:nvPr>
        </p:nvSpPr>
        <p:spPr>
          <a:xfrm>
            <a:off x="640080" y="635508"/>
            <a:ext cx="3354470" cy="5586984"/>
          </a:xfrm>
        </p:spPr>
        <p:txBody>
          <a:bodyPr>
            <a:normAutofit/>
          </a:bodyPr>
          <a:lstStyle/>
          <a:p>
            <a:r>
              <a:rPr lang="pl-PL">
                <a:solidFill>
                  <a:schemeClr val="tx2"/>
                </a:solidFill>
              </a:rPr>
              <a:t>Postępowanie zasadnicze i dodatkowe</a:t>
            </a:r>
          </a:p>
        </p:txBody>
      </p:sp>
      <p:sp>
        <p:nvSpPr>
          <p:cNvPr id="12" name="Rectangle 11">
            <a:extLst>
              <a:ext uri="{FF2B5EF4-FFF2-40B4-BE49-F238E27FC236}">
                <a16:creationId xmlns="" xmlns:a16="http://schemas.microsoft.com/office/drawing/2014/main" id="{1D124D17-3A82-47D5-80C1-F990ABB1E4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DEC7D888-A92C-4CFF-B620-4789BEDEB823}"/>
              </a:ext>
            </a:extLst>
          </p:cNvPr>
          <p:cNvSpPr>
            <a:spLocks noGrp="1"/>
          </p:cNvSpPr>
          <p:nvPr>
            <p:ph idx="1"/>
          </p:nvPr>
        </p:nvSpPr>
        <p:spPr>
          <a:xfrm>
            <a:off x="5617804" y="954756"/>
            <a:ext cx="5613283" cy="4853888"/>
          </a:xfrm>
        </p:spPr>
        <p:txBody>
          <a:bodyPr anchor="ctr">
            <a:normAutofit/>
          </a:bodyPr>
          <a:lstStyle/>
          <a:p>
            <a:pPr>
              <a:lnSpc>
                <a:spcPct val="90000"/>
              </a:lnSpc>
            </a:pPr>
            <a:r>
              <a:rPr lang="pl-PL" sz="1900">
                <a:solidFill>
                  <a:schemeClr val="bg1"/>
                </a:solidFill>
              </a:rPr>
              <a:t>- podział ze względu na stosunek do głównego nurtu procesu:</a:t>
            </a:r>
          </a:p>
          <a:p>
            <a:pPr marL="457200" indent="-457200">
              <a:lnSpc>
                <a:spcPct val="90000"/>
              </a:lnSpc>
              <a:buAutoNum type="arabicParenR"/>
            </a:pPr>
            <a:r>
              <a:rPr lang="pl-PL" sz="1900">
                <a:solidFill>
                  <a:schemeClr val="bg1"/>
                </a:solidFill>
              </a:rPr>
              <a:t>Postępowanie zasadnicze:</a:t>
            </a:r>
          </a:p>
          <a:p>
            <a:pPr marL="457200" indent="-457200">
              <a:lnSpc>
                <a:spcPct val="90000"/>
              </a:lnSpc>
              <a:buAutoNum type="arabicParenR"/>
            </a:pPr>
            <a:r>
              <a:rPr lang="pl-PL" sz="1900">
                <a:solidFill>
                  <a:schemeClr val="bg1"/>
                </a:solidFill>
              </a:rPr>
              <a:t> Postępowania dodatkowe- prowadzone w związku z postępowaniem zasadniczym;</a:t>
            </a:r>
          </a:p>
          <a:p>
            <a:pPr marL="457200" indent="-457200">
              <a:lnSpc>
                <a:spcPct val="90000"/>
              </a:lnSpc>
              <a:buAutoNum type="alphaLcPeriod"/>
            </a:pPr>
            <a:r>
              <a:rPr lang="pl-PL" sz="1900">
                <a:solidFill>
                  <a:schemeClr val="bg1"/>
                </a:solidFill>
              </a:rPr>
              <a:t>incydentalne- dot. Załatwiania spraw wpadkowych w trakcie toczącego się postępowania zasadniczego – np. kwestia tymczasowego aresztowania;</a:t>
            </a:r>
          </a:p>
          <a:p>
            <a:pPr marL="457200" indent="-457200">
              <a:lnSpc>
                <a:spcPct val="90000"/>
              </a:lnSpc>
              <a:buAutoNum type="alphaLcPeriod"/>
            </a:pPr>
            <a:r>
              <a:rPr lang="pl-PL" sz="1900">
                <a:solidFill>
                  <a:schemeClr val="bg1"/>
                </a:solidFill>
              </a:rPr>
              <a:t> pomocnicze- w celu usuwania trudności, np. pomoc prawna</a:t>
            </a:r>
          </a:p>
          <a:p>
            <a:pPr marL="457200" indent="-457200">
              <a:lnSpc>
                <a:spcPct val="90000"/>
              </a:lnSpc>
              <a:buAutoNum type="alphaLcPeriod"/>
            </a:pPr>
            <a:r>
              <a:rPr lang="pl-PL" sz="1900">
                <a:solidFill>
                  <a:schemeClr val="bg1"/>
                </a:solidFill>
              </a:rPr>
              <a:t> następcze- po uprawomocnieniu się orzeczenia (np. odszkodowanie za niesłuszne skazanie, lub niesłuszne stosowanie środków przymusu);</a:t>
            </a:r>
          </a:p>
          <a:p>
            <a:pPr marL="457200" indent="-457200">
              <a:lnSpc>
                <a:spcPct val="90000"/>
              </a:lnSpc>
              <a:buAutoNum type="alphaLcPeriod"/>
            </a:pPr>
            <a:r>
              <a:rPr lang="pl-PL" sz="1900">
                <a:solidFill>
                  <a:schemeClr val="bg1"/>
                </a:solidFill>
              </a:rPr>
              <a:t> uzupełniające- np. brak zaliczenia TA na poczet orzeczonej kary pozbawienia wolności</a:t>
            </a:r>
          </a:p>
        </p:txBody>
      </p:sp>
      <p:sp>
        <p:nvSpPr>
          <p:cNvPr id="14" name="Rectangle 13">
            <a:extLst>
              <a:ext uri="{FF2B5EF4-FFF2-40B4-BE49-F238E27FC236}">
                <a16:creationId xmlns="" xmlns:a16="http://schemas.microsoft.com/office/drawing/2014/main" id="{AB4A78C8-C0E0-45DA-BC2C-2C8D4153BD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193434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24EB778-AE37-4EAC-B19F-817CE3B420B7}"/>
              </a:ext>
            </a:extLst>
          </p:cNvPr>
          <p:cNvSpPr>
            <a:spLocks noGrp="1"/>
          </p:cNvSpPr>
          <p:nvPr>
            <p:ph type="title"/>
          </p:nvPr>
        </p:nvSpPr>
        <p:spPr/>
        <p:txBody>
          <a:bodyPr/>
          <a:lstStyle/>
          <a:p>
            <a:r>
              <a:rPr lang="pl-PL" dirty="0"/>
              <a:t>Przebieg procesu karnego</a:t>
            </a:r>
          </a:p>
        </p:txBody>
      </p:sp>
      <p:pic>
        <p:nvPicPr>
          <p:cNvPr id="8" name="Symbol zastępczy zawartości 7">
            <a:extLst>
              <a:ext uri="{FF2B5EF4-FFF2-40B4-BE49-F238E27FC236}">
                <a16:creationId xmlns="" xmlns:a16="http://schemas.microsoft.com/office/drawing/2014/main" id="{EB1DC18C-4143-4BF5-AF69-109CC43CB766}"/>
              </a:ext>
            </a:extLst>
          </p:cNvPr>
          <p:cNvPicPr>
            <a:picLocks noGrp="1" noChangeAspect="1"/>
          </p:cNvPicPr>
          <p:nvPr>
            <p:ph idx="1"/>
          </p:nvPr>
        </p:nvPicPr>
        <p:blipFill>
          <a:blip r:embed="rId2"/>
          <a:stretch>
            <a:fillRect/>
          </a:stretch>
        </p:blipFill>
        <p:spPr>
          <a:xfrm>
            <a:off x="1962584" y="2495549"/>
            <a:ext cx="8266832" cy="3130635"/>
          </a:xfrm>
          <a:prstGeom prst="rect">
            <a:avLst/>
          </a:prstGeom>
        </p:spPr>
      </p:pic>
    </p:spTree>
    <p:extLst>
      <p:ext uri="{BB962C8B-B14F-4D97-AF65-F5344CB8AC3E}">
        <p14:creationId xmlns="" xmlns:p14="http://schemas.microsoft.com/office/powerpoint/2010/main" val="3823466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 xmlns:a16="http://schemas.microsoft.com/office/drawing/2014/main" id="{DC878D9A-77BE-4701-AE3D-EEFC53CD50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 xmlns:a16="http://schemas.microsoft.com/office/drawing/2014/main" id="{F643BE08-0ED1-4B73-AC6D-B7E26A59CD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 xmlns:a16="http://schemas.microsoft.com/office/drawing/2014/main" id="{956B2094-7FC0-45FC-BFED-3CB88CEE63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7F7D0075-874A-4FF4-AEEA-5D5C0902EAB8}"/>
              </a:ext>
            </a:extLst>
          </p:cNvPr>
          <p:cNvSpPr>
            <a:spLocks noGrp="1"/>
          </p:cNvSpPr>
          <p:nvPr>
            <p:ph type="title"/>
          </p:nvPr>
        </p:nvSpPr>
        <p:spPr>
          <a:xfrm>
            <a:off x="952108" y="954756"/>
            <a:ext cx="2730414" cy="4946003"/>
          </a:xfrm>
        </p:spPr>
        <p:txBody>
          <a:bodyPr>
            <a:normAutofit/>
          </a:bodyPr>
          <a:lstStyle/>
          <a:p>
            <a:r>
              <a:rPr lang="pl-PL" sz="3700">
                <a:solidFill>
                  <a:srgbClr val="FFFFFF"/>
                </a:solidFill>
              </a:rPr>
              <a:t>Przebieg postępowania karnego</a:t>
            </a:r>
          </a:p>
        </p:txBody>
      </p:sp>
      <p:sp>
        <p:nvSpPr>
          <p:cNvPr id="19" name="Rectangle 13">
            <a:extLst>
              <a:ext uri="{FF2B5EF4-FFF2-40B4-BE49-F238E27FC236}">
                <a16:creationId xmlns="" xmlns:a16="http://schemas.microsoft.com/office/drawing/2014/main" id="{07A4B640-BB7F-4272-A710-068DBA9F9A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10DC04DD-80C1-4FA3-A260-DD1C8822F6D9}"/>
              </a:ext>
            </a:extLst>
          </p:cNvPr>
          <p:cNvSpPr>
            <a:spLocks noGrp="1"/>
          </p:cNvSpPr>
          <p:nvPr>
            <p:ph idx="1"/>
          </p:nvPr>
        </p:nvSpPr>
        <p:spPr>
          <a:xfrm>
            <a:off x="5140934" y="469900"/>
            <a:ext cx="5953630" cy="5405968"/>
          </a:xfrm>
        </p:spPr>
        <p:txBody>
          <a:bodyPr anchor="ctr">
            <a:normAutofit/>
          </a:bodyPr>
          <a:lstStyle/>
          <a:p>
            <a:pPr marL="457200" indent="-457200">
              <a:lnSpc>
                <a:spcPct val="90000"/>
              </a:lnSpc>
              <a:buAutoNum type="arabicPeriod"/>
            </a:pPr>
            <a:r>
              <a:rPr lang="pl-PL" sz="1700"/>
              <a:t>Przestępstwo jako przyczyna.</a:t>
            </a:r>
          </a:p>
          <a:p>
            <a:pPr marL="457200" indent="-457200">
              <a:lnSpc>
                <a:spcPct val="90000"/>
              </a:lnSpc>
              <a:buAutoNum type="arabicPeriod"/>
            </a:pPr>
            <a:r>
              <a:rPr lang="pl-PL" sz="1700"/>
              <a:t> Zawiadomienie o przestępstwie lub informacja o przestępstwie uzyskana w inny sposób</a:t>
            </a:r>
          </a:p>
          <a:p>
            <a:pPr marL="457200" indent="-457200">
              <a:lnSpc>
                <a:spcPct val="90000"/>
              </a:lnSpc>
              <a:buAutoNum type="arabicPeriod"/>
            </a:pPr>
            <a:r>
              <a:rPr lang="pl-PL" sz="1700"/>
              <a:t> Wszczęcie postępowania w sprawie „in rem”</a:t>
            </a:r>
            <a:r>
              <a:rPr lang="pl-PL" sz="1700">
                <a:sym typeface="Wingdings" panose="05000000000000000000" pitchFamily="2" charset="2"/>
              </a:rPr>
              <a:t> wydanie postanowienia o wszczęciu postępowania przygotowawczego; (art. 303)</a:t>
            </a:r>
          </a:p>
          <a:p>
            <a:pPr marL="457200" indent="-457200">
              <a:lnSpc>
                <a:spcPct val="90000"/>
              </a:lnSpc>
              <a:buAutoNum type="arabicPeriod"/>
            </a:pPr>
            <a:r>
              <a:rPr lang="pl-PL" sz="1700">
                <a:sym typeface="Wingdings" panose="05000000000000000000" pitchFamily="2" charset="2"/>
              </a:rPr>
              <a:t> Postanowienie o przedstawieniu zarzutów (faza „in personam”- przeciwko określonej osobie)- art. 313 (lub art. 308)</a:t>
            </a:r>
          </a:p>
          <a:p>
            <a:pPr marL="457200" indent="-457200">
              <a:lnSpc>
                <a:spcPct val="90000"/>
              </a:lnSpc>
              <a:buAutoNum type="arabicPeriod"/>
            </a:pPr>
            <a:r>
              <a:rPr lang="pl-PL" sz="1700">
                <a:sym typeface="Wingdings" panose="05000000000000000000" pitchFamily="2" charset="2"/>
              </a:rPr>
              <a:t> Końcowe zaznajomienie z materiałami postępowania- art. 321 </a:t>
            </a:r>
          </a:p>
          <a:p>
            <a:pPr marL="457200" indent="-457200">
              <a:lnSpc>
                <a:spcPct val="90000"/>
              </a:lnSpc>
              <a:buAutoNum type="arabicPeriod"/>
            </a:pPr>
            <a:r>
              <a:rPr lang="pl-PL" sz="1700"/>
              <a:t> Postanowienie o zamknięciu postępowania przygotowawczego (art. 321 par 6)</a:t>
            </a:r>
            <a:br>
              <a:rPr lang="pl-PL" sz="1700"/>
            </a:br>
            <a:r>
              <a:rPr lang="pl-PL" sz="1700">
                <a:sym typeface="Wingdings" panose="05000000000000000000" pitchFamily="2" charset="2"/>
              </a:rPr>
              <a:t> Akt oskarżenia lub np. wniosek z art. 335 bądź umorzenie postępowania przygotowawczego</a:t>
            </a:r>
            <a:endParaRPr lang="pl-PL" sz="1700"/>
          </a:p>
          <a:p>
            <a:pPr marL="457200" indent="-457200">
              <a:lnSpc>
                <a:spcPct val="90000"/>
              </a:lnSpc>
              <a:buAutoNum type="arabicPeriod"/>
            </a:pPr>
            <a:r>
              <a:rPr lang="pl-PL" sz="1700"/>
              <a:t> Postępowanie przed sądem I instancji</a:t>
            </a:r>
          </a:p>
          <a:p>
            <a:pPr marL="457200" indent="-457200">
              <a:lnSpc>
                <a:spcPct val="90000"/>
              </a:lnSpc>
              <a:buAutoNum type="arabicPeriod"/>
            </a:pPr>
            <a:r>
              <a:rPr lang="pl-PL" sz="1700"/>
              <a:t> Postępowanie przed sądem II instancji</a:t>
            </a:r>
          </a:p>
        </p:txBody>
      </p:sp>
    </p:spTree>
    <p:extLst>
      <p:ext uri="{BB962C8B-B14F-4D97-AF65-F5344CB8AC3E}">
        <p14:creationId xmlns="" xmlns:p14="http://schemas.microsoft.com/office/powerpoint/2010/main" val="614586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96359C1-2D09-4E27-8821-9CE56E837AEA}"/>
              </a:ext>
            </a:extLst>
          </p:cNvPr>
          <p:cNvSpPr>
            <a:spLocks noGrp="1"/>
          </p:cNvSpPr>
          <p:nvPr>
            <p:ph type="title"/>
          </p:nvPr>
        </p:nvSpPr>
        <p:spPr>
          <a:xfrm>
            <a:off x="1295402" y="982132"/>
            <a:ext cx="9601196" cy="1303867"/>
          </a:xfrm>
        </p:spPr>
        <p:txBody>
          <a:bodyPr>
            <a:normAutofit/>
          </a:bodyPr>
          <a:lstStyle/>
          <a:p>
            <a:r>
              <a:rPr lang="pl-PL">
                <a:solidFill>
                  <a:srgbClr val="262626"/>
                </a:solidFill>
              </a:rPr>
              <a:t>Stadia postępowania</a:t>
            </a:r>
          </a:p>
        </p:txBody>
      </p:sp>
      <p:graphicFrame>
        <p:nvGraphicFramePr>
          <p:cNvPr id="5" name="Symbol zastępczy zawartości 2">
            <a:extLst>
              <a:ext uri="{FF2B5EF4-FFF2-40B4-BE49-F238E27FC236}">
                <a16:creationId xmlns="" xmlns:a16="http://schemas.microsoft.com/office/drawing/2014/main" id="{84DE465D-EA95-4BC5-A482-72BA4DBEF492}"/>
              </a:ext>
            </a:extLst>
          </p:cNvPr>
          <p:cNvGraphicFramePr>
            <a:graphicFrameLocks noGrp="1"/>
          </p:cNvGraphicFramePr>
          <p:nvPr>
            <p:ph idx="1"/>
            <p:extLst>
              <p:ext uri="{D42A27DB-BD31-4B8C-83A1-F6EECF244321}">
                <p14:modId xmlns="" xmlns:p14="http://schemas.microsoft.com/office/powerpoint/2010/main" val="2643262953"/>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54343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CD47E4C-BE24-4EEB-A314-C13DEDBBFEF1}"/>
              </a:ext>
            </a:extLst>
          </p:cNvPr>
          <p:cNvSpPr>
            <a:spLocks noGrp="1"/>
          </p:cNvSpPr>
          <p:nvPr>
            <p:ph type="title"/>
          </p:nvPr>
        </p:nvSpPr>
        <p:spPr/>
        <p:txBody>
          <a:bodyPr/>
          <a:lstStyle/>
          <a:p>
            <a:r>
              <a:rPr lang="pl-PL" b="1" dirty="0">
                <a:solidFill>
                  <a:schemeClr val="accent2">
                    <a:lumMod val="50000"/>
                  </a:schemeClr>
                </a:solidFill>
              </a:rPr>
              <a:t>Przesłanki procesowe</a:t>
            </a:r>
          </a:p>
        </p:txBody>
      </p:sp>
      <p:sp>
        <p:nvSpPr>
          <p:cNvPr id="3" name="Symbol zastępczy zawartości 2">
            <a:extLst>
              <a:ext uri="{FF2B5EF4-FFF2-40B4-BE49-F238E27FC236}">
                <a16:creationId xmlns="" xmlns:a16="http://schemas.microsoft.com/office/drawing/2014/main" id="{D7B32A53-FF04-4C3F-8999-97EE1FB1B785}"/>
              </a:ext>
            </a:extLst>
          </p:cNvPr>
          <p:cNvSpPr>
            <a:spLocks noGrp="1"/>
          </p:cNvSpPr>
          <p:nvPr>
            <p:ph idx="1"/>
          </p:nvPr>
        </p:nvSpPr>
        <p:spPr/>
        <p:txBody>
          <a:bodyPr/>
          <a:lstStyle/>
          <a:p>
            <a:pPr marL="0" indent="0">
              <a:buNone/>
            </a:pPr>
            <a:r>
              <a:rPr lang="pl-PL" b="1" u="sng" dirty="0"/>
              <a:t>Przesłanka procesowa</a:t>
            </a:r>
            <a:r>
              <a:rPr lang="pl-PL" dirty="0"/>
              <a:t>= „stan prawny, warunkujący dopuszczalność  </a:t>
            </a:r>
          </a:p>
          <a:p>
            <a:pPr marL="0" indent="0">
              <a:buNone/>
            </a:pPr>
            <a:r>
              <a:rPr lang="pl-PL" b="1" dirty="0"/>
              <a:t>                                        wszczęcia </a:t>
            </a:r>
            <a:r>
              <a:rPr lang="pl-PL" dirty="0"/>
              <a:t>i </a:t>
            </a:r>
            <a:r>
              <a:rPr lang="pl-PL" b="1" dirty="0"/>
              <a:t>toku </a:t>
            </a:r>
            <a:r>
              <a:rPr lang="pl-PL" dirty="0"/>
              <a:t>procesu </a:t>
            </a:r>
          </a:p>
          <a:p>
            <a:pPr marL="0" indent="0">
              <a:buNone/>
            </a:pPr>
            <a:r>
              <a:rPr lang="pl-PL" dirty="0"/>
              <a:t>                                         lub poszczególnej czynności procesowej”.</a:t>
            </a:r>
          </a:p>
          <a:p>
            <a:pPr marL="0" indent="0">
              <a:buNone/>
            </a:pPr>
            <a:r>
              <a:rPr lang="pl-PL" sz="2000" dirty="0"/>
              <a:t>                                         (S. Waltoś, </a:t>
            </a:r>
            <a:r>
              <a:rPr lang="pl-PL" sz="2000" i="1" dirty="0"/>
              <a:t>Proces karny. Zarys systemu, </a:t>
            </a:r>
            <a:r>
              <a:rPr lang="pl-PL" sz="2000" dirty="0"/>
              <a:t>Warszawa 2016, s. 463)</a:t>
            </a:r>
          </a:p>
        </p:txBody>
      </p:sp>
      <p:cxnSp>
        <p:nvCxnSpPr>
          <p:cNvPr id="5" name="Łącznik prosty ze strzałką 4">
            <a:extLst>
              <a:ext uri="{FF2B5EF4-FFF2-40B4-BE49-F238E27FC236}">
                <a16:creationId xmlns="" xmlns:a16="http://schemas.microsoft.com/office/drawing/2014/main" id="{9C5947DE-4992-4A8F-AE5D-F2D4CC732521}"/>
              </a:ext>
            </a:extLst>
          </p:cNvPr>
          <p:cNvCxnSpPr/>
          <p:nvPr/>
        </p:nvCxnSpPr>
        <p:spPr>
          <a:xfrm flipH="1">
            <a:off x="2710875" y="4805264"/>
            <a:ext cx="690466" cy="6158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6" name="Obraz 5">
            <a:extLst>
              <a:ext uri="{FF2B5EF4-FFF2-40B4-BE49-F238E27FC236}">
                <a16:creationId xmlns="" xmlns:a16="http://schemas.microsoft.com/office/drawing/2014/main" id="{30C01F55-D34C-4253-941C-5FF41BF31E2C}"/>
              </a:ext>
            </a:extLst>
          </p:cNvPr>
          <p:cNvPicPr>
            <a:picLocks noChangeAspect="1"/>
          </p:cNvPicPr>
          <p:nvPr/>
        </p:nvPicPr>
        <p:blipFill>
          <a:blip r:embed="rId2"/>
          <a:stretch>
            <a:fillRect/>
          </a:stretch>
        </p:blipFill>
        <p:spPr>
          <a:xfrm rot="14772868">
            <a:off x="8426000" y="4668129"/>
            <a:ext cx="963251" cy="890093"/>
          </a:xfrm>
          <a:prstGeom prst="rect">
            <a:avLst/>
          </a:prstGeom>
        </p:spPr>
      </p:pic>
      <p:sp>
        <p:nvSpPr>
          <p:cNvPr id="7" name="pole tekstowe 6">
            <a:extLst>
              <a:ext uri="{FF2B5EF4-FFF2-40B4-BE49-F238E27FC236}">
                <a16:creationId xmlns="" xmlns:a16="http://schemas.microsoft.com/office/drawing/2014/main" id="{3F75CEAB-BBE1-49F9-AE2F-7E4E3E644AAB}"/>
              </a:ext>
            </a:extLst>
          </p:cNvPr>
          <p:cNvSpPr txBox="1"/>
          <p:nvPr/>
        </p:nvSpPr>
        <p:spPr>
          <a:xfrm>
            <a:off x="1168754" y="5502554"/>
            <a:ext cx="3084242" cy="461665"/>
          </a:xfrm>
          <a:prstGeom prst="rect">
            <a:avLst/>
          </a:prstGeom>
          <a:noFill/>
        </p:spPr>
        <p:txBody>
          <a:bodyPr wrap="none" rtlCol="0">
            <a:spAutoFit/>
          </a:bodyPr>
          <a:lstStyle/>
          <a:p>
            <a:r>
              <a:rPr lang="pl-PL" sz="2400" b="1" dirty="0">
                <a:solidFill>
                  <a:schemeClr val="accent1">
                    <a:lumMod val="50000"/>
                  </a:schemeClr>
                </a:solidFill>
              </a:rPr>
              <a:t>Przesłanki procesowe </a:t>
            </a:r>
          </a:p>
        </p:txBody>
      </p:sp>
      <p:sp>
        <p:nvSpPr>
          <p:cNvPr id="8" name="pole tekstowe 7">
            <a:extLst>
              <a:ext uri="{FF2B5EF4-FFF2-40B4-BE49-F238E27FC236}">
                <a16:creationId xmlns="" xmlns:a16="http://schemas.microsoft.com/office/drawing/2014/main" id="{F0A38C7D-C515-48C6-BBD3-18BD55520622}"/>
              </a:ext>
            </a:extLst>
          </p:cNvPr>
          <p:cNvSpPr txBox="1"/>
          <p:nvPr/>
        </p:nvSpPr>
        <p:spPr>
          <a:xfrm>
            <a:off x="6853757" y="5414203"/>
            <a:ext cx="4688206" cy="461665"/>
          </a:xfrm>
          <a:prstGeom prst="rect">
            <a:avLst/>
          </a:prstGeom>
          <a:noFill/>
        </p:spPr>
        <p:txBody>
          <a:bodyPr wrap="none" rtlCol="0">
            <a:spAutoFit/>
          </a:bodyPr>
          <a:lstStyle/>
          <a:p>
            <a:r>
              <a:rPr lang="pl-PL" sz="2400" b="1" dirty="0">
                <a:solidFill>
                  <a:schemeClr val="accent1">
                    <a:lumMod val="50000"/>
                  </a:schemeClr>
                </a:solidFill>
              </a:rPr>
              <a:t>Przesłanki czynności procesowych</a:t>
            </a:r>
          </a:p>
        </p:txBody>
      </p:sp>
    </p:spTree>
    <p:extLst>
      <p:ext uri="{BB962C8B-B14F-4D97-AF65-F5344CB8AC3E}">
        <p14:creationId xmlns="" xmlns:p14="http://schemas.microsoft.com/office/powerpoint/2010/main" val="149597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A441B65B-C228-4668-82E5-9C3473B83545}"/>
              </a:ext>
            </a:extLst>
          </p:cNvPr>
          <p:cNvSpPr>
            <a:spLocks noGrp="1"/>
          </p:cNvSpPr>
          <p:nvPr>
            <p:ph idx="1"/>
          </p:nvPr>
        </p:nvSpPr>
        <p:spPr>
          <a:xfrm>
            <a:off x="1295401" y="559837"/>
            <a:ext cx="9601196" cy="5673013"/>
          </a:xfrm>
        </p:spPr>
        <p:txBody>
          <a:bodyPr>
            <a:normAutofit lnSpcReduction="10000"/>
          </a:bodyPr>
          <a:lstStyle/>
          <a:p>
            <a:pPr marL="0" indent="0">
              <a:buNone/>
            </a:pPr>
            <a:r>
              <a:rPr lang="pl-PL" sz="1800" b="1" u="sng" dirty="0">
                <a:solidFill>
                  <a:schemeClr val="accent1">
                    <a:lumMod val="75000"/>
                  </a:schemeClr>
                </a:solidFill>
              </a:rPr>
              <a:t>Art. 17. § 1. Nie wszczyna się postępowania, a wszczęte umarza, gdy: </a:t>
            </a:r>
          </a:p>
          <a:p>
            <a:pPr marL="457200" indent="-457200">
              <a:buAutoNum type="arabicParenR"/>
            </a:pPr>
            <a:r>
              <a:rPr lang="pl-PL" sz="1800" dirty="0"/>
              <a:t>czynu nie popełniono albo brak jest danych dostatecznie uzasadniających podejrzenie jego popełnienia; </a:t>
            </a:r>
          </a:p>
          <a:p>
            <a:pPr marL="457200" indent="-457200">
              <a:buAutoNum type="arabicParenR"/>
            </a:pPr>
            <a:r>
              <a:rPr lang="pl-PL" sz="1800" dirty="0"/>
              <a:t>czyn nie zawiera znamion czynu zabronionego albo ustawa stanowi, że sprawca nie popełnia przestępstwa</a:t>
            </a:r>
          </a:p>
          <a:p>
            <a:pPr marL="457200" indent="-457200">
              <a:buAutoNum type="arabicParenR"/>
            </a:pPr>
            <a:r>
              <a:rPr lang="pl-PL" sz="1800" dirty="0"/>
              <a:t>społeczna szkodliwość czynu jest znikoma;</a:t>
            </a:r>
          </a:p>
          <a:p>
            <a:pPr marL="457200" indent="-457200">
              <a:buAutoNum type="arabicParenR"/>
            </a:pPr>
            <a:r>
              <a:rPr lang="pl-PL" sz="1800" dirty="0"/>
              <a:t>ustawa stanowi, że sprawca nie podlega karze;</a:t>
            </a:r>
          </a:p>
          <a:p>
            <a:pPr marL="457200" indent="-457200">
              <a:buAutoNum type="arabicParenR"/>
            </a:pPr>
            <a:r>
              <a:rPr lang="pl-PL" sz="1800" dirty="0"/>
              <a:t>oskarżony zmarł; </a:t>
            </a:r>
          </a:p>
          <a:p>
            <a:pPr marL="457200" indent="-457200">
              <a:buAutoNum type="arabicParenR"/>
            </a:pPr>
            <a:r>
              <a:rPr lang="pl-PL" sz="1800" dirty="0"/>
              <a:t>nastąpiło przedawnienie karalności; </a:t>
            </a:r>
          </a:p>
          <a:p>
            <a:pPr marL="457200" indent="-457200">
              <a:buAutoNum type="arabicParenR"/>
            </a:pPr>
            <a:r>
              <a:rPr lang="pl-PL" sz="1800" dirty="0"/>
              <a:t> postępowanie karne co do tego samego czynu tej samej osoby zostało prawomocnie zakończone albo wcześniej wszczęte toczy się;</a:t>
            </a:r>
          </a:p>
          <a:p>
            <a:pPr marL="457200" indent="-457200">
              <a:buAutoNum type="arabicParenR"/>
            </a:pPr>
            <a:r>
              <a:rPr lang="pl-PL" sz="1800" dirty="0"/>
              <a:t>  sprawca nie podlega orzecznictwu polskich sądów karnych; </a:t>
            </a:r>
          </a:p>
          <a:p>
            <a:pPr marL="457200" indent="-457200">
              <a:buAutoNum type="arabicParenR"/>
            </a:pPr>
            <a:r>
              <a:rPr lang="pl-PL" sz="1800" dirty="0"/>
              <a:t>brak skargi uprawnionego oskarżyciela;</a:t>
            </a:r>
          </a:p>
          <a:p>
            <a:pPr marL="457200" indent="-457200">
              <a:buAutoNum type="arabicParenR"/>
            </a:pPr>
            <a:r>
              <a:rPr lang="pl-PL" sz="1800" dirty="0"/>
              <a:t> brak wymaganego zezwolenia na ściganie lub wniosku o ściganie pochodzącego od osoby uprawnionej, chyba że ustawa stanowi inaczej;</a:t>
            </a:r>
          </a:p>
          <a:p>
            <a:pPr marL="457200" indent="-457200">
              <a:buAutoNum type="arabicParenR"/>
            </a:pPr>
            <a:r>
              <a:rPr lang="pl-PL" sz="1800" dirty="0"/>
              <a:t>zachodzi inna okoliczność wyłączająca ściganie.</a:t>
            </a:r>
          </a:p>
        </p:txBody>
      </p:sp>
    </p:spTree>
    <p:extLst>
      <p:ext uri="{BB962C8B-B14F-4D97-AF65-F5344CB8AC3E}">
        <p14:creationId xmlns="" xmlns:p14="http://schemas.microsoft.com/office/powerpoint/2010/main" val="95312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1544" y="69776"/>
            <a:ext cx="2952328" cy="3575248"/>
          </a:xfrm>
        </p:spPr>
        <p:txBody>
          <a:bodyPr>
            <a:normAutofit/>
          </a:bodyPr>
          <a:lstStyle/>
          <a:p>
            <a:pPr algn="ctr"/>
            <a:r>
              <a:rPr lang="pl-PL" dirty="0"/>
              <a:t>Uczestnicy </a:t>
            </a:r>
            <a:r>
              <a:rPr lang="pl-PL" dirty="0">
                <a:latin typeface="+mn-lt"/>
              </a:rPr>
              <a:t>procesu</a:t>
            </a:r>
            <a:r>
              <a:rPr lang="pl-PL" dirty="0"/>
              <a:t> karnego</a:t>
            </a:r>
          </a:p>
        </p:txBody>
      </p:sp>
      <p:sp>
        <p:nvSpPr>
          <p:cNvPr id="5" name="Rectangle 4"/>
          <p:cNvSpPr/>
          <p:nvPr/>
        </p:nvSpPr>
        <p:spPr>
          <a:xfrm>
            <a:off x="5375920" y="1124744"/>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STRONY PROCESOWE</a:t>
            </a:r>
          </a:p>
        </p:txBody>
      </p:sp>
      <p:sp>
        <p:nvSpPr>
          <p:cNvPr id="7" name="Rectangle 6"/>
          <p:cNvSpPr/>
          <p:nvPr/>
        </p:nvSpPr>
        <p:spPr>
          <a:xfrm>
            <a:off x="5375920" y="2204864"/>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PRZEDSTAWICIELE PROCESOWI STRON</a:t>
            </a:r>
          </a:p>
        </p:txBody>
      </p:sp>
      <p:sp>
        <p:nvSpPr>
          <p:cNvPr id="8" name="Rectangle 7"/>
          <p:cNvSpPr/>
          <p:nvPr/>
        </p:nvSpPr>
        <p:spPr>
          <a:xfrm>
            <a:off x="5375920" y="3370637"/>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PRZEDSTAWICIEL SPOŁECZNY</a:t>
            </a:r>
          </a:p>
        </p:txBody>
      </p:sp>
      <p:sp>
        <p:nvSpPr>
          <p:cNvPr id="9" name="Rectangle 8"/>
          <p:cNvSpPr/>
          <p:nvPr/>
        </p:nvSpPr>
        <p:spPr>
          <a:xfrm>
            <a:off x="5341493" y="4562547"/>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OSOBOWE ŹRÓDŁA DOWODOWE</a:t>
            </a:r>
          </a:p>
        </p:txBody>
      </p:sp>
      <p:sp>
        <p:nvSpPr>
          <p:cNvPr id="10" name="Rectangle 9"/>
          <p:cNvSpPr/>
          <p:nvPr/>
        </p:nvSpPr>
        <p:spPr>
          <a:xfrm>
            <a:off x="5341493" y="5733256"/>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POMOCNICY ORGANÓW PROCESOWYCH</a:t>
            </a:r>
          </a:p>
        </p:txBody>
      </p:sp>
      <p:sp>
        <p:nvSpPr>
          <p:cNvPr id="11" name="Rectangle 10"/>
          <p:cNvSpPr/>
          <p:nvPr/>
        </p:nvSpPr>
        <p:spPr>
          <a:xfrm>
            <a:off x="5341671" y="0"/>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ORGANY PROCESOWE</a:t>
            </a:r>
          </a:p>
        </p:txBody>
      </p:sp>
      <p:sp>
        <p:nvSpPr>
          <p:cNvPr id="13" name="Frame 12"/>
          <p:cNvSpPr/>
          <p:nvPr/>
        </p:nvSpPr>
        <p:spPr>
          <a:xfrm>
            <a:off x="1847528" y="3660870"/>
            <a:ext cx="3096344" cy="319350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4" name="TextBox 13"/>
          <p:cNvSpPr txBox="1"/>
          <p:nvPr/>
        </p:nvSpPr>
        <p:spPr>
          <a:xfrm>
            <a:off x="2315580" y="4159131"/>
            <a:ext cx="2160240" cy="1754326"/>
          </a:xfrm>
          <a:prstGeom prst="rect">
            <a:avLst/>
          </a:prstGeom>
          <a:noFill/>
        </p:spPr>
        <p:txBody>
          <a:bodyPr wrap="square" rtlCol="0">
            <a:spAutoFit/>
          </a:bodyPr>
          <a:lstStyle/>
          <a:p>
            <a:r>
              <a:rPr lang="pl-PL" b="1" dirty="0"/>
              <a:t>Uczestnik procesu- </a:t>
            </a:r>
            <a:r>
              <a:rPr lang="pl-PL" dirty="0"/>
              <a:t>osoba biorąca udział w postępowaniu karnym w roli określonej przez przepisy prawa.</a:t>
            </a:r>
          </a:p>
        </p:txBody>
      </p:sp>
    </p:spTree>
    <p:extLst>
      <p:ext uri="{BB962C8B-B14F-4D97-AF65-F5344CB8AC3E}">
        <p14:creationId xmlns="" xmlns:p14="http://schemas.microsoft.com/office/powerpoint/2010/main" val="3521362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4044" y="599089"/>
            <a:ext cx="11308053" cy="2331036"/>
          </a:xfrm>
        </p:spPr>
        <p:txBody>
          <a:bodyPr>
            <a:normAutofit/>
          </a:bodyPr>
          <a:lstStyle/>
          <a:p>
            <a:r>
              <a:rPr lang="pl-PL" dirty="0" smtClean="0"/>
              <a:t>Zasady uczestniczenia w zajęciach.</a:t>
            </a:r>
            <a:br>
              <a:rPr lang="pl-PL" dirty="0" smtClean="0"/>
            </a:br>
            <a:r>
              <a:rPr lang="pl-PL" dirty="0" smtClean="0"/>
              <a:t>Zaliczanie przedmiotu</a:t>
            </a:r>
            <a:br>
              <a:rPr lang="pl-PL" dirty="0" smtClean="0"/>
            </a:br>
            <a:endParaRPr lang="pl-PL" dirty="0"/>
          </a:p>
        </p:txBody>
      </p:sp>
      <p:sp>
        <p:nvSpPr>
          <p:cNvPr id="4" name="Prostokąt 3"/>
          <p:cNvSpPr/>
          <p:nvPr/>
        </p:nvSpPr>
        <p:spPr>
          <a:xfrm>
            <a:off x="819806" y="2511972"/>
            <a:ext cx="10888717" cy="2554545"/>
          </a:xfrm>
          <a:prstGeom prst="rect">
            <a:avLst/>
          </a:prstGeom>
        </p:spPr>
        <p:txBody>
          <a:bodyPr wrap="square">
            <a:spAutoFit/>
          </a:bodyPr>
          <a:lstStyle/>
          <a:p>
            <a:r>
              <a:rPr lang="pl-PL" sz="4000" dirty="0" smtClean="0">
                <a:ln w="3175" cmpd="sng">
                  <a:noFill/>
                </a:ln>
                <a:solidFill>
                  <a:prstClr val="black">
                    <a:lumMod val="85000"/>
                    <a:lumOff val="15000"/>
                  </a:prstClr>
                </a:solidFill>
                <a:ea typeface="+mj-ea"/>
                <a:cs typeface="+mj-cs"/>
              </a:rPr>
              <a:t>kontakt: </a:t>
            </a:r>
            <a:r>
              <a:rPr lang="pl-PL" sz="4000" dirty="0" err="1" smtClean="0">
                <a:ln w="3175" cmpd="sng">
                  <a:noFill/>
                </a:ln>
                <a:solidFill>
                  <a:prstClr val="black">
                    <a:lumMod val="85000"/>
                    <a:lumOff val="15000"/>
                  </a:prstClr>
                </a:solidFill>
                <a:ea typeface="+mj-ea"/>
                <a:cs typeface="+mj-cs"/>
              </a:rPr>
              <a:t>anna.dzieciolowska@uwr.edu.pl</a:t>
            </a:r>
            <a:r>
              <a:rPr lang="pl-PL" sz="4000" dirty="0" smtClean="0">
                <a:ln w="3175" cmpd="sng">
                  <a:noFill/>
                </a:ln>
                <a:solidFill>
                  <a:prstClr val="black">
                    <a:lumMod val="85000"/>
                    <a:lumOff val="15000"/>
                  </a:prstClr>
                </a:solidFill>
                <a:ea typeface="+mj-ea"/>
                <a:cs typeface="+mj-cs"/>
              </a:rPr>
              <a:t/>
            </a:r>
            <a:br>
              <a:rPr lang="pl-PL" sz="4000" dirty="0" smtClean="0">
                <a:ln w="3175" cmpd="sng">
                  <a:noFill/>
                </a:ln>
                <a:solidFill>
                  <a:prstClr val="black">
                    <a:lumMod val="85000"/>
                    <a:lumOff val="15000"/>
                  </a:prstClr>
                </a:solidFill>
                <a:ea typeface="+mj-ea"/>
                <a:cs typeface="+mj-cs"/>
              </a:rPr>
            </a:br>
            <a:r>
              <a:rPr lang="pl-PL" sz="4000" dirty="0" smtClean="0">
                <a:ln w="3175" cmpd="sng">
                  <a:noFill/>
                </a:ln>
                <a:solidFill>
                  <a:prstClr val="black">
                    <a:lumMod val="85000"/>
                    <a:lumOff val="15000"/>
                  </a:prstClr>
                </a:solidFill>
                <a:ea typeface="+mj-ea"/>
                <a:cs typeface="+mj-cs"/>
              </a:rPr>
              <a:t>konsultacje: w trybie zdalnym w aplikacji MS </a:t>
            </a:r>
            <a:r>
              <a:rPr lang="pl-PL" sz="4000" dirty="0" err="1" smtClean="0">
                <a:ln w="3175" cmpd="sng">
                  <a:noFill/>
                </a:ln>
                <a:solidFill>
                  <a:prstClr val="black">
                    <a:lumMod val="85000"/>
                    <a:lumOff val="15000"/>
                  </a:prstClr>
                </a:solidFill>
                <a:ea typeface="+mj-ea"/>
                <a:cs typeface="+mj-cs"/>
              </a:rPr>
              <a:t>Teams</a:t>
            </a:r>
            <a:r>
              <a:rPr lang="pl-PL" sz="4000" dirty="0" smtClean="0">
                <a:ln w="3175" cmpd="sng">
                  <a:noFill/>
                </a:ln>
                <a:solidFill>
                  <a:prstClr val="black">
                    <a:lumMod val="85000"/>
                    <a:lumOff val="15000"/>
                  </a:prstClr>
                </a:solidFill>
                <a:ea typeface="+mj-ea"/>
                <a:cs typeface="+mj-cs"/>
              </a:rPr>
              <a:t>, link do grupy oraz terminy są podane na stronie osobistej</a:t>
            </a:r>
            <a:endParaRPr lang="pl-PL" sz="1600" dirty="0"/>
          </a:p>
        </p:txBody>
      </p:sp>
    </p:spTree>
    <p:extLst>
      <p:ext uri="{BB962C8B-B14F-4D97-AF65-F5344CB8AC3E}">
        <p14:creationId xmlns="" xmlns:p14="http://schemas.microsoft.com/office/powerpoint/2010/main" val="2605759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F5004DD-5991-42F7-80C6-FF44491897B2}"/>
              </a:ext>
            </a:extLst>
          </p:cNvPr>
          <p:cNvSpPr>
            <a:spLocks noGrp="1"/>
          </p:cNvSpPr>
          <p:nvPr>
            <p:ph type="title"/>
          </p:nvPr>
        </p:nvSpPr>
        <p:spPr/>
        <p:txBody>
          <a:bodyPr>
            <a:normAutofit/>
          </a:bodyPr>
          <a:lstStyle/>
          <a:p>
            <a:r>
              <a:rPr lang="pl-PL" b="1" dirty="0"/>
              <a:t>Podział organów procesowych </a:t>
            </a:r>
            <a:r>
              <a:rPr lang="pl-PL" dirty="0"/>
              <a:t/>
            </a:r>
            <a:br>
              <a:rPr lang="pl-PL" dirty="0"/>
            </a:br>
            <a:r>
              <a:rPr lang="pl-PL" sz="2800" dirty="0"/>
              <a:t>(w zależności od stadium procesu)</a:t>
            </a:r>
            <a:endParaRPr lang="pl-PL" dirty="0"/>
          </a:p>
        </p:txBody>
      </p:sp>
      <p:sp>
        <p:nvSpPr>
          <p:cNvPr id="4" name="Owal 3">
            <a:extLst>
              <a:ext uri="{FF2B5EF4-FFF2-40B4-BE49-F238E27FC236}">
                <a16:creationId xmlns="" xmlns:a16="http://schemas.microsoft.com/office/drawing/2014/main" id="{81E0BEFB-0176-43F4-8BF0-3C764D441A9D}"/>
              </a:ext>
            </a:extLst>
          </p:cNvPr>
          <p:cNvSpPr/>
          <p:nvPr/>
        </p:nvSpPr>
        <p:spPr>
          <a:xfrm>
            <a:off x="1088571" y="2780524"/>
            <a:ext cx="3184848" cy="2593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Organy postępowania</a:t>
            </a:r>
          </a:p>
          <a:p>
            <a:pPr algn="ctr"/>
            <a:r>
              <a:rPr lang="pl-PL" sz="2000" b="1" dirty="0"/>
              <a:t>przygotowawczego</a:t>
            </a:r>
          </a:p>
        </p:txBody>
      </p:sp>
      <p:sp>
        <p:nvSpPr>
          <p:cNvPr id="5" name="Owal 4">
            <a:extLst>
              <a:ext uri="{FF2B5EF4-FFF2-40B4-BE49-F238E27FC236}">
                <a16:creationId xmlns="" xmlns:a16="http://schemas.microsoft.com/office/drawing/2014/main" id="{69A91509-91F9-4609-AD87-D1389D7396AD}"/>
              </a:ext>
            </a:extLst>
          </p:cNvPr>
          <p:cNvSpPr/>
          <p:nvPr/>
        </p:nvSpPr>
        <p:spPr>
          <a:xfrm>
            <a:off x="4777273" y="3011368"/>
            <a:ext cx="2911151" cy="24446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Organy postępowania</a:t>
            </a:r>
          </a:p>
          <a:p>
            <a:pPr algn="ctr"/>
            <a:r>
              <a:rPr lang="pl-PL" sz="2400" b="1" dirty="0"/>
              <a:t>sądowego</a:t>
            </a:r>
          </a:p>
        </p:txBody>
      </p:sp>
      <p:sp>
        <p:nvSpPr>
          <p:cNvPr id="6" name="Owal 5">
            <a:extLst>
              <a:ext uri="{FF2B5EF4-FFF2-40B4-BE49-F238E27FC236}">
                <a16:creationId xmlns="" xmlns:a16="http://schemas.microsoft.com/office/drawing/2014/main" id="{E9681E75-A18B-4E3F-B980-A49340E60B42}"/>
              </a:ext>
            </a:extLst>
          </p:cNvPr>
          <p:cNvSpPr/>
          <p:nvPr/>
        </p:nvSpPr>
        <p:spPr>
          <a:xfrm>
            <a:off x="8192278" y="2780523"/>
            <a:ext cx="2911151" cy="2593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Organy postępowania</a:t>
            </a:r>
          </a:p>
          <a:p>
            <a:pPr algn="ctr"/>
            <a:r>
              <a:rPr lang="pl-PL" sz="2000" b="1" dirty="0"/>
              <a:t>wykonawczego</a:t>
            </a:r>
          </a:p>
        </p:txBody>
      </p:sp>
    </p:spTree>
    <p:extLst>
      <p:ext uri="{BB962C8B-B14F-4D97-AF65-F5344CB8AC3E}">
        <p14:creationId xmlns="" xmlns:p14="http://schemas.microsoft.com/office/powerpoint/2010/main" val="13074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 xmlns:a16="http://schemas.microsoft.com/office/drawing/2014/main" id="{FC67DA6C-8309-412C-AE00-2130BFCB1B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 xmlns:a16="http://schemas.microsoft.com/office/drawing/2014/main" id="{0265F1BD-4861-49D8-A86E-2B172B361BD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45" name="Picture 44">
              <a:extLst>
                <a:ext uri="{FF2B5EF4-FFF2-40B4-BE49-F238E27FC236}">
                  <a16:creationId xmlns="" xmlns:a16="http://schemas.microsoft.com/office/drawing/2014/main" id="{DB4970A5-A0AC-4011-B050-85C241AD3258}"/>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46" name="Rectangle 45">
              <a:extLst>
                <a:ext uri="{FF2B5EF4-FFF2-40B4-BE49-F238E27FC236}">
                  <a16:creationId xmlns="" xmlns:a16="http://schemas.microsoft.com/office/drawing/2014/main" id="{F5887F88-EE52-408B-BB7E-44543B577D2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7" name="Picture 46">
              <a:extLst>
                <a:ext uri="{FF2B5EF4-FFF2-40B4-BE49-F238E27FC236}">
                  <a16:creationId xmlns="" xmlns:a16="http://schemas.microsoft.com/office/drawing/2014/main" id="{A958E468-5B42-4219-BBD8-C1E42D72B388}"/>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48" name="Picture 47">
              <a:extLst>
                <a:ext uri="{FF2B5EF4-FFF2-40B4-BE49-F238E27FC236}">
                  <a16:creationId xmlns="" xmlns:a16="http://schemas.microsoft.com/office/drawing/2014/main" id="{2F19D3D2-543E-46C0-99F9-C63585647122}"/>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ytuł 1">
            <a:extLst>
              <a:ext uri="{FF2B5EF4-FFF2-40B4-BE49-F238E27FC236}">
                <a16:creationId xmlns="" xmlns:a16="http://schemas.microsoft.com/office/drawing/2014/main" id="{3D3A47BE-C202-4A50-82A8-429CC488F8D6}"/>
              </a:ext>
            </a:extLst>
          </p:cNvPr>
          <p:cNvSpPr>
            <a:spLocks noGrp="1"/>
          </p:cNvSpPr>
          <p:nvPr>
            <p:ph type="title"/>
          </p:nvPr>
        </p:nvSpPr>
        <p:spPr>
          <a:xfrm>
            <a:off x="1170564" y="982132"/>
            <a:ext cx="4667015" cy="1303867"/>
          </a:xfrm>
        </p:spPr>
        <p:txBody>
          <a:bodyPr>
            <a:normAutofit/>
          </a:bodyPr>
          <a:lstStyle/>
          <a:p>
            <a:pPr>
              <a:lnSpc>
                <a:spcPct val="90000"/>
              </a:lnSpc>
            </a:pPr>
            <a:r>
              <a:rPr lang="pl-PL" sz="3700" b="1"/>
              <a:t>Organy postępowania przygotowawczego</a:t>
            </a:r>
          </a:p>
        </p:txBody>
      </p:sp>
      <p:cxnSp>
        <p:nvCxnSpPr>
          <p:cNvPr id="50" name="Straight Connector 49">
            <a:extLst>
              <a:ext uri="{FF2B5EF4-FFF2-40B4-BE49-F238E27FC236}">
                <a16:creationId xmlns="" xmlns:a16="http://schemas.microsoft.com/office/drawing/2014/main" id="{88C962A0-AE17-42B0-87F6-8B05C334FA1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492391"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ymbol zastępczy zawartości 2">
            <a:extLst>
              <a:ext uri="{FF2B5EF4-FFF2-40B4-BE49-F238E27FC236}">
                <a16:creationId xmlns="" xmlns:a16="http://schemas.microsoft.com/office/drawing/2014/main" id="{DF3E5DEB-8157-4921-8E96-271F077E47C4}"/>
              </a:ext>
            </a:extLst>
          </p:cNvPr>
          <p:cNvSpPr>
            <a:spLocks noGrp="1"/>
          </p:cNvSpPr>
          <p:nvPr>
            <p:ph idx="1"/>
          </p:nvPr>
        </p:nvSpPr>
        <p:spPr>
          <a:xfrm>
            <a:off x="1167385" y="2556932"/>
            <a:ext cx="4673373" cy="3318936"/>
          </a:xfrm>
        </p:spPr>
        <p:txBody>
          <a:bodyPr>
            <a:normAutofit/>
          </a:bodyPr>
          <a:lstStyle/>
          <a:p>
            <a:pPr>
              <a:lnSpc>
                <a:spcPct val="90000"/>
              </a:lnSpc>
            </a:pPr>
            <a:r>
              <a:rPr lang="pl-PL" sz="1500"/>
              <a:t> </a:t>
            </a:r>
            <a:r>
              <a:rPr lang="pl-PL" sz="1500" b="1"/>
              <a:t>Organy prowadzące postępowanie </a:t>
            </a:r>
            <a:r>
              <a:rPr lang="pl-PL" sz="1500"/>
              <a:t>– bezpośrednio zaangażowane w dane postępowanie, same przeprowadzają czynności dowodowe/ podejmują czynności procesowe i wydają decyzje w celu realizacji zadań procesu karnego.</a:t>
            </a:r>
          </a:p>
          <a:p>
            <a:pPr marL="0" indent="0">
              <a:lnSpc>
                <a:spcPct val="90000"/>
              </a:lnSpc>
              <a:buNone/>
            </a:pPr>
            <a:r>
              <a:rPr lang="pl-PL" sz="1500"/>
              <a:t>(np. prokurator, Policja, inne organy w zakresie swojej właściwości- urząd skarbowy w sprawach kontroli skarbowej, CBA).</a:t>
            </a:r>
          </a:p>
          <a:p>
            <a:pPr>
              <a:lnSpc>
                <a:spcPct val="90000"/>
              </a:lnSpc>
            </a:pPr>
            <a:r>
              <a:rPr lang="pl-PL" sz="1500" b="1"/>
              <a:t>Organy nadzorujące postępowanie –</a:t>
            </a:r>
            <a:r>
              <a:rPr lang="pl-PL" sz="1500"/>
              <a:t> nie angażujące się w postępowanie bezpośrednio. Pełnią funkcje nadzorcze oraz kontrolne (np. sąd, prokurator- gdy nie prowadzi postępowania przygotowawczego).</a:t>
            </a:r>
          </a:p>
        </p:txBody>
      </p:sp>
      <p:pic>
        <p:nvPicPr>
          <p:cNvPr id="7" name="Obraz 6">
            <a:extLst>
              <a:ext uri="{FF2B5EF4-FFF2-40B4-BE49-F238E27FC236}">
                <a16:creationId xmlns="" xmlns:a16="http://schemas.microsoft.com/office/drawing/2014/main" id="{91080091-1851-4E1C-9CE2-1D7AAAE3D96C}"/>
              </a:ext>
            </a:extLst>
          </p:cNvPr>
          <p:cNvPicPr>
            <a:picLocks noChangeAspect="1"/>
          </p:cNvPicPr>
          <p:nvPr/>
        </p:nvPicPr>
        <p:blipFill>
          <a:blip r:embed="rId5"/>
          <a:stretch>
            <a:fillRect/>
          </a:stretch>
        </p:blipFill>
        <p:spPr>
          <a:xfrm>
            <a:off x="5987304" y="1515987"/>
            <a:ext cx="2498893" cy="1885828"/>
          </a:xfrm>
          <a:prstGeom prst="rect">
            <a:avLst/>
          </a:prstGeom>
        </p:spPr>
      </p:pic>
      <p:pic>
        <p:nvPicPr>
          <p:cNvPr id="5" name="Obraz 4">
            <a:extLst>
              <a:ext uri="{FF2B5EF4-FFF2-40B4-BE49-F238E27FC236}">
                <a16:creationId xmlns="" xmlns:a16="http://schemas.microsoft.com/office/drawing/2014/main" id="{3396BB4E-77CD-4D2B-BC5A-65F0C660998A}"/>
              </a:ext>
            </a:extLst>
          </p:cNvPr>
          <p:cNvPicPr>
            <a:picLocks noChangeAspect="1"/>
          </p:cNvPicPr>
          <p:nvPr/>
        </p:nvPicPr>
        <p:blipFill rotWithShape="1">
          <a:blip r:embed="rId6"/>
          <a:srcRect l="10044" r="11260" b="-2"/>
          <a:stretch/>
        </p:blipFill>
        <p:spPr>
          <a:xfrm>
            <a:off x="6312311" y="3400676"/>
            <a:ext cx="2254703" cy="2176615"/>
          </a:xfrm>
          <a:prstGeom prst="rect">
            <a:avLst/>
          </a:prstGeom>
        </p:spPr>
      </p:pic>
      <p:pic>
        <p:nvPicPr>
          <p:cNvPr id="6" name="Obraz 5">
            <a:extLst>
              <a:ext uri="{FF2B5EF4-FFF2-40B4-BE49-F238E27FC236}">
                <a16:creationId xmlns="" xmlns:a16="http://schemas.microsoft.com/office/drawing/2014/main" id="{361F6306-B3E9-4C58-B33F-CC1460D21E4E}"/>
              </a:ext>
            </a:extLst>
          </p:cNvPr>
          <p:cNvPicPr>
            <a:picLocks noChangeAspect="1"/>
          </p:cNvPicPr>
          <p:nvPr/>
        </p:nvPicPr>
        <p:blipFill rotWithShape="1">
          <a:blip r:embed="rId7"/>
          <a:srcRect t="22166" r="-2" b="-2"/>
          <a:stretch/>
        </p:blipFill>
        <p:spPr>
          <a:xfrm>
            <a:off x="8724859" y="1857040"/>
            <a:ext cx="2254829" cy="1061795"/>
          </a:xfrm>
          <a:prstGeom prst="rect">
            <a:avLst/>
          </a:prstGeom>
        </p:spPr>
      </p:pic>
      <p:pic>
        <p:nvPicPr>
          <p:cNvPr id="4" name="Obraz 3">
            <a:extLst>
              <a:ext uri="{FF2B5EF4-FFF2-40B4-BE49-F238E27FC236}">
                <a16:creationId xmlns="" xmlns:a16="http://schemas.microsoft.com/office/drawing/2014/main" id="{88E6BBCB-9F61-4BB6-96FD-4548FD4527E2}"/>
              </a:ext>
            </a:extLst>
          </p:cNvPr>
          <p:cNvPicPr>
            <a:picLocks noChangeAspect="1"/>
          </p:cNvPicPr>
          <p:nvPr/>
        </p:nvPicPr>
        <p:blipFill rotWithShape="1">
          <a:blip r:embed="rId8"/>
          <a:srcRect l="40985" r="11169" b="2"/>
          <a:stretch/>
        </p:blipFill>
        <p:spPr>
          <a:xfrm>
            <a:off x="8854994" y="3673098"/>
            <a:ext cx="1966300" cy="1953932"/>
          </a:xfrm>
          <a:prstGeom prst="rect">
            <a:avLst/>
          </a:prstGeom>
        </p:spPr>
      </p:pic>
    </p:spTree>
    <p:extLst>
      <p:ext uri="{BB962C8B-B14F-4D97-AF65-F5344CB8AC3E}">
        <p14:creationId xmlns="" xmlns:p14="http://schemas.microsoft.com/office/powerpoint/2010/main" val="1426930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91544" y="692696"/>
          <a:ext cx="8291264" cy="5098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475479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8229600" cy="850106"/>
          </a:xfrm>
        </p:spPr>
        <p:txBody>
          <a:bodyPr/>
          <a:lstStyle/>
          <a:p>
            <a:pPr algn="ctr"/>
            <a:r>
              <a:rPr lang="pl-PL" dirty="0"/>
              <a:t>Prokurator</a:t>
            </a:r>
          </a:p>
        </p:txBody>
      </p:sp>
      <p:sp>
        <p:nvSpPr>
          <p:cNvPr id="2" name="Content Placeholder 1"/>
          <p:cNvSpPr>
            <a:spLocks noGrp="1"/>
          </p:cNvSpPr>
          <p:nvPr>
            <p:ph idx="1"/>
          </p:nvPr>
        </p:nvSpPr>
        <p:spPr>
          <a:xfrm>
            <a:off x="1847528" y="1124744"/>
            <a:ext cx="8496944" cy="5256584"/>
          </a:xfrm>
        </p:spPr>
        <p:txBody>
          <a:bodyPr>
            <a:normAutofit fontScale="92500" lnSpcReduction="10000"/>
          </a:bodyPr>
          <a:lstStyle/>
          <a:p>
            <a:pPr algn="just"/>
            <a:r>
              <a:rPr lang="pl-PL" dirty="0"/>
              <a:t>Jako </a:t>
            </a:r>
            <a:r>
              <a:rPr lang="pl-PL" b="1" dirty="0"/>
              <a:t>organ</a:t>
            </a:r>
            <a:r>
              <a:rPr lang="pl-PL" dirty="0"/>
              <a:t> postępowania przygotowawczego - prokurator jest przede wszystkim </a:t>
            </a:r>
            <a:r>
              <a:rPr lang="pl-PL" i="1" dirty="0"/>
              <a:t>dominus litis </a:t>
            </a:r>
            <a:r>
              <a:rPr lang="pl-PL" dirty="0"/>
              <a:t>tego etapu procesu i występuje  jako organ kierowniczy postępowania przygotowawczego i z tego względu ustawa wyposaża go w szereg kompetencji.</a:t>
            </a:r>
          </a:p>
          <a:p>
            <a:pPr marL="109728" indent="0" algn="just">
              <a:buNone/>
            </a:pPr>
            <a:endParaRPr lang="pl-PL" dirty="0"/>
          </a:p>
          <a:p>
            <a:pPr algn="just"/>
            <a:r>
              <a:rPr lang="pl-PL" b="1" dirty="0"/>
              <a:t>Oskarżyciel publiczny </a:t>
            </a:r>
            <a:r>
              <a:rPr lang="pl-PL" dirty="0"/>
              <a:t>jest stroną postępowania, która nie reprezentuje w nim swojego prywatnego interesu, ale interes publiczny, który z uwagi na rozdział kompetencji między organami państwowymi staje się jakby „własnym” interesem prawnym oskarżyciela</a:t>
            </a:r>
          </a:p>
          <a:p>
            <a:pPr marL="109728" indent="0" algn="just">
              <a:buNone/>
            </a:pPr>
            <a:endParaRPr lang="pl-PL" dirty="0"/>
          </a:p>
          <a:p>
            <a:pPr algn="just"/>
            <a:r>
              <a:rPr lang="pl-PL" b="1" dirty="0"/>
              <a:t>Rzecznik interesu społecznego- </a:t>
            </a:r>
            <a:r>
              <a:rPr lang="pl-PL" dirty="0"/>
              <a:t>to pewna kategoria pośrednia między stronami, a przedstawicielami procesowymi stron. Podobnie jak strona, dysponuje on przewidzianą przez prawo sumą uprawnień do procesowej obrony interesów, która to tworzy swoistą rolę procesową.  Nie jest to jego własny interes, ale zawsze jest z nim w odpowiedni sposób związany. </a:t>
            </a:r>
          </a:p>
        </p:txBody>
      </p:sp>
    </p:spTree>
    <p:extLst>
      <p:ext uri="{BB962C8B-B14F-4D97-AF65-F5344CB8AC3E}">
        <p14:creationId xmlns="" xmlns:p14="http://schemas.microsoft.com/office/powerpoint/2010/main" val="2984012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i nadzorujące</a:t>
            </a:r>
          </a:p>
        </p:txBody>
      </p:sp>
      <p:sp>
        <p:nvSpPr>
          <p:cNvPr id="3" name="Symbol zastępczy zawartości 2"/>
          <p:cNvSpPr>
            <a:spLocks noGrp="1"/>
          </p:cNvSpPr>
          <p:nvPr>
            <p:ph idx="1"/>
          </p:nvPr>
        </p:nvSpPr>
        <p:spPr/>
        <p:txBody>
          <a:bodyPr>
            <a:normAutofit/>
          </a:bodyPr>
          <a:lstStyle/>
          <a:p>
            <a:r>
              <a:rPr lang="pl-PL" b="1" dirty="0"/>
              <a:t>Organy prowadzące</a:t>
            </a:r>
            <a:r>
              <a:rPr lang="pl-PL" dirty="0"/>
              <a:t> są to organy państwowe, które same przeprowadzają czynności dowodowe w postępowaniu przygotowawczym, choćby zakres tych czynności był ściśle ograniczony.</a:t>
            </a:r>
          </a:p>
          <a:p>
            <a:r>
              <a:rPr lang="pl-PL" b="1" dirty="0"/>
              <a:t>Organem nadzorującym</a:t>
            </a:r>
            <a:r>
              <a:rPr lang="pl-PL" dirty="0"/>
              <a:t> jest organ, który w zasadzie nie przeprowadza postępowania bezpośrednio, lecz czuwa nad zgodnością postępowania z prawem i dba o jego sprawność</a:t>
            </a:r>
            <a:endParaRPr lang="pl-PL" b="1" dirty="0"/>
          </a:p>
        </p:txBody>
      </p:sp>
    </p:spTree>
    <p:extLst>
      <p:ext uri="{BB962C8B-B14F-4D97-AF65-F5344CB8AC3E}">
        <p14:creationId xmlns="" xmlns:p14="http://schemas.microsoft.com/office/powerpoint/2010/main" val="1067770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postępowania przygotowawczego</a:t>
            </a:r>
          </a:p>
        </p:txBody>
      </p:sp>
      <p:sp>
        <p:nvSpPr>
          <p:cNvPr id="3" name="Symbol zastępczy zawartości 2"/>
          <p:cNvSpPr>
            <a:spLocks noGrp="1"/>
          </p:cNvSpPr>
          <p:nvPr>
            <p:ph idx="1"/>
          </p:nvPr>
        </p:nvSpPr>
        <p:spPr/>
        <p:txBody>
          <a:bodyPr>
            <a:normAutofit/>
          </a:bodyPr>
          <a:lstStyle/>
          <a:p>
            <a:r>
              <a:rPr lang="pl-PL" b="1" dirty="0"/>
              <a:t>Śledztwo </a:t>
            </a:r>
            <a:r>
              <a:rPr lang="pl-PL" dirty="0"/>
              <a:t>prowadzi:</a:t>
            </a:r>
          </a:p>
          <a:p>
            <a:pPr lvl="1"/>
            <a:r>
              <a:rPr lang="pl-PL" b="1" dirty="0"/>
              <a:t>prokurator</a:t>
            </a:r>
            <a:r>
              <a:rPr lang="pl-PL" dirty="0"/>
              <a:t> (art. 311 § 1 k.p.k.);</a:t>
            </a:r>
          </a:p>
          <a:p>
            <a:pPr lvl="1"/>
            <a:r>
              <a:rPr lang="pl-PL" b="1" dirty="0"/>
              <a:t>Policja</a:t>
            </a:r>
            <a:r>
              <a:rPr lang="pl-PL" dirty="0"/>
              <a:t>, jeżeli prokurator powierzy jej prowadzenie śledztwa w całości lub w określonym zakresie albo dokonanie poszczególnych czynności (art. 311 § 2 k.p.k.);</a:t>
            </a:r>
          </a:p>
          <a:p>
            <a:pPr lvl="1"/>
            <a:r>
              <a:rPr lang="pl-PL" b="1" dirty="0"/>
              <a:t>Straż Graniczna, ABW, Służba Celna, CBA, Żandarmeria Wojskowa</a:t>
            </a:r>
            <a:r>
              <a:rPr lang="pl-PL" dirty="0"/>
              <a:t> oraz inne przewidziane w przepisach szczególnych, np. Państwowa Straż Łowiecka (art. 312 pkt 1 i 2 k.p.k.).</a:t>
            </a:r>
            <a:endParaRPr lang="pl-PL" b="1" dirty="0"/>
          </a:p>
        </p:txBody>
      </p:sp>
    </p:spTree>
    <p:extLst>
      <p:ext uri="{BB962C8B-B14F-4D97-AF65-F5344CB8AC3E}">
        <p14:creationId xmlns="" xmlns:p14="http://schemas.microsoft.com/office/powerpoint/2010/main" val="777413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postępowania przygotowawczego</a:t>
            </a:r>
            <a:endParaRPr lang="pl-PL" dirty="0"/>
          </a:p>
        </p:txBody>
      </p:sp>
      <p:sp>
        <p:nvSpPr>
          <p:cNvPr id="3" name="Symbol zastępczy zawartości 2"/>
          <p:cNvSpPr>
            <a:spLocks noGrp="1"/>
          </p:cNvSpPr>
          <p:nvPr>
            <p:ph idx="1"/>
          </p:nvPr>
        </p:nvSpPr>
        <p:spPr/>
        <p:txBody>
          <a:bodyPr>
            <a:normAutofit/>
          </a:bodyPr>
          <a:lstStyle/>
          <a:p>
            <a:r>
              <a:rPr lang="pl-PL" b="1" dirty="0"/>
              <a:t>Dochodzenie </a:t>
            </a:r>
            <a:r>
              <a:rPr lang="pl-PL" dirty="0"/>
              <a:t>prowadzi:</a:t>
            </a:r>
          </a:p>
          <a:p>
            <a:pPr lvl="1"/>
            <a:r>
              <a:rPr lang="pl-PL" b="1" dirty="0"/>
              <a:t>Policja</a:t>
            </a:r>
            <a:r>
              <a:rPr lang="pl-PL" dirty="0"/>
              <a:t>, która jest klasycznym organem dochodzenia (art. 325a § 1 k.p.k.),</a:t>
            </a:r>
          </a:p>
          <a:p>
            <a:pPr lvl="1"/>
            <a:r>
              <a:rPr lang="pl-PL" b="1" dirty="0"/>
              <a:t>prokurator</a:t>
            </a:r>
            <a:r>
              <a:rPr lang="pl-PL" dirty="0"/>
              <a:t>, jeżeli ze względu na wagę lub zawiłość sprawy tak postanowi (art. 325a § 1 </a:t>
            </a:r>
            <a:r>
              <a:rPr lang="pl-PL" i="1" dirty="0"/>
              <a:t>in fine</a:t>
            </a:r>
            <a:r>
              <a:rPr lang="pl-PL" dirty="0"/>
              <a:t>),</a:t>
            </a:r>
          </a:p>
          <a:p>
            <a:pPr lvl="1"/>
            <a:r>
              <a:rPr lang="pl-PL" b="1" dirty="0"/>
              <a:t>organy Straży Granicznej, CBA, ABW </a:t>
            </a:r>
            <a:r>
              <a:rPr lang="pl-PL" dirty="0"/>
              <a:t>w sprawach należących do ich właściwości,</a:t>
            </a:r>
          </a:p>
          <a:p>
            <a:pPr lvl="1"/>
            <a:r>
              <a:rPr lang="pl-PL" b="1" dirty="0"/>
              <a:t>finansowe organy dochodzenia </a:t>
            </a:r>
            <a:r>
              <a:rPr lang="pl-PL" dirty="0"/>
              <a:t>w zakresie ich właściwości,</a:t>
            </a:r>
          </a:p>
          <a:p>
            <a:pPr lvl="1"/>
            <a:r>
              <a:rPr lang="pl-PL" dirty="0"/>
              <a:t>inne uprawnione organy, np. organy Inspekcji Handlowej, funkcjonariusze Straży Leśnej, etc.</a:t>
            </a:r>
          </a:p>
        </p:txBody>
      </p:sp>
    </p:spTree>
    <p:extLst>
      <p:ext uri="{BB962C8B-B14F-4D97-AF65-F5344CB8AC3E}">
        <p14:creationId xmlns="" xmlns:p14="http://schemas.microsoft.com/office/powerpoint/2010/main" val="221720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postępowania przygotowawczego</a:t>
            </a:r>
            <a:endParaRPr lang="pl-PL" dirty="0"/>
          </a:p>
        </p:txBody>
      </p:sp>
      <p:sp>
        <p:nvSpPr>
          <p:cNvPr id="3" name="Symbol zastępczy zawartości 2"/>
          <p:cNvSpPr>
            <a:spLocks noGrp="1"/>
          </p:cNvSpPr>
          <p:nvPr>
            <p:ph idx="1"/>
          </p:nvPr>
        </p:nvSpPr>
        <p:spPr/>
        <p:txBody>
          <a:bodyPr>
            <a:normAutofit/>
          </a:bodyPr>
          <a:lstStyle/>
          <a:p>
            <a:r>
              <a:rPr lang="pl-PL" b="1" dirty="0"/>
              <a:t>Organami nadzorującymi postępowanie przygotowawcze są:</a:t>
            </a:r>
          </a:p>
          <a:p>
            <a:pPr lvl="1"/>
            <a:r>
              <a:rPr lang="pl-PL" b="1" u="sng" dirty="0"/>
              <a:t>prokurator</a:t>
            </a:r>
            <a:r>
              <a:rPr lang="pl-PL" dirty="0"/>
              <a:t>, którego zakres uprawnień w dziedzinie nadzoru określają art. 311 § 6 oraz art. 326-328 k.p.k.;</a:t>
            </a:r>
          </a:p>
          <a:p>
            <a:pPr lvl="1"/>
            <a:r>
              <a:rPr lang="pl-PL" b="1" u="sng" dirty="0"/>
              <a:t>sąd</a:t>
            </a:r>
            <a:r>
              <a:rPr lang="pl-PL" dirty="0"/>
              <a:t>, któremu k.p.k. zastrzega:</a:t>
            </a:r>
          </a:p>
          <a:p>
            <a:pPr lvl="2"/>
            <a:r>
              <a:rPr lang="pl-PL" dirty="0"/>
              <a:t>wyłączność niektórych decyzji,</a:t>
            </a:r>
          </a:p>
          <a:p>
            <a:pPr lvl="2"/>
            <a:r>
              <a:rPr lang="pl-PL" dirty="0"/>
              <a:t>rozpoznawanie zażalenia na niektóre postanowienia prokuratora,</a:t>
            </a:r>
          </a:p>
          <a:p>
            <a:pPr lvl="2"/>
            <a:r>
              <a:rPr lang="pl-PL" dirty="0"/>
              <a:t>upoważnia do niektórych czynności dowodowych.</a:t>
            </a:r>
          </a:p>
        </p:txBody>
      </p:sp>
    </p:spTree>
    <p:extLst>
      <p:ext uri="{BB962C8B-B14F-4D97-AF65-F5344CB8AC3E}">
        <p14:creationId xmlns="" xmlns:p14="http://schemas.microsoft.com/office/powerpoint/2010/main" val="455926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b="1" dirty="0"/>
              <a:t>Organy postępowania sądowego</a:t>
            </a:r>
          </a:p>
        </p:txBody>
      </p:sp>
      <p:sp>
        <p:nvSpPr>
          <p:cNvPr id="3" name="Symbol zastępczy zawartości 2"/>
          <p:cNvSpPr>
            <a:spLocks noGrp="1"/>
          </p:cNvSpPr>
          <p:nvPr>
            <p:ph idx="1"/>
          </p:nvPr>
        </p:nvSpPr>
        <p:spPr/>
        <p:txBody>
          <a:bodyPr/>
          <a:lstStyle/>
          <a:p>
            <a:r>
              <a:rPr lang="pl-PL" b="1" dirty="0"/>
              <a:t>Organy postępowania jurysdykcyjnego:</a:t>
            </a:r>
          </a:p>
          <a:p>
            <a:pPr lvl="1"/>
            <a:r>
              <a:rPr lang="pl-PL" b="1" dirty="0"/>
              <a:t>sąd</a:t>
            </a:r>
            <a:r>
              <a:rPr lang="pl-PL" dirty="0"/>
              <a:t> w znaczeniu składu orzekającego,</a:t>
            </a:r>
          </a:p>
          <a:p>
            <a:pPr lvl="1"/>
            <a:r>
              <a:rPr lang="pl-PL" b="1" dirty="0"/>
              <a:t>przewodniczący rozprawy (składu orzekającego) lub prowadzący posiedzenie pojednawcze,</a:t>
            </a:r>
          </a:p>
          <a:p>
            <a:pPr lvl="1"/>
            <a:r>
              <a:rPr lang="pl-PL" b="1" dirty="0"/>
              <a:t>prezes sądu (przewodniczący wydziału)</a:t>
            </a:r>
            <a:r>
              <a:rPr lang="pl-PL" dirty="0"/>
              <a:t>, który nie działa tylko jako organ administracyjny w sądzie, ale i wykonuje wiele czynności procesowych, z reguły bardzo istotnych w procesie, przesądzających o jego dalszym toku.</a:t>
            </a:r>
            <a:endParaRPr lang="pl-PL" b="1" dirty="0"/>
          </a:p>
        </p:txBody>
      </p:sp>
    </p:spTree>
    <p:extLst>
      <p:ext uri="{BB962C8B-B14F-4D97-AF65-F5344CB8AC3E}">
        <p14:creationId xmlns="" xmlns:p14="http://schemas.microsoft.com/office/powerpoint/2010/main" val="1432346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pl-PL" dirty="0">
                <a:latin typeface="+mn-lt"/>
              </a:rPr>
              <a:t>Sąd jako organ postępowania karnego</a:t>
            </a:r>
          </a:p>
        </p:txBody>
      </p:sp>
      <p:sp>
        <p:nvSpPr>
          <p:cNvPr id="2" name="Content Placeholder 1"/>
          <p:cNvSpPr>
            <a:spLocks noGrp="1"/>
          </p:cNvSpPr>
          <p:nvPr>
            <p:ph idx="1"/>
          </p:nvPr>
        </p:nvSpPr>
        <p:spPr/>
        <p:txBody>
          <a:bodyPr>
            <a:normAutofit fontScale="92500"/>
          </a:bodyPr>
          <a:lstStyle/>
          <a:p>
            <a:pPr algn="just"/>
            <a:r>
              <a:rPr lang="pl-PL" b="1" dirty="0"/>
              <a:t>Centralne miejsce sądu w procesie karnym</a:t>
            </a:r>
            <a:r>
              <a:rPr lang="pl-PL" dirty="0"/>
              <a:t>, który m.in. </a:t>
            </a:r>
            <a:r>
              <a:rPr lang="pl-PL" b="1" dirty="0"/>
              <a:t>rozstrzyga o odpowiedzialności karnej oskarżonego </a:t>
            </a:r>
            <a:r>
              <a:rPr lang="pl-PL" dirty="0"/>
              <a:t>oraz dokonuje wielu innych czynności związanych z zagwarantowaniem praw i wolności uczestników postępowania.</a:t>
            </a:r>
          </a:p>
          <a:p>
            <a:endParaRPr lang="pl-PL" dirty="0"/>
          </a:p>
          <a:p>
            <a:pPr algn="just"/>
            <a:r>
              <a:rPr lang="pl-PL" b="1" dirty="0"/>
              <a:t>Prawo do sądu </a:t>
            </a:r>
            <a:r>
              <a:rPr lang="pl-PL" dirty="0"/>
              <a:t>to jedno z podstawowych praw człowieka, które jest zagwarantowane nie tylko na gruncie konstytucyjnym, ale także konwencyjnym (art. 6 EKPCz, art. 14 MPPOiP, art. 45 ust. 1 Konstytucji RP). </a:t>
            </a:r>
          </a:p>
        </p:txBody>
      </p:sp>
    </p:spTree>
    <p:extLst>
      <p:ext uri="{BB962C8B-B14F-4D97-AF65-F5344CB8AC3E}">
        <p14:creationId xmlns="" xmlns:p14="http://schemas.microsoft.com/office/powerpoint/2010/main" val="240950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B53E336-6BA7-4A2A-8079-69C3CDC5F54A}"/>
              </a:ext>
            </a:extLst>
          </p:cNvPr>
          <p:cNvSpPr>
            <a:spLocks noGrp="1"/>
          </p:cNvSpPr>
          <p:nvPr>
            <p:ph type="title"/>
          </p:nvPr>
        </p:nvSpPr>
        <p:spPr>
          <a:xfrm>
            <a:off x="1046161" y="142875"/>
            <a:ext cx="10410910" cy="5666874"/>
          </a:xfrm>
        </p:spPr>
        <p:txBody>
          <a:bodyPr>
            <a:normAutofit/>
          </a:bodyPr>
          <a:lstStyle/>
          <a:p>
            <a:pPr algn="l"/>
            <a:r>
              <a:rPr lang="pl-PL" sz="2400" b="1" u="sng" dirty="0"/>
              <a:t>PODRĘCZNIKI I MATERIAŁY</a:t>
            </a:r>
            <a:r>
              <a:rPr lang="pl-PL" sz="2400" dirty="0"/>
              <a:t/>
            </a:r>
            <a:br>
              <a:rPr lang="pl-PL" sz="2400" dirty="0"/>
            </a:br>
            <a:r>
              <a:rPr lang="pl-PL" sz="2400" dirty="0"/>
              <a:t>• Kodeks postępowania karnego–wybrane fragmenty (uwaga! nowelizacja 2019)</a:t>
            </a:r>
            <a:br>
              <a:rPr lang="pl-PL" sz="2400" dirty="0"/>
            </a:br>
            <a:r>
              <a:rPr lang="pl-PL" sz="2400" dirty="0"/>
              <a:t>• podręcznik: J. Skorupka (red.), Proces karny, Warszawa 2019</a:t>
            </a:r>
            <a:br>
              <a:rPr lang="pl-PL" sz="2400" dirty="0"/>
            </a:br>
            <a:r>
              <a:rPr lang="pl-PL" sz="2400" dirty="0"/>
              <a:t>• pozostałe źródła: Konstytucja RP –rozdział II i VIII w zakresie dot. postępowania karnego Europejska Konwencja Praw Człowieka –art. 5, 6, 13</a:t>
            </a:r>
            <a:br>
              <a:rPr lang="pl-PL" sz="2400" dirty="0"/>
            </a:br>
            <a:r>
              <a:rPr lang="pl-PL" sz="2400" dirty="0"/>
              <a:t/>
            </a:r>
            <a:br>
              <a:rPr lang="pl-PL" sz="2400" dirty="0"/>
            </a:br>
            <a:r>
              <a:rPr lang="pl-PL" sz="2400" b="1" dirty="0"/>
              <a:t>Proszę uwzględnić w toku nauki, </a:t>
            </a:r>
            <a:r>
              <a:rPr lang="pl-PL" sz="2400" b="1" dirty="0" smtClean="0"/>
              <a:t>że </a:t>
            </a:r>
            <a:r>
              <a:rPr lang="pl-PL" sz="2400" b="1" dirty="0"/>
              <a:t>znajomość wyłącznie przepisów kodeksu nie jest wystarczająca dla zaliczenia przedmiotu. Bezwzględnie konieczne jest poszerzenie wiedzy z pomocą podręcznika. Ograniczenie się do analizy treści prezentacji udostępnianych przez wykładowców również nie pozwoli na zaliczenie przedmiotu.</a:t>
            </a:r>
          </a:p>
        </p:txBody>
      </p:sp>
    </p:spTree>
    <p:extLst>
      <p:ext uri="{BB962C8B-B14F-4D97-AF65-F5344CB8AC3E}">
        <p14:creationId xmlns="" xmlns:p14="http://schemas.microsoft.com/office/powerpoint/2010/main" val="1416667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B2103CE-F9FB-4E21-9843-9853571A0FD3}"/>
              </a:ext>
            </a:extLst>
          </p:cNvPr>
          <p:cNvSpPr>
            <a:spLocks noGrp="1"/>
          </p:cNvSpPr>
          <p:nvPr>
            <p:ph type="title"/>
          </p:nvPr>
        </p:nvSpPr>
        <p:spPr>
          <a:xfrm>
            <a:off x="1295402" y="982132"/>
            <a:ext cx="9601196" cy="1303867"/>
          </a:xfrm>
        </p:spPr>
        <p:txBody>
          <a:bodyPr/>
          <a:lstStyle/>
          <a:p>
            <a:endParaRPr lang="pl-PL"/>
          </a:p>
        </p:txBody>
      </p:sp>
      <p:sp>
        <p:nvSpPr>
          <p:cNvPr id="3" name="Symbol zastępczy zawartości 2">
            <a:extLst>
              <a:ext uri="{FF2B5EF4-FFF2-40B4-BE49-F238E27FC236}">
                <a16:creationId xmlns="" xmlns:a16="http://schemas.microsoft.com/office/drawing/2014/main" id="{8423E740-6B4D-4825-9745-A09AA5F35F80}"/>
              </a:ext>
            </a:extLst>
          </p:cNvPr>
          <p:cNvSpPr>
            <a:spLocks noGrp="1"/>
          </p:cNvSpPr>
          <p:nvPr>
            <p:ph idx="1"/>
          </p:nvPr>
        </p:nvSpPr>
        <p:spPr>
          <a:xfrm>
            <a:off x="1295401" y="2556932"/>
            <a:ext cx="9601196" cy="3318936"/>
          </a:xfrm>
        </p:spPr>
        <p:txBody>
          <a:bodyPr/>
          <a:lstStyle/>
          <a:p>
            <a:endParaRPr lang="pl-PL"/>
          </a:p>
        </p:txBody>
      </p:sp>
      <p:pic>
        <p:nvPicPr>
          <p:cNvPr id="4" name="Obraz 3">
            <a:extLst>
              <a:ext uri="{FF2B5EF4-FFF2-40B4-BE49-F238E27FC236}">
                <a16:creationId xmlns="" xmlns:a16="http://schemas.microsoft.com/office/drawing/2014/main" id="{71758ABE-BFF3-4F3D-B54E-7EE9A5F7F0CB}"/>
              </a:ext>
            </a:extLst>
          </p:cNvPr>
          <p:cNvPicPr>
            <a:picLocks noChangeAspect="1"/>
          </p:cNvPicPr>
          <p:nvPr/>
        </p:nvPicPr>
        <p:blipFill>
          <a:blip r:embed="rId2"/>
          <a:stretch>
            <a:fillRect/>
          </a:stretch>
        </p:blipFill>
        <p:spPr>
          <a:xfrm>
            <a:off x="410547" y="0"/>
            <a:ext cx="11215396" cy="6858000"/>
          </a:xfrm>
          <a:prstGeom prst="rect">
            <a:avLst/>
          </a:prstGeom>
        </p:spPr>
      </p:pic>
    </p:spTree>
    <p:extLst>
      <p:ext uri="{BB962C8B-B14F-4D97-AF65-F5344CB8AC3E}">
        <p14:creationId xmlns="" xmlns:p14="http://schemas.microsoft.com/office/powerpoint/2010/main" val="3078335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5EB8E3BF-F464-4900-8994-851061A9AD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 xmlns:a16="http://schemas.microsoft.com/office/drawing/2014/main" id="{CEC1E9DC-7B64-437A-9009-9444728DF112}"/>
              </a:ext>
            </a:extLst>
          </p:cNvPr>
          <p:cNvPicPr>
            <a:picLocks noChangeAspect="1"/>
          </p:cNvPicPr>
          <p:nvPr/>
        </p:nvPicPr>
        <p:blipFill rotWithShape="1">
          <a:blip r:embed="rId2">
            <a:alphaModFix amt="35000"/>
          </a:blip>
          <a:srcRect t="16045"/>
          <a:stretch/>
        </p:blipFill>
        <p:spPr>
          <a:xfrm>
            <a:off x="20" y="10"/>
            <a:ext cx="12191980" cy="6857990"/>
          </a:xfrm>
          <a:prstGeom prst="rect">
            <a:avLst/>
          </a:prstGeom>
        </p:spPr>
      </p:pic>
      <p:sp>
        <p:nvSpPr>
          <p:cNvPr id="2" name="Tytuł 1">
            <a:extLst>
              <a:ext uri="{FF2B5EF4-FFF2-40B4-BE49-F238E27FC236}">
                <a16:creationId xmlns="" xmlns:a16="http://schemas.microsoft.com/office/drawing/2014/main" id="{A1137A11-DC79-4D2D-869F-71969CB24354}"/>
              </a:ext>
            </a:extLst>
          </p:cNvPr>
          <p:cNvSpPr>
            <a:spLocks noGrp="1"/>
          </p:cNvSpPr>
          <p:nvPr>
            <p:ph type="title"/>
          </p:nvPr>
        </p:nvSpPr>
        <p:spPr>
          <a:xfrm>
            <a:off x="1295402" y="982132"/>
            <a:ext cx="9601196" cy="1303867"/>
          </a:xfrm>
        </p:spPr>
        <p:txBody>
          <a:bodyPr>
            <a:normAutofit/>
          </a:bodyPr>
          <a:lstStyle/>
          <a:p>
            <a:r>
              <a:rPr lang="pl-PL" b="1">
                <a:solidFill>
                  <a:srgbClr val="FFFFFF"/>
                </a:solidFill>
              </a:rPr>
              <a:t>Pojęcie właściwości sądu</a:t>
            </a:r>
          </a:p>
        </p:txBody>
      </p:sp>
      <p:cxnSp>
        <p:nvCxnSpPr>
          <p:cNvPr id="11" name="Straight Connector 10">
            <a:extLst>
              <a:ext uri="{FF2B5EF4-FFF2-40B4-BE49-F238E27FC236}">
                <a16:creationId xmlns="" xmlns:a16="http://schemas.microsoft.com/office/drawing/2014/main" id="{8E0602D6-3A81-42F8-AE67-1BAAFC967C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Symbol zastępczy zawartości 2">
            <a:extLst>
              <a:ext uri="{FF2B5EF4-FFF2-40B4-BE49-F238E27FC236}">
                <a16:creationId xmlns="" xmlns:a16="http://schemas.microsoft.com/office/drawing/2014/main" id="{626C7E02-C0C1-49A6-861C-5C017F17CB65}"/>
              </a:ext>
            </a:extLst>
          </p:cNvPr>
          <p:cNvSpPr>
            <a:spLocks noGrp="1"/>
          </p:cNvSpPr>
          <p:nvPr>
            <p:ph idx="1"/>
          </p:nvPr>
        </p:nvSpPr>
        <p:spPr>
          <a:xfrm>
            <a:off x="1295401" y="2556932"/>
            <a:ext cx="9601196" cy="3318936"/>
          </a:xfrm>
        </p:spPr>
        <p:txBody>
          <a:bodyPr>
            <a:normAutofit/>
          </a:bodyPr>
          <a:lstStyle/>
          <a:p>
            <a:pPr>
              <a:lnSpc>
                <a:spcPct val="90000"/>
              </a:lnSpc>
            </a:pPr>
            <a:r>
              <a:rPr lang="pl-PL" sz="2000" dirty="0">
                <a:solidFill>
                  <a:srgbClr val="FFFFFF"/>
                </a:solidFill>
              </a:rPr>
              <a:t> Oznacza </a:t>
            </a:r>
            <a:r>
              <a:rPr lang="pl-PL" sz="2000" i="1" dirty="0">
                <a:solidFill>
                  <a:srgbClr val="FFFFFF"/>
                </a:solidFill>
              </a:rPr>
              <a:t>obowiązek i zarazem uprawnienie sądu do dokonania określonej czynności procesowej lub zespołu czynności procesowych          (</a:t>
            </a:r>
            <a:r>
              <a:rPr lang="pl-PL" sz="2000" dirty="0">
                <a:solidFill>
                  <a:srgbClr val="FFFFFF"/>
                </a:solidFill>
              </a:rPr>
              <a:t>J. Skorupka, </a:t>
            </a:r>
            <a:r>
              <a:rPr lang="pl-PL" sz="2000" i="1" dirty="0">
                <a:solidFill>
                  <a:srgbClr val="FFFFFF"/>
                </a:solidFill>
              </a:rPr>
              <a:t>Proces karny, </a:t>
            </a:r>
            <a:r>
              <a:rPr lang="pl-PL" sz="2000" dirty="0">
                <a:solidFill>
                  <a:srgbClr val="FFFFFF"/>
                </a:solidFill>
              </a:rPr>
              <a:t>Warszawa 2017, s. 264)</a:t>
            </a:r>
          </a:p>
          <a:p>
            <a:pPr>
              <a:lnSpc>
                <a:spcPct val="90000"/>
              </a:lnSpc>
            </a:pPr>
            <a:r>
              <a:rPr lang="pl-PL" sz="2000" dirty="0">
                <a:solidFill>
                  <a:srgbClr val="FFFFFF"/>
                </a:solidFill>
              </a:rPr>
              <a:t> Rodzaje właściwości sądu:</a:t>
            </a:r>
          </a:p>
          <a:p>
            <a:pPr>
              <a:lnSpc>
                <a:spcPct val="90000"/>
              </a:lnSpc>
              <a:buFont typeface="Wingdings" panose="05000000000000000000" pitchFamily="2" charset="2"/>
              <a:buChar char="à"/>
            </a:pPr>
            <a:r>
              <a:rPr lang="pl-PL" sz="2000" dirty="0">
                <a:solidFill>
                  <a:srgbClr val="FFFFFF"/>
                </a:solidFill>
                <a:sym typeface="Wingdings" panose="05000000000000000000" pitchFamily="2" charset="2"/>
              </a:rPr>
              <a:t>Rzeczowa- art. 24 par 1 </a:t>
            </a:r>
            <a:r>
              <a:rPr lang="pl-PL" sz="2000" dirty="0" err="1">
                <a:solidFill>
                  <a:srgbClr val="FFFFFF"/>
                </a:solidFill>
                <a:sym typeface="Wingdings" panose="05000000000000000000" pitchFamily="2" charset="2"/>
              </a:rPr>
              <a:t>kpk</a:t>
            </a:r>
            <a:r>
              <a:rPr lang="pl-PL" sz="2000" dirty="0">
                <a:solidFill>
                  <a:srgbClr val="FFFFFF"/>
                </a:solidFill>
                <a:sym typeface="Wingdings" panose="05000000000000000000" pitchFamily="2" charset="2"/>
              </a:rPr>
              <a:t>- SR; art. 25 par 1 </a:t>
            </a:r>
            <a:r>
              <a:rPr lang="pl-PL" sz="2000" dirty="0" err="1">
                <a:solidFill>
                  <a:srgbClr val="FFFFFF"/>
                </a:solidFill>
                <a:sym typeface="Wingdings" panose="05000000000000000000" pitchFamily="2" charset="2"/>
              </a:rPr>
              <a:t>kpk</a:t>
            </a:r>
            <a:r>
              <a:rPr lang="pl-PL" sz="2000" dirty="0">
                <a:solidFill>
                  <a:srgbClr val="FFFFFF"/>
                </a:solidFill>
                <a:sym typeface="Wingdings" panose="05000000000000000000" pitchFamily="2" charset="2"/>
              </a:rPr>
              <a:t>- SO,</a:t>
            </a:r>
          </a:p>
          <a:p>
            <a:pPr>
              <a:lnSpc>
                <a:spcPct val="90000"/>
              </a:lnSpc>
              <a:buFont typeface="Wingdings" panose="05000000000000000000" pitchFamily="2" charset="2"/>
              <a:buChar char="à"/>
            </a:pPr>
            <a:r>
              <a:rPr lang="pl-PL" sz="2000" dirty="0">
                <a:solidFill>
                  <a:srgbClr val="FFFFFF"/>
                </a:solidFill>
                <a:sym typeface="Wingdings" panose="05000000000000000000" pitchFamily="2" charset="2"/>
              </a:rPr>
              <a:t> miejscowa- art. 31 </a:t>
            </a:r>
            <a:r>
              <a:rPr lang="pl-PL" sz="2000" dirty="0" err="1">
                <a:solidFill>
                  <a:srgbClr val="FFFFFF"/>
                </a:solidFill>
                <a:sym typeface="Wingdings" panose="05000000000000000000" pitchFamily="2" charset="2"/>
              </a:rPr>
              <a:t>kpk</a:t>
            </a:r>
            <a:r>
              <a:rPr lang="pl-PL" sz="2000" dirty="0">
                <a:solidFill>
                  <a:srgbClr val="FFFFFF"/>
                </a:solidFill>
                <a:sym typeface="Wingdings" panose="05000000000000000000" pitchFamily="2" charset="2"/>
              </a:rPr>
              <a:t>, art. 32 </a:t>
            </a:r>
            <a:r>
              <a:rPr lang="pl-PL" sz="2000" dirty="0" err="1">
                <a:solidFill>
                  <a:srgbClr val="FFFFFF"/>
                </a:solidFill>
                <a:sym typeface="Wingdings" panose="05000000000000000000" pitchFamily="2" charset="2"/>
              </a:rPr>
              <a:t>kpk</a:t>
            </a:r>
            <a:endParaRPr lang="pl-PL" sz="2000" dirty="0">
              <a:solidFill>
                <a:srgbClr val="FFFFFF"/>
              </a:solidFill>
              <a:sym typeface="Wingdings" panose="05000000000000000000" pitchFamily="2" charset="2"/>
            </a:endParaRPr>
          </a:p>
          <a:p>
            <a:pPr>
              <a:lnSpc>
                <a:spcPct val="90000"/>
              </a:lnSpc>
              <a:buFont typeface="Wingdings" panose="05000000000000000000" pitchFamily="2" charset="2"/>
              <a:buChar char="à"/>
            </a:pPr>
            <a:r>
              <a:rPr lang="pl-PL" sz="2000" dirty="0">
                <a:solidFill>
                  <a:srgbClr val="FFFFFF"/>
                </a:solidFill>
                <a:sym typeface="Wingdings" panose="05000000000000000000" pitchFamily="2" charset="2"/>
              </a:rPr>
              <a:t> funkcjonalna- art. 24 par 2 </a:t>
            </a:r>
            <a:r>
              <a:rPr lang="pl-PL" sz="2000" dirty="0" err="1">
                <a:solidFill>
                  <a:srgbClr val="FFFFFF"/>
                </a:solidFill>
                <a:sym typeface="Wingdings" panose="05000000000000000000" pitchFamily="2" charset="2"/>
              </a:rPr>
              <a:t>kpk</a:t>
            </a:r>
            <a:r>
              <a:rPr lang="pl-PL" sz="2000" dirty="0">
                <a:solidFill>
                  <a:srgbClr val="FFFFFF"/>
                </a:solidFill>
                <a:sym typeface="Wingdings" panose="05000000000000000000" pitchFamily="2" charset="2"/>
              </a:rPr>
              <a:t>- SR, art. 25 par 3 </a:t>
            </a:r>
            <a:r>
              <a:rPr lang="pl-PL" sz="2000" dirty="0" err="1">
                <a:solidFill>
                  <a:srgbClr val="FFFFFF"/>
                </a:solidFill>
                <a:sym typeface="Wingdings" panose="05000000000000000000" pitchFamily="2" charset="2"/>
              </a:rPr>
              <a:t>kpk</a:t>
            </a:r>
            <a:r>
              <a:rPr lang="pl-PL" sz="2000" dirty="0">
                <a:solidFill>
                  <a:srgbClr val="FFFFFF"/>
                </a:solidFill>
                <a:sym typeface="Wingdings" panose="05000000000000000000" pitchFamily="2" charset="2"/>
              </a:rPr>
              <a:t> – SO, art. 26 </a:t>
            </a:r>
            <a:r>
              <a:rPr lang="pl-PL" sz="2000" dirty="0" err="1">
                <a:solidFill>
                  <a:srgbClr val="FFFFFF"/>
                </a:solidFill>
                <a:sym typeface="Wingdings" panose="05000000000000000000" pitchFamily="2" charset="2"/>
              </a:rPr>
              <a:t>kpk</a:t>
            </a:r>
            <a:r>
              <a:rPr lang="pl-PL" sz="2000" dirty="0">
                <a:solidFill>
                  <a:srgbClr val="FFFFFF"/>
                </a:solidFill>
                <a:sym typeface="Wingdings" panose="05000000000000000000" pitchFamily="2" charset="2"/>
              </a:rPr>
              <a:t>- SA, art. 27 </a:t>
            </a:r>
            <a:r>
              <a:rPr lang="pl-PL" sz="2000" dirty="0" err="1">
                <a:solidFill>
                  <a:srgbClr val="FFFFFF"/>
                </a:solidFill>
                <a:sym typeface="Wingdings" panose="05000000000000000000" pitchFamily="2" charset="2"/>
              </a:rPr>
              <a:t>kpk</a:t>
            </a:r>
            <a:r>
              <a:rPr lang="pl-PL" sz="2000" dirty="0">
                <a:solidFill>
                  <a:srgbClr val="FFFFFF"/>
                </a:solidFill>
                <a:sym typeface="Wingdings" panose="05000000000000000000" pitchFamily="2" charset="2"/>
              </a:rPr>
              <a:t>- SN</a:t>
            </a:r>
          </a:p>
          <a:p>
            <a:pPr>
              <a:lnSpc>
                <a:spcPct val="90000"/>
              </a:lnSpc>
              <a:buFont typeface="Wingdings" panose="05000000000000000000" pitchFamily="2" charset="2"/>
              <a:buChar char="à"/>
            </a:pPr>
            <a:r>
              <a:rPr lang="pl-PL" sz="2000" dirty="0">
                <a:solidFill>
                  <a:srgbClr val="FFFFFF"/>
                </a:solidFill>
                <a:sym typeface="Wingdings" panose="05000000000000000000" pitchFamily="2" charset="2"/>
              </a:rPr>
              <a:t> z delegacji</a:t>
            </a:r>
          </a:p>
          <a:p>
            <a:pPr>
              <a:lnSpc>
                <a:spcPct val="90000"/>
              </a:lnSpc>
              <a:buFont typeface="Wingdings" panose="05000000000000000000" pitchFamily="2" charset="2"/>
              <a:buChar char="à"/>
            </a:pPr>
            <a:r>
              <a:rPr lang="pl-PL" sz="2000" dirty="0">
                <a:solidFill>
                  <a:srgbClr val="FFFFFF"/>
                </a:solidFill>
                <a:sym typeface="Wingdings" panose="05000000000000000000" pitchFamily="2" charset="2"/>
              </a:rPr>
              <a:t> z łączności spraw</a:t>
            </a:r>
          </a:p>
        </p:txBody>
      </p:sp>
    </p:spTree>
    <p:extLst>
      <p:ext uri="{BB962C8B-B14F-4D97-AF65-F5344CB8AC3E}">
        <p14:creationId xmlns="" xmlns:p14="http://schemas.microsoft.com/office/powerpoint/2010/main" val="3548902589"/>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Wyłączenie sędziego</a:t>
            </a:r>
          </a:p>
        </p:txBody>
      </p:sp>
      <p:sp>
        <p:nvSpPr>
          <p:cNvPr id="2" name="Content Placeholder 1"/>
          <p:cNvSpPr>
            <a:spLocks noGrp="1"/>
          </p:cNvSpPr>
          <p:nvPr>
            <p:ph idx="1"/>
          </p:nvPr>
        </p:nvSpPr>
        <p:spPr/>
        <p:txBody>
          <a:bodyPr>
            <a:normAutofit lnSpcReduction="10000"/>
          </a:bodyPr>
          <a:lstStyle/>
          <a:p>
            <a:pPr algn="just"/>
            <a:r>
              <a:rPr lang="pl-PL" dirty="0"/>
              <a:t>Zasada </a:t>
            </a:r>
            <a:r>
              <a:rPr lang="pl-PL" b="1" dirty="0"/>
              <a:t>obiektywizmu</a:t>
            </a:r>
          </a:p>
          <a:p>
            <a:pPr marL="109728" indent="0" algn="just">
              <a:buNone/>
            </a:pPr>
            <a:endParaRPr lang="pl-PL" dirty="0"/>
          </a:p>
          <a:p>
            <a:pPr algn="just"/>
            <a:r>
              <a:rPr lang="pl-PL" dirty="0"/>
              <a:t>art. 40 k.p.k.→ wyłączenie </a:t>
            </a:r>
            <a:r>
              <a:rPr lang="pl-PL" b="1" dirty="0"/>
              <a:t>z mocy prawa</a:t>
            </a:r>
            <a:r>
              <a:rPr lang="pl-PL" dirty="0"/>
              <a:t>; </a:t>
            </a:r>
            <a:r>
              <a:rPr lang="pl-PL" i="1" dirty="0"/>
              <a:t>iudex</a:t>
            </a:r>
            <a:r>
              <a:rPr lang="pl-PL" dirty="0"/>
              <a:t> </a:t>
            </a:r>
            <a:r>
              <a:rPr lang="pl-PL" i="1" dirty="0"/>
              <a:t>inhabilis</a:t>
            </a:r>
            <a:r>
              <a:rPr lang="pl-PL" dirty="0"/>
              <a:t>.</a:t>
            </a:r>
          </a:p>
          <a:p>
            <a:pPr algn="just"/>
            <a:endParaRPr lang="pl-PL" dirty="0"/>
          </a:p>
          <a:p>
            <a:pPr algn="just"/>
            <a:r>
              <a:rPr lang="pl-PL" dirty="0"/>
              <a:t>art. 41k.p.k.→ </a:t>
            </a:r>
            <a:r>
              <a:rPr lang="pl-PL" b="1" dirty="0"/>
              <a:t>na wniosek</a:t>
            </a:r>
            <a:r>
              <a:rPr lang="pl-PL" dirty="0"/>
              <a:t>; </a:t>
            </a:r>
            <a:r>
              <a:rPr lang="pl-PL" i="1" dirty="0"/>
              <a:t>iudex</a:t>
            </a:r>
            <a:r>
              <a:rPr lang="pl-PL" dirty="0"/>
              <a:t> </a:t>
            </a:r>
            <a:r>
              <a:rPr lang="pl-PL" i="1" dirty="0"/>
              <a:t>suspectus</a:t>
            </a:r>
            <a:r>
              <a:rPr lang="pl-PL" dirty="0"/>
              <a:t>.</a:t>
            </a:r>
          </a:p>
          <a:p>
            <a:pPr algn="just"/>
            <a:endParaRPr lang="pl-PL" i="1" dirty="0"/>
          </a:p>
          <a:p>
            <a:pPr algn="just"/>
            <a:r>
              <a:rPr lang="pl-PL" dirty="0"/>
              <a:t>art. 42 k.p.k. → procedura wyłączenia sędziego</a:t>
            </a:r>
          </a:p>
        </p:txBody>
      </p:sp>
    </p:spTree>
    <p:extLst>
      <p:ext uri="{BB962C8B-B14F-4D97-AF65-F5344CB8AC3E}">
        <p14:creationId xmlns="" xmlns:p14="http://schemas.microsoft.com/office/powerpoint/2010/main" val="3982848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6BAFE8D-8C98-483E-BDC1-BD724AD0FF25}"/>
              </a:ext>
            </a:extLst>
          </p:cNvPr>
          <p:cNvSpPr>
            <a:spLocks noGrp="1"/>
          </p:cNvSpPr>
          <p:nvPr>
            <p:ph type="title"/>
          </p:nvPr>
        </p:nvSpPr>
        <p:spPr/>
        <p:txBody>
          <a:bodyPr>
            <a:normAutofit/>
          </a:bodyPr>
          <a:lstStyle/>
          <a:p>
            <a:r>
              <a:rPr lang="pl-PL" b="1" dirty="0"/>
              <a:t>Instytucja wyłączenia sędziego</a:t>
            </a:r>
          </a:p>
        </p:txBody>
      </p:sp>
      <p:sp>
        <p:nvSpPr>
          <p:cNvPr id="3" name="Symbol zastępczy zawartości 2">
            <a:extLst>
              <a:ext uri="{FF2B5EF4-FFF2-40B4-BE49-F238E27FC236}">
                <a16:creationId xmlns="" xmlns:a16="http://schemas.microsoft.com/office/drawing/2014/main" id="{4B6936A3-9035-4DC5-89D5-77B14AAAB9D0}"/>
              </a:ext>
            </a:extLst>
          </p:cNvPr>
          <p:cNvSpPr>
            <a:spLocks noGrp="1"/>
          </p:cNvSpPr>
          <p:nvPr>
            <p:ph idx="1"/>
          </p:nvPr>
        </p:nvSpPr>
        <p:spPr>
          <a:xfrm>
            <a:off x="2495552" y="2774949"/>
            <a:ext cx="5004707" cy="2700954"/>
          </a:xfrm>
        </p:spPr>
        <p:txBody>
          <a:bodyPr>
            <a:normAutofit fontScale="70000" lnSpcReduction="20000"/>
          </a:bodyPr>
          <a:lstStyle/>
          <a:p>
            <a:pPr marL="0" indent="0">
              <a:buNone/>
            </a:pPr>
            <a:r>
              <a:rPr lang="pl-PL" dirty="0"/>
              <a:t>Służy zapewnieniu bezstronności sądu, w sytuacjach określonych w </a:t>
            </a:r>
            <a:r>
              <a:rPr lang="pl-PL" dirty="0" err="1"/>
              <a:t>kpk</a:t>
            </a:r>
            <a:r>
              <a:rPr lang="pl-PL" dirty="0"/>
              <a:t>:</a:t>
            </a:r>
          </a:p>
          <a:p>
            <a:pPr marL="342900" indent="-342900">
              <a:buAutoNum type="arabicPeriod"/>
            </a:pPr>
            <a:r>
              <a:rPr lang="pl-PL" b="1" dirty="0"/>
              <a:t>Wyłączenie z mocy prawa:</a:t>
            </a:r>
          </a:p>
          <a:p>
            <a:pPr>
              <a:buFontTx/>
              <a:buChar char="-"/>
            </a:pPr>
            <a:r>
              <a:rPr lang="pl-PL" dirty="0"/>
              <a:t>np. sprawa dotyczy sędziego bezpośrednio, jest małżonkiem strony, był świadkiem czynu, objętego postępowaniem.</a:t>
            </a:r>
          </a:p>
          <a:p>
            <a:pPr>
              <a:buFontTx/>
              <a:buChar char="-"/>
            </a:pPr>
            <a:r>
              <a:rPr lang="pl-PL" b="1" dirty="0"/>
              <a:t>2. Wyłączenie na wniosek: </a:t>
            </a:r>
          </a:p>
          <a:p>
            <a:pPr marL="0" indent="0">
              <a:buNone/>
            </a:pPr>
            <a:r>
              <a:rPr lang="pl-PL" dirty="0"/>
              <a:t>- Sędziego lub strony- gdy zachodzą okoliczności, które mogłyby wywołać uzasadnioną wątpliwość co do jego bezstronności w danej sprawie.</a:t>
            </a:r>
          </a:p>
        </p:txBody>
      </p:sp>
      <p:pic>
        <p:nvPicPr>
          <p:cNvPr id="4" name="Obraz 3">
            <a:extLst>
              <a:ext uri="{FF2B5EF4-FFF2-40B4-BE49-F238E27FC236}">
                <a16:creationId xmlns="" xmlns:a16="http://schemas.microsoft.com/office/drawing/2014/main" id="{2F68EBCF-69B0-4882-8D84-0AF2A14AE859}"/>
              </a:ext>
            </a:extLst>
          </p:cNvPr>
          <p:cNvPicPr>
            <a:picLocks noChangeAspect="1"/>
          </p:cNvPicPr>
          <p:nvPr/>
        </p:nvPicPr>
        <p:blipFill>
          <a:blip r:embed="rId2"/>
          <a:stretch>
            <a:fillRect/>
          </a:stretch>
        </p:blipFill>
        <p:spPr>
          <a:xfrm>
            <a:off x="7047766" y="2774949"/>
            <a:ext cx="3124567" cy="1958976"/>
          </a:xfrm>
          <a:prstGeom prst="rect">
            <a:avLst/>
          </a:prstGeom>
        </p:spPr>
      </p:pic>
    </p:spTree>
    <p:extLst>
      <p:ext uri="{BB962C8B-B14F-4D97-AF65-F5344CB8AC3E}">
        <p14:creationId xmlns="" xmlns:p14="http://schemas.microsoft.com/office/powerpoint/2010/main" val="4037044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099FB01-B948-45E1-AEBA-56FA90E45B5E}"/>
              </a:ext>
            </a:extLst>
          </p:cNvPr>
          <p:cNvSpPr>
            <a:spLocks noGrp="1"/>
          </p:cNvSpPr>
          <p:nvPr>
            <p:ph type="title"/>
          </p:nvPr>
        </p:nvSpPr>
        <p:spPr>
          <a:xfrm>
            <a:off x="2855640" y="116633"/>
            <a:ext cx="6798734" cy="1303867"/>
          </a:xfrm>
        </p:spPr>
        <p:txBody>
          <a:bodyPr/>
          <a:lstStyle/>
          <a:p>
            <a:r>
              <a:rPr lang="pl-PL" dirty="0"/>
              <a:t>Wyłączenie sędziego ex lege</a:t>
            </a:r>
          </a:p>
        </p:txBody>
      </p:sp>
      <p:sp>
        <p:nvSpPr>
          <p:cNvPr id="3" name="Symbol zastępczy zawartości 2">
            <a:extLst>
              <a:ext uri="{FF2B5EF4-FFF2-40B4-BE49-F238E27FC236}">
                <a16:creationId xmlns="" xmlns:a16="http://schemas.microsoft.com/office/drawing/2014/main" id="{E36CC267-7A25-40C7-9EA8-D1C79F800070}"/>
              </a:ext>
            </a:extLst>
          </p:cNvPr>
          <p:cNvSpPr>
            <a:spLocks noGrp="1"/>
          </p:cNvSpPr>
          <p:nvPr>
            <p:ph idx="1"/>
          </p:nvPr>
        </p:nvSpPr>
        <p:spPr>
          <a:xfrm>
            <a:off x="2423592" y="1268761"/>
            <a:ext cx="7230782" cy="5040559"/>
          </a:xfrm>
        </p:spPr>
        <p:txBody>
          <a:bodyPr>
            <a:normAutofit fontScale="92500" lnSpcReduction="10000"/>
          </a:bodyPr>
          <a:lstStyle/>
          <a:p>
            <a:pPr marL="457200" indent="-457200">
              <a:buAutoNum type="arabicPeriod"/>
            </a:pPr>
            <a:r>
              <a:rPr lang="pl-PL" sz="1800" dirty="0"/>
              <a:t>sprawa dotyczy tego sędziego bezpośrednio</a:t>
            </a:r>
          </a:p>
          <a:p>
            <a:pPr marL="457200" indent="-457200">
              <a:buAutoNum type="arabicPeriod"/>
            </a:pPr>
            <a:r>
              <a:rPr lang="pl-PL" sz="1800" dirty="0"/>
              <a:t> jest małżonkiem strony lub pokrzywdzonego albo ich obrońcy, pełnomocnika lub przedstawiciela ustawowego albo pozostaje we wspólnym pożyciu z jedną z tych osób; </a:t>
            </a:r>
          </a:p>
          <a:p>
            <a:pPr marL="457200" indent="-457200">
              <a:buAutoNum type="arabicPeriod"/>
            </a:pPr>
            <a:r>
              <a:rPr lang="pl-PL" sz="1800" dirty="0"/>
              <a:t>jest krewnym lub powinowatym w linii prostej, a w linii bocznej aż do stopnia pomiędzy dziećmi rodzeństwa osób wymienionych w pkt 2 albo jest związany z jedną z tych osób węzłem przysposobienia, opieki lub kurateli; </a:t>
            </a:r>
          </a:p>
          <a:p>
            <a:pPr marL="457200" indent="-457200">
              <a:buAutoNum type="arabicPeriod"/>
            </a:pPr>
            <a:r>
              <a:rPr lang="pl-PL" sz="1800" dirty="0"/>
              <a:t>był świadkiem czynu, o który sprawa się toczy, albo w tej samej sprawie był przesłuchany w charakterze świadka lub występował jako biegły; </a:t>
            </a:r>
          </a:p>
          <a:p>
            <a:pPr marL="457200" indent="-457200">
              <a:buAutoNum type="arabicPeriod"/>
            </a:pPr>
            <a:r>
              <a:rPr lang="pl-PL" sz="1800" dirty="0"/>
              <a:t>brał udział w sprawie jako prokurator, obrońca, pełnomocnik, przedstawiciel ustawowy strony, albo prowadził postępowanie przygotowawcze; </a:t>
            </a:r>
          </a:p>
          <a:p>
            <a:pPr marL="457200" indent="-457200">
              <a:buAutoNum type="arabicPeriod"/>
            </a:pPr>
            <a:r>
              <a:rPr lang="pl-PL" sz="1800" dirty="0"/>
              <a:t>brał udział w wydaniu zaskarżonego orzeczenia lub wydał zaskarżone zarządzenie; </a:t>
            </a:r>
          </a:p>
          <a:p>
            <a:pPr marL="457200" indent="-457200">
              <a:buAutoNum type="arabicPeriod"/>
            </a:pPr>
            <a:r>
              <a:rPr lang="pl-PL" sz="1800" dirty="0"/>
              <a:t>brał udział w wydaniu orzeczenia, które zostało uchylone; </a:t>
            </a:r>
          </a:p>
          <a:p>
            <a:pPr marL="457200" indent="-457200">
              <a:buAutoNum type="arabicPeriod"/>
            </a:pPr>
            <a:r>
              <a:rPr lang="pl-PL" sz="1800" dirty="0"/>
              <a:t>brał udział w wydaniu orzeczenia, co do którego wniesiono sprzeciw; 10) prowadził mediację.</a:t>
            </a:r>
          </a:p>
        </p:txBody>
      </p:sp>
    </p:spTree>
    <p:extLst>
      <p:ext uri="{BB962C8B-B14F-4D97-AF65-F5344CB8AC3E}">
        <p14:creationId xmlns="" xmlns:p14="http://schemas.microsoft.com/office/powerpoint/2010/main" val="571445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C4EB211-25DC-43CA-B8E4-7C3745B677D1}"/>
              </a:ext>
            </a:extLst>
          </p:cNvPr>
          <p:cNvSpPr>
            <a:spLocks noGrp="1"/>
          </p:cNvSpPr>
          <p:nvPr>
            <p:ph type="title"/>
          </p:nvPr>
        </p:nvSpPr>
        <p:spPr/>
        <p:txBody>
          <a:bodyPr/>
          <a:lstStyle/>
          <a:p>
            <a:r>
              <a:rPr lang="pl-PL" dirty="0"/>
              <a:t>Wyłączenie sędziego na wniosek</a:t>
            </a:r>
          </a:p>
        </p:txBody>
      </p:sp>
      <p:sp>
        <p:nvSpPr>
          <p:cNvPr id="3" name="Symbol zastępczy zawartości 2">
            <a:extLst>
              <a:ext uri="{FF2B5EF4-FFF2-40B4-BE49-F238E27FC236}">
                <a16:creationId xmlns="" xmlns:a16="http://schemas.microsoft.com/office/drawing/2014/main" id="{D4C39081-0BD9-404C-816F-A5558458DEC2}"/>
              </a:ext>
            </a:extLst>
          </p:cNvPr>
          <p:cNvSpPr>
            <a:spLocks noGrp="1"/>
          </p:cNvSpPr>
          <p:nvPr>
            <p:ph idx="1"/>
          </p:nvPr>
        </p:nvSpPr>
        <p:spPr/>
        <p:txBody>
          <a:bodyPr/>
          <a:lstStyle/>
          <a:p>
            <a:pPr marL="0" indent="0">
              <a:buNone/>
            </a:pPr>
            <a:r>
              <a:rPr lang="pl-PL" dirty="0"/>
              <a:t>1. Sędzia ulega wyłączeniu, jeżeli istnieje okoliczność tego rodzaju, że mogłaby wywołać uzasadnioną wątpliwość co do jego bezstronności w danej sprawie. 2. Wniosek o wyłączenie sędziego, zgłoszony na podstawie § 1 po rozpoczęciu przewodu sądowego, pozostawia się bez rozpoznania, chyba że przyczyna wyłączenia powstała lub stała się stronie wiadoma dopiero po rozpoczęciu przewodu. </a:t>
            </a:r>
          </a:p>
        </p:txBody>
      </p:sp>
    </p:spTree>
    <p:extLst>
      <p:ext uri="{BB962C8B-B14F-4D97-AF65-F5344CB8AC3E}">
        <p14:creationId xmlns="" xmlns:p14="http://schemas.microsoft.com/office/powerpoint/2010/main" val="4283658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357BFFB-5D38-495E-9815-1525968AF084}"/>
              </a:ext>
            </a:extLst>
          </p:cNvPr>
          <p:cNvSpPr>
            <a:spLocks noGrp="1"/>
          </p:cNvSpPr>
          <p:nvPr>
            <p:ph type="title"/>
          </p:nvPr>
        </p:nvSpPr>
        <p:spPr>
          <a:xfrm>
            <a:off x="2855640" y="-315416"/>
            <a:ext cx="6798734" cy="1303867"/>
          </a:xfrm>
        </p:spPr>
        <p:txBody>
          <a:bodyPr>
            <a:normAutofit fontScale="90000"/>
          </a:bodyPr>
          <a:lstStyle/>
          <a:p>
            <a:r>
              <a:rPr lang="pl-PL" b="1" dirty="0"/>
              <a:t>Procedura wyłączenia sędziego</a:t>
            </a:r>
          </a:p>
        </p:txBody>
      </p:sp>
      <p:sp>
        <p:nvSpPr>
          <p:cNvPr id="3" name="Symbol zastępczy zawartości 2">
            <a:extLst>
              <a:ext uri="{FF2B5EF4-FFF2-40B4-BE49-F238E27FC236}">
                <a16:creationId xmlns="" xmlns:a16="http://schemas.microsoft.com/office/drawing/2014/main" id="{1817126A-8B64-49B5-BAB5-FEC07644F290}"/>
              </a:ext>
            </a:extLst>
          </p:cNvPr>
          <p:cNvSpPr>
            <a:spLocks noGrp="1"/>
          </p:cNvSpPr>
          <p:nvPr>
            <p:ph idx="1"/>
          </p:nvPr>
        </p:nvSpPr>
        <p:spPr>
          <a:xfrm>
            <a:off x="2207568" y="764705"/>
            <a:ext cx="7776864" cy="5616624"/>
          </a:xfrm>
        </p:spPr>
        <p:txBody>
          <a:bodyPr>
            <a:normAutofit fontScale="77500" lnSpcReduction="20000"/>
          </a:bodyPr>
          <a:lstStyle/>
          <a:p>
            <a:pPr marL="0" indent="0">
              <a:buNone/>
            </a:pPr>
            <a:r>
              <a:rPr lang="pl-PL" dirty="0"/>
              <a:t>1. Wniosek o wyłączenie sędziego oparty na tych samych podstawach faktycznych co wniosek wcześniej rozpoznany pozostawia się bez rozpoznania</a:t>
            </a:r>
          </a:p>
          <a:p>
            <a:pPr marL="0" indent="0">
              <a:buNone/>
            </a:pPr>
            <a:r>
              <a:rPr lang="pl-PL" dirty="0"/>
              <a:t>2. Wyłączenie następuje na żądanie sędziego, z urzędu albo na wniosek strony. </a:t>
            </a:r>
          </a:p>
          <a:p>
            <a:pPr marL="0" indent="0">
              <a:buNone/>
            </a:pPr>
            <a:r>
              <a:rPr lang="pl-PL" dirty="0"/>
              <a:t>3. Jeżeli sędzia uznaje, że zachodzi przyczyna wyłączająca go z mocy art. 40, wyłącza się, składając oświadczenie na piśmie do akt, a na jego miejsce wstępuje inny sędzia. </a:t>
            </a:r>
          </a:p>
          <a:p>
            <a:pPr marL="0" indent="0">
              <a:buNone/>
            </a:pPr>
            <a:r>
              <a:rPr lang="pl-PL" dirty="0"/>
              <a:t>4. Sędzia, co do którego zgłoszono wniosek o wyłączenie na podstawie art. 41, może złożyć do akt stosowne oświadczenie na piśmie. Wniosek rozpoznaje się niezwłocznie. Z chwilą wyłączenia sędziego czynności procesowe dokonane z jego udziałem po złożeniu wniosku stają się bezskuteczne</a:t>
            </a:r>
          </a:p>
          <a:p>
            <a:pPr marL="0" indent="0">
              <a:buNone/>
            </a:pPr>
            <a:r>
              <a:rPr lang="pl-PL" dirty="0"/>
              <a:t>5. Poza wypadkiem, gdy sędzia wyłącza się sam i składa oświadczenie do akt, </a:t>
            </a:r>
            <a:r>
              <a:rPr lang="pl-PL" b="1" dirty="0"/>
              <a:t>o wyłączeniu orzeka sąd, przed którym toczy się postępowanie</a:t>
            </a:r>
            <a:r>
              <a:rPr lang="pl-PL" dirty="0"/>
              <a:t>; w składzie orzekającym w kwestii wyłączenia nie może brać udziału sędzia, którego dotyczy wyłączenie. W razie niemożności utworzenia takiego składu sądu, w kwestii wyłączenia orzeka sąd wyższego rzędu. </a:t>
            </a:r>
          </a:p>
          <a:p>
            <a:pPr marL="0" indent="0">
              <a:buNone/>
            </a:pPr>
            <a:r>
              <a:rPr lang="pl-PL" dirty="0"/>
              <a:t>6. Jeżeli z powodu wyłączenia sędziów rozpoznanie sprawy w danym sądzie jest niemożliwe, sąd wyższego rzędu przekazuje sprawę innemu sądowi równorzędnemu.</a:t>
            </a:r>
          </a:p>
        </p:txBody>
      </p:sp>
    </p:spTree>
    <p:extLst>
      <p:ext uri="{BB962C8B-B14F-4D97-AF65-F5344CB8AC3E}">
        <p14:creationId xmlns="" xmlns:p14="http://schemas.microsoft.com/office/powerpoint/2010/main" val="1847521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9F95EE7-7D4B-4A00-B8C2-83508C893CD1}"/>
              </a:ext>
            </a:extLst>
          </p:cNvPr>
          <p:cNvSpPr>
            <a:spLocks noGrp="1"/>
          </p:cNvSpPr>
          <p:nvPr>
            <p:ph type="title"/>
          </p:nvPr>
        </p:nvSpPr>
        <p:spPr>
          <a:xfrm>
            <a:off x="2567608" y="-380999"/>
            <a:ext cx="6798734" cy="1303867"/>
          </a:xfrm>
        </p:spPr>
        <p:txBody>
          <a:bodyPr/>
          <a:lstStyle/>
          <a:p>
            <a:r>
              <a:rPr lang="pl-PL" dirty="0"/>
              <a:t>Składy sądu</a:t>
            </a:r>
          </a:p>
        </p:txBody>
      </p:sp>
      <p:sp>
        <p:nvSpPr>
          <p:cNvPr id="3" name="Symbol zastępczy zawartości 2">
            <a:extLst>
              <a:ext uri="{FF2B5EF4-FFF2-40B4-BE49-F238E27FC236}">
                <a16:creationId xmlns="" xmlns:a16="http://schemas.microsoft.com/office/drawing/2014/main" id="{69346F14-FDF1-4B9C-A545-3326929641AA}"/>
              </a:ext>
            </a:extLst>
          </p:cNvPr>
          <p:cNvSpPr>
            <a:spLocks noGrp="1"/>
          </p:cNvSpPr>
          <p:nvPr>
            <p:ph idx="1"/>
          </p:nvPr>
        </p:nvSpPr>
        <p:spPr>
          <a:xfrm>
            <a:off x="2700865" y="692696"/>
            <a:ext cx="7283567" cy="5688632"/>
          </a:xfrm>
        </p:spPr>
        <p:txBody>
          <a:bodyPr>
            <a:normAutofit fontScale="92500" lnSpcReduction="10000"/>
          </a:bodyPr>
          <a:lstStyle/>
          <a:p>
            <a:r>
              <a:rPr lang="pl-PL" sz="1600" dirty="0"/>
              <a:t>Na rozprawie głównej sąd orzeka w składzie </a:t>
            </a:r>
            <a:r>
              <a:rPr lang="pl-PL" sz="1600" b="1" dirty="0"/>
              <a:t>jednego sędziego</a:t>
            </a:r>
            <a:r>
              <a:rPr lang="pl-PL" sz="1600" dirty="0"/>
              <a:t>, jeżeli ustawa nie stanowi inaczej. Sędzia ma prawa i obowiązki przewodniczącego. </a:t>
            </a:r>
          </a:p>
          <a:p>
            <a:r>
              <a:rPr lang="pl-PL" sz="1600" dirty="0"/>
              <a:t>W sprawach o zbrodnie sąd orzeka w składzie </a:t>
            </a:r>
            <a:r>
              <a:rPr lang="pl-PL" sz="1600" b="1" dirty="0"/>
              <a:t>jednego sędziego i dwóch ławników</a:t>
            </a:r>
            <a:r>
              <a:rPr lang="pl-PL" sz="1600" dirty="0"/>
              <a:t>. </a:t>
            </a:r>
          </a:p>
          <a:p>
            <a:r>
              <a:rPr lang="pl-PL" sz="1600" i="1" dirty="0"/>
              <a:t>Ze względu na szczególną zawiłość sprawy lub jej wagę sąd pierwszej instancji może postanowić o jej rozpoznaniu w składzie </a:t>
            </a:r>
            <a:r>
              <a:rPr lang="pl-PL" sz="1600" b="1" i="1" dirty="0"/>
              <a:t>trzech sędziów albo jednego sędziego i dwóch ławników</a:t>
            </a:r>
          </a:p>
          <a:p>
            <a:r>
              <a:rPr lang="pl-PL" sz="1600" dirty="0"/>
              <a:t>W sprawach o przestępstwa, za które ustawa przewiduje karę dożywotniego pozbawienia wolności, sąd orzeka w składzie </a:t>
            </a:r>
            <a:r>
              <a:rPr lang="pl-PL" sz="1600" b="1" dirty="0"/>
              <a:t>dwóch sędziów i trzech ławników</a:t>
            </a:r>
            <a:r>
              <a:rPr lang="pl-PL" sz="1600" dirty="0"/>
              <a:t>. </a:t>
            </a:r>
          </a:p>
          <a:p>
            <a:r>
              <a:rPr lang="pl-PL" sz="1600" dirty="0"/>
              <a:t>Na rozprawie </a:t>
            </a:r>
            <a:r>
              <a:rPr lang="pl-PL" sz="1600" b="1" u="sng" dirty="0">
                <a:solidFill>
                  <a:srgbClr val="FF0000"/>
                </a:solidFill>
              </a:rPr>
              <a:t>apelacyjnej i kasacyjnej </a:t>
            </a:r>
            <a:r>
              <a:rPr lang="pl-PL" sz="1600" dirty="0"/>
              <a:t>sąd orzeka w składzie </a:t>
            </a:r>
            <a:r>
              <a:rPr lang="pl-PL" sz="1600" b="1" dirty="0"/>
              <a:t>trzech sędziów</a:t>
            </a:r>
            <a:r>
              <a:rPr lang="pl-PL" sz="1600" dirty="0"/>
              <a:t>, jeżeli ustawa nie stanowi inaczej. </a:t>
            </a:r>
          </a:p>
          <a:p>
            <a:r>
              <a:rPr lang="pl-PL" sz="1700" dirty="0"/>
              <a:t>Jeżeli postępowanie przygotowawcze zakończyło się w formie dochodzenia oraz w sprawach z oskarżenia prywatnego, sąd odwoławczy orzeka na rozprawie </a:t>
            </a:r>
            <a:r>
              <a:rPr lang="pl-PL" sz="1700" b="1" dirty="0"/>
              <a:t>jednoosobowo</a:t>
            </a:r>
            <a:r>
              <a:rPr lang="pl-PL" sz="1700" dirty="0"/>
              <a:t>, chyba że zaskarżone orzeczenie sąd pierwszej instancji wydał w innym składzie niż w składzie jednego sędziego (449 par 2 </a:t>
            </a:r>
            <a:r>
              <a:rPr lang="pl-PL" sz="1700" dirty="0" err="1"/>
              <a:t>kpk</a:t>
            </a:r>
            <a:r>
              <a:rPr lang="pl-PL" sz="1700" dirty="0"/>
              <a:t>)</a:t>
            </a:r>
            <a:endParaRPr lang="pl-PL" sz="2200" dirty="0"/>
          </a:p>
          <a:p>
            <a:r>
              <a:rPr lang="pl-PL" sz="1600" dirty="0"/>
              <a:t>Apelację lub kasację od wyroku orzekającego karę </a:t>
            </a:r>
            <a:r>
              <a:rPr lang="pl-PL" sz="1600" b="1" u="sng" dirty="0"/>
              <a:t>dożywotniego pozbawienia </a:t>
            </a:r>
            <a:r>
              <a:rPr lang="pl-PL" sz="1600" dirty="0"/>
              <a:t>wolności albo wnoszącą o wymierzenie takiej kary rozpoznaje sąd w składzie </a:t>
            </a:r>
            <a:r>
              <a:rPr lang="pl-PL" sz="1600" b="1" dirty="0"/>
              <a:t>pięciu sędziów</a:t>
            </a:r>
            <a:r>
              <a:rPr lang="pl-PL" sz="1600" dirty="0"/>
              <a:t>.</a:t>
            </a:r>
          </a:p>
          <a:p>
            <a:r>
              <a:rPr lang="pl-PL" sz="1600" dirty="0"/>
              <a:t> Na </a:t>
            </a:r>
            <a:r>
              <a:rPr lang="pl-PL" sz="1600" b="1" dirty="0"/>
              <a:t>posiedzeniu</a:t>
            </a:r>
            <a:r>
              <a:rPr lang="pl-PL" sz="1600" dirty="0"/>
              <a:t> sąd orzeka jednoosobowo, chyba że ustawa stanowi inaczej albo ze względu na szczególną zawiłość sprawy lub jej wagę prezes sądu zarządzi jej rozpoznanie w składzie </a:t>
            </a:r>
            <a:r>
              <a:rPr lang="pl-PL" sz="1600" b="1" dirty="0"/>
              <a:t>trzech sędziów. </a:t>
            </a:r>
          </a:p>
          <a:p>
            <a:r>
              <a:rPr lang="pl-PL" sz="1600" dirty="0"/>
              <a:t>Sąd odwoławczy na </a:t>
            </a:r>
            <a:r>
              <a:rPr lang="pl-PL" sz="1600" b="1" dirty="0"/>
              <a:t>posiedzeniu orzeka jednoosobowo</a:t>
            </a:r>
            <a:r>
              <a:rPr lang="pl-PL" sz="1600" dirty="0"/>
              <a:t>, a w składzie t</a:t>
            </a:r>
            <a:r>
              <a:rPr lang="pl-PL" sz="1600" b="1" dirty="0"/>
              <a:t>rzech sędziów wówczas,</a:t>
            </a:r>
            <a:r>
              <a:rPr lang="pl-PL" sz="1600" dirty="0"/>
              <a:t> gdy zaskarżone orzeczenie wydano w składzie innym niż jednoosobowy albo ze względu na szczególną zawiłość sprawy lub jej wagę prezes sądu zarządzi jej rozpoznanie w składzie </a:t>
            </a:r>
            <a:r>
              <a:rPr lang="pl-PL" sz="1600" b="1" dirty="0"/>
              <a:t>trzech sędziów</a:t>
            </a:r>
            <a:r>
              <a:rPr lang="pl-PL" sz="1600" dirty="0"/>
              <a:t>, chyba że ustawa stanowi inaczej.</a:t>
            </a:r>
          </a:p>
        </p:txBody>
      </p:sp>
    </p:spTree>
    <p:extLst>
      <p:ext uri="{BB962C8B-B14F-4D97-AF65-F5344CB8AC3E}">
        <p14:creationId xmlns="" xmlns:p14="http://schemas.microsoft.com/office/powerpoint/2010/main" val="3944412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Strony procesowe</a:t>
            </a:r>
          </a:p>
        </p:txBody>
      </p:sp>
      <p:sp>
        <p:nvSpPr>
          <p:cNvPr id="2" name="Content Placeholder 1"/>
          <p:cNvSpPr>
            <a:spLocks noGrp="1"/>
          </p:cNvSpPr>
          <p:nvPr>
            <p:ph idx="1"/>
          </p:nvPr>
        </p:nvSpPr>
        <p:spPr/>
        <p:txBody>
          <a:bodyPr/>
          <a:lstStyle/>
          <a:p>
            <a:endParaRPr lang="pl-PL" b="1" dirty="0"/>
          </a:p>
          <a:p>
            <a:pPr marL="109728" indent="0">
              <a:buNone/>
            </a:pPr>
            <a:endParaRPr lang="pl-PL" b="1" dirty="0"/>
          </a:p>
          <a:p>
            <a:pPr algn="just"/>
            <a:r>
              <a:rPr lang="pl-PL" b="1" dirty="0"/>
              <a:t>Strona postępowania - </a:t>
            </a:r>
            <a:r>
              <a:rPr lang="pl-PL" dirty="0"/>
              <a:t>uczestnik procesu działający w postępowaniu karnym we własnym imieniu, posiadający </a:t>
            </a:r>
            <a:r>
              <a:rPr lang="pl-PL" b="1" dirty="0"/>
              <a:t>interes prawny </a:t>
            </a:r>
            <a:r>
              <a:rPr lang="pl-PL" dirty="0"/>
              <a:t>w określonym rozstrzygnięciu w przedmiocie procesu.</a:t>
            </a:r>
          </a:p>
          <a:p>
            <a:pPr marL="109728" indent="0">
              <a:buNone/>
            </a:pPr>
            <a:endParaRPr lang="pl-PL" dirty="0"/>
          </a:p>
          <a:p>
            <a:pPr marL="109728" indent="0">
              <a:buNone/>
            </a:pPr>
            <a:endParaRPr lang="pl-PL" dirty="0"/>
          </a:p>
        </p:txBody>
      </p:sp>
    </p:spTree>
    <p:extLst>
      <p:ext uri="{BB962C8B-B14F-4D97-AF65-F5344CB8AC3E}">
        <p14:creationId xmlns="" xmlns:p14="http://schemas.microsoft.com/office/powerpoint/2010/main" val="496920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1544" y="116632"/>
            <a:ext cx="8229600" cy="922114"/>
          </a:xfrm>
        </p:spPr>
        <p:txBody>
          <a:bodyPr/>
          <a:lstStyle/>
          <a:p>
            <a:pPr algn="ctr"/>
            <a:r>
              <a:rPr lang="pl-PL" dirty="0"/>
              <a:t>Strony procesowe</a:t>
            </a: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567608" y="980729"/>
            <a:ext cx="6833732" cy="5125299"/>
          </a:xfrm>
        </p:spPr>
      </p:pic>
      <p:sp>
        <p:nvSpPr>
          <p:cNvPr id="5" name="TextBox 4"/>
          <p:cNvSpPr txBox="1"/>
          <p:nvPr/>
        </p:nvSpPr>
        <p:spPr>
          <a:xfrm>
            <a:off x="5519936" y="6165304"/>
            <a:ext cx="5148064" cy="523220"/>
          </a:xfrm>
          <a:prstGeom prst="rect">
            <a:avLst/>
          </a:prstGeom>
          <a:noFill/>
        </p:spPr>
        <p:txBody>
          <a:bodyPr wrap="square" rtlCol="0">
            <a:spAutoFit/>
          </a:bodyPr>
          <a:lstStyle/>
          <a:p>
            <a:r>
              <a:rPr lang="pl-PL" sz="1400" dirty="0"/>
              <a:t>Źródło: S. Waltoś, P. Hofmański, </a:t>
            </a:r>
            <a:r>
              <a:rPr lang="pl-PL" sz="1400" i="1" dirty="0"/>
              <a:t>Proces karny. Zarys systemu, </a:t>
            </a:r>
            <a:r>
              <a:rPr lang="pl-PL" sz="1400" dirty="0"/>
              <a:t>Warszawa 2016, s. 184.</a:t>
            </a:r>
          </a:p>
        </p:txBody>
      </p:sp>
    </p:spTree>
    <p:extLst>
      <p:ext uri="{BB962C8B-B14F-4D97-AF65-F5344CB8AC3E}">
        <p14:creationId xmlns="" xmlns:p14="http://schemas.microsoft.com/office/powerpoint/2010/main" val="420581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424C52C-8B0A-4F66-8C27-7DCDD154DC6A}"/>
              </a:ext>
            </a:extLst>
          </p:cNvPr>
          <p:cNvSpPr>
            <a:spLocks noGrp="1"/>
          </p:cNvSpPr>
          <p:nvPr>
            <p:ph type="title"/>
          </p:nvPr>
        </p:nvSpPr>
        <p:spPr/>
        <p:txBody>
          <a:bodyPr>
            <a:normAutofit/>
          </a:bodyPr>
          <a:lstStyle/>
          <a:p>
            <a:r>
              <a:rPr lang="pl-PL" b="1" dirty="0"/>
              <a:t>Pojęcie prawa karnego </a:t>
            </a:r>
            <a:r>
              <a:rPr lang="pl-PL" b="1" i="1" dirty="0"/>
              <a:t>sensu largo</a:t>
            </a:r>
          </a:p>
        </p:txBody>
      </p:sp>
      <p:cxnSp>
        <p:nvCxnSpPr>
          <p:cNvPr id="5" name="Łącznik prosty ze strzałką 4">
            <a:extLst>
              <a:ext uri="{FF2B5EF4-FFF2-40B4-BE49-F238E27FC236}">
                <a16:creationId xmlns="" xmlns:a16="http://schemas.microsoft.com/office/drawing/2014/main" id="{23B02D83-20F5-4526-A225-7949488E7CC1}"/>
              </a:ext>
            </a:extLst>
          </p:cNvPr>
          <p:cNvCxnSpPr/>
          <p:nvPr/>
        </p:nvCxnSpPr>
        <p:spPr>
          <a:xfrm flipH="1">
            <a:off x="3090689" y="2443491"/>
            <a:ext cx="89535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Łącznik prosty ze strzałką 6">
            <a:extLst>
              <a:ext uri="{FF2B5EF4-FFF2-40B4-BE49-F238E27FC236}">
                <a16:creationId xmlns="" xmlns:a16="http://schemas.microsoft.com/office/drawing/2014/main" id="{AA3BF1D2-886B-4DC3-8C73-AC31F396D640}"/>
              </a:ext>
            </a:extLst>
          </p:cNvPr>
          <p:cNvCxnSpPr/>
          <p:nvPr/>
        </p:nvCxnSpPr>
        <p:spPr>
          <a:xfrm>
            <a:off x="5000625" y="3162302"/>
            <a:ext cx="171450" cy="1409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 xmlns:a16="http://schemas.microsoft.com/office/drawing/2014/main" id="{6FCC93DD-597B-4F17-A770-AFE7C5438180}"/>
              </a:ext>
            </a:extLst>
          </p:cNvPr>
          <p:cNvCxnSpPr/>
          <p:nvPr/>
        </p:nvCxnSpPr>
        <p:spPr>
          <a:xfrm>
            <a:off x="6915150" y="2495550"/>
            <a:ext cx="99060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 xmlns:a16="http://schemas.microsoft.com/office/drawing/2014/main" id="{E990F3BA-EC07-4671-A3A5-7297EB73DDFC}"/>
              </a:ext>
            </a:extLst>
          </p:cNvPr>
          <p:cNvSpPr txBox="1"/>
          <p:nvPr/>
        </p:nvSpPr>
        <p:spPr>
          <a:xfrm>
            <a:off x="612911" y="3714750"/>
            <a:ext cx="3880421" cy="523220"/>
          </a:xfrm>
          <a:prstGeom prst="rect">
            <a:avLst/>
          </a:prstGeom>
          <a:noFill/>
        </p:spPr>
        <p:txBody>
          <a:bodyPr wrap="none" rtlCol="0">
            <a:spAutoFit/>
          </a:bodyPr>
          <a:lstStyle/>
          <a:p>
            <a:r>
              <a:rPr lang="pl-PL" sz="2800" b="1" dirty="0"/>
              <a:t>Prawo karne materialne </a:t>
            </a:r>
          </a:p>
        </p:txBody>
      </p:sp>
      <p:sp>
        <p:nvSpPr>
          <p:cNvPr id="11" name="pole tekstowe 10">
            <a:extLst>
              <a:ext uri="{FF2B5EF4-FFF2-40B4-BE49-F238E27FC236}">
                <a16:creationId xmlns="" xmlns:a16="http://schemas.microsoft.com/office/drawing/2014/main" id="{5324A015-5949-4B44-9DFD-92368FD939C6}"/>
              </a:ext>
            </a:extLst>
          </p:cNvPr>
          <p:cNvSpPr txBox="1"/>
          <p:nvPr/>
        </p:nvSpPr>
        <p:spPr>
          <a:xfrm>
            <a:off x="3538364" y="4634248"/>
            <a:ext cx="3872086" cy="523220"/>
          </a:xfrm>
          <a:prstGeom prst="rect">
            <a:avLst/>
          </a:prstGeom>
          <a:noFill/>
        </p:spPr>
        <p:txBody>
          <a:bodyPr wrap="none" rtlCol="0">
            <a:spAutoFit/>
          </a:bodyPr>
          <a:lstStyle/>
          <a:p>
            <a:r>
              <a:rPr lang="pl-PL" sz="2800" b="1" dirty="0"/>
              <a:t>Prawo karne procesowe </a:t>
            </a:r>
          </a:p>
        </p:txBody>
      </p:sp>
      <p:sp>
        <p:nvSpPr>
          <p:cNvPr id="12" name="pole tekstowe 11">
            <a:extLst>
              <a:ext uri="{FF2B5EF4-FFF2-40B4-BE49-F238E27FC236}">
                <a16:creationId xmlns="" xmlns:a16="http://schemas.microsoft.com/office/drawing/2014/main" id="{7924FA64-A8DC-49BC-B5C8-6F8D79C1D6E6}"/>
              </a:ext>
            </a:extLst>
          </p:cNvPr>
          <p:cNvSpPr txBox="1"/>
          <p:nvPr/>
        </p:nvSpPr>
        <p:spPr>
          <a:xfrm>
            <a:off x="6186661" y="3849418"/>
            <a:ext cx="4089261" cy="523220"/>
          </a:xfrm>
          <a:prstGeom prst="rect">
            <a:avLst/>
          </a:prstGeom>
          <a:noFill/>
        </p:spPr>
        <p:txBody>
          <a:bodyPr wrap="none" rtlCol="0">
            <a:spAutoFit/>
          </a:bodyPr>
          <a:lstStyle/>
          <a:p>
            <a:r>
              <a:rPr lang="pl-PL" sz="2800" b="1" dirty="0"/>
              <a:t>Prawo karne wykonawcze</a:t>
            </a:r>
          </a:p>
        </p:txBody>
      </p:sp>
    </p:spTree>
    <p:extLst>
      <p:ext uri="{BB962C8B-B14F-4D97-AF65-F5344CB8AC3E}">
        <p14:creationId xmlns="" xmlns:p14="http://schemas.microsoft.com/office/powerpoint/2010/main" val="4261350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7B5424E-39DF-4D8F-AE32-0E08292160BE}"/>
              </a:ext>
            </a:extLst>
          </p:cNvPr>
          <p:cNvSpPr>
            <a:spLocks noGrp="1"/>
          </p:cNvSpPr>
          <p:nvPr>
            <p:ph type="title"/>
          </p:nvPr>
        </p:nvSpPr>
        <p:spPr/>
        <p:txBody>
          <a:bodyPr/>
          <a:lstStyle/>
          <a:p>
            <a:r>
              <a:rPr lang="pl-PL" dirty="0"/>
              <a:t>Podziały stron procesowych</a:t>
            </a:r>
          </a:p>
        </p:txBody>
      </p:sp>
      <p:sp>
        <p:nvSpPr>
          <p:cNvPr id="4" name="Owal 3">
            <a:extLst>
              <a:ext uri="{FF2B5EF4-FFF2-40B4-BE49-F238E27FC236}">
                <a16:creationId xmlns="" xmlns:a16="http://schemas.microsoft.com/office/drawing/2014/main" id="{DD20AE27-CD45-4EFA-B7C6-D4056C113044}"/>
              </a:ext>
            </a:extLst>
          </p:cNvPr>
          <p:cNvSpPr/>
          <p:nvPr/>
        </p:nvSpPr>
        <p:spPr>
          <a:xfrm>
            <a:off x="1295402" y="2817844"/>
            <a:ext cx="4093029" cy="3097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Strony w postępowaniu przygotowawczym</a:t>
            </a:r>
          </a:p>
          <a:p>
            <a:pPr algn="ctr"/>
            <a:endParaRPr lang="pl-PL" sz="2400" b="1" dirty="0"/>
          </a:p>
          <a:p>
            <a:pPr algn="ctr"/>
            <a:r>
              <a:rPr lang="pl-PL" sz="2400" b="1" dirty="0"/>
              <a:t>Pokrzywdzony</a:t>
            </a:r>
            <a:br>
              <a:rPr lang="pl-PL" sz="2400" b="1" dirty="0"/>
            </a:br>
            <a:r>
              <a:rPr lang="pl-PL" sz="2400" b="1" dirty="0"/>
              <a:t>podejrzany</a:t>
            </a:r>
          </a:p>
        </p:txBody>
      </p:sp>
      <p:sp>
        <p:nvSpPr>
          <p:cNvPr id="5" name="Owal 4">
            <a:extLst>
              <a:ext uri="{FF2B5EF4-FFF2-40B4-BE49-F238E27FC236}">
                <a16:creationId xmlns="" xmlns:a16="http://schemas.microsoft.com/office/drawing/2014/main" id="{53EEA3B1-8449-4751-8933-68010EBB54D0}"/>
              </a:ext>
            </a:extLst>
          </p:cNvPr>
          <p:cNvSpPr/>
          <p:nvPr/>
        </p:nvSpPr>
        <p:spPr>
          <a:xfrm>
            <a:off x="6618514" y="2778104"/>
            <a:ext cx="4093029" cy="3097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Strony w postępowaniu sądowym</a:t>
            </a:r>
          </a:p>
          <a:p>
            <a:pPr algn="ctr"/>
            <a:endParaRPr lang="pl-PL" sz="2000" b="1" dirty="0"/>
          </a:p>
          <a:p>
            <a:pPr algn="ctr"/>
            <a:r>
              <a:rPr lang="pl-PL" sz="2000" b="1" dirty="0"/>
              <a:t>Oskarżony</a:t>
            </a:r>
          </a:p>
          <a:p>
            <a:pPr algn="ctr"/>
            <a:r>
              <a:rPr lang="pl-PL" sz="2000" b="1" dirty="0"/>
              <a:t>Oskarżyciel</a:t>
            </a:r>
          </a:p>
          <a:p>
            <a:pPr algn="ctr"/>
            <a:r>
              <a:rPr lang="pl-PL" sz="2000" b="1" dirty="0"/>
              <a:t>(publiczny/posiłkowy/</a:t>
            </a:r>
            <a:br>
              <a:rPr lang="pl-PL" sz="2000" b="1" dirty="0"/>
            </a:br>
            <a:r>
              <a:rPr lang="pl-PL" sz="2000" b="1" dirty="0"/>
              <a:t>prywatny)</a:t>
            </a:r>
          </a:p>
        </p:txBody>
      </p:sp>
    </p:spTree>
    <p:extLst>
      <p:ext uri="{BB962C8B-B14F-4D97-AF65-F5344CB8AC3E}">
        <p14:creationId xmlns="" xmlns:p14="http://schemas.microsoft.com/office/powerpoint/2010/main" val="4012467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Podejrzany</a:t>
            </a:r>
          </a:p>
        </p:txBody>
      </p:sp>
      <p:sp>
        <p:nvSpPr>
          <p:cNvPr id="3" name="Content Placeholder 2"/>
          <p:cNvSpPr>
            <a:spLocks noGrp="1"/>
          </p:cNvSpPr>
          <p:nvPr>
            <p:ph idx="1"/>
          </p:nvPr>
        </p:nvSpPr>
        <p:spPr>
          <a:xfrm>
            <a:off x="2423592" y="2348880"/>
            <a:ext cx="7797552" cy="2357616"/>
          </a:xfrm>
        </p:spPr>
        <p:txBody>
          <a:bodyPr/>
          <a:lstStyle/>
          <a:p>
            <a:pPr marL="0" indent="0">
              <a:buNone/>
            </a:pPr>
            <a:r>
              <a:rPr lang="pl-PL" sz="2800" dirty="0"/>
              <a:t>Osoba, co do której wydano </a:t>
            </a:r>
            <a:r>
              <a:rPr lang="pl-PL" sz="2800" b="1" dirty="0"/>
              <a:t>postanowienie o przedstawieniu zarzutów</a:t>
            </a:r>
            <a:r>
              <a:rPr lang="pl-PL" sz="2800" dirty="0"/>
              <a:t>, albo której bez wydania takiego postanowienia postawiono zarzut w związku z przystąpieniem do </a:t>
            </a:r>
            <a:r>
              <a:rPr lang="pl-PL" sz="2800" b="1" dirty="0"/>
              <a:t>przesłuchania w charakterze podejrzanego</a:t>
            </a:r>
          </a:p>
          <a:p>
            <a:pPr marL="0" indent="0">
              <a:buNone/>
            </a:pPr>
            <a:endParaRPr lang="pl-PL" dirty="0"/>
          </a:p>
        </p:txBody>
      </p:sp>
    </p:spTree>
    <p:extLst>
      <p:ext uri="{BB962C8B-B14F-4D97-AF65-F5344CB8AC3E}">
        <p14:creationId xmlns="" xmlns:p14="http://schemas.microsoft.com/office/powerpoint/2010/main" val="909328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Osoba podejrzana</a:t>
            </a:r>
          </a:p>
        </p:txBody>
      </p:sp>
      <p:sp>
        <p:nvSpPr>
          <p:cNvPr id="3" name="Content Placeholder 2"/>
          <p:cNvSpPr>
            <a:spLocks noGrp="1"/>
          </p:cNvSpPr>
          <p:nvPr>
            <p:ph idx="1"/>
          </p:nvPr>
        </p:nvSpPr>
        <p:spPr>
          <a:xfrm>
            <a:off x="2423592" y="2511544"/>
            <a:ext cx="7797552" cy="2429624"/>
          </a:xfrm>
        </p:spPr>
        <p:txBody>
          <a:bodyPr>
            <a:normAutofit/>
          </a:bodyPr>
          <a:lstStyle/>
          <a:p>
            <a:pPr marL="0" indent="0">
              <a:buNone/>
            </a:pPr>
            <a:r>
              <a:rPr lang="pl-PL" dirty="0"/>
              <a:t>osoba, co do której organy posiadają informacje typujące ją na sprawcę przestępstwa i wobec której kierują postępowanie, pomimo że nie postawiono jej żadnych zarzutów. Osoba podejrzana nie posiada statusu strony, ale przysługują jej nieliczne uprawnienia</a:t>
            </a:r>
          </a:p>
        </p:txBody>
      </p:sp>
    </p:spTree>
    <p:extLst>
      <p:ext uri="{BB962C8B-B14F-4D97-AF65-F5344CB8AC3E}">
        <p14:creationId xmlns="" xmlns:p14="http://schemas.microsoft.com/office/powerpoint/2010/main" val="1299132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91544" y="0"/>
            <a:ext cx="8229600" cy="1143000"/>
          </a:xfrm>
        </p:spPr>
        <p:txBody>
          <a:bodyPr/>
          <a:lstStyle/>
          <a:p>
            <a:pPr algn="ctr"/>
            <a:r>
              <a:rPr lang="pl-PL" b="1" dirty="0"/>
              <a:t>Strony bierne</a:t>
            </a:r>
          </a:p>
        </p:txBody>
      </p:sp>
      <p:sp>
        <p:nvSpPr>
          <p:cNvPr id="3" name="Symbol zastępczy zawartości 2"/>
          <p:cNvSpPr>
            <a:spLocks noGrp="1"/>
          </p:cNvSpPr>
          <p:nvPr>
            <p:ph idx="1"/>
          </p:nvPr>
        </p:nvSpPr>
        <p:spPr>
          <a:xfrm>
            <a:off x="1991544" y="1052736"/>
            <a:ext cx="8435280" cy="4709120"/>
          </a:xfrm>
        </p:spPr>
        <p:txBody>
          <a:bodyPr>
            <a:noAutofit/>
          </a:bodyPr>
          <a:lstStyle/>
          <a:p>
            <a:pPr marL="0" indent="0">
              <a:buNone/>
            </a:pPr>
            <a:r>
              <a:rPr lang="pl-PL" sz="1800" dirty="0"/>
              <a:t>Stronami biernymi są: </a:t>
            </a:r>
            <a:r>
              <a:rPr lang="pl-PL" sz="1800" b="1" dirty="0"/>
              <a:t>oskarżony</a:t>
            </a:r>
            <a:r>
              <a:rPr lang="pl-PL" sz="1800" dirty="0"/>
              <a:t> (art. 71 – 81 k.p.k.)</a:t>
            </a:r>
            <a:r>
              <a:rPr lang="pl-PL" sz="1800" b="1" dirty="0"/>
              <a:t> i skazany </a:t>
            </a:r>
            <a:r>
              <a:rPr lang="pl-PL" sz="1800" dirty="0"/>
              <a:t>(k.k.w.)</a:t>
            </a:r>
            <a:r>
              <a:rPr lang="pl-PL" sz="1800" b="1" dirty="0"/>
              <a:t>.</a:t>
            </a:r>
            <a:endParaRPr lang="pl-PL" sz="1800" dirty="0"/>
          </a:p>
          <a:p>
            <a:pPr marL="0" indent="0">
              <a:buNone/>
            </a:pPr>
            <a:r>
              <a:rPr lang="pl-PL" sz="1800" b="1" u="sng" dirty="0"/>
              <a:t>Pojęcie oskarżonego występuje w trzech znaczeniach (art. 71 § 1-2 k.p.k.):</a:t>
            </a:r>
          </a:p>
          <a:p>
            <a:pPr marL="0" indent="0">
              <a:buNone/>
            </a:pPr>
            <a:r>
              <a:rPr lang="pl-PL" sz="1800" dirty="0"/>
              <a:t>	1) </a:t>
            </a:r>
            <a:r>
              <a:rPr lang="pl-PL" sz="1800" b="1" dirty="0"/>
              <a:t>ścisłym</a:t>
            </a:r>
            <a:r>
              <a:rPr lang="pl-PL" sz="1800" dirty="0"/>
              <a:t> – wówczas oskarżonym jest osoba, przeciwko której wniesiono akt oskarżenia, a także osoba, co do której prokurator złożył wniosek o warunkowe umorzenie postępowania;</a:t>
            </a:r>
          </a:p>
          <a:p>
            <a:pPr marL="0" indent="0">
              <a:buNone/>
            </a:pPr>
            <a:r>
              <a:rPr lang="pl-PL" sz="1800" dirty="0"/>
              <a:t>	2) </a:t>
            </a:r>
            <a:r>
              <a:rPr lang="pl-PL" sz="1800" b="1" dirty="0"/>
              <a:t>szerszym </a:t>
            </a:r>
            <a:r>
              <a:rPr lang="pl-PL" sz="1800" dirty="0"/>
              <a:t>– wówczas za oskarżonego uznaje się nie tylko oskarżonego w sensie ścisłym, ale również podejrzanego, czyli osobę, co do której wydano postanowienie o przedstawieniu zarzutów albo której bez wydania takiego postanowienia postawiono zarzut w związku z przystąpieniem do przesłuchania w charakterze podejrzanego;</a:t>
            </a:r>
          </a:p>
          <a:p>
            <a:pPr marL="0" indent="0">
              <a:buNone/>
            </a:pPr>
            <a:r>
              <a:rPr lang="pl-PL" sz="1800" b="1" dirty="0"/>
              <a:t>	</a:t>
            </a:r>
            <a:r>
              <a:rPr lang="pl-PL" sz="1800" dirty="0"/>
              <a:t>3) </a:t>
            </a:r>
            <a:r>
              <a:rPr lang="pl-PL" sz="1800" b="1" dirty="0"/>
              <a:t>najszerszym</a:t>
            </a:r>
            <a:r>
              <a:rPr lang="pl-PL" sz="1800" dirty="0"/>
              <a:t> – obejmuje także </a:t>
            </a:r>
            <a:r>
              <a:rPr lang="pl-PL" sz="1800" b="1" dirty="0"/>
              <a:t>osobę podejrzaną</a:t>
            </a:r>
            <a:r>
              <a:rPr lang="pl-PL" sz="1800" dirty="0"/>
              <a:t> (tzw. faktycznie podejrzanego), czyli osobę, w stosunku do której podjęto w postępowaniu przygotowawczym pewne czynności procesowe (np. art. 219, 237 § 4, 243, 244, 308 k.p.k.) wskazujące, że traktuje się ją jak podejrzanego, choć nie wydano jeszcze postanowienia o przedstawieniu zarzutów lub nie przystąpiono do przesłuchania w charakterze podejrzanego.</a:t>
            </a:r>
          </a:p>
          <a:p>
            <a:pPr marL="0" indent="0">
              <a:buNone/>
            </a:pPr>
            <a:r>
              <a:rPr lang="pl-PL" sz="1800" b="1" dirty="0"/>
              <a:t>Skazany </a:t>
            </a:r>
            <a:r>
              <a:rPr lang="pl-PL" sz="1800" dirty="0"/>
              <a:t>to osoba, w stosunku do której wydano prawomocny wyrok skazujący. Oskarżony „przekształca się” w skazanego z chwilą uprawomocnienia się wyroku skazującego.</a:t>
            </a:r>
            <a:endParaRPr lang="pl-PL" sz="1800" b="1" dirty="0"/>
          </a:p>
        </p:txBody>
      </p:sp>
    </p:spTree>
    <p:extLst>
      <p:ext uri="{BB962C8B-B14F-4D97-AF65-F5344CB8AC3E}">
        <p14:creationId xmlns="" xmlns:p14="http://schemas.microsoft.com/office/powerpoint/2010/main" val="781618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1544" y="116632"/>
            <a:ext cx="8229600" cy="1143000"/>
          </a:xfrm>
        </p:spPr>
        <p:txBody>
          <a:bodyPr/>
          <a:lstStyle/>
          <a:p>
            <a:pPr algn="ctr"/>
            <a:r>
              <a:rPr lang="pl-PL" dirty="0"/>
              <a:t>Strony bierne</a:t>
            </a:r>
          </a:p>
        </p:txBody>
      </p:sp>
      <p:sp>
        <p:nvSpPr>
          <p:cNvPr id="2" name="Content Placeholder 1"/>
          <p:cNvSpPr>
            <a:spLocks noGrp="1"/>
          </p:cNvSpPr>
          <p:nvPr>
            <p:ph idx="1"/>
          </p:nvPr>
        </p:nvSpPr>
        <p:spPr>
          <a:xfrm>
            <a:off x="1991544" y="1340768"/>
            <a:ext cx="8229600" cy="5040560"/>
          </a:xfrm>
        </p:spPr>
        <p:txBody>
          <a:bodyPr>
            <a:normAutofit fontScale="92500" lnSpcReduction="20000"/>
          </a:bodyPr>
          <a:lstStyle/>
          <a:p>
            <a:r>
              <a:rPr lang="pl-PL" b="1" dirty="0"/>
              <a:t>Oskarżony</a:t>
            </a:r>
            <a:r>
              <a:rPr lang="pl-PL" dirty="0"/>
              <a:t>- osoba, przeciwko której wniesiono </a:t>
            </a:r>
            <a:r>
              <a:rPr lang="pl-PL" b="1" dirty="0"/>
              <a:t>oskarżenie do sądu</a:t>
            </a:r>
            <a:r>
              <a:rPr lang="pl-PL" dirty="0"/>
              <a:t>, a także osoba, co do której prokurator złożył </a:t>
            </a:r>
            <a:r>
              <a:rPr lang="pl-PL" b="1" dirty="0"/>
              <a:t>wniosek o skazanie bez przeprowadzenia rozprawy </a:t>
            </a:r>
            <a:r>
              <a:rPr lang="pl-PL" dirty="0"/>
              <a:t>(art. 335 § 1 k.p.k.) lub </a:t>
            </a:r>
            <a:r>
              <a:rPr lang="pl-PL" b="1" dirty="0"/>
              <a:t>wniosek o warunkowe umorzenie postępowania </a:t>
            </a:r>
            <a:r>
              <a:rPr lang="pl-PL" dirty="0"/>
              <a:t>(art. 71 § 2 k.p.k.).</a:t>
            </a:r>
          </a:p>
          <a:p>
            <a:pPr marL="0" indent="0">
              <a:buNone/>
            </a:pPr>
            <a:endParaRPr lang="pl-PL" dirty="0"/>
          </a:p>
          <a:p>
            <a:r>
              <a:rPr lang="pl-PL" dirty="0"/>
              <a:t>Pojęcie oskarżenia obejmuje oskarżenie publiczne, oskarżenie subsydiarne i prywatne. </a:t>
            </a:r>
          </a:p>
          <a:p>
            <a:pPr marL="0" indent="0">
              <a:buNone/>
            </a:pPr>
            <a:endParaRPr lang="pl-PL" dirty="0"/>
          </a:p>
          <a:p>
            <a:r>
              <a:rPr lang="pl-PL" b="1" dirty="0"/>
              <a:t>W szerokim ujęciu (</a:t>
            </a:r>
            <a:r>
              <a:rPr lang="pl-PL" b="1" i="1" dirty="0"/>
              <a:t>sensu largo</a:t>
            </a:r>
            <a:r>
              <a:rPr lang="pl-PL" b="1" dirty="0"/>
              <a:t>)</a:t>
            </a:r>
            <a:r>
              <a:rPr lang="pl-PL" dirty="0"/>
              <a:t>, za oskarżonego uznaje się także </a:t>
            </a:r>
            <a:r>
              <a:rPr lang="pl-PL" b="1" dirty="0"/>
              <a:t>podejrzanego</a:t>
            </a:r>
            <a:r>
              <a:rPr lang="pl-PL" dirty="0"/>
              <a:t>, którym jest </a:t>
            </a:r>
          </a:p>
          <a:p>
            <a:pPr>
              <a:buFontTx/>
              <a:buChar char="-"/>
            </a:pPr>
            <a:r>
              <a:rPr lang="pl-PL" dirty="0"/>
              <a:t>osoba, co do której wydano postanowienie o przedstawieniu zarzutów albo </a:t>
            </a:r>
          </a:p>
          <a:p>
            <a:pPr>
              <a:buFontTx/>
              <a:buChar char="-"/>
            </a:pPr>
            <a:r>
              <a:rPr lang="pl-PL" dirty="0"/>
              <a:t>której bez wydania takiego postanowienia postawiono zarzut w związku z przystąpieniem do przesłuchania w charakterze podejrzanego.</a:t>
            </a:r>
          </a:p>
          <a:p>
            <a:endParaRPr lang="pl-PL" dirty="0"/>
          </a:p>
          <a:p>
            <a:pPr marL="109728" indent="0">
              <a:buNone/>
            </a:pPr>
            <a:endParaRPr lang="pl-PL" dirty="0"/>
          </a:p>
        </p:txBody>
      </p:sp>
    </p:spTree>
    <p:extLst>
      <p:ext uri="{BB962C8B-B14F-4D97-AF65-F5344CB8AC3E}">
        <p14:creationId xmlns="" xmlns:p14="http://schemas.microsoft.com/office/powerpoint/2010/main" val="1564195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3823"/>
            <a:ext cx="8229600" cy="1143000"/>
          </a:xfrm>
        </p:spPr>
        <p:txBody>
          <a:bodyPr/>
          <a:lstStyle/>
          <a:p>
            <a:pPr algn="ctr"/>
            <a:r>
              <a:rPr lang="pl-PL" dirty="0"/>
              <a:t>Obowiązki oskarżonego</a:t>
            </a:r>
          </a:p>
        </p:txBody>
      </p:sp>
      <p:sp>
        <p:nvSpPr>
          <p:cNvPr id="3" name="Content Placeholder 2"/>
          <p:cNvSpPr>
            <a:spLocks noGrp="1"/>
          </p:cNvSpPr>
          <p:nvPr>
            <p:ph idx="1"/>
          </p:nvPr>
        </p:nvSpPr>
        <p:spPr>
          <a:xfrm>
            <a:off x="2279576" y="1196752"/>
            <a:ext cx="7931224" cy="5400600"/>
          </a:xfrm>
        </p:spPr>
        <p:txBody>
          <a:bodyPr>
            <a:normAutofit fontScale="70000" lnSpcReduction="20000"/>
          </a:bodyPr>
          <a:lstStyle/>
          <a:p>
            <a:r>
              <a:rPr lang="pl-PL" dirty="0"/>
              <a:t>Oskarżony </a:t>
            </a:r>
            <a:r>
              <a:rPr lang="pl-PL" b="1" dirty="0"/>
              <a:t>nie ma obowiązku dowodzenia swojej niewinności</a:t>
            </a:r>
            <a:r>
              <a:rPr lang="pl-PL" dirty="0"/>
              <a:t>, ani obowiązku dostarczania dowodów na swoją niekorzyść (art. 74 § 1 k.p.k.). </a:t>
            </a:r>
          </a:p>
          <a:p>
            <a:pPr marL="0" indent="0">
              <a:buNone/>
            </a:pPr>
            <a:endParaRPr lang="pl-PL" dirty="0"/>
          </a:p>
          <a:p>
            <a:r>
              <a:rPr lang="pl-PL" dirty="0"/>
              <a:t>Pomimo to, oskarżony obowiązany jest znosić </a:t>
            </a:r>
            <a:r>
              <a:rPr lang="pl-PL" b="1" dirty="0"/>
              <a:t>pewne działania organów postępowania</a:t>
            </a:r>
            <a:r>
              <a:rPr lang="pl-PL" dirty="0"/>
              <a:t>. Oskarżony jest obowiązany poddać się:</a:t>
            </a:r>
          </a:p>
          <a:p>
            <a:pPr marL="0" indent="0">
              <a:buNone/>
            </a:pPr>
            <a:endParaRPr lang="pl-PL" dirty="0"/>
          </a:p>
          <a:p>
            <a:pPr marL="0" indent="0">
              <a:buNone/>
            </a:pPr>
            <a:r>
              <a:rPr lang="pl-PL" dirty="0"/>
              <a:t>1. oględzinom zewnętrznym ciała oraz innym badaniom niepołączonym z naruszeniem integralności ciała; wolno także w szczególności od oskarżonego pobrać odciski, fotografować go oraz okazać w celach rozpoznawczych innym osobom,</a:t>
            </a:r>
          </a:p>
          <a:p>
            <a:pPr marL="0" indent="0">
              <a:buNone/>
            </a:pPr>
            <a:r>
              <a:rPr lang="pl-PL" dirty="0"/>
              <a:t>2. badaniom psychologicznym i psychiatrycznym oraz badaniom połączonym z dokonaniem zabiegów na jego ciele, z wyjątkiem chirurgicznych, pod warunkiem, że dokonywane są przez uprawnionego do tego pracownika służby zdrowia z zachowaniem wskazań wiedzy lekarskiej i nie zagrażają zdrowiu oskarżonego, jeżeli przeprowadzenie tych badań jest nieodzowne; w szczególności oskarżony jest obowiązany przy zachowaniu tych warunków poddać się pobraniu krwi, włosów lub wydzielin organizmu z zastrzeżeniem pkt 3,</a:t>
            </a:r>
          </a:p>
          <a:p>
            <a:pPr marL="0" indent="0">
              <a:buNone/>
            </a:pPr>
            <a:r>
              <a:rPr lang="pl-PL" dirty="0"/>
              <a:t>3. pobraniu przez funkcjonariusza Policji wymazu ze śluzówki policzków, jeżeli jest to nieodzowne i nie zachodzi obawa, że zagrażałoby to zdrowiu oskarżonego lub innych osób (art. 74 § 2 k.p.k.).</a:t>
            </a:r>
          </a:p>
          <a:p>
            <a:endParaRPr lang="pl-PL" dirty="0"/>
          </a:p>
        </p:txBody>
      </p:sp>
    </p:spTree>
    <p:extLst>
      <p:ext uri="{BB962C8B-B14F-4D97-AF65-F5344CB8AC3E}">
        <p14:creationId xmlns="" xmlns:p14="http://schemas.microsoft.com/office/powerpoint/2010/main" val="223313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Obowiązki oskarżonego</a:t>
            </a:r>
          </a:p>
        </p:txBody>
      </p:sp>
      <p:sp>
        <p:nvSpPr>
          <p:cNvPr id="3" name="Content Placeholder 2"/>
          <p:cNvSpPr>
            <a:spLocks noGrp="1"/>
          </p:cNvSpPr>
          <p:nvPr>
            <p:ph idx="1"/>
          </p:nvPr>
        </p:nvSpPr>
        <p:spPr/>
        <p:txBody>
          <a:bodyPr>
            <a:normAutofit/>
          </a:bodyPr>
          <a:lstStyle/>
          <a:p>
            <a:r>
              <a:rPr lang="pl-PL" b="1" dirty="0"/>
              <a:t>Obowiązek stawiennictwa </a:t>
            </a:r>
            <a:r>
              <a:rPr lang="pl-PL" dirty="0"/>
              <a:t>na każde wezwanie (art. 75 </a:t>
            </a:r>
            <a:r>
              <a:rPr lang="pl-PL" sz="2800" dirty="0"/>
              <a:t>§ 1 k.p.k.)</a:t>
            </a:r>
          </a:p>
          <a:p>
            <a:r>
              <a:rPr lang="pl-PL" b="1" dirty="0"/>
              <a:t>Obowiązek zawiadamiania o każdej zmianie swojego miejsca zamieszkania lub pobytu trwającego dłużej niż 7 dni</a:t>
            </a:r>
            <a:r>
              <a:rPr lang="pl-PL" dirty="0"/>
              <a:t>, w tym także z powodu pozbawienia wolności w innej sprawie, jak również o każdej zmianie danych umożliwiających kontaktowanie się, wskazanych w art. 213 § 1 k.p.k., o których wie, że są znane organowi prowadzącemu postępowanie.</a:t>
            </a:r>
          </a:p>
        </p:txBody>
      </p:sp>
    </p:spTree>
    <p:extLst>
      <p:ext uri="{BB962C8B-B14F-4D97-AF65-F5344CB8AC3E}">
        <p14:creationId xmlns="" xmlns:p14="http://schemas.microsoft.com/office/powerpoint/2010/main" val="3973745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1624012" y="-1323974"/>
          <a:ext cx="9043988" cy="5924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1624014" y="2630508"/>
            <a:ext cx="2593181" cy="4247317"/>
          </a:xfrm>
          <a:prstGeom prst="rect">
            <a:avLst/>
          </a:prstGeom>
          <a:noFill/>
        </p:spPr>
        <p:txBody>
          <a:bodyPr wrap="square" rtlCol="0">
            <a:spAutoFit/>
          </a:bodyPr>
          <a:lstStyle/>
          <a:p>
            <a:pPr algn="just"/>
            <a:r>
              <a:rPr lang="pl-PL" dirty="0"/>
              <a:t>Osoba podejrzana to tzw. faktycznie podejrzany, czyli osoba w stosunku do której podjęto w postępowaniu przygotowawczym określone czynności procesowe (art. 219, 237 § 4, art. 243, 244, 308), ale nie zostały jej przedstawione zarzuty. Osoba podejrzana to osoba znajdująca się „w kręgu zainteresowania” organów postępowania.  </a:t>
            </a:r>
          </a:p>
        </p:txBody>
      </p:sp>
      <p:sp>
        <p:nvSpPr>
          <p:cNvPr id="6" name="pole tekstowe 5"/>
          <p:cNvSpPr txBox="1"/>
          <p:nvPr/>
        </p:nvSpPr>
        <p:spPr>
          <a:xfrm>
            <a:off x="5120878" y="2615418"/>
            <a:ext cx="2068116" cy="3693319"/>
          </a:xfrm>
          <a:prstGeom prst="rect">
            <a:avLst/>
          </a:prstGeom>
          <a:noFill/>
        </p:spPr>
        <p:txBody>
          <a:bodyPr wrap="square" rtlCol="0">
            <a:spAutoFit/>
          </a:bodyPr>
          <a:lstStyle/>
          <a:p>
            <a:pPr algn="just"/>
            <a:r>
              <a:rPr lang="pl-PL" dirty="0"/>
              <a:t>art. 71 § 1 – </a:t>
            </a:r>
            <a:r>
              <a:rPr lang="pl-PL" b="1" dirty="0"/>
              <a:t>podejrzany to osoba, co do której wydano postanowienie o przedstawieniu zarzutów albo bez wydania takiego postanowienia przesłuchano w charakterze podejrzanego </a:t>
            </a:r>
          </a:p>
          <a:p>
            <a:pPr algn="just"/>
            <a:endParaRPr lang="pl-PL" dirty="0"/>
          </a:p>
        </p:txBody>
      </p:sp>
      <p:sp>
        <p:nvSpPr>
          <p:cNvPr id="7" name="pole tekstowe 6"/>
          <p:cNvSpPr txBox="1"/>
          <p:nvPr/>
        </p:nvSpPr>
        <p:spPr>
          <a:xfrm>
            <a:off x="7752185" y="2615417"/>
            <a:ext cx="2915817" cy="2862322"/>
          </a:xfrm>
          <a:prstGeom prst="rect">
            <a:avLst/>
          </a:prstGeom>
          <a:noFill/>
        </p:spPr>
        <p:txBody>
          <a:bodyPr wrap="square" rtlCol="0">
            <a:spAutoFit/>
          </a:bodyPr>
          <a:lstStyle/>
          <a:p>
            <a:pPr algn="just"/>
            <a:r>
              <a:rPr lang="pl-PL" dirty="0"/>
              <a:t>art. 71 § 2 – </a:t>
            </a:r>
            <a:r>
              <a:rPr lang="pl-PL" b="1" dirty="0"/>
              <a:t>oskarżony to osoba, przeciwko której wniesiono oskarżenie do sądu, a także osoba, co do której prokurator złożył wniosek o warunkowe umorzenie postępowania albo wniosek w trybie art. 335 § 1 k.p.k. </a:t>
            </a:r>
          </a:p>
          <a:p>
            <a:pPr algn="just"/>
            <a:endParaRPr lang="pl-PL" dirty="0"/>
          </a:p>
        </p:txBody>
      </p:sp>
      <p:sp>
        <p:nvSpPr>
          <p:cNvPr id="8" name="pole tekstowe 7"/>
          <p:cNvSpPr txBox="1"/>
          <p:nvPr/>
        </p:nvSpPr>
        <p:spPr>
          <a:xfrm>
            <a:off x="3388520" y="133352"/>
            <a:ext cx="2563465" cy="1015663"/>
          </a:xfrm>
          <a:prstGeom prst="rect">
            <a:avLst/>
          </a:prstGeom>
          <a:noFill/>
        </p:spPr>
        <p:txBody>
          <a:bodyPr wrap="square" rtlCol="0">
            <a:spAutoFit/>
          </a:bodyPr>
          <a:lstStyle/>
          <a:p>
            <a:r>
              <a:rPr lang="pl-PL" sz="2000" b="1" dirty="0"/>
              <a:t>PRZEDSTAWIENIE ZARZUTÓW – ART. 313 </a:t>
            </a:r>
          </a:p>
        </p:txBody>
      </p:sp>
      <p:sp>
        <p:nvSpPr>
          <p:cNvPr id="9" name="pole tekstowe 8"/>
          <p:cNvSpPr txBox="1"/>
          <p:nvPr/>
        </p:nvSpPr>
        <p:spPr>
          <a:xfrm>
            <a:off x="6456040" y="25630"/>
            <a:ext cx="3984568" cy="1015663"/>
          </a:xfrm>
          <a:prstGeom prst="rect">
            <a:avLst/>
          </a:prstGeom>
          <a:noFill/>
        </p:spPr>
        <p:txBody>
          <a:bodyPr wrap="square" rtlCol="0">
            <a:spAutoFit/>
          </a:bodyPr>
          <a:lstStyle/>
          <a:p>
            <a:r>
              <a:rPr lang="pl-PL" sz="2000" b="1" dirty="0"/>
              <a:t>WNIESIENIE DO SĄDU OSKARŻENIA/WNIOSKU O WARUNKOWE UMORZENIE </a:t>
            </a:r>
          </a:p>
        </p:txBody>
      </p:sp>
      <p:sp>
        <p:nvSpPr>
          <p:cNvPr id="10" name="pole tekstowe 9"/>
          <p:cNvSpPr txBox="1"/>
          <p:nvPr/>
        </p:nvSpPr>
        <p:spPr>
          <a:xfrm>
            <a:off x="4217195" y="6150114"/>
            <a:ext cx="6419239" cy="707886"/>
          </a:xfrm>
          <a:prstGeom prst="rect">
            <a:avLst/>
          </a:prstGeom>
          <a:noFill/>
        </p:spPr>
        <p:txBody>
          <a:bodyPr wrap="square" rtlCol="0">
            <a:spAutoFit/>
          </a:bodyPr>
          <a:lstStyle/>
          <a:p>
            <a:pPr algn="ctr"/>
            <a:r>
              <a:rPr lang="pl-PL" sz="2000" b="1" u="sng" dirty="0">
                <a:solidFill>
                  <a:srgbClr val="FF0000"/>
                </a:solidFill>
              </a:rPr>
              <a:t>PODEJRZANY I OSOBA PODEJRZANA TO NIE JEST TO SAMO!!!</a:t>
            </a:r>
            <a:endParaRPr lang="pl-PL" sz="2000" dirty="0">
              <a:solidFill>
                <a:srgbClr val="FF0000"/>
              </a:solidFill>
            </a:endParaRPr>
          </a:p>
        </p:txBody>
      </p:sp>
    </p:spTree>
    <p:extLst>
      <p:ext uri="{BB962C8B-B14F-4D97-AF65-F5344CB8AC3E}">
        <p14:creationId xmlns="" xmlns:p14="http://schemas.microsoft.com/office/powerpoint/2010/main" val="647863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5EB8E3BF-F464-4900-8994-851061A9AD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 xmlns:a16="http://schemas.microsoft.com/office/drawing/2014/main" id="{6C11BE52-3F06-4810-90AE-918D100DBB60}"/>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ytuł 1">
            <a:extLst>
              <a:ext uri="{FF2B5EF4-FFF2-40B4-BE49-F238E27FC236}">
                <a16:creationId xmlns="" xmlns:a16="http://schemas.microsoft.com/office/drawing/2014/main" id="{AD5FF924-E0B5-4776-B953-27A3D498A467}"/>
              </a:ext>
            </a:extLst>
          </p:cNvPr>
          <p:cNvSpPr>
            <a:spLocks noGrp="1"/>
          </p:cNvSpPr>
          <p:nvPr>
            <p:ph type="title"/>
          </p:nvPr>
        </p:nvSpPr>
        <p:spPr>
          <a:xfrm>
            <a:off x="1295402" y="982132"/>
            <a:ext cx="9601196" cy="1303867"/>
          </a:xfrm>
        </p:spPr>
        <p:txBody>
          <a:bodyPr>
            <a:normAutofit/>
          </a:bodyPr>
          <a:lstStyle/>
          <a:p>
            <a:r>
              <a:rPr lang="pl-PL" b="1">
                <a:solidFill>
                  <a:srgbClr val="FFFFFF"/>
                </a:solidFill>
              </a:rPr>
              <a:t>Podejrzany, a oskarżony</a:t>
            </a:r>
          </a:p>
        </p:txBody>
      </p:sp>
      <p:cxnSp>
        <p:nvCxnSpPr>
          <p:cNvPr id="11" name="Straight Connector 10">
            <a:extLst>
              <a:ext uri="{FF2B5EF4-FFF2-40B4-BE49-F238E27FC236}">
                <a16:creationId xmlns="" xmlns:a16="http://schemas.microsoft.com/office/drawing/2014/main" id="{8E0602D6-3A81-42F8-AE67-1BAAFC967C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Symbol zastępczy zawartości 2">
            <a:extLst>
              <a:ext uri="{FF2B5EF4-FFF2-40B4-BE49-F238E27FC236}">
                <a16:creationId xmlns="" xmlns:a16="http://schemas.microsoft.com/office/drawing/2014/main" id="{0C2764CF-B62D-452E-8B6E-52E307B32E98}"/>
              </a:ext>
            </a:extLst>
          </p:cNvPr>
          <p:cNvSpPr>
            <a:spLocks noGrp="1"/>
          </p:cNvSpPr>
          <p:nvPr>
            <p:ph idx="1"/>
          </p:nvPr>
        </p:nvSpPr>
        <p:spPr>
          <a:xfrm>
            <a:off x="1295401" y="2556932"/>
            <a:ext cx="9601196" cy="3318936"/>
          </a:xfrm>
        </p:spPr>
        <p:txBody>
          <a:bodyPr>
            <a:normAutofit/>
          </a:bodyPr>
          <a:lstStyle/>
          <a:p>
            <a:pPr marL="0" indent="0">
              <a:buNone/>
            </a:pPr>
            <a:r>
              <a:rPr lang="pl-PL">
                <a:solidFill>
                  <a:srgbClr val="FFFFFF"/>
                </a:solidFill>
              </a:rPr>
              <a:t>Art. 71. § 1. Za podejrzanego uważa się osobę, co do której wydano postanowienie o przedstawieniu zarzutów albo której bez wydania takiego postanowienia postawiono zarzut w związku z przystąpieniem do przesłuchania w charakterze podejrzanego.</a:t>
            </a:r>
          </a:p>
          <a:p>
            <a:pPr marL="0" indent="0">
              <a:buNone/>
            </a:pPr>
            <a:r>
              <a:rPr lang="pl-PL">
                <a:solidFill>
                  <a:srgbClr val="FFFFFF"/>
                </a:solidFill>
              </a:rPr>
              <a:t>§ 2. Za oskarżonego uważa się osobę, przeciwko której wniesiono oskarżenie do sądu, a także osobę, co do której prokurator złożył wniosek wskazany w art. 335 § 1 lub wniosek o warunkowe umorzenie postępowania.</a:t>
            </a:r>
          </a:p>
        </p:txBody>
      </p:sp>
    </p:spTree>
    <p:extLst>
      <p:ext uri="{BB962C8B-B14F-4D97-AF65-F5344CB8AC3E}">
        <p14:creationId xmlns="" xmlns:p14="http://schemas.microsoft.com/office/powerpoint/2010/main" val="451397083"/>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5EB8E3BF-F464-4900-8994-851061A9AD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 xmlns:a16="http://schemas.microsoft.com/office/drawing/2014/main" id="{28B5C1B1-0BC3-492D-BDBE-5E97FD071CE6}"/>
              </a:ext>
            </a:extLst>
          </p:cNvPr>
          <p:cNvPicPr>
            <a:picLocks noChangeAspect="1"/>
          </p:cNvPicPr>
          <p:nvPr/>
        </p:nvPicPr>
        <p:blipFill rotWithShape="1">
          <a:blip r:embed="rId2">
            <a:alphaModFix amt="35000"/>
          </a:blip>
          <a:srcRect l="8173" r="2938"/>
          <a:stretch/>
        </p:blipFill>
        <p:spPr>
          <a:xfrm>
            <a:off x="20" y="10"/>
            <a:ext cx="12191980" cy="6857990"/>
          </a:xfrm>
          <a:prstGeom prst="rect">
            <a:avLst/>
          </a:prstGeom>
        </p:spPr>
      </p:pic>
      <p:sp>
        <p:nvSpPr>
          <p:cNvPr id="2" name="Tytuł 1">
            <a:extLst>
              <a:ext uri="{FF2B5EF4-FFF2-40B4-BE49-F238E27FC236}">
                <a16:creationId xmlns="" xmlns:a16="http://schemas.microsoft.com/office/drawing/2014/main" id="{5D5DB3F8-EE8E-42CB-8AE3-176E4AD58EBE}"/>
              </a:ext>
            </a:extLst>
          </p:cNvPr>
          <p:cNvSpPr>
            <a:spLocks noGrp="1"/>
          </p:cNvSpPr>
          <p:nvPr>
            <p:ph type="title"/>
          </p:nvPr>
        </p:nvSpPr>
        <p:spPr>
          <a:xfrm>
            <a:off x="1295402" y="982132"/>
            <a:ext cx="9601196" cy="1303867"/>
          </a:xfrm>
        </p:spPr>
        <p:txBody>
          <a:bodyPr>
            <a:normAutofit/>
          </a:bodyPr>
          <a:lstStyle/>
          <a:p>
            <a:r>
              <a:rPr lang="pl-PL" b="1" dirty="0">
                <a:solidFill>
                  <a:srgbClr val="FFFFFF"/>
                </a:solidFill>
              </a:rPr>
              <a:t>Pokrzywdzony </a:t>
            </a:r>
          </a:p>
        </p:txBody>
      </p:sp>
      <p:cxnSp>
        <p:nvCxnSpPr>
          <p:cNvPr id="11" name="Straight Connector 10">
            <a:extLst>
              <a:ext uri="{FF2B5EF4-FFF2-40B4-BE49-F238E27FC236}">
                <a16:creationId xmlns="" xmlns:a16="http://schemas.microsoft.com/office/drawing/2014/main" id="{8E0602D6-3A81-42F8-AE67-1BAAFC967C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Symbol zastępczy zawartości 2">
            <a:extLst>
              <a:ext uri="{FF2B5EF4-FFF2-40B4-BE49-F238E27FC236}">
                <a16:creationId xmlns="" xmlns:a16="http://schemas.microsoft.com/office/drawing/2014/main" id="{CF99035B-BD7D-4F10-9BD6-4F67DC5198B4}"/>
              </a:ext>
            </a:extLst>
          </p:cNvPr>
          <p:cNvSpPr>
            <a:spLocks noGrp="1"/>
          </p:cNvSpPr>
          <p:nvPr>
            <p:ph idx="1"/>
          </p:nvPr>
        </p:nvSpPr>
        <p:spPr>
          <a:xfrm>
            <a:off x="1295401" y="2556932"/>
            <a:ext cx="9601196" cy="3318936"/>
          </a:xfrm>
        </p:spPr>
        <p:txBody>
          <a:bodyPr>
            <a:normAutofit/>
          </a:bodyPr>
          <a:lstStyle/>
          <a:p>
            <a:pPr>
              <a:buFont typeface="Wingdings" panose="05000000000000000000" pitchFamily="2" charset="2"/>
              <a:buChar char="à"/>
            </a:pPr>
            <a:r>
              <a:rPr lang="pl-PL" sz="2200" dirty="0">
                <a:solidFill>
                  <a:srgbClr val="FFFFFF"/>
                </a:solidFill>
                <a:sym typeface="Wingdings" panose="05000000000000000000" pitchFamily="2" charset="2"/>
              </a:rPr>
              <a:t>Ofiara przestępstwa</a:t>
            </a:r>
          </a:p>
          <a:p>
            <a:pPr>
              <a:buFont typeface="Wingdings" panose="05000000000000000000" pitchFamily="2" charset="2"/>
              <a:buChar char="à"/>
            </a:pPr>
            <a:r>
              <a:rPr lang="pl-PL" sz="2200" dirty="0">
                <a:solidFill>
                  <a:srgbClr val="FFFFFF"/>
                </a:solidFill>
                <a:sym typeface="Wingdings" panose="05000000000000000000" pitchFamily="2" charset="2"/>
              </a:rPr>
              <a:t> wynika z przepisów prawa materialnego (kryterium</a:t>
            </a:r>
            <a:r>
              <a:rPr lang="pl-PL" sz="2200" b="1" dirty="0">
                <a:solidFill>
                  <a:srgbClr val="FFFFFF"/>
                </a:solidFill>
                <a:sym typeface="Wingdings" panose="05000000000000000000" pitchFamily="2" charset="2"/>
              </a:rPr>
              <a:t> bezpośredniości </a:t>
            </a:r>
            <a:r>
              <a:rPr lang="pl-PL" sz="2200" dirty="0">
                <a:solidFill>
                  <a:srgbClr val="FFFFFF"/>
                </a:solidFill>
                <a:sym typeface="Wingdings" panose="05000000000000000000" pitchFamily="2" charset="2"/>
              </a:rPr>
              <a:t>pokrzywdzenia)- np. art. 178a k.k. =nietrzeźwy kierowca – brak pokrzywdzonego </a:t>
            </a:r>
          </a:p>
          <a:p>
            <a:pPr>
              <a:buFont typeface="Wingdings" panose="05000000000000000000" pitchFamily="2" charset="2"/>
              <a:buChar char="à"/>
            </a:pPr>
            <a:r>
              <a:rPr lang="pl-PL" sz="2200" dirty="0">
                <a:solidFill>
                  <a:srgbClr val="FFFFFF"/>
                </a:solidFill>
                <a:sym typeface="Wingdings" panose="05000000000000000000" pitchFamily="2" charset="2"/>
              </a:rPr>
              <a:t> ma status strony w postępowaniu przygotowawczym </a:t>
            </a:r>
            <a:r>
              <a:rPr lang="pl-PL" sz="2200" b="1" dirty="0">
                <a:solidFill>
                  <a:srgbClr val="FFFFFF"/>
                </a:solidFill>
                <a:sym typeface="Wingdings" panose="05000000000000000000" pitchFamily="2" charset="2"/>
              </a:rPr>
              <a:t>(art. 299 </a:t>
            </a:r>
            <a:r>
              <a:rPr lang="pl-PL" sz="2200" b="1" dirty="0">
                <a:solidFill>
                  <a:srgbClr val="FFFFFF"/>
                </a:solidFill>
              </a:rPr>
              <a:t>§ 1 k.p.k.)</a:t>
            </a:r>
            <a:r>
              <a:rPr lang="pl-PL" sz="2200" b="1" dirty="0">
                <a:solidFill>
                  <a:srgbClr val="FFFFFF"/>
                </a:solidFill>
                <a:sym typeface="Wingdings" panose="05000000000000000000" pitchFamily="2" charset="2"/>
              </a:rPr>
              <a:t> </a:t>
            </a:r>
          </a:p>
          <a:p>
            <a:pPr>
              <a:buFont typeface="Wingdings" panose="05000000000000000000" pitchFamily="2" charset="2"/>
              <a:buChar char="à"/>
            </a:pPr>
            <a:r>
              <a:rPr lang="pl-PL" sz="2200" dirty="0">
                <a:solidFill>
                  <a:srgbClr val="FFFFFF"/>
                </a:solidFill>
                <a:sym typeface="Wingdings" panose="05000000000000000000" pitchFamily="2" charset="2"/>
              </a:rPr>
              <a:t> aby być stroną w postępowaniu sądowym musi złożyć oświadczenie o działaniu jako oskarżyciel posiłkowy uboczny </a:t>
            </a:r>
            <a:r>
              <a:rPr lang="pl-PL" sz="2200" b="1" dirty="0">
                <a:solidFill>
                  <a:srgbClr val="FFFFFF"/>
                </a:solidFill>
                <a:sym typeface="Wingdings" panose="05000000000000000000" pitchFamily="2" charset="2"/>
              </a:rPr>
              <a:t>(art. 54  </a:t>
            </a:r>
            <a:r>
              <a:rPr lang="pl-PL" sz="2200" b="1" dirty="0">
                <a:solidFill>
                  <a:srgbClr val="FFFFFF"/>
                </a:solidFill>
              </a:rPr>
              <a:t>§ 1 k.p.k.) lub wnieść prywatny akt oskarżenia w sprawach o przestępstwa ścigane z oskarżenia prywatnego</a:t>
            </a:r>
            <a:endParaRPr lang="pl-PL" sz="2200" dirty="0">
              <a:solidFill>
                <a:srgbClr val="FFFFFF"/>
              </a:solidFill>
            </a:endParaRPr>
          </a:p>
        </p:txBody>
      </p:sp>
    </p:spTree>
    <p:extLst>
      <p:ext uri="{BB962C8B-B14F-4D97-AF65-F5344CB8AC3E}">
        <p14:creationId xmlns="" xmlns:p14="http://schemas.microsoft.com/office/powerpoint/2010/main" val="203380514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2BE4420-3B5F-4549-8B4A-77855B8215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A75876F6-95D4-48CB-8E3E-4401A96E25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D1B84719-90BB-4D0C-92D8-61DC5512B3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3584DB4-38E3-4E43-A71B-9AA90E4566B8}"/>
              </a:ext>
            </a:extLst>
          </p:cNvPr>
          <p:cNvSpPr>
            <a:spLocks noGrp="1"/>
          </p:cNvSpPr>
          <p:nvPr>
            <p:ph type="title"/>
          </p:nvPr>
        </p:nvSpPr>
        <p:spPr>
          <a:xfrm>
            <a:off x="1055599" y="1055077"/>
            <a:ext cx="2532909" cy="4794578"/>
          </a:xfrm>
        </p:spPr>
        <p:txBody>
          <a:bodyPr>
            <a:normAutofit/>
          </a:bodyPr>
          <a:lstStyle/>
          <a:p>
            <a:r>
              <a:rPr lang="pl-PL" u="sng">
                <a:solidFill>
                  <a:srgbClr val="262626"/>
                </a:solidFill>
              </a:rPr>
              <a:t>Pojęcie procesu karnego</a:t>
            </a:r>
          </a:p>
        </p:txBody>
      </p:sp>
      <p:sp useBgFill="1">
        <p:nvSpPr>
          <p:cNvPr id="16" name="Rectangle 15">
            <a:extLst>
              <a:ext uri="{FF2B5EF4-FFF2-40B4-BE49-F238E27FC236}">
                <a16:creationId xmlns="" xmlns:a16="http://schemas.microsoft.com/office/drawing/2014/main" id="{7B407EC4-5D16-4845-9840-4E28622B65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ymbol zastępczy zawartości 2">
            <a:extLst>
              <a:ext uri="{FF2B5EF4-FFF2-40B4-BE49-F238E27FC236}">
                <a16:creationId xmlns="" xmlns:a16="http://schemas.microsoft.com/office/drawing/2014/main" id="{2A58DE20-3449-4D0F-BB6A-40D2D91921BB}"/>
              </a:ext>
            </a:extLst>
          </p:cNvPr>
          <p:cNvGraphicFramePr>
            <a:graphicFrameLocks noGrp="1"/>
          </p:cNvGraphicFramePr>
          <p:nvPr>
            <p:ph idx="1"/>
            <p:extLst>
              <p:ext uri="{D42A27DB-BD31-4B8C-83A1-F6EECF244321}">
                <p14:modId xmlns="" xmlns:p14="http://schemas.microsoft.com/office/powerpoint/2010/main" val="2931525114"/>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43544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Pokrzywdzony</a:t>
            </a:r>
          </a:p>
        </p:txBody>
      </p:sp>
      <p:sp>
        <p:nvSpPr>
          <p:cNvPr id="3" name="Content Placeholder 2"/>
          <p:cNvSpPr>
            <a:spLocks noGrp="1"/>
          </p:cNvSpPr>
          <p:nvPr>
            <p:ph idx="1"/>
          </p:nvPr>
        </p:nvSpPr>
        <p:spPr/>
        <p:txBody>
          <a:bodyPr>
            <a:normAutofit fontScale="70000" lnSpcReduction="20000"/>
          </a:bodyPr>
          <a:lstStyle/>
          <a:p>
            <a:r>
              <a:rPr lang="pl-PL" dirty="0"/>
              <a:t>Za pokrzywdzonego uważa się także </a:t>
            </a:r>
            <a:r>
              <a:rPr lang="pl-PL" b="1" dirty="0"/>
              <a:t>zakład ubezpieczeń</a:t>
            </a:r>
            <a:r>
              <a:rPr lang="pl-PL" dirty="0"/>
              <a:t> w zakresie w jakim pokrył szkodę wyrządzoną pokrzywdzonemu przez przestępstwo lub jest zobowiązany do jej pokrycia (art. 49 § 3 k.p.k.).</a:t>
            </a:r>
          </a:p>
          <a:p>
            <a:r>
              <a:rPr lang="pl-PL" dirty="0"/>
              <a:t>Prawa pokrzywdzonego mogą zaś wykonywać: </a:t>
            </a:r>
          </a:p>
          <a:p>
            <a:pPr marL="514350" indent="-514350">
              <a:buAutoNum type="arabicPeriod"/>
            </a:pPr>
            <a:r>
              <a:rPr lang="pl-PL" b="1" dirty="0"/>
              <a:t>organy Państwowej Inspekcji Pracy</a:t>
            </a:r>
            <a:r>
              <a:rPr lang="pl-PL" dirty="0"/>
              <a:t>, w sprawach o przestępstwa przeciwko prawom osób wykonujących pracę zarobkową, o których mowa w art. 218-221 oraz w art. 225 § 2 k.k., jeżeli w zakresie swego działania ujawniły przestępstwo lub wystąpiły o wszczęcie postępowania (art. 49 § 3a k.p.k.),</a:t>
            </a:r>
          </a:p>
          <a:p>
            <a:pPr marL="514350" indent="-514350">
              <a:buAutoNum type="arabicPeriod"/>
            </a:pPr>
            <a:r>
              <a:rPr lang="pl-PL" b="1" dirty="0"/>
              <a:t>organy kontroli państwowej</a:t>
            </a:r>
            <a:r>
              <a:rPr lang="pl-PL" dirty="0"/>
              <a:t> w sprawach o przestępstwa, którymi wyrządzono szkodę w mieniu instytucji lub jednostki organizacyjnej, o której mowa w art. 49 § 2 k.p.k., jeżeli nie działa organ pokrzywdzonej instytucji lub jednostki organizacyjnej, ale jedynie wówczas gdy organy kontroli państwowej w zakresie swojego działania ujawniły przestępstwo lub wystąpiły o wszczęcie postępowania.</a:t>
            </a:r>
          </a:p>
          <a:p>
            <a:endParaRPr lang="pl-PL" dirty="0"/>
          </a:p>
        </p:txBody>
      </p:sp>
    </p:spTree>
    <p:extLst>
      <p:ext uri="{BB962C8B-B14F-4D97-AF65-F5344CB8AC3E}">
        <p14:creationId xmlns="" xmlns:p14="http://schemas.microsoft.com/office/powerpoint/2010/main" val="2385416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Strony procesowe</a:t>
            </a:r>
          </a:p>
        </p:txBody>
      </p:sp>
      <p:graphicFrame>
        <p:nvGraphicFramePr>
          <p:cNvPr id="17" name="Content Placeholder 16"/>
          <p:cNvGraphicFramePr>
            <a:graphicFrameLocks noGrp="1"/>
          </p:cNvGraphicFramePr>
          <p:nvPr>
            <p:ph idx="1"/>
          </p:nvPr>
        </p:nvGraphicFramePr>
        <p:xfrm>
          <a:off x="2700338" y="2490789"/>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8207958" y="2615803"/>
            <a:ext cx="2262306" cy="1223073"/>
            <a:chOff x="5916711" y="2745073"/>
            <a:chExt cx="2117082" cy="1048514"/>
          </a:xfrm>
        </p:grpSpPr>
        <p:sp>
          <p:nvSpPr>
            <p:cNvPr id="6" name="Rounded Rectangle 5"/>
            <p:cNvSpPr/>
            <p:nvPr/>
          </p:nvSpPr>
          <p:spPr>
            <a:xfrm>
              <a:off x="5934325" y="2880510"/>
              <a:ext cx="2099468" cy="91307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pl-PL" b="1" dirty="0"/>
            </a:p>
            <a:p>
              <a:pPr algn="ctr"/>
              <a:r>
                <a:rPr lang="pl-PL" b="1" dirty="0"/>
                <a:t>UBOCZNY</a:t>
              </a:r>
            </a:p>
          </p:txBody>
        </p:sp>
        <p:sp>
          <p:nvSpPr>
            <p:cNvPr id="7" name="Rounded Rectangle 4"/>
            <p:cNvSpPr/>
            <p:nvPr/>
          </p:nvSpPr>
          <p:spPr>
            <a:xfrm>
              <a:off x="5916711" y="2745073"/>
              <a:ext cx="2037976" cy="988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algn="ctr" defTabSz="2266950">
                <a:lnSpc>
                  <a:spcPct val="90000"/>
                </a:lnSpc>
                <a:spcBef>
                  <a:spcPct val="0"/>
                </a:spcBef>
                <a:spcAft>
                  <a:spcPct val="35000"/>
                </a:spcAft>
              </a:pPr>
              <a:endParaRPr lang="pl-PL" sz="5100" dirty="0"/>
            </a:p>
          </p:txBody>
        </p:sp>
      </p:grpSp>
      <p:grpSp>
        <p:nvGrpSpPr>
          <p:cNvPr id="8" name="Group 7"/>
          <p:cNvGrpSpPr/>
          <p:nvPr/>
        </p:nvGrpSpPr>
        <p:grpSpPr>
          <a:xfrm>
            <a:off x="8175104" y="4365103"/>
            <a:ext cx="2243484" cy="1231148"/>
            <a:chOff x="5885965" y="2714327"/>
            <a:chExt cx="2099468" cy="1018988"/>
          </a:xfrm>
        </p:grpSpPr>
        <p:sp>
          <p:nvSpPr>
            <p:cNvPr id="9" name="Rounded Rectangle 8"/>
            <p:cNvSpPr/>
            <p:nvPr/>
          </p:nvSpPr>
          <p:spPr>
            <a:xfrm>
              <a:off x="5885965" y="2714327"/>
              <a:ext cx="2099468" cy="89398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pl-PL" b="1" dirty="0"/>
            </a:p>
            <a:p>
              <a:pPr algn="ctr"/>
              <a:r>
                <a:rPr lang="pl-PL" b="1" dirty="0"/>
                <a:t>SUBSYDIARNY</a:t>
              </a:r>
            </a:p>
            <a:p>
              <a:pPr algn="ctr"/>
              <a:endParaRPr lang="pl-PL" b="1" dirty="0"/>
            </a:p>
            <a:p>
              <a:pPr algn="ctr"/>
              <a:endParaRPr lang="pl-PL" b="1" dirty="0"/>
            </a:p>
          </p:txBody>
        </p:sp>
        <p:sp>
          <p:nvSpPr>
            <p:cNvPr id="10" name="Rounded Rectangle 4"/>
            <p:cNvSpPr/>
            <p:nvPr/>
          </p:nvSpPr>
          <p:spPr>
            <a:xfrm>
              <a:off x="5916711" y="2745073"/>
              <a:ext cx="2037976" cy="988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algn="ctr" defTabSz="2266950">
                <a:lnSpc>
                  <a:spcPct val="90000"/>
                </a:lnSpc>
                <a:spcBef>
                  <a:spcPct val="0"/>
                </a:spcBef>
                <a:spcAft>
                  <a:spcPct val="35000"/>
                </a:spcAft>
              </a:pPr>
              <a:endParaRPr lang="pl-PL" sz="5100" dirty="0"/>
            </a:p>
          </p:txBody>
        </p:sp>
      </p:grpSp>
      <p:grpSp>
        <p:nvGrpSpPr>
          <p:cNvPr id="11" name="Group 10"/>
          <p:cNvGrpSpPr/>
          <p:nvPr/>
        </p:nvGrpSpPr>
        <p:grpSpPr>
          <a:xfrm rot="1082976">
            <a:off x="7820722" y="4270377"/>
            <a:ext cx="774472" cy="90323"/>
            <a:chOff x="2572217" y="2129819"/>
            <a:chExt cx="722008" cy="54492"/>
          </a:xfrm>
        </p:grpSpPr>
        <p:sp>
          <p:nvSpPr>
            <p:cNvPr id="12" name="Straight Connector 3"/>
            <p:cNvSpPr/>
            <p:nvPr/>
          </p:nvSpPr>
          <p:spPr>
            <a:xfrm rot="80536">
              <a:off x="2572217" y="2129819"/>
              <a:ext cx="722008" cy="54492"/>
            </a:xfrm>
            <a:custGeom>
              <a:avLst/>
              <a:gdLst/>
              <a:ahLst/>
              <a:cxnLst/>
              <a:rect l="0" t="0" r="0" b="0"/>
              <a:pathLst>
                <a:path>
                  <a:moveTo>
                    <a:pt x="0" y="27246"/>
                  </a:moveTo>
                  <a:lnTo>
                    <a:pt x="722008"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Straight Connector 4"/>
            <p:cNvSpPr/>
            <p:nvPr/>
          </p:nvSpPr>
          <p:spPr>
            <a:xfrm rot="80536">
              <a:off x="2915171" y="2139014"/>
              <a:ext cx="36100" cy="361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pl-PL" sz="500"/>
            </a:p>
          </p:txBody>
        </p:sp>
      </p:grpSp>
      <p:grpSp>
        <p:nvGrpSpPr>
          <p:cNvPr id="14" name="Group 13"/>
          <p:cNvGrpSpPr/>
          <p:nvPr/>
        </p:nvGrpSpPr>
        <p:grpSpPr>
          <a:xfrm rot="19939874">
            <a:off x="7875152" y="3965448"/>
            <a:ext cx="722008" cy="54492"/>
            <a:chOff x="2572217" y="2129819"/>
            <a:chExt cx="722008" cy="54492"/>
          </a:xfrm>
        </p:grpSpPr>
        <p:sp>
          <p:nvSpPr>
            <p:cNvPr id="15" name="Straight Connector 3"/>
            <p:cNvSpPr/>
            <p:nvPr/>
          </p:nvSpPr>
          <p:spPr>
            <a:xfrm rot="80536">
              <a:off x="2572217" y="2129819"/>
              <a:ext cx="722008" cy="54492"/>
            </a:xfrm>
            <a:custGeom>
              <a:avLst/>
              <a:gdLst/>
              <a:ahLst/>
              <a:cxnLst/>
              <a:rect l="0" t="0" r="0" b="0"/>
              <a:pathLst>
                <a:path>
                  <a:moveTo>
                    <a:pt x="0" y="27246"/>
                  </a:moveTo>
                  <a:lnTo>
                    <a:pt x="722008"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Straight Connector 4"/>
            <p:cNvSpPr/>
            <p:nvPr/>
          </p:nvSpPr>
          <p:spPr>
            <a:xfrm rot="80536">
              <a:off x="2915171" y="2139014"/>
              <a:ext cx="36100" cy="361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pl-PL" sz="500"/>
            </a:p>
          </p:txBody>
        </p:sp>
      </p:grpSp>
    </p:spTree>
    <p:extLst>
      <p:ext uri="{BB962C8B-B14F-4D97-AF65-F5344CB8AC3E}">
        <p14:creationId xmlns="" xmlns:p14="http://schemas.microsoft.com/office/powerpoint/2010/main" val="1830356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F62E67C-7A42-4AB3-9385-F165732C480F}"/>
              </a:ext>
            </a:extLst>
          </p:cNvPr>
          <p:cNvSpPr>
            <a:spLocks noGrp="1"/>
          </p:cNvSpPr>
          <p:nvPr>
            <p:ph type="title"/>
          </p:nvPr>
        </p:nvSpPr>
        <p:spPr/>
        <p:txBody>
          <a:bodyPr/>
          <a:lstStyle/>
          <a:p>
            <a:r>
              <a:rPr lang="pl-PL" b="1" dirty="0"/>
              <a:t>Rodzaje oskarżycieli </a:t>
            </a:r>
          </a:p>
        </p:txBody>
      </p:sp>
      <p:sp>
        <p:nvSpPr>
          <p:cNvPr id="4" name="Owal 3">
            <a:extLst>
              <a:ext uri="{FF2B5EF4-FFF2-40B4-BE49-F238E27FC236}">
                <a16:creationId xmlns="" xmlns:a16="http://schemas.microsoft.com/office/drawing/2014/main" id="{62C1D223-1BE3-4FE1-A7E0-72AB9093E9C0}"/>
              </a:ext>
            </a:extLst>
          </p:cNvPr>
          <p:cNvSpPr/>
          <p:nvPr/>
        </p:nvSpPr>
        <p:spPr>
          <a:xfrm>
            <a:off x="1295402" y="2911151"/>
            <a:ext cx="2436843" cy="1660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t>Publiczny</a:t>
            </a:r>
          </a:p>
        </p:txBody>
      </p:sp>
      <p:sp>
        <p:nvSpPr>
          <p:cNvPr id="5" name="Prostokąt: zaokrąglone rogi 4">
            <a:extLst>
              <a:ext uri="{FF2B5EF4-FFF2-40B4-BE49-F238E27FC236}">
                <a16:creationId xmlns="" xmlns:a16="http://schemas.microsoft.com/office/drawing/2014/main" id="{086D209F-4126-4149-9B68-A55DD4F757C5}"/>
              </a:ext>
            </a:extLst>
          </p:cNvPr>
          <p:cNvSpPr/>
          <p:nvPr/>
        </p:nvSpPr>
        <p:spPr>
          <a:xfrm>
            <a:off x="4870580" y="3153747"/>
            <a:ext cx="2687216" cy="1418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Prywatny</a:t>
            </a:r>
          </a:p>
        </p:txBody>
      </p:sp>
      <p:sp>
        <p:nvSpPr>
          <p:cNvPr id="6" name="Prostokąt 5">
            <a:extLst>
              <a:ext uri="{FF2B5EF4-FFF2-40B4-BE49-F238E27FC236}">
                <a16:creationId xmlns="" xmlns:a16="http://schemas.microsoft.com/office/drawing/2014/main" id="{1E20325C-A844-4108-9530-FF8BC8074260}"/>
              </a:ext>
            </a:extLst>
          </p:cNvPr>
          <p:cNvSpPr/>
          <p:nvPr/>
        </p:nvSpPr>
        <p:spPr>
          <a:xfrm>
            <a:off x="8696131" y="2911150"/>
            <a:ext cx="2436843" cy="1660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Posiłkowy</a:t>
            </a:r>
          </a:p>
        </p:txBody>
      </p:sp>
      <p:sp>
        <p:nvSpPr>
          <p:cNvPr id="7" name="pole tekstowe 6">
            <a:extLst>
              <a:ext uri="{FF2B5EF4-FFF2-40B4-BE49-F238E27FC236}">
                <a16:creationId xmlns="" xmlns:a16="http://schemas.microsoft.com/office/drawing/2014/main" id="{3DED687B-3FE0-4D6F-9C7A-673E5EF4A855}"/>
              </a:ext>
            </a:extLst>
          </p:cNvPr>
          <p:cNvSpPr txBox="1"/>
          <p:nvPr/>
        </p:nvSpPr>
        <p:spPr>
          <a:xfrm>
            <a:off x="989045" y="4609323"/>
            <a:ext cx="2743200" cy="1631216"/>
          </a:xfrm>
          <a:prstGeom prst="rect">
            <a:avLst/>
          </a:prstGeom>
          <a:noFill/>
        </p:spPr>
        <p:txBody>
          <a:bodyPr wrap="square" rtlCol="0">
            <a:spAutoFit/>
          </a:bodyPr>
          <a:lstStyle/>
          <a:p>
            <a:r>
              <a:rPr lang="pl-PL" sz="2000" dirty="0"/>
              <a:t>=organ państwa, który wnosi akt oskarżenia w sprawach o przestępstwa ścigane z oskarżenia publicznego</a:t>
            </a:r>
          </a:p>
        </p:txBody>
      </p:sp>
      <p:sp>
        <p:nvSpPr>
          <p:cNvPr id="8" name="pole tekstowe 7">
            <a:extLst>
              <a:ext uri="{FF2B5EF4-FFF2-40B4-BE49-F238E27FC236}">
                <a16:creationId xmlns="" xmlns:a16="http://schemas.microsoft.com/office/drawing/2014/main" id="{A33D9D34-0FFE-434F-9947-8735657DE4C9}"/>
              </a:ext>
            </a:extLst>
          </p:cNvPr>
          <p:cNvSpPr txBox="1"/>
          <p:nvPr/>
        </p:nvSpPr>
        <p:spPr>
          <a:xfrm>
            <a:off x="4310743" y="4572001"/>
            <a:ext cx="3247053" cy="1323439"/>
          </a:xfrm>
          <a:prstGeom prst="rect">
            <a:avLst/>
          </a:prstGeom>
          <a:noFill/>
        </p:spPr>
        <p:txBody>
          <a:bodyPr wrap="square" rtlCol="0">
            <a:spAutoFit/>
          </a:bodyPr>
          <a:lstStyle/>
          <a:p>
            <a:r>
              <a:rPr lang="pl-PL" sz="2000" dirty="0"/>
              <a:t>= pokrzywdzony</a:t>
            </a:r>
            <a:br>
              <a:rPr lang="pl-PL" sz="2000" dirty="0"/>
            </a:br>
            <a:r>
              <a:rPr lang="pl-PL" sz="2000" dirty="0"/>
              <a:t>Wnosi i popiera akt oskarżenia w sprawach ściganych z oskarżenia prywatnego</a:t>
            </a:r>
          </a:p>
        </p:txBody>
      </p:sp>
      <p:sp>
        <p:nvSpPr>
          <p:cNvPr id="9" name="pole tekstowe 8">
            <a:extLst>
              <a:ext uri="{FF2B5EF4-FFF2-40B4-BE49-F238E27FC236}">
                <a16:creationId xmlns="" xmlns:a16="http://schemas.microsoft.com/office/drawing/2014/main" id="{FE39064E-2D6C-49A3-B6F7-9771A50C21B7}"/>
              </a:ext>
            </a:extLst>
          </p:cNvPr>
          <p:cNvSpPr txBox="1"/>
          <p:nvPr/>
        </p:nvSpPr>
        <p:spPr>
          <a:xfrm>
            <a:off x="8322906" y="4635672"/>
            <a:ext cx="3041780" cy="1631216"/>
          </a:xfrm>
          <a:prstGeom prst="rect">
            <a:avLst/>
          </a:prstGeom>
          <a:noFill/>
        </p:spPr>
        <p:txBody>
          <a:bodyPr wrap="square" rtlCol="0">
            <a:spAutoFit/>
          </a:bodyPr>
          <a:lstStyle/>
          <a:p>
            <a:pPr marL="342900" indent="-342900">
              <a:buAutoNum type="alphaLcPeriod"/>
            </a:pPr>
            <a:r>
              <a:rPr lang="pl-PL" sz="2000" dirty="0"/>
              <a:t>uboczny- działa obok oskarżyciela publicznego </a:t>
            </a:r>
          </a:p>
          <a:p>
            <a:pPr marL="342900" indent="-342900">
              <a:buAutoNum type="alphaLcPeriod"/>
            </a:pPr>
            <a:r>
              <a:rPr lang="pl-PL" sz="2000" dirty="0"/>
              <a:t> subsydiarny- działa zamiast oskarżyciela publicznego</a:t>
            </a:r>
          </a:p>
        </p:txBody>
      </p:sp>
    </p:spTree>
    <p:extLst>
      <p:ext uri="{BB962C8B-B14F-4D97-AF65-F5344CB8AC3E}">
        <p14:creationId xmlns="" xmlns:p14="http://schemas.microsoft.com/office/powerpoint/2010/main" val="326370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2"/>
                                        </p:tgtEl>
                                        <p:attrNameLst>
                                          <p:attrName>stroke.color</p:attrName>
                                        </p:attrNameLst>
                                      </p:cBhvr>
                                      <p:to>
                                        <a:schemeClr val="accent2"/>
                                      </p:to>
                                    </p:animClr>
                                    <p:set>
                                      <p:cBhvr>
                                        <p:cTn id="7" dur="2000" fill="hold"/>
                                        <p:tgtEl>
                                          <p:spTgt spid="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1544" y="260648"/>
            <a:ext cx="8229600" cy="1143000"/>
          </a:xfrm>
        </p:spPr>
        <p:txBody>
          <a:bodyPr>
            <a:normAutofit/>
          </a:bodyPr>
          <a:lstStyle/>
          <a:p>
            <a:pPr algn="ctr"/>
            <a:r>
              <a:rPr lang="pl-PL" sz="3200" b="1" dirty="0"/>
              <a:t>Oskarżyciel posiłkowy</a:t>
            </a:r>
          </a:p>
        </p:txBody>
      </p:sp>
      <p:sp>
        <p:nvSpPr>
          <p:cNvPr id="2" name="Content Placeholder 1"/>
          <p:cNvSpPr>
            <a:spLocks noGrp="1"/>
          </p:cNvSpPr>
          <p:nvPr>
            <p:ph idx="1"/>
          </p:nvPr>
        </p:nvSpPr>
        <p:spPr>
          <a:xfrm>
            <a:off x="2700865" y="1484785"/>
            <a:ext cx="6798736" cy="4450348"/>
          </a:xfrm>
        </p:spPr>
        <p:txBody>
          <a:bodyPr>
            <a:normAutofit fontScale="85000" lnSpcReduction="20000"/>
          </a:bodyPr>
          <a:lstStyle/>
          <a:p>
            <a:pPr algn="just"/>
            <a:r>
              <a:rPr lang="pl-PL" b="1" dirty="0"/>
              <a:t>Oskarżyciel posiłkowy - </a:t>
            </a:r>
            <a:r>
              <a:rPr lang="pl-PL" dirty="0"/>
              <a:t>pokrzywdzony działający jako strona </a:t>
            </a:r>
            <a:r>
              <a:rPr lang="pl-PL" b="1" dirty="0"/>
              <a:t>obok</a:t>
            </a:r>
            <a:r>
              <a:rPr lang="pl-PL" dirty="0"/>
              <a:t> lub </a:t>
            </a:r>
            <a:r>
              <a:rPr lang="pl-PL" b="1" dirty="0"/>
              <a:t>zamiast</a:t>
            </a:r>
            <a:r>
              <a:rPr lang="pl-PL" dirty="0"/>
              <a:t> oskarżyciela publicznego w sprawach o przestępstwa ścigane z oskarżenia publicznego. </a:t>
            </a:r>
          </a:p>
          <a:p>
            <a:pPr algn="just"/>
            <a:endParaRPr lang="pl-PL" b="1" dirty="0"/>
          </a:p>
          <a:p>
            <a:pPr algn="just"/>
            <a:r>
              <a:rPr lang="pl-PL" b="1" dirty="0"/>
              <a:t>Oskarżyciel posiłkowy uboczny - </a:t>
            </a:r>
            <a:r>
              <a:rPr lang="pl-PL" dirty="0"/>
              <a:t>pokrzywdzony, który w toku postępowania sądowego występuje jako strona obok oskarżyciela publicznego (art. 53 k.p.k.)</a:t>
            </a:r>
          </a:p>
          <a:p>
            <a:pPr algn="just"/>
            <a:endParaRPr lang="pl-PL" b="1" dirty="0"/>
          </a:p>
          <a:p>
            <a:pPr algn="just"/>
            <a:r>
              <a:rPr lang="pl-PL" b="1" dirty="0"/>
              <a:t>Oskarżyciel posiłkowy subsydiarny - </a:t>
            </a:r>
            <a:r>
              <a:rPr lang="pl-PL" dirty="0"/>
              <a:t>pokrzywdzony kierujący do sądu subsydiarny akt oskarżenia w sytuacji, gdy dwukrotnie umorzono postępowanie przygotowawcze w jego sprawie na skutek złożonego przez niego zażalenia albo gdy dwukrotnie odmówiono w niej wszczęcia postępowania+ decyzja ta została zaskarżona do prokuratora nadrzędnego (art. 55 k.p.k.)</a:t>
            </a:r>
            <a:r>
              <a:rPr lang="pl-PL" b="1" dirty="0"/>
              <a:t> </a:t>
            </a:r>
          </a:p>
        </p:txBody>
      </p:sp>
    </p:spTree>
    <p:extLst>
      <p:ext uri="{BB962C8B-B14F-4D97-AF65-F5344CB8AC3E}">
        <p14:creationId xmlns="" xmlns:p14="http://schemas.microsoft.com/office/powerpoint/2010/main" val="2223759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23"/>
          <p:cNvPicPr/>
          <p:nvPr/>
        </p:nvPicPr>
        <p:blipFill>
          <a:blip r:embed="rId2" cstate="print">
            <a:grayscl/>
          </a:blip>
          <a:srcRect l="-25677" r="-25812"/>
          <a:stretch>
            <a:fillRect/>
          </a:stretch>
        </p:blipFill>
        <p:spPr bwMode="auto">
          <a:xfrm>
            <a:off x="2972254" y="256752"/>
            <a:ext cx="5653454" cy="6400800"/>
          </a:xfrm>
          <a:prstGeom prst="rect">
            <a:avLst/>
          </a:prstGeom>
          <a:noFill/>
          <a:ln w="9525">
            <a:noFill/>
            <a:miter lim="800000"/>
            <a:headEnd/>
            <a:tailEnd/>
          </a:ln>
        </p:spPr>
      </p:pic>
      <p:sp>
        <p:nvSpPr>
          <p:cNvPr id="2" name="Strzałka: w prawo 1">
            <a:extLst>
              <a:ext uri="{FF2B5EF4-FFF2-40B4-BE49-F238E27FC236}">
                <a16:creationId xmlns="" xmlns:a16="http://schemas.microsoft.com/office/drawing/2014/main" id="{470DE2D2-95CB-41ED-AD61-2ECE4635E61F}"/>
              </a:ext>
            </a:extLst>
          </p:cNvPr>
          <p:cNvSpPr/>
          <p:nvPr/>
        </p:nvSpPr>
        <p:spPr>
          <a:xfrm>
            <a:off x="2711624" y="5458824"/>
            <a:ext cx="115212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 xmlns:a16="http://schemas.microsoft.com/office/drawing/2014/main" id="{BCFEDB08-ABAA-4E07-B1B7-3B60E638B4FC}"/>
              </a:ext>
            </a:extLst>
          </p:cNvPr>
          <p:cNvSpPr txBox="1"/>
          <p:nvPr/>
        </p:nvSpPr>
        <p:spPr>
          <a:xfrm>
            <a:off x="1869665" y="4293097"/>
            <a:ext cx="2016224" cy="1200329"/>
          </a:xfrm>
          <a:prstGeom prst="rect">
            <a:avLst/>
          </a:prstGeom>
          <a:noFill/>
        </p:spPr>
        <p:txBody>
          <a:bodyPr wrap="square" rtlCol="0">
            <a:spAutoFit/>
          </a:bodyPr>
          <a:lstStyle/>
          <a:p>
            <a:r>
              <a:rPr lang="pl-PL" dirty="0"/>
              <a:t>Zaskarżenie do prokuratora nadrzędnego! Utrzymuje w mocy</a:t>
            </a:r>
          </a:p>
        </p:txBody>
      </p:sp>
    </p:spTree>
    <p:extLst>
      <p:ext uri="{BB962C8B-B14F-4D97-AF65-F5344CB8AC3E}">
        <p14:creationId xmlns="" xmlns:p14="http://schemas.microsoft.com/office/powerpoint/2010/main" val="2306854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995488" y="983947"/>
            <a:ext cx="8223250" cy="1024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9pPr>
          </a:lstStyle>
          <a:p>
            <a:pPr>
              <a:buClrTx/>
              <a:buFontTx/>
              <a:buNone/>
            </a:pPr>
            <a:r>
              <a:rPr lang="en-US" sz="3200" b="1" dirty="0" err="1">
                <a:solidFill>
                  <a:srgbClr val="FF0000"/>
                </a:solidFill>
                <a:latin typeface="Roboto" charset="0"/>
              </a:rPr>
              <a:t>Skarga</a:t>
            </a:r>
            <a:r>
              <a:rPr lang="en-US" sz="3200" b="1" dirty="0">
                <a:solidFill>
                  <a:srgbClr val="FF0000"/>
                </a:solidFill>
                <a:latin typeface="Roboto" charset="0"/>
              </a:rPr>
              <a:t> </a:t>
            </a:r>
            <a:r>
              <a:rPr lang="en-US" sz="3200" b="1" dirty="0" err="1">
                <a:solidFill>
                  <a:srgbClr val="FF0000"/>
                </a:solidFill>
                <a:latin typeface="Roboto" charset="0"/>
              </a:rPr>
              <a:t>subsydiarna</a:t>
            </a:r>
            <a:r>
              <a:rPr lang="en-US" sz="3200" b="1" dirty="0">
                <a:solidFill>
                  <a:srgbClr val="FF0000"/>
                </a:solidFill>
                <a:latin typeface="Roboto" charset="0"/>
              </a:rPr>
              <a:t> - art. 55</a:t>
            </a:r>
          </a:p>
        </p:txBody>
      </p:sp>
      <p:pic>
        <p:nvPicPr>
          <p:cNvPr id="2253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027486" y="1700809"/>
            <a:ext cx="7315200" cy="3622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92833287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Oskarżyciel prywatny</a:t>
            </a:r>
          </a:p>
        </p:txBody>
      </p:sp>
      <p:sp>
        <p:nvSpPr>
          <p:cNvPr id="2" name="Content Placeholder 1"/>
          <p:cNvSpPr>
            <a:spLocks noGrp="1"/>
          </p:cNvSpPr>
          <p:nvPr>
            <p:ph idx="1"/>
          </p:nvPr>
        </p:nvSpPr>
        <p:spPr/>
        <p:txBody>
          <a:bodyPr/>
          <a:lstStyle/>
          <a:p>
            <a:pPr algn="just"/>
            <a:r>
              <a:rPr lang="pl-PL" b="1" dirty="0"/>
              <a:t>Oskarżyciel prywatny - </a:t>
            </a:r>
            <a:r>
              <a:rPr lang="pl-PL" dirty="0"/>
              <a:t>pokrzywdzony, który wnosi i popiera oskarżenie o przestępstwo ścigane z oskarżenia prywatnego.</a:t>
            </a:r>
          </a:p>
          <a:p>
            <a:pPr algn="just"/>
            <a:endParaRPr lang="pl-PL" dirty="0"/>
          </a:p>
          <a:p>
            <a:pPr algn="just"/>
            <a:r>
              <a:rPr lang="pl-PL" dirty="0"/>
              <a:t>Art. 59 § 1 k.p.k.</a:t>
            </a:r>
          </a:p>
          <a:p>
            <a:pPr algn="just"/>
            <a:endParaRPr lang="pl-PL" dirty="0"/>
          </a:p>
          <a:p>
            <a:pPr algn="just"/>
            <a:r>
              <a:rPr lang="pl-PL" dirty="0"/>
              <a:t>Odrębny tryb postępowania: art. 485-499 k.p.k.</a:t>
            </a:r>
          </a:p>
          <a:p>
            <a:pPr algn="just"/>
            <a:endParaRPr lang="pl-PL" dirty="0"/>
          </a:p>
          <a:p>
            <a:pPr algn="just"/>
            <a:endParaRPr lang="pl-PL" dirty="0"/>
          </a:p>
        </p:txBody>
      </p:sp>
    </p:spTree>
    <p:extLst>
      <p:ext uri="{BB962C8B-B14F-4D97-AF65-F5344CB8AC3E}">
        <p14:creationId xmlns="" xmlns:p14="http://schemas.microsoft.com/office/powerpoint/2010/main" val="1855798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Tryb prywatnoskargowy</a:t>
            </a:r>
          </a:p>
        </p:txBody>
      </p:sp>
      <p:sp>
        <p:nvSpPr>
          <p:cNvPr id="2" name="Content Placeholder 1"/>
          <p:cNvSpPr>
            <a:spLocks noGrp="1"/>
          </p:cNvSpPr>
          <p:nvPr>
            <p:ph idx="1"/>
          </p:nvPr>
        </p:nvSpPr>
        <p:spPr/>
        <p:txBody>
          <a:bodyPr>
            <a:normAutofit fontScale="70000" lnSpcReduction="20000"/>
          </a:bodyPr>
          <a:lstStyle/>
          <a:p>
            <a:pPr marL="109728" indent="0">
              <a:buNone/>
            </a:pPr>
            <a:r>
              <a:rPr lang="pl-PL" dirty="0"/>
              <a:t>Obecnie temu trybowi postępowania podlegają:</a:t>
            </a:r>
          </a:p>
          <a:p>
            <a:pPr marL="624078" indent="-514350">
              <a:lnSpc>
                <a:spcPct val="120000"/>
              </a:lnSpc>
              <a:buFont typeface="+mj-lt"/>
              <a:buAutoNum type="arabicParenR"/>
            </a:pPr>
            <a:r>
              <a:rPr lang="pl-PL" dirty="0"/>
              <a:t>Zniesławienie (art. 212 § 4 k.k.),</a:t>
            </a:r>
          </a:p>
          <a:p>
            <a:pPr marL="624078" indent="-514350">
              <a:lnSpc>
                <a:spcPct val="120000"/>
              </a:lnSpc>
              <a:buFont typeface="+mj-lt"/>
              <a:buAutoNum type="arabicParenR"/>
            </a:pPr>
            <a:r>
              <a:rPr lang="pl-PL" dirty="0"/>
              <a:t> Zniewaga (art. 216 § 5 k.k.),</a:t>
            </a:r>
          </a:p>
          <a:p>
            <a:pPr marL="624078" indent="-514350">
              <a:lnSpc>
                <a:spcPct val="120000"/>
              </a:lnSpc>
              <a:buFont typeface="+mj-lt"/>
              <a:buAutoNum type="arabicParenR"/>
            </a:pPr>
            <a:r>
              <a:rPr lang="pl-PL" dirty="0"/>
              <a:t>Naruszenie nietykalności cielesnej (art. 217 § 3 k.k.),</a:t>
            </a:r>
          </a:p>
          <a:p>
            <a:pPr marL="624078" indent="-514350">
              <a:lnSpc>
                <a:spcPct val="120000"/>
              </a:lnSpc>
              <a:buFont typeface="+mj-lt"/>
              <a:buAutoNum type="arabicParenR"/>
            </a:pPr>
            <a:r>
              <a:rPr lang="pl-PL" dirty="0"/>
              <a:t>Naruszenie narządów ciała lub rozstrój zdrowia, trwające nie dłużej niż 7 dni, chyba że pokrzywdzonym jest osoba najbliższa zamieszkująca wspólnie ze sprawcą (art. 157 § 2 i 4 k.k.),</a:t>
            </a:r>
          </a:p>
          <a:p>
            <a:pPr marL="624078" indent="-514350">
              <a:lnSpc>
                <a:spcPct val="120000"/>
              </a:lnSpc>
              <a:buFont typeface="+mj-lt"/>
              <a:buAutoNum type="arabicParenR"/>
            </a:pPr>
            <a:r>
              <a:rPr lang="pl-PL" dirty="0"/>
              <a:t>Nieumyślne uszkodzenie ciała inne niż powodujące ciężki uszczerbek na zdrowiu, trwające nie dłużej niż 7 dni, chyba że pokrzywdzonym jest osoba najbliższa zamieszkująca wspólnie ze sprawcą (art. 157 § 3 i 4 k.k.).</a:t>
            </a:r>
          </a:p>
        </p:txBody>
      </p:sp>
    </p:spTree>
    <p:extLst>
      <p:ext uri="{BB962C8B-B14F-4D97-AF65-F5344CB8AC3E}">
        <p14:creationId xmlns="" xmlns:p14="http://schemas.microsoft.com/office/powerpoint/2010/main" val="365554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50092AA-FE5B-4450-BF81-6035435D0301}"/>
              </a:ext>
            </a:extLst>
          </p:cNvPr>
          <p:cNvSpPr>
            <a:spLocks noGrp="1"/>
          </p:cNvSpPr>
          <p:nvPr>
            <p:ph type="title"/>
          </p:nvPr>
        </p:nvSpPr>
        <p:spPr/>
        <p:txBody>
          <a:bodyPr/>
          <a:lstStyle/>
          <a:p>
            <a:r>
              <a:rPr lang="pl-PL" dirty="0"/>
              <a:t>Art. 1 k.p.k.</a:t>
            </a:r>
          </a:p>
        </p:txBody>
      </p:sp>
      <p:sp>
        <p:nvSpPr>
          <p:cNvPr id="3" name="Symbol zastępczy zawartości 2">
            <a:extLst>
              <a:ext uri="{FF2B5EF4-FFF2-40B4-BE49-F238E27FC236}">
                <a16:creationId xmlns="" xmlns:a16="http://schemas.microsoft.com/office/drawing/2014/main" id="{DB8EFF8C-9324-452B-8352-5801CA5F2E57}"/>
              </a:ext>
            </a:extLst>
          </p:cNvPr>
          <p:cNvSpPr>
            <a:spLocks noGrp="1"/>
          </p:cNvSpPr>
          <p:nvPr>
            <p:ph idx="1"/>
          </p:nvPr>
        </p:nvSpPr>
        <p:spPr/>
        <p:txBody>
          <a:bodyPr>
            <a:normAutofit lnSpcReduction="10000"/>
          </a:bodyPr>
          <a:lstStyle/>
          <a:p>
            <a:r>
              <a:rPr lang="pl-PL" sz="5400" i="1" dirty="0"/>
              <a:t>Postępowanie karne w sprawach należących do właściwości sądów toczy się według przepisów niniejszego kodeksu</a:t>
            </a:r>
          </a:p>
        </p:txBody>
      </p:sp>
    </p:spTree>
    <p:extLst>
      <p:ext uri="{BB962C8B-B14F-4D97-AF65-F5344CB8AC3E}">
        <p14:creationId xmlns="" xmlns:p14="http://schemas.microsoft.com/office/powerpoint/2010/main" val="376450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1C7711F-3983-4AB1-AFDE-96F7C06514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89BC9D38-9241-4F71-9B45-73827299E4C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229962" cy="6856214"/>
            <a:chOff x="-15736" y="0"/>
            <a:chExt cx="12229962" cy="6856214"/>
          </a:xfrm>
        </p:grpSpPr>
        <p:pic>
          <p:nvPicPr>
            <p:cNvPr id="12" name="Picture 11">
              <a:extLst>
                <a:ext uri="{FF2B5EF4-FFF2-40B4-BE49-F238E27FC236}">
                  <a16:creationId xmlns="" xmlns:a16="http://schemas.microsoft.com/office/drawing/2014/main" id="{0D302979-39A3-4421-821D-94D6E00BCE8F}"/>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 xmlns:a16="http://schemas.microsoft.com/office/drawing/2014/main" id="{68E001BA-C181-4F47-9ABC-DF4C85AB4F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 xmlns:a16="http://schemas.microsoft.com/office/drawing/2014/main" id="{7EF07F1E-BD52-4B06-A38E-BF29F8E2857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 xmlns:a16="http://schemas.microsoft.com/office/drawing/2014/main" id="{A68BE646-889B-49C2-95AF-90BAE5D29A92}"/>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ytuł 1">
            <a:extLst>
              <a:ext uri="{FF2B5EF4-FFF2-40B4-BE49-F238E27FC236}">
                <a16:creationId xmlns="" xmlns:a16="http://schemas.microsoft.com/office/drawing/2014/main" id="{9EDF90B3-8504-4CCA-BAA2-EF2A9FFBF80A}"/>
              </a:ext>
            </a:extLst>
          </p:cNvPr>
          <p:cNvSpPr>
            <a:spLocks noGrp="1"/>
          </p:cNvSpPr>
          <p:nvPr>
            <p:ph type="title"/>
          </p:nvPr>
        </p:nvSpPr>
        <p:spPr>
          <a:xfrm>
            <a:off x="4626508" y="982132"/>
            <a:ext cx="6270090" cy="1303867"/>
          </a:xfrm>
        </p:spPr>
        <p:txBody>
          <a:bodyPr>
            <a:normAutofit/>
          </a:bodyPr>
          <a:lstStyle/>
          <a:p>
            <a:r>
              <a:rPr lang="pl-PL" sz="4100"/>
              <a:t>Źródła postępowania karnego</a:t>
            </a:r>
          </a:p>
        </p:txBody>
      </p:sp>
      <p:sp>
        <p:nvSpPr>
          <p:cNvPr id="17" name="Rectangle 16">
            <a:extLst>
              <a:ext uri="{FF2B5EF4-FFF2-40B4-BE49-F238E27FC236}">
                <a16:creationId xmlns="" xmlns:a16="http://schemas.microsoft.com/office/drawing/2014/main" id="{B3085476-B49E-49ED-87D2-1165E69D26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 xmlns:a16="http://schemas.microsoft.com/office/drawing/2014/main" id="{315146B3-A016-4536-98E9-BBAFCD86AC0B}"/>
              </a:ext>
            </a:extLst>
          </p:cNvPr>
          <p:cNvPicPr>
            <a:picLocks noChangeAspect="1"/>
          </p:cNvPicPr>
          <p:nvPr/>
        </p:nvPicPr>
        <p:blipFill rotWithShape="1">
          <a:blip r:embed="rId5"/>
          <a:srcRect l="21382" r="18910" b="-2"/>
          <a:stretch/>
        </p:blipFill>
        <p:spPr>
          <a:xfrm>
            <a:off x="1412683" y="1410208"/>
            <a:ext cx="2433793" cy="3858780"/>
          </a:xfrm>
          <a:prstGeom prst="rect">
            <a:avLst/>
          </a:prstGeom>
        </p:spPr>
      </p:pic>
      <p:cxnSp>
        <p:nvCxnSpPr>
          <p:cNvPr id="19" name="Straight Connector 18">
            <a:extLst>
              <a:ext uri="{FF2B5EF4-FFF2-40B4-BE49-F238E27FC236}">
                <a16:creationId xmlns="" xmlns:a16="http://schemas.microsoft.com/office/drawing/2014/main" id="{59BA5C68-DFCC-4101-8403-F96781CDDD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ymbol zastępczy zawartości 2">
            <a:extLst>
              <a:ext uri="{FF2B5EF4-FFF2-40B4-BE49-F238E27FC236}">
                <a16:creationId xmlns="" xmlns:a16="http://schemas.microsoft.com/office/drawing/2014/main" id="{DBCE9420-6B61-47B6-9868-48799D1FC882}"/>
              </a:ext>
            </a:extLst>
          </p:cNvPr>
          <p:cNvSpPr>
            <a:spLocks noGrp="1"/>
          </p:cNvSpPr>
          <p:nvPr>
            <p:ph idx="1"/>
          </p:nvPr>
        </p:nvSpPr>
        <p:spPr>
          <a:xfrm>
            <a:off x="4636482" y="2556932"/>
            <a:ext cx="6260114" cy="3318936"/>
          </a:xfrm>
        </p:spPr>
        <p:txBody>
          <a:bodyPr>
            <a:normAutofit/>
          </a:bodyPr>
          <a:lstStyle/>
          <a:p>
            <a:pPr marL="457200" indent="-457200">
              <a:lnSpc>
                <a:spcPct val="90000"/>
              </a:lnSpc>
              <a:buAutoNum type="arabicPeriod"/>
            </a:pPr>
            <a:r>
              <a:rPr lang="pl-PL" sz="1900"/>
              <a:t>Kodeks postępowania karnego</a:t>
            </a:r>
          </a:p>
          <a:p>
            <a:pPr marL="457200" indent="-457200">
              <a:lnSpc>
                <a:spcPct val="90000"/>
              </a:lnSpc>
              <a:buAutoNum type="arabicPeriod"/>
            </a:pPr>
            <a:r>
              <a:rPr lang="pl-PL" sz="1900"/>
              <a:t> Konstytucja  RP</a:t>
            </a:r>
          </a:p>
          <a:p>
            <a:pPr marL="457200" indent="-457200">
              <a:lnSpc>
                <a:spcPct val="90000"/>
              </a:lnSpc>
              <a:buAutoNum type="arabicPeriod"/>
            </a:pPr>
            <a:r>
              <a:rPr lang="pl-PL" sz="1900"/>
              <a:t>Europejska Konwencja o Ochronie Praw Człowieka i Podstawowych Wolności (EKPC)</a:t>
            </a:r>
          </a:p>
          <a:p>
            <a:pPr marL="457200" indent="-457200">
              <a:lnSpc>
                <a:spcPct val="90000"/>
              </a:lnSpc>
              <a:buAutoNum type="arabicPeriod"/>
            </a:pPr>
            <a:r>
              <a:rPr lang="pl-PL" sz="1900"/>
              <a:t>Międzynarodowy Pakt Praw Obywatelskich i Politycznych</a:t>
            </a:r>
          </a:p>
          <a:p>
            <a:pPr marL="457200" indent="-457200">
              <a:lnSpc>
                <a:spcPct val="90000"/>
              </a:lnSpc>
              <a:buAutoNum type="arabicPeriod"/>
            </a:pPr>
            <a:r>
              <a:rPr lang="pl-PL" sz="1900"/>
              <a:t>prawo UE</a:t>
            </a:r>
          </a:p>
          <a:p>
            <a:pPr marL="457200" indent="-457200">
              <a:lnSpc>
                <a:spcPct val="90000"/>
              </a:lnSpc>
              <a:buFont typeface="Arial"/>
              <a:buAutoNum type="arabicPeriod"/>
            </a:pPr>
            <a:r>
              <a:rPr lang="pl-PL" sz="1900"/>
              <a:t>Ustawy: np. o odpowiedzialności podmiotów zbiorowych , ustawa o ochronie i pomocy dla pokrzywdzonego i świadka</a:t>
            </a:r>
          </a:p>
        </p:txBody>
      </p:sp>
    </p:spTree>
    <p:extLst>
      <p:ext uri="{BB962C8B-B14F-4D97-AF65-F5344CB8AC3E}">
        <p14:creationId xmlns="" xmlns:p14="http://schemas.microsoft.com/office/powerpoint/2010/main" val="358416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79EE401-5B24-40A5-9A30-305C5AD689B0}"/>
              </a:ext>
            </a:extLst>
          </p:cNvPr>
          <p:cNvSpPr>
            <a:spLocks noGrp="1"/>
          </p:cNvSpPr>
          <p:nvPr>
            <p:ph type="title"/>
          </p:nvPr>
        </p:nvSpPr>
        <p:spPr>
          <a:xfrm>
            <a:off x="1295402" y="220132"/>
            <a:ext cx="9601196" cy="1303867"/>
          </a:xfrm>
        </p:spPr>
        <p:txBody>
          <a:bodyPr/>
          <a:lstStyle/>
          <a:p>
            <a:r>
              <a:rPr lang="pl-PL" b="1" dirty="0"/>
              <a:t>Cele procesu karnego</a:t>
            </a:r>
          </a:p>
        </p:txBody>
      </p:sp>
      <p:sp>
        <p:nvSpPr>
          <p:cNvPr id="3" name="Symbol zastępczy zawartości 2">
            <a:extLst>
              <a:ext uri="{FF2B5EF4-FFF2-40B4-BE49-F238E27FC236}">
                <a16:creationId xmlns="" xmlns:a16="http://schemas.microsoft.com/office/drawing/2014/main" id="{DFB1C188-8A52-4033-BB80-09E85CFEBF19}"/>
              </a:ext>
            </a:extLst>
          </p:cNvPr>
          <p:cNvSpPr>
            <a:spLocks noGrp="1"/>
          </p:cNvSpPr>
          <p:nvPr>
            <p:ph idx="1"/>
          </p:nvPr>
        </p:nvSpPr>
        <p:spPr>
          <a:xfrm>
            <a:off x="1009651" y="1371600"/>
            <a:ext cx="9886947" cy="4819650"/>
          </a:xfrm>
        </p:spPr>
        <p:txBody>
          <a:bodyPr>
            <a:normAutofit fontScale="92500"/>
          </a:bodyPr>
          <a:lstStyle/>
          <a:p>
            <a:pPr marL="0" indent="0" algn="ctr">
              <a:buNone/>
            </a:pPr>
            <a:r>
              <a:rPr lang="pl-PL" sz="3000" i="1" dirty="0"/>
              <a:t>Cel - wyobrażony rezultat, do którego proces zmierza;</a:t>
            </a:r>
          </a:p>
          <a:p>
            <a:pPr marL="0" indent="0" algn="ctr">
              <a:buNone/>
            </a:pPr>
            <a:r>
              <a:rPr lang="pl-PL" sz="3000" dirty="0"/>
              <a:t> </a:t>
            </a:r>
            <a:r>
              <a:rPr lang="pl-PL" sz="3000" b="1" dirty="0"/>
              <a:t>Ustawowy cel procesu</a:t>
            </a:r>
            <a:r>
              <a:rPr lang="pl-PL" sz="3000" b="1" dirty="0">
                <a:sym typeface="Wingdings" panose="05000000000000000000" pitchFamily="2" charset="2"/>
              </a:rPr>
              <a:t> art. 2 § 1 k.p.k.</a:t>
            </a:r>
          </a:p>
          <a:p>
            <a:pPr marL="0" indent="0">
              <a:buNone/>
            </a:pPr>
            <a:endParaRPr lang="pl-PL" sz="2600" dirty="0"/>
          </a:p>
          <a:p>
            <a:pPr marL="0" indent="0">
              <a:buNone/>
            </a:pPr>
            <a:r>
              <a:rPr lang="pl-PL" sz="2600" dirty="0"/>
              <a:t>                      POCIĄGNIĘCIE SPRAWY PRZESTĘPSTWA DO  </a:t>
            </a:r>
          </a:p>
          <a:p>
            <a:pPr marL="0" indent="0">
              <a:buNone/>
            </a:pPr>
            <a:r>
              <a:rPr lang="pl-PL" sz="2600" dirty="0"/>
              <a:t>                      ODPOWIEDZIALNOŚCI (trafna reakcja karna)</a:t>
            </a:r>
          </a:p>
          <a:p>
            <a:pPr marL="0" indent="0">
              <a:buNone/>
            </a:pPr>
            <a:r>
              <a:rPr lang="pl-PL" sz="2600" dirty="0">
                <a:sym typeface="Wingdings" panose="05000000000000000000" pitchFamily="2" charset="2"/>
              </a:rPr>
              <a:t>                      UWZGLĘDNIENIE PRAWNIE CHRONIONYCH   </a:t>
            </a:r>
          </a:p>
          <a:p>
            <a:pPr marL="0" indent="0">
              <a:buNone/>
            </a:pPr>
            <a:r>
              <a:rPr lang="pl-PL" sz="2600" dirty="0">
                <a:sym typeface="Wingdings" panose="05000000000000000000" pitchFamily="2" charset="2"/>
              </a:rPr>
              <a:t>                     INTERESÓW POKRZYWDZONEGO</a:t>
            </a:r>
          </a:p>
          <a:p>
            <a:pPr marL="0" indent="0">
              <a:buNone/>
            </a:pPr>
            <a:endParaRPr lang="pl-PL" sz="2600" dirty="0">
              <a:sym typeface="Wingdings" panose="05000000000000000000" pitchFamily="2" charset="2"/>
            </a:endParaRPr>
          </a:p>
          <a:p>
            <a:pPr marL="0" indent="0">
              <a:buNone/>
            </a:pPr>
            <a:r>
              <a:rPr lang="pl-PL" sz="2600" dirty="0">
                <a:sym typeface="Wingdings" panose="05000000000000000000" pitchFamily="2" charset="2"/>
              </a:rPr>
              <a:t>                    ROZSTRZYGNIĘCIE SPRAWY W ROZSĄDNYM TERMINIE</a:t>
            </a:r>
          </a:p>
        </p:txBody>
      </p:sp>
      <p:sp>
        <p:nvSpPr>
          <p:cNvPr id="4" name="Strzałka: w prawo 3">
            <a:extLst>
              <a:ext uri="{FF2B5EF4-FFF2-40B4-BE49-F238E27FC236}">
                <a16:creationId xmlns="" xmlns:a16="http://schemas.microsoft.com/office/drawing/2014/main" id="{4E036748-5637-4EBA-9323-868A9FCEA51B}"/>
              </a:ext>
            </a:extLst>
          </p:cNvPr>
          <p:cNvSpPr/>
          <p:nvPr/>
        </p:nvSpPr>
        <p:spPr>
          <a:xfrm>
            <a:off x="1295402" y="2781300"/>
            <a:ext cx="1314448"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a:extLst>
              <a:ext uri="{FF2B5EF4-FFF2-40B4-BE49-F238E27FC236}">
                <a16:creationId xmlns="" xmlns:a16="http://schemas.microsoft.com/office/drawing/2014/main" id="{AE7FA41D-821E-49D0-95E1-7585E0FB96E0}"/>
              </a:ext>
            </a:extLst>
          </p:cNvPr>
          <p:cNvPicPr>
            <a:picLocks noChangeAspect="1"/>
          </p:cNvPicPr>
          <p:nvPr/>
        </p:nvPicPr>
        <p:blipFill>
          <a:blip r:embed="rId2"/>
          <a:stretch>
            <a:fillRect/>
          </a:stretch>
        </p:blipFill>
        <p:spPr>
          <a:xfrm>
            <a:off x="1274710" y="3979104"/>
            <a:ext cx="1335140" cy="707197"/>
          </a:xfrm>
          <a:prstGeom prst="rect">
            <a:avLst/>
          </a:prstGeom>
        </p:spPr>
      </p:pic>
      <p:pic>
        <p:nvPicPr>
          <p:cNvPr id="6" name="Obraz 5">
            <a:extLst>
              <a:ext uri="{FF2B5EF4-FFF2-40B4-BE49-F238E27FC236}">
                <a16:creationId xmlns="" xmlns:a16="http://schemas.microsoft.com/office/drawing/2014/main" id="{F7886B70-1961-4E8F-B646-3FC427AFE31B}"/>
              </a:ext>
            </a:extLst>
          </p:cNvPr>
          <p:cNvPicPr>
            <a:picLocks noChangeAspect="1"/>
          </p:cNvPicPr>
          <p:nvPr/>
        </p:nvPicPr>
        <p:blipFill>
          <a:blip r:embed="rId2"/>
          <a:stretch>
            <a:fillRect/>
          </a:stretch>
        </p:blipFill>
        <p:spPr>
          <a:xfrm>
            <a:off x="1274710" y="5236405"/>
            <a:ext cx="1335140" cy="707197"/>
          </a:xfrm>
          <a:prstGeom prst="rect">
            <a:avLst/>
          </a:prstGeom>
        </p:spPr>
      </p:pic>
    </p:spTree>
    <p:extLst>
      <p:ext uri="{BB962C8B-B14F-4D97-AF65-F5344CB8AC3E}">
        <p14:creationId xmlns="" xmlns:p14="http://schemas.microsoft.com/office/powerpoint/2010/main" val="370423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 xmlns:a16="http://schemas.microsoft.com/office/drawing/2014/main" id="{F5F01BD1-E3CB-4562-A77C-00A3ED2462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 xmlns:a16="http://schemas.microsoft.com/office/drawing/2014/main" id="{492030E9-8BC2-4840-8C6B-991B68C51E4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37" name="Picture 36">
              <a:extLst>
                <a:ext uri="{FF2B5EF4-FFF2-40B4-BE49-F238E27FC236}">
                  <a16:creationId xmlns="" xmlns:a16="http://schemas.microsoft.com/office/drawing/2014/main" id="{651493CA-1EAE-4C5B-9C46-8437DD51C6EB}"/>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38" name="Rectangle 37">
              <a:extLst>
                <a:ext uri="{FF2B5EF4-FFF2-40B4-BE49-F238E27FC236}">
                  <a16:creationId xmlns="" xmlns:a16="http://schemas.microsoft.com/office/drawing/2014/main" id="{81B01891-F01D-4D0D-A631-E29F0EA8EF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 xmlns:a16="http://schemas.microsoft.com/office/drawing/2014/main" id="{38B1DE3F-E4E6-4E5E-9213-CB6C7AA92C81}"/>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40" name="Picture 39">
              <a:extLst>
                <a:ext uri="{FF2B5EF4-FFF2-40B4-BE49-F238E27FC236}">
                  <a16:creationId xmlns="" xmlns:a16="http://schemas.microsoft.com/office/drawing/2014/main" id="{8AFE6BB3-9290-46EA-8067-AA9277C708BA}"/>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42" name="Rectangle 41">
            <a:extLst>
              <a:ext uri="{FF2B5EF4-FFF2-40B4-BE49-F238E27FC236}">
                <a16:creationId xmlns="" xmlns:a16="http://schemas.microsoft.com/office/drawing/2014/main" id="{75325209-1BB3-4A1C-97C2-17DCDC1659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 xmlns:a16="http://schemas.microsoft.com/office/drawing/2014/main" id="{12C6AD11-5F9D-4BAA-ADB0-E40495B81370}"/>
              </a:ext>
            </a:extLst>
          </p:cNvPr>
          <p:cNvPicPr>
            <a:picLocks noChangeAspect="1"/>
          </p:cNvPicPr>
          <p:nvPr/>
        </p:nvPicPr>
        <p:blipFill>
          <a:blip r:embed="rId5"/>
          <a:stretch>
            <a:fillRect/>
          </a:stretch>
        </p:blipFill>
        <p:spPr>
          <a:xfrm>
            <a:off x="1412683" y="1423226"/>
            <a:ext cx="2433793" cy="3832744"/>
          </a:xfrm>
          <a:prstGeom prst="rect">
            <a:avLst/>
          </a:prstGeom>
        </p:spPr>
      </p:pic>
      <p:cxnSp>
        <p:nvCxnSpPr>
          <p:cNvPr id="44" name="Straight Connector 43">
            <a:extLst>
              <a:ext uri="{FF2B5EF4-FFF2-40B4-BE49-F238E27FC236}">
                <a16:creationId xmlns="" xmlns:a16="http://schemas.microsoft.com/office/drawing/2014/main" id="{043EE5F5-AF73-46E3-90B6-27EEFDAC359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ymbol zastępczy zawartości 2">
            <a:extLst>
              <a:ext uri="{FF2B5EF4-FFF2-40B4-BE49-F238E27FC236}">
                <a16:creationId xmlns="" xmlns:a16="http://schemas.microsoft.com/office/drawing/2014/main" id="{FABF78B5-2783-465D-A025-D8573571B5B4}"/>
              </a:ext>
            </a:extLst>
          </p:cNvPr>
          <p:cNvSpPr>
            <a:spLocks noGrp="1"/>
          </p:cNvSpPr>
          <p:nvPr>
            <p:ph idx="1"/>
          </p:nvPr>
        </p:nvSpPr>
        <p:spPr>
          <a:xfrm>
            <a:off x="4321134" y="1092200"/>
            <a:ext cx="6575462" cy="4783668"/>
          </a:xfrm>
        </p:spPr>
        <p:txBody>
          <a:bodyPr>
            <a:normAutofit fontScale="92500" lnSpcReduction="10000"/>
          </a:bodyPr>
          <a:lstStyle/>
          <a:p>
            <a:pPr marL="0" indent="0">
              <a:lnSpc>
                <a:spcPct val="90000"/>
              </a:lnSpc>
              <a:buNone/>
            </a:pPr>
            <a:r>
              <a:rPr lang="pl-PL" i="1" dirty="0">
                <a:solidFill>
                  <a:srgbClr val="262626"/>
                </a:solidFill>
              </a:rPr>
              <a:t>Art. 2. § 1. Przepisy niniejszego kodeksu mają na celu takie ukształtowanie postępowania karnego, aby:</a:t>
            </a:r>
          </a:p>
          <a:p>
            <a:pPr marL="0" indent="0">
              <a:lnSpc>
                <a:spcPct val="90000"/>
              </a:lnSpc>
              <a:buNone/>
            </a:pPr>
            <a:r>
              <a:rPr lang="pl-PL" i="1" dirty="0">
                <a:solidFill>
                  <a:srgbClr val="262626"/>
                </a:solidFill>
              </a:rPr>
              <a:t>1) sprawca przestępstwa został wykryty i pociągnięty do odpowiedzialności karnej, a osoba niewinna nie poniosła tej odpowiedzialności;</a:t>
            </a:r>
          </a:p>
          <a:p>
            <a:pPr marL="0" indent="0">
              <a:lnSpc>
                <a:spcPct val="90000"/>
              </a:lnSpc>
              <a:buNone/>
            </a:pPr>
            <a:r>
              <a:rPr lang="pl-PL" i="1" dirty="0">
                <a:solidFill>
                  <a:srgbClr val="262626"/>
                </a:solidFill>
              </a:rPr>
              <a:t>2) przez trafne zastosowanie środków przewidzianych w prawie karnym oraz ujawnienie okoliczności sprzyjających popełnieniu przestępstwa osiągnięte zostały zadania postępowania karnego nie tylko w zwalczaniu przestępstw, lecz również w zapobieganiu im oraz w umacnianiu poszanowania prawa i zasad współżycia społecznego;</a:t>
            </a:r>
          </a:p>
          <a:p>
            <a:pPr marL="0" indent="0">
              <a:lnSpc>
                <a:spcPct val="90000"/>
              </a:lnSpc>
              <a:buNone/>
            </a:pPr>
            <a:r>
              <a:rPr lang="pl-PL" i="1" dirty="0">
                <a:solidFill>
                  <a:srgbClr val="262626"/>
                </a:solidFill>
              </a:rPr>
              <a:t>3) zostały uwzględnione prawnie chronione interesy pokrzywdzonego przy jednoczesnym poszanowaniu jego godności;</a:t>
            </a:r>
          </a:p>
          <a:p>
            <a:pPr marL="0" indent="0">
              <a:lnSpc>
                <a:spcPct val="90000"/>
              </a:lnSpc>
              <a:buNone/>
            </a:pPr>
            <a:r>
              <a:rPr lang="pl-PL" i="1" dirty="0">
                <a:solidFill>
                  <a:srgbClr val="262626"/>
                </a:solidFill>
              </a:rPr>
              <a:t>4) rozstrzygnięcie sprawy nastąpiło w rozsądnym terminie.</a:t>
            </a:r>
          </a:p>
        </p:txBody>
      </p:sp>
    </p:spTree>
    <p:extLst>
      <p:ext uri="{BB962C8B-B14F-4D97-AF65-F5344CB8AC3E}">
        <p14:creationId xmlns="" xmlns:p14="http://schemas.microsoft.com/office/powerpoint/2010/main" val="16487156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431A1F65980164B853679E319D143B8" ma:contentTypeVersion="2" ma:contentTypeDescription="Utwórz nowy dokument." ma:contentTypeScope="" ma:versionID="aee7ac6fb43d3b00e92cb39ac4894979">
  <xsd:schema xmlns:xsd="http://www.w3.org/2001/XMLSchema" xmlns:xs="http://www.w3.org/2001/XMLSchema" xmlns:p="http://schemas.microsoft.com/office/2006/metadata/properties" xmlns:ns2="1a5378cd-315c-435a-885b-191c7c93c01e" targetNamespace="http://schemas.microsoft.com/office/2006/metadata/properties" ma:root="true" ma:fieldsID="7b0da6126da489f4a6e9f6ca1d4505ed" ns2:_="">
    <xsd:import namespace="1a5378cd-315c-435a-885b-191c7c93c01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5378cd-315c-435a-885b-191c7c93c0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3D5C38-BE1C-4E92-B9C7-B02B0E25B0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5378cd-315c-435a-885b-191c7c93c0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D09FA5-E7AE-4021-B62D-5FFF216ACED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F99ABD6-B47F-4966-909A-5A34E31448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TotalTime>
  <Words>3602</Words>
  <Application>Microsoft Office PowerPoint</Application>
  <PresentationFormat>Niestandardowy</PresentationFormat>
  <Paragraphs>312</Paragraphs>
  <Slides>57</Slides>
  <Notes>1</Notes>
  <HiddenSlides>0</HiddenSlides>
  <MMClips>0</MMClips>
  <ScaleCrop>false</ScaleCrop>
  <HeadingPairs>
    <vt:vector size="4" baseType="variant">
      <vt:variant>
        <vt:lpstr>Motyw</vt:lpstr>
      </vt:variant>
      <vt:variant>
        <vt:i4>1</vt:i4>
      </vt:variant>
      <vt:variant>
        <vt:lpstr>Tytuły slajdów</vt:lpstr>
      </vt:variant>
      <vt:variant>
        <vt:i4>57</vt:i4>
      </vt:variant>
    </vt:vector>
  </HeadingPairs>
  <TitlesOfParts>
    <vt:vector size="58" baseType="lpstr">
      <vt:lpstr>Organiczny</vt:lpstr>
      <vt:lpstr>Prawo karne procesowe</vt:lpstr>
      <vt:lpstr>Zasady uczestniczenia w zajęciach. Zaliczanie przedmiotu </vt:lpstr>
      <vt:lpstr>PODRĘCZNIKI I MATERIAŁY • Kodeks postępowania karnego–wybrane fragmenty (uwaga! nowelizacja 2019) • podręcznik: J. Skorupka (red.), Proces karny, Warszawa 2019 • pozostałe źródła: Konstytucja RP –rozdział II i VIII w zakresie dot. postępowania karnego Europejska Konwencja Praw Człowieka –art. 5, 6, 13  Proszę uwzględnić w toku nauki, że znajomość wyłącznie przepisów kodeksu nie jest wystarczająca dla zaliczenia przedmiotu. Bezwzględnie konieczne jest poszerzenie wiedzy z pomocą podręcznika. Ograniczenie się do analizy treści prezentacji udostępnianych przez wykładowców również nie pozwoli na zaliczenie przedmiotu.</vt:lpstr>
      <vt:lpstr>Pojęcie prawa karnego sensu largo</vt:lpstr>
      <vt:lpstr>Pojęcie procesu karnego</vt:lpstr>
      <vt:lpstr>Art. 1 k.p.k.</vt:lpstr>
      <vt:lpstr>Źródła postępowania karnego</vt:lpstr>
      <vt:lpstr>Cele procesu karnego</vt:lpstr>
      <vt:lpstr>Slajd 9</vt:lpstr>
      <vt:lpstr>Funkcje procesowe</vt:lpstr>
      <vt:lpstr>Rodzaje procesu karnego (w zależności od rodzaju odpowiedzialności prawnej będącej przedmiotem procesu)</vt:lpstr>
      <vt:lpstr>Tryby postępowania </vt:lpstr>
      <vt:lpstr>Postępowanie zasadnicze i dodatkowe</vt:lpstr>
      <vt:lpstr>Przebieg procesu karnego</vt:lpstr>
      <vt:lpstr>Przebieg postępowania karnego</vt:lpstr>
      <vt:lpstr>Stadia postępowania</vt:lpstr>
      <vt:lpstr>Przesłanki procesowe</vt:lpstr>
      <vt:lpstr>Slajd 18</vt:lpstr>
      <vt:lpstr>Uczestnicy procesu karnego</vt:lpstr>
      <vt:lpstr>Podział organów procesowych  (w zależności od stadium procesu)</vt:lpstr>
      <vt:lpstr>Organy postępowania przygotowawczego</vt:lpstr>
      <vt:lpstr>Slajd 22</vt:lpstr>
      <vt:lpstr>Prokurator</vt:lpstr>
      <vt:lpstr>Organy prowadzące i nadzorujące</vt:lpstr>
      <vt:lpstr>Organy postępowania przygotowawczego</vt:lpstr>
      <vt:lpstr>Organy postępowania przygotowawczego</vt:lpstr>
      <vt:lpstr>Organy postępowania przygotowawczego</vt:lpstr>
      <vt:lpstr>Organy postępowania sądowego</vt:lpstr>
      <vt:lpstr>Sąd jako organ postępowania karnego</vt:lpstr>
      <vt:lpstr>Slajd 30</vt:lpstr>
      <vt:lpstr>Pojęcie właściwości sądu</vt:lpstr>
      <vt:lpstr>Wyłączenie sędziego</vt:lpstr>
      <vt:lpstr>Instytucja wyłączenia sędziego</vt:lpstr>
      <vt:lpstr>Wyłączenie sędziego ex lege</vt:lpstr>
      <vt:lpstr>Wyłączenie sędziego na wniosek</vt:lpstr>
      <vt:lpstr>Procedura wyłączenia sędziego</vt:lpstr>
      <vt:lpstr>Składy sądu</vt:lpstr>
      <vt:lpstr>Strony procesowe</vt:lpstr>
      <vt:lpstr>Strony procesowe</vt:lpstr>
      <vt:lpstr>Podziały stron procesowych</vt:lpstr>
      <vt:lpstr>Podejrzany</vt:lpstr>
      <vt:lpstr>Osoba podejrzana</vt:lpstr>
      <vt:lpstr>Strony bierne</vt:lpstr>
      <vt:lpstr>Strony bierne</vt:lpstr>
      <vt:lpstr>Obowiązki oskarżonego</vt:lpstr>
      <vt:lpstr>Obowiązki oskarżonego</vt:lpstr>
      <vt:lpstr>Slajd 47</vt:lpstr>
      <vt:lpstr>Podejrzany, a oskarżony</vt:lpstr>
      <vt:lpstr>Pokrzywdzony </vt:lpstr>
      <vt:lpstr>Pokrzywdzony</vt:lpstr>
      <vt:lpstr>Strony procesowe</vt:lpstr>
      <vt:lpstr>Rodzaje oskarżycieli </vt:lpstr>
      <vt:lpstr>Oskarżyciel posiłkowy</vt:lpstr>
      <vt:lpstr>Slajd 54</vt:lpstr>
      <vt:lpstr>Slajd 55</vt:lpstr>
      <vt:lpstr>Oskarżyciel prywatny</vt:lpstr>
      <vt:lpstr>Tryb prywatnoskargowy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Podstawy procesu karnego</dc:title>
  <dc:creator>Adam</dc:creator>
  <cp:lastModifiedBy>ANIA</cp:lastModifiedBy>
  <cp:revision>18</cp:revision>
  <dcterms:created xsi:type="dcterms:W3CDTF">2018-10-06T22:54:10Z</dcterms:created>
  <dcterms:modified xsi:type="dcterms:W3CDTF">2022-06-07T22:09:16Z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0x0101004431A1F65980164B853679E319D143B8</vt:lpwstr>
  </property>
</Properties>
</file>