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8" r:id="rId4"/>
  </p:sldMasterIdLst>
  <p:sldIdLst>
    <p:sldId id="339" r:id="rId5"/>
    <p:sldId id="340" r:id="rId6"/>
    <p:sldId id="341" r:id="rId7"/>
    <p:sldId id="256" r:id="rId8"/>
    <p:sldId id="266" r:id="rId9"/>
    <p:sldId id="257" r:id="rId10"/>
    <p:sldId id="263" r:id="rId11"/>
    <p:sldId id="271" r:id="rId12"/>
    <p:sldId id="264" r:id="rId13"/>
    <p:sldId id="272" r:id="rId14"/>
    <p:sldId id="308" r:id="rId15"/>
    <p:sldId id="278" r:id="rId16"/>
    <p:sldId id="338" r:id="rId17"/>
    <p:sldId id="309" r:id="rId18"/>
    <p:sldId id="279" r:id="rId19"/>
    <p:sldId id="280" r:id="rId20"/>
    <p:sldId id="265" r:id="rId21"/>
    <p:sldId id="298" r:id="rId22"/>
    <p:sldId id="268" r:id="rId23"/>
    <p:sldId id="282" r:id="rId24"/>
    <p:sldId id="269" r:id="rId25"/>
    <p:sldId id="270" r:id="rId26"/>
    <p:sldId id="310" r:id="rId27"/>
    <p:sldId id="273" r:id="rId28"/>
    <p:sldId id="336" r:id="rId29"/>
    <p:sldId id="284" r:id="rId30"/>
    <p:sldId id="285" r:id="rId31"/>
    <p:sldId id="286" r:id="rId32"/>
    <p:sldId id="287" r:id="rId33"/>
    <p:sldId id="288" r:id="rId34"/>
    <p:sldId id="299" r:id="rId35"/>
    <p:sldId id="274" r:id="rId36"/>
    <p:sldId id="289" r:id="rId37"/>
    <p:sldId id="290" r:id="rId38"/>
    <p:sldId id="291" r:id="rId39"/>
    <p:sldId id="293" r:id="rId40"/>
    <p:sldId id="294" r:id="rId41"/>
    <p:sldId id="275" r:id="rId42"/>
    <p:sldId id="302" r:id="rId43"/>
    <p:sldId id="295" r:id="rId44"/>
    <p:sldId id="303" r:id="rId45"/>
    <p:sldId id="305" r:id="rId46"/>
    <p:sldId id="307" r:id="rId47"/>
    <p:sldId id="261"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43ACA5-5072-47B5-B5F1-02359CC208FE}" type="doc">
      <dgm:prSet loTypeId="urn:microsoft.com/office/officeart/2005/8/layout/hList1" loCatId="list" qsTypeId="urn:microsoft.com/office/officeart/2005/8/quickstyle/simple1" qsCatId="simple" csTypeId="urn:microsoft.com/office/officeart/2005/8/colors/colorful5" csCatId="colorful"/>
      <dgm:spPr/>
      <dgm:t>
        <a:bodyPr/>
        <a:lstStyle/>
        <a:p>
          <a:endParaRPr lang="pl-PL"/>
        </a:p>
      </dgm:t>
    </dgm:pt>
    <dgm:pt modelId="{53596322-74A5-4021-A100-161695749E15}">
      <dgm:prSet/>
      <dgm:spPr/>
      <dgm:t>
        <a:bodyPr/>
        <a:lstStyle/>
        <a:p>
          <a:pPr rtl="0"/>
          <a:r>
            <a:rPr lang="pl-PL"/>
            <a:t>Wyrok</a:t>
          </a:r>
        </a:p>
      </dgm:t>
    </dgm:pt>
    <dgm:pt modelId="{86BCC134-A5FD-4930-83D9-96163081E3C9}" type="parTrans" cxnId="{59AF2B8F-E7FD-4A5C-BAAB-B76D19A0536D}">
      <dgm:prSet/>
      <dgm:spPr/>
      <dgm:t>
        <a:bodyPr/>
        <a:lstStyle/>
        <a:p>
          <a:endParaRPr lang="pl-PL"/>
        </a:p>
      </dgm:t>
    </dgm:pt>
    <dgm:pt modelId="{D7828D47-616C-48F1-B972-7A0B369010C6}" type="sibTrans" cxnId="{59AF2B8F-E7FD-4A5C-BAAB-B76D19A0536D}">
      <dgm:prSet/>
      <dgm:spPr/>
      <dgm:t>
        <a:bodyPr/>
        <a:lstStyle/>
        <a:p>
          <a:endParaRPr lang="pl-PL"/>
        </a:p>
      </dgm:t>
    </dgm:pt>
    <dgm:pt modelId="{9C2E0902-133D-4685-A049-25DA5595A991}">
      <dgm:prSet/>
      <dgm:spPr/>
      <dgm:t>
        <a:bodyPr/>
        <a:lstStyle/>
        <a:p>
          <a:pPr algn="just" rtl="0"/>
          <a:r>
            <a:rPr lang="pl-PL"/>
            <a:t>Uzasadnienie nie jest integralną częścią wyroku. </a:t>
          </a:r>
        </a:p>
      </dgm:t>
    </dgm:pt>
    <dgm:pt modelId="{22C27FCB-CD96-4903-ABCE-AEAD2E4B5FA8}" type="parTrans" cxnId="{151908B4-6842-4433-8ED1-67D0481917E9}">
      <dgm:prSet/>
      <dgm:spPr/>
      <dgm:t>
        <a:bodyPr/>
        <a:lstStyle/>
        <a:p>
          <a:endParaRPr lang="pl-PL"/>
        </a:p>
      </dgm:t>
    </dgm:pt>
    <dgm:pt modelId="{79CE4ACC-01BF-4E90-927D-09168DFB463B}" type="sibTrans" cxnId="{151908B4-6842-4433-8ED1-67D0481917E9}">
      <dgm:prSet/>
      <dgm:spPr/>
      <dgm:t>
        <a:bodyPr/>
        <a:lstStyle/>
        <a:p>
          <a:endParaRPr lang="pl-PL"/>
        </a:p>
      </dgm:t>
    </dgm:pt>
    <dgm:pt modelId="{D0E5FA42-4D12-4B37-ABDF-3FE4E68838F4}">
      <dgm:prSet/>
      <dgm:spPr/>
      <dgm:t>
        <a:bodyPr/>
        <a:lstStyle/>
        <a:p>
          <a:pPr algn="just" rtl="0"/>
          <a:r>
            <a:rPr lang="pl-PL"/>
            <a:t>Zasada – uzasadnienie sporządza się na wniosek uprawnionego podmiotu</a:t>
          </a:r>
        </a:p>
      </dgm:t>
    </dgm:pt>
    <dgm:pt modelId="{C0C12D3B-0B74-4990-8AC7-2DEEC8266920}" type="parTrans" cxnId="{EDFFD097-C5C9-4FB4-AC68-7D5D8375EF40}">
      <dgm:prSet/>
      <dgm:spPr/>
      <dgm:t>
        <a:bodyPr/>
        <a:lstStyle/>
        <a:p>
          <a:endParaRPr lang="pl-PL"/>
        </a:p>
      </dgm:t>
    </dgm:pt>
    <dgm:pt modelId="{A64C2C04-D357-433E-8DE0-1ABB3E6C0AD2}" type="sibTrans" cxnId="{EDFFD097-C5C9-4FB4-AC68-7D5D8375EF40}">
      <dgm:prSet/>
      <dgm:spPr/>
      <dgm:t>
        <a:bodyPr/>
        <a:lstStyle/>
        <a:p>
          <a:endParaRPr lang="pl-PL"/>
        </a:p>
      </dgm:t>
    </dgm:pt>
    <dgm:pt modelId="{73624521-C467-415E-859F-C2AE5B9B6584}">
      <dgm:prSet/>
      <dgm:spPr/>
      <dgm:t>
        <a:bodyPr/>
        <a:lstStyle/>
        <a:p>
          <a:pPr algn="just" rtl="0"/>
          <a:r>
            <a:rPr lang="pl-PL"/>
            <a:t>Z urzędu uzasadnia się: </a:t>
          </a:r>
        </a:p>
      </dgm:t>
    </dgm:pt>
    <dgm:pt modelId="{5ABE37FA-87BA-4366-8318-2010C505F035}" type="parTrans" cxnId="{CD6BC0A6-6C28-4947-A2E4-5397C9227EB3}">
      <dgm:prSet/>
      <dgm:spPr/>
      <dgm:t>
        <a:bodyPr/>
        <a:lstStyle/>
        <a:p>
          <a:endParaRPr lang="pl-PL"/>
        </a:p>
      </dgm:t>
    </dgm:pt>
    <dgm:pt modelId="{91BF537A-4AC9-4D28-BF07-16E2FBCC5014}" type="sibTrans" cxnId="{CD6BC0A6-6C28-4947-A2E4-5397C9227EB3}">
      <dgm:prSet/>
      <dgm:spPr/>
      <dgm:t>
        <a:bodyPr/>
        <a:lstStyle/>
        <a:p>
          <a:endParaRPr lang="pl-PL"/>
        </a:p>
      </dgm:t>
    </dgm:pt>
    <dgm:pt modelId="{DBA56124-457F-4E1D-BDC4-CA41564CF90E}">
      <dgm:prSet/>
      <dgm:spPr/>
      <dgm:t>
        <a:bodyPr/>
        <a:lstStyle/>
        <a:p>
          <a:pPr algn="just" rtl="0"/>
          <a:r>
            <a:rPr lang="pl-PL" dirty="0"/>
            <a:t>wyrok co do którego zgłoszono zdanie odrębne </a:t>
          </a:r>
        </a:p>
      </dgm:t>
    </dgm:pt>
    <dgm:pt modelId="{77238BEF-7693-44D2-8862-C77F252F35DC}" type="parTrans" cxnId="{04DD0693-21C0-4F18-80D9-506068702078}">
      <dgm:prSet/>
      <dgm:spPr/>
      <dgm:t>
        <a:bodyPr/>
        <a:lstStyle/>
        <a:p>
          <a:endParaRPr lang="pl-PL"/>
        </a:p>
      </dgm:t>
    </dgm:pt>
    <dgm:pt modelId="{683CC6E3-EFA0-4B96-A238-DF0BCCC9985B}" type="sibTrans" cxnId="{04DD0693-21C0-4F18-80D9-506068702078}">
      <dgm:prSet/>
      <dgm:spPr/>
      <dgm:t>
        <a:bodyPr/>
        <a:lstStyle/>
        <a:p>
          <a:endParaRPr lang="pl-PL"/>
        </a:p>
      </dgm:t>
    </dgm:pt>
    <dgm:pt modelId="{5C27CDC9-96DE-4AD4-862F-0196EE2379D4}">
      <dgm:prSet/>
      <dgm:spPr/>
      <dgm:t>
        <a:bodyPr/>
        <a:lstStyle/>
        <a:p>
          <a:pPr algn="just" rtl="0"/>
          <a:r>
            <a:rPr lang="pl-PL" dirty="0"/>
            <a:t>Wyroki sądu II instancji, chyba że sąd zmienia lub utrzymuje w mocy zaskarżony wyrok </a:t>
          </a:r>
        </a:p>
      </dgm:t>
    </dgm:pt>
    <dgm:pt modelId="{C6F80A8B-83DF-4BCD-90EE-A89448AF767E}" type="parTrans" cxnId="{512404B5-35C2-4677-9999-2E306EE05C9C}">
      <dgm:prSet/>
      <dgm:spPr/>
      <dgm:t>
        <a:bodyPr/>
        <a:lstStyle/>
        <a:p>
          <a:endParaRPr lang="pl-PL"/>
        </a:p>
      </dgm:t>
    </dgm:pt>
    <dgm:pt modelId="{F4E2FBBC-F50D-46D7-8691-85F21CAD8F38}" type="sibTrans" cxnId="{512404B5-35C2-4677-9999-2E306EE05C9C}">
      <dgm:prSet/>
      <dgm:spPr/>
      <dgm:t>
        <a:bodyPr/>
        <a:lstStyle/>
        <a:p>
          <a:endParaRPr lang="pl-PL"/>
        </a:p>
      </dgm:t>
    </dgm:pt>
    <dgm:pt modelId="{6867792D-2E03-4CE6-9FD2-A1A1E54D4F4E}">
      <dgm:prSet/>
      <dgm:spPr/>
      <dgm:t>
        <a:bodyPr/>
        <a:lstStyle/>
        <a:p>
          <a:pPr algn="just" rtl="0"/>
          <a:r>
            <a:rPr lang="pl-PL"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gm:t>
    </dgm:pt>
    <dgm:pt modelId="{CF259AAE-EE0B-48EC-80F2-2F489F4A4AD6}" type="parTrans" cxnId="{F49597E3-5C69-48CA-B19A-2EFACC3357DB}">
      <dgm:prSet/>
      <dgm:spPr/>
      <dgm:t>
        <a:bodyPr/>
        <a:lstStyle/>
        <a:p>
          <a:endParaRPr lang="pl-PL"/>
        </a:p>
      </dgm:t>
    </dgm:pt>
    <dgm:pt modelId="{3AD0AD8D-6CFD-40BE-BA92-C439E2DAEE3B}" type="sibTrans" cxnId="{F49597E3-5C69-48CA-B19A-2EFACC3357DB}">
      <dgm:prSet/>
      <dgm:spPr/>
      <dgm:t>
        <a:bodyPr/>
        <a:lstStyle/>
        <a:p>
          <a:endParaRPr lang="pl-PL"/>
        </a:p>
      </dgm:t>
    </dgm:pt>
    <dgm:pt modelId="{D8ACCC4B-5FC1-4928-ABFE-EC1F5806E78C}">
      <dgm:prSet/>
      <dgm:spPr/>
      <dgm:t>
        <a:bodyPr/>
        <a:lstStyle/>
        <a:p>
          <a:pPr rtl="0"/>
          <a:r>
            <a:rPr lang="pl-PL"/>
            <a:t>Postanowienie </a:t>
          </a:r>
        </a:p>
      </dgm:t>
    </dgm:pt>
    <dgm:pt modelId="{323D9A01-17FD-4CB2-B167-59EA745FA13A}" type="parTrans" cxnId="{2FB44EC2-27F2-42E6-B172-3B733B064585}">
      <dgm:prSet/>
      <dgm:spPr/>
      <dgm:t>
        <a:bodyPr/>
        <a:lstStyle/>
        <a:p>
          <a:endParaRPr lang="pl-PL"/>
        </a:p>
      </dgm:t>
    </dgm:pt>
    <dgm:pt modelId="{754700E3-C4E9-4706-B4D6-E8E217D29D86}" type="sibTrans" cxnId="{2FB44EC2-27F2-42E6-B172-3B733B064585}">
      <dgm:prSet/>
      <dgm:spPr/>
      <dgm:t>
        <a:bodyPr/>
        <a:lstStyle/>
        <a:p>
          <a:endParaRPr lang="pl-PL"/>
        </a:p>
      </dgm:t>
    </dgm:pt>
    <dgm:pt modelId="{6FB7890E-DBDE-4488-9D7D-E20AA61D85C3}">
      <dgm:prSet/>
      <dgm:spPr/>
      <dgm:t>
        <a:bodyPr/>
        <a:lstStyle/>
        <a:p>
          <a:pPr algn="just" rtl="0"/>
          <a:r>
            <a:rPr lang="pl-PL"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dgm:t>
    </dgm:pt>
    <dgm:pt modelId="{B2E74111-2103-4A67-966B-D0F74B66C998}" type="parTrans" cxnId="{BF1CBF6F-1008-44FA-BFE5-9288E1F9B08B}">
      <dgm:prSet/>
      <dgm:spPr/>
      <dgm:t>
        <a:bodyPr/>
        <a:lstStyle/>
        <a:p>
          <a:endParaRPr lang="pl-PL"/>
        </a:p>
      </dgm:t>
    </dgm:pt>
    <dgm:pt modelId="{966FA534-01DA-4894-A8A2-BA8C6AFAAD40}" type="sibTrans" cxnId="{BF1CBF6F-1008-44FA-BFE5-9288E1F9B08B}">
      <dgm:prSet/>
      <dgm:spPr/>
      <dgm:t>
        <a:bodyPr/>
        <a:lstStyle/>
        <a:p>
          <a:endParaRPr lang="pl-PL"/>
        </a:p>
      </dgm:t>
    </dgm:pt>
    <dgm:pt modelId="{E48D4DED-608F-4F63-A6EE-6BA5F2694019}">
      <dgm:prSet/>
      <dgm:spPr/>
      <dgm:t>
        <a:bodyPr/>
        <a:lstStyle/>
        <a:p>
          <a:pPr algn="just" rtl="0"/>
          <a:r>
            <a:rPr lang="pl-PL"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dgm:t>
    </dgm:pt>
    <dgm:pt modelId="{2C6E9CA4-4425-4F4F-9D29-72CFF2AA6DD6}" type="parTrans" cxnId="{87B58929-B61D-4A7B-9EED-656E2D375205}">
      <dgm:prSet/>
      <dgm:spPr/>
      <dgm:t>
        <a:bodyPr/>
        <a:lstStyle/>
        <a:p>
          <a:endParaRPr lang="pl-PL"/>
        </a:p>
      </dgm:t>
    </dgm:pt>
    <dgm:pt modelId="{A5BDF825-FD5F-4081-9D53-86D84654F664}" type="sibTrans" cxnId="{87B58929-B61D-4A7B-9EED-656E2D375205}">
      <dgm:prSet/>
      <dgm:spPr/>
      <dgm:t>
        <a:bodyPr/>
        <a:lstStyle/>
        <a:p>
          <a:endParaRPr lang="pl-PL"/>
        </a:p>
      </dgm:t>
    </dgm:pt>
    <dgm:pt modelId="{6F18F05C-B60F-4C6C-BE7A-02EA3CDDC170}">
      <dgm:prSet/>
      <dgm:spPr/>
      <dgm:t>
        <a:bodyPr/>
        <a:lstStyle/>
        <a:p>
          <a:pPr algn="just" rtl="0"/>
          <a:r>
            <a:rPr lang="pl-PL" dirty="0"/>
            <a:t>Sporządzenie uzasadnienia w sprawie zawiłej lub z innych ważnych przyczyn można odroczyć na czas do 7 dni</a:t>
          </a:r>
        </a:p>
      </dgm:t>
    </dgm:pt>
    <dgm:pt modelId="{55D83AC1-F3FD-49C6-B48A-E1C3E92AE62F}" type="parTrans" cxnId="{0F4604D2-FCA2-419E-A4CE-7B01B60467AD}">
      <dgm:prSet/>
      <dgm:spPr/>
      <dgm:t>
        <a:bodyPr/>
        <a:lstStyle/>
        <a:p>
          <a:endParaRPr lang="pl-PL"/>
        </a:p>
      </dgm:t>
    </dgm:pt>
    <dgm:pt modelId="{6EDD676D-B100-4FE9-9C8E-F2AD975FD003}" type="sibTrans" cxnId="{0F4604D2-FCA2-419E-A4CE-7B01B60467AD}">
      <dgm:prSet/>
      <dgm:spPr/>
      <dgm:t>
        <a:bodyPr/>
        <a:lstStyle/>
        <a:p>
          <a:endParaRPr lang="pl-PL"/>
        </a:p>
      </dgm:t>
    </dgm:pt>
    <dgm:pt modelId="{2C1FE301-23E5-4159-92B9-2A5DA9B7BE72}">
      <dgm:prSet/>
      <dgm:spPr/>
      <dgm:t>
        <a:bodyPr/>
        <a:lstStyle/>
        <a:p>
          <a:pPr rtl="0"/>
          <a:r>
            <a:rPr lang="pl-PL"/>
            <a:t>Zarządzenie </a:t>
          </a:r>
        </a:p>
      </dgm:t>
    </dgm:pt>
    <dgm:pt modelId="{EF59FE1E-FDA8-408B-8501-462FC76BC6EB}" type="parTrans" cxnId="{828B891C-CA95-4166-B7F7-174BD4F67A14}">
      <dgm:prSet/>
      <dgm:spPr/>
      <dgm:t>
        <a:bodyPr/>
        <a:lstStyle/>
        <a:p>
          <a:endParaRPr lang="pl-PL"/>
        </a:p>
      </dgm:t>
    </dgm:pt>
    <dgm:pt modelId="{A0568C28-2EF3-476E-86B9-3284772A3AE1}" type="sibTrans" cxnId="{828B891C-CA95-4166-B7F7-174BD4F67A14}">
      <dgm:prSet/>
      <dgm:spPr/>
      <dgm:t>
        <a:bodyPr/>
        <a:lstStyle/>
        <a:p>
          <a:endParaRPr lang="pl-PL"/>
        </a:p>
      </dgm:t>
    </dgm:pt>
    <dgm:pt modelId="{941332F0-8E79-41E8-BE21-BD02CFCA8E7D}">
      <dgm:prSet/>
      <dgm:spPr/>
      <dgm:t>
        <a:bodyPr/>
        <a:lstStyle/>
        <a:p>
          <a:pPr algn="just" rtl="0"/>
          <a:r>
            <a:rPr lang="pl-PL" dirty="0"/>
            <a:t>Zasadniczo nie sporządza się uzasadnienia zarządzenia, chyba że zarządzenie jest zaskarżalne </a:t>
          </a:r>
        </a:p>
      </dgm:t>
    </dgm:pt>
    <dgm:pt modelId="{DA9AF00C-77B8-4DBE-8374-1CF89D3DBA4B}" type="parTrans" cxnId="{05DD791A-CDF6-4254-8FB5-0B370D894228}">
      <dgm:prSet/>
      <dgm:spPr/>
      <dgm:t>
        <a:bodyPr/>
        <a:lstStyle/>
        <a:p>
          <a:endParaRPr lang="pl-PL"/>
        </a:p>
      </dgm:t>
    </dgm:pt>
    <dgm:pt modelId="{702B7B86-C011-477C-951E-19530A877C29}" type="sibTrans" cxnId="{05DD791A-CDF6-4254-8FB5-0B370D894228}">
      <dgm:prSet/>
      <dgm:spPr/>
      <dgm:t>
        <a:bodyPr/>
        <a:lstStyle/>
        <a:p>
          <a:endParaRPr lang="pl-PL"/>
        </a:p>
      </dgm:t>
    </dgm:pt>
    <dgm:pt modelId="{002323BE-8D9C-4433-8ABD-F3437F33C975}" type="pres">
      <dgm:prSet presAssocID="{A243ACA5-5072-47B5-B5F1-02359CC208FE}" presName="Name0" presStyleCnt="0">
        <dgm:presLayoutVars>
          <dgm:dir/>
          <dgm:animLvl val="lvl"/>
          <dgm:resizeHandles val="exact"/>
        </dgm:presLayoutVars>
      </dgm:prSet>
      <dgm:spPr/>
    </dgm:pt>
    <dgm:pt modelId="{A7EB9B30-6C81-41B6-A1BA-2A9F04B7C605}" type="pres">
      <dgm:prSet presAssocID="{53596322-74A5-4021-A100-161695749E15}" presName="composite" presStyleCnt="0"/>
      <dgm:spPr/>
    </dgm:pt>
    <dgm:pt modelId="{85AA158C-F43B-436D-8CF4-9DF8476DB6BA}" type="pres">
      <dgm:prSet presAssocID="{53596322-74A5-4021-A100-161695749E15}" presName="parTx" presStyleLbl="alignNode1" presStyleIdx="0" presStyleCnt="3">
        <dgm:presLayoutVars>
          <dgm:chMax val="0"/>
          <dgm:chPref val="0"/>
          <dgm:bulletEnabled val="1"/>
        </dgm:presLayoutVars>
      </dgm:prSet>
      <dgm:spPr/>
    </dgm:pt>
    <dgm:pt modelId="{6BB63434-F00F-4AEF-8C60-1A74C2B64F9C}" type="pres">
      <dgm:prSet presAssocID="{53596322-74A5-4021-A100-161695749E15}" presName="desTx" presStyleLbl="alignAccFollowNode1" presStyleIdx="0" presStyleCnt="3">
        <dgm:presLayoutVars>
          <dgm:bulletEnabled val="1"/>
        </dgm:presLayoutVars>
      </dgm:prSet>
      <dgm:spPr/>
    </dgm:pt>
    <dgm:pt modelId="{82A8A08B-8D65-491B-96C6-A43693CA1B13}" type="pres">
      <dgm:prSet presAssocID="{D7828D47-616C-48F1-B972-7A0B369010C6}" presName="space" presStyleCnt="0"/>
      <dgm:spPr/>
    </dgm:pt>
    <dgm:pt modelId="{ADB14071-D32A-4516-8FB4-932C36D60006}" type="pres">
      <dgm:prSet presAssocID="{D8ACCC4B-5FC1-4928-ABFE-EC1F5806E78C}" presName="composite" presStyleCnt="0"/>
      <dgm:spPr/>
    </dgm:pt>
    <dgm:pt modelId="{EE72648D-7655-4FF5-9C52-555EF21149DF}" type="pres">
      <dgm:prSet presAssocID="{D8ACCC4B-5FC1-4928-ABFE-EC1F5806E78C}" presName="parTx" presStyleLbl="alignNode1" presStyleIdx="1" presStyleCnt="3">
        <dgm:presLayoutVars>
          <dgm:chMax val="0"/>
          <dgm:chPref val="0"/>
          <dgm:bulletEnabled val="1"/>
        </dgm:presLayoutVars>
      </dgm:prSet>
      <dgm:spPr/>
    </dgm:pt>
    <dgm:pt modelId="{9CCE69DC-72E0-428D-8314-0DE2C589CCB0}" type="pres">
      <dgm:prSet presAssocID="{D8ACCC4B-5FC1-4928-ABFE-EC1F5806E78C}" presName="desTx" presStyleLbl="alignAccFollowNode1" presStyleIdx="1" presStyleCnt="3">
        <dgm:presLayoutVars>
          <dgm:bulletEnabled val="1"/>
        </dgm:presLayoutVars>
      </dgm:prSet>
      <dgm:spPr/>
    </dgm:pt>
    <dgm:pt modelId="{1BB2A1B2-C168-47D8-824B-EC9BC1FCC654}" type="pres">
      <dgm:prSet presAssocID="{754700E3-C4E9-4706-B4D6-E8E217D29D86}" presName="space" presStyleCnt="0"/>
      <dgm:spPr/>
    </dgm:pt>
    <dgm:pt modelId="{39C63752-4DFC-4DE2-9BF1-E0E1EAAFB5F4}" type="pres">
      <dgm:prSet presAssocID="{2C1FE301-23E5-4159-92B9-2A5DA9B7BE72}" presName="composite" presStyleCnt="0"/>
      <dgm:spPr/>
    </dgm:pt>
    <dgm:pt modelId="{760A052A-6C82-46EB-A66F-6E4DC2C522E8}" type="pres">
      <dgm:prSet presAssocID="{2C1FE301-23E5-4159-92B9-2A5DA9B7BE72}" presName="parTx" presStyleLbl="alignNode1" presStyleIdx="2" presStyleCnt="3">
        <dgm:presLayoutVars>
          <dgm:chMax val="0"/>
          <dgm:chPref val="0"/>
          <dgm:bulletEnabled val="1"/>
        </dgm:presLayoutVars>
      </dgm:prSet>
      <dgm:spPr/>
    </dgm:pt>
    <dgm:pt modelId="{4403CBB1-06E9-4C7A-8F36-4003F61D55C3}" type="pres">
      <dgm:prSet presAssocID="{2C1FE301-23E5-4159-92B9-2A5DA9B7BE72}" presName="desTx" presStyleLbl="alignAccFollowNode1" presStyleIdx="2" presStyleCnt="3">
        <dgm:presLayoutVars>
          <dgm:bulletEnabled val="1"/>
        </dgm:presLayoutVars>
      </dgm:prSet>
      <dgm:spPr/>
    </dgm:pt>
  </dgm:ptLst>
  <dgm:cxnLst>
    <dgm:cxn modelId="{05DD791A-CDF6-4254-8FB5-0B370D894228}" srcId="{2C1FE301-23E5-4159-92B9-2A5DA9B7BE72}" destId="{941332F0-8E79-41E8-BE21-BD02CFCA8E7D}" srcOrd="0" destOrd="0" parTransId="{DA9AF00C-77B8-4DBE-8374-1CF89D3DBA4B}" sibTransId="{702B7B86-C011-477C-951E-19530A877C29}"/>
    <dgm:cxn modelId="{828B891C-CA95-4166-B7F7-174BD4F67A14}" srcId="{A243ACA5-5072-47B5-B5F1-02359CC208FE}" destId="{2C1FE301-23E5-4159-92B9-2A5DA9B7BE72}" srcOrd="2" destOrd="0" parTransId="{EF59FE1E-FDA8-408B-8501-462FC76BC6EB}" sibTransId="{A0568C28-2EF3-476E-86B9-3284772A3AE1}"/>
    <dgm:cxn modelId="{E8B52127-2B00-4234-A35E-D8F17AC53B60}" type="presOf" srcId="{53596322-74A5-4021-A100-161695749E15}" destId="{85AA158C-F43B-436D-8CF4-9DF8476DB6BA}" srcOrd="0" destOrd="0" presId="urn:microsoft.com/office/officeart/2005/8/layout/hList1"/>
    <dgm:cxn modelId="{87B58929-B61D-4A7B-9EED-656E2D375205}" srcId="{D8ACCC4B-5FC1-4928-ABFE-EC1F5806E78C}" destId="{E48D4DED-608F-4F63-A6EE-6BA5F2694019}" srcOrd="1" destOrd="0" parTransId="{2C6E9CA4-4425-4F4F-9D29-72CFF2AA6DD6}" sibTransId="{A5BDF825-FD5F-4081-9D53-86D84654F664}"/>
    <dgm:cxn modelId="{9910F731-4011-4DDC-8894-72EF1A13CC09}" type="presOf" srcId="{E48D4DED-608F-4F63-A6EE-6BA5F2694019}" destId="{9CCE69DC-72E0-428D-8314-0DE2C589CCB0}" srcOrd="0" destOrd="1" presId="urn:microsoft.com/office/officeart/2005/8/layout/hList1"/>
    <dgm:cxn modelId="{3DC30766-0319-453B-AF0F-627DBAFC65F3}" type="presOf" srcId="{9C2E0902-133D-4685-A049-25DA5595A991}" destId="{6BB63434-F00F-4AEF-8C60-1A74C2B64F9C}" srcOrd="0" destOrd="0" presId="urn:microsoft.com/office/officeart/2005/8/layout/hList1"/>
    <dgm:cxn modelId="{35FADB4D-A190-4BE3-B0A1-ED892A5065DA}" type="presOf" srcId="{A243ACA5-5072-47B5-B5F1-02359CC208FE}" destId="{002323BE-8D9C-4433-8ABD-F3437F33C975}" srcOrd="0" destOrd="0" presId="urn:microsoft.com/office/officeart/2005/8/layout/hList1"/>
    <dgm:cxn modelId="{D1EC676F-BF55-48B8-BA1C-E6A19B3A137C}" type="presOf" srcId="{5C27CDC9-96DE-4AD4-862F-0196EE2379D4}" destId="{6BB63434-F00F-4AEF-8C60-1A74C2B64F9C}" srcOrd="0" destOrd="4" presId="urn:microsoft.com/office/officeart/2005/8/layout/hList1"/>
    <dgm:cxn modelId="{BF1CBF6F-1008-44FA-BFE5-9288E1F9B08B}" srcId="{D8ACCC4B-5FC1-4928-ABFE-EC1F5806E78C}" destId="{6FB7890E-DBDE-4488-9D7D-E20AA61D85C3}" srcOrd="0" destOrd="0" parTransId="{B2E74111-2103-4A67-966B-D0F74B66C998}" sibTransId="{966FA534-01DA-4894-A8A2-BA8C6AFAAD40}"/>
    <dgm:cxn modelId="{AE932155-B6A4-4F42-86C3-22066C88014A}" type="presOf" srcId="{DBA56124-457F-4E1D-BDC4-CA41564CF90E}" destId="{6BB63434-F00F-4AEF-8C60-1A74C2B64F9C}" srcOrd="0" destOrd="3" presId="urn:microsoft.com/office/officeart/2005/8/layout/hList1"/>
    <dgm:cxn modelId="{66F1D475-02B6-4AF4-A4F2-98865DA7D28A}" type="presOf" srcId="{941332F0-8E79-41E8-BE21-BD02CFCA8E7D}" destId="{4403CBB1-06E9-4C7A-8F36-4003F61D55C3}" srcOrd="0" destOrd="0" presId="urn:microsoft.com/office/officeart/2005/8/layout/hList1"/>
    <dgm:cxn modelId="{09C1C983-D016-4FB1-A197-3EEF4288AF38}" type="presOf" srcId="{D8ACCC4B-5FC1-4928-ABFE-EC1F5806E78C}" destId="{EE72648D-7655-4FF5-9C52-555EF21149DF}" srcOrd="0" destOrd="0" presId="urn:microsoft.com/office/officeart/2005/8/layout/hList1"/>
    <dgm:cxn modelId="{D56CEA8B-4D4D-426B-BFEF-0AFD14A4BFED}" type="presOf" srcId="{73624521-C467-415E-859F-C2AE5B9B6584}" destId="{6BB63434-F00F-4AEF-8C60-1A74C2B64F9C}" srcOrd="0" destOrd="2" presId="urn:microsoft.com/office/officeart/2005/8/layout/hList1"/>
    <dgm:cxn modelId="{59AF2B8F-E7FD-4A5C-BAAB-B76D19A0536D}" srcId="{A243ACA5-5072-47B5-B5F1-02359CC208FE}" destId="{53596322-74A5-4021-A100-161695749E15}" srcOrd="0" destOrd="0" parTransId="{86BCC134-A5FD-4930-83D9-96163081E3C9}" sibTransId="{D7828D47-616C-48F1-B972-7A0B369010C6}"/>
    <dgm:cxn modelId="{04DD0693-21C0-4F18-80D9-506068702078}" srcId="{73624521-C467-415E-859F-C2AE5B9B6584}" destId="{DBA56124-457F-4E1D-BDC4-CA41564CF90E}" srcOrd="0" destOrd="0" parTransId="{77238BEF-7693-44D2-8862-C77F252F35DC}" sibTransId="{683CC6E3-EFA0-4B96-A238-DF0BCCC9985B}"/>
    <dgm:cxn modelId="{EDFFD097-C5C9-4FB4-AC68-7D5D8375EF40}" srcId="{53596322-74A5-4021-A100-161695749E15}" destId="{D0E5FA42-4D12-4B37-ABDF-3FE4E68838F4}" srcOrd="1" destOrd="0" parTransId="{C0C12D3B-0B74-4990-8AC7-2DEEC8266920}" sibTransId="{A64C2C04-D357-433E-8DE0-1ABB3E6C0AD2}"/>
    <dgm:cxn modelId="{CD6BC0A6-6C28-4947-A2E4-5397C9227EB3}" srcId="{53596322-74A5-4021-A100-161695749E15}" destId="{73624521-C467-415E-859F-C2AE5B9B6584}" srcOrd="2" destOrd="0" parTransId="{5ABE37FA-87BA-4366-8318-2010C505F035}" sibTransId="{91BF537A-4AC9-4D28-BF07-16E2FBCC5014}"/>
    <dgm:cxn modelId="{EAE070B0-7E44-4882-AA50-AB75F66D6079}" type="presOf" srcId="{6FB7890E-DBDE-4488-9D7D-E20AA61D85C3}" destId="{9CCE69DC-72E0-428D-8314-0DE2C589CCB0}" srcOrd="0" destOrd="0" presId="urn:microsoft.com/office/officeart/2005/8/layout/hList1"/>
    <dgm:cxn modelId="{5012EDB2-CC35-44F4-A0BF-518C8741A395}" type="presOf" srcId="{2C1FE301-23E5-4159-92B9-2A5DA9B7BE72}" destId="{760A052A-6C82-46EB-A66F-6E4DC2C522E8}" srcOrd="0" destOrd="0" presId="urn:microsoft.com/office/officeart/2005/8/layout/hList1"/>
    <dgm:cxn modelId="{151908B4-6842-4433-8ED1-67D0481917E9}" srcId="{53596322-74A5-4021-A100-161695749E15}" destId="{9C2E0902-133D-4685-A049-25DA5595A991}" srcOrd="0" destOrd="0" parTransId="{22C27FCB-CD96-4903-ABCE-AEAD2E4B5FA8}" sibTransId="{79CE4ACC-01BF-4E90-927D-09168DFB463B}"/>
    <dgm:cxn modelId="{512404B5-35C2-4677-9999-2E306EE05C9C}" srcId="{73624521-C467-415E-859F-C2AE5B9B6584}" destId="{5C27CDC9-96DE-4AD4-862F-0196EE2379D4}" srcOrd="1" destOrd="0" parTransId="{C6F80A8B-83DF-4BCD-90EE-A89448AF767E}" sibTransId="{F4E2FBBC-F50D-46D7-8691-85F21CAD8F38}"/>
    <dgm:cxn modelId="{2FB44EC2-27F2-42E6-B172-3B733B064585}" srcId="{A243ACA5-5072-47B5-B5F1-02359CC208FE}" destId="{D8ACCC4B-5FC1-4928-ABFE-EC1F5806E78C}" srcOrd="1" destOrd="0" parTransId="{323D9A01-17FD-4CB2-B167-59EA745FA13A}" sibTransId="{754700E3-C4E9-4706-B4D6-E8E217D29D86}"/>
    <dgm:cxn modelId="{144F66D1-5DA4-4479-825D-F6131AFEF0B2}" type="presOf" srcId="{6867792D-2E03-4CE6-9FD2-A1A1E54D4F4E}" destId="{6BB63434-F00F-4AEF-8C60-1A74C2B64F9C}" srcOrd="0" destOrd="5" presId="urn:microsoft.com/office/officeart/2005/8/layout/hList1"/>
    <dgm:cxn modelId="{0F4604D2-FCA2-419E-A4CE-7B01B60467AD}" srcId="{D8ACCC4B-5FC1-4928-ABFE-EC1F5806E78C}" destId="{6F18F05C-B60F-4C6C-BE7A-02EA3CDDC170}" srcOrd="2" destOrd="0" parTransId="{55D83AC1-F3FD-49C6-B48A-E1C3E92AE62F}" sibTransId="{6EDD676D-B100-4FE9-9C8E-F2AD975FD003}"/>
    <dgm:cxn modelId="{59D885D8-F09F-4FD4-BA10-926C1CEEFDDB}" type="presOf" srcId="{6F18F05C-B60F-4C6C-BE7A-02EA3CDDC170}" destId="{9CCE69DC-72E0-428D-8314-0DE2C589CCB0}" srcOrd="0" destOrd="2" presId="urn:microsoft.com/office/officeart/2005/8/layout/hList1"/>
    <dgm:cxn modelId="{F49597E3-5C69-48CA-B19A-2EFACC3357DB}" srcId="{53596322-74A5-4021-A100-161695749E15}" destId="{6867792D-2E03-4CE6-9FD2-A1A1E54D4F4E}" srcOrd="3" destOrd="0" parTransId="{CF259AAE-EE0B-48EC-80F2-2F489F4A4AD6}" sibTransId="{3AD0AD8D-6CFD-40BE-BA92-C439E2DAEE3B}"/>
    <dgm:cxn modelId="{37AC6EEC-00AB-449F-B102-8B1CDF5EFB0B}" type="presOf" srcId="{D0E5FA42-4D12-4B37-ABDF-3FE4E68838F4}" destId="{6BB63434-F00F-4AEF-8C60-1A74C2B64F9C}" srcOrd="0" destOrd="1" presId="urn:microsoft.com/office/officeart/2005/8/layout/hList1"/>
    <dgm:cxn modelId="{D33B829C-1707-4188-8BA4-B1E1AE530D26}" type="presParOf" srcId="{002323BE-8D9C-4433-8ABD-F3437F33C975}" destId="{A7EB9B30-6C81-41B6-A1BA-2A9F04B7C605}" srcOrd="0" destOrd="0" presId="urn:microsoft.com/office/officeart/2005/8/layout/hList1"/>
    <dgm:cxn modelId="{AF895581-D0E6-45A9-B1EB-2B7FA4E9F391}" type="presParOf" srcId="{A7EB9B30-6C81-41B6-A1BA-2A9F04B7C605}" destId="{85AA158C-F43B-436D-8CF4-9DF8476DB6BA}" srcOrd="0" destOrd="0" presId="urn:microsoft.com/office/officeart/2005/8/layout/hList1"/>
    <dgm:cxn modelId="{95020BE8-C669-4BF1-8F5B-CEFB5F08B72F}" type="presParOf" srcId="{A7EB9B30-6C81-41B6-A1BA-2A9F04B7C605}" destId="{6BB63434-F00F-4AEF-8C60-1A74C2B64F9C}" srcOrd="1" destOrd="0" presId="urn:microsoft.com/office/officeart/2005/8/layout/hList1"/>
    <dgm:cxn modelId="{190347E3-4E45-4156-96B9-9CCFFB3786E6}" type="presParOf" srcId="{002323BE-8D9C-4433-8ABD-F3437F33C975}" destId="{82A8A08B-8D65-491B-96C6-A43693CA1B13}" srcOrd="1" destOrd="0" presId="urn:microsoft.com/office/officeart/2005/8/layout/hList1"/>
    <dgm:cxn modelId="{4C60C42E-1D1E-4FFF-B7BA-59054E4CCB4E}" type="presParOf" srcId="{002323BE-8D9C-4433-8ABD-F3437F33C975}" destId="{ADB14071-D32A-4516-8FB4-932C36D60006}" srcOrd="2" destOrd="0" presId="urn:microsoft.com/office/officeart/2005/8/layout/hList1"/>
    <dgm:cxn modelId="{039FA1A9-9E46-423D-A6A3-AB9F5DC7F7CF}" type="presParOf" srcId="{ADB14071-D32A-4516-8FB4-932C36D60006}" destId="{EE72648D-7655-4FF5-9C52-555EF21149DF}" srcOrd="0" destOrd="0" presId="urn:microsoft.com/office/officeart/2005/8/layout/hList1"/>
    <dgm:cxn modelId="{EC0F8AD9-1805-483A-807B-9AEC0ABB7824}" type="presParOf" srcId="{ADB14071-D32A-4516-8FB4-932C36D60006}" destId="{9CCE69DC-72E0-428D-8314-0DE2C589CCB0}" srcOrd="1" destOrd="0" presId="urn:microsoft.com/office/officeart/2005/8/layout/hList1"/>
    <dgm:cxn modelId="{44D46756-2518-4C79-9CDD-CC3A52AB89A6}" type="presParOf" srcId="{002323BE-8D9C-4433-8ABD-F3437F33C975}" destId="{1BB2A1B2-C168-47D8-824B-EC9BC1FCC654}" srcOrd="3" destOrd="0" presId="urn:microsoft.com/office/officeart/2005/8/layout/hList1"/>
    <dgm:cxn modelId="{3E588013-E5E2-46C4-9173-F75618FC8CD4}" type="presParOf" srcId="{002323BE-8D9C-4433-8ABD-F3437F33C975}" destId="{39C63752-4DFC-4DE2-9BF1-E0E1EAAFB5F4}" srcOrd="4" destOrd="0" presId="urn:microsoft.com/office/officeart/2005/8/layout/hList1"/>
    <dgm:cxn modelId="{198DAB67-DD5E-41CD-A047-B4689EF5FCE7}" type="presParOf" srcId="{39C63752-4DFC-4DE2-9BF1-E0E1EAAFB5F4}" destId="{760A052A-6C82-46EB-A66F-6E4DC2C522E8}" srcOrd="0" destOrd="0" presId="urn:microsoft.com/office/officeart/2005/8/layout/hList1"/>
    <dgm:cxn modelId="{A62A750C-F9BC-48E8-807F-2CB56D9C0E55}" type="presParOf" srcId="{39C63752-4DFC-4DE2-9BF1-E0E1EAAFB5F4}" destId="{4403CBB1-06E9-4C7A-8F36-4003F61D55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CB5AD0-E4AE-478C-A358-87B3F29B2312}"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pl-PL"/>
        </a:p>
      </dgm:t>
    </dgm:pt>
    <dgm:pt modelId="{068FB4EF-2042-4F03-98C7-637264CC6B75}">
      <dgm:prSet phldrT="[Tekst]"/>
      <dgm:spPr/>
      <dgm:t>
        <a:bodyPr/>
        <a:lstStyle/>
        <a:p>
          <a:r>
            <a:rPr lang="pl-PL" b="1" dirty="0"/>
            <a:t>Wyrok</a:t>
          </a:r>
        </a:p>
      </dgm:t>
    </dgm:pt>
    <dgm:pt modelId="{01B0B9B5-DE78-4BB2-A01A-BAF255777543}" type="parTrans" cxnId="{6118C556-F8BD-46BD-B8B3-919A6384106C}">
      <dgm:prSet/>
      <dgm:spPr/>
      <dgm:t>
        <a:bodyPr/>
        <a:lstStyle/>
        <a:p>
          <a:endParaRPr lang="pl-PL"/>
        </a:p>
      </dgm:t>
    </dgm:pt>
    <dgm:pt modelId="{0EA43F62-7C2F-4F1C-8F00-D2449FF518A0}" type="sibTrans" cxnId="{6118C556-F8BD-46BD-B8B3-919A6384106C}">
      <dgm:prSet/>
      <dgm:spPr/>
      <dgm:t>
        <a:bodyPr/>
        <a:lstStyle/>
        <a:p>
          <a:endParaRPr lang="pl-PL"/>
        </a:p>
      </dgm:t>
    </dgm:pt>
    <dgm:pt modelId="{D4D8FD93-220B-4E4D-94EF-72E5820B390B}">
      <dgm:prSet phldrT="[Tekst]"/>
      <dgm:spPr/>
      <dgm:t>
        <a:bodyPr/>
        <a:lstStyle/>
        <a:p>
          <a:pPr algn="l"/>
          <a:r>
            <a:rPr lang="pl-PL" dirty="0"/>
            <a:t>Apelacja</a:t>
          </a:r>
        </a:p>
      </dgm:t>
    </dgm:pt>
    <dgm:pt modelId="{CEB0AF3A-15A2-47B0-B6BE-778E9ABE1B25}" type="parTrans" cxnId="{B9E6A763-8D28-4477-8A33-5FE68882D12C}">
      <dgm:prSet/>
      <dgm:spPr/>
      <dgm:t>
        <a:bodyPr/>
        <a:lstStyle/>
        <a:p>
          <a:endParaRPr lang="pl-PL"/>
        </a:p>
      </dgm:t>
    </dgm:pt>
    <dgm:pt modelId="{68B6F40F-BD31-468D-81FD-A6FE25DF13AC}" type="sibTrans" cxnId="{B9E6A763-8D28-4477-8A33-5FE68882D12C}">
      <dgm:prSet/>
      <dgm:spPr/>
      <dgm:t>
        <a:bodyPr/>
        <a:lstStyle/>
        <a:p>
          <a:endParaRPr lang="pl-PL"/>
        </a:p>
      </dgm:t>
    </dgm:pt>
    <dgm:pt modelId="{D6697339-582C-40A3-A589-643174BDC342}">
      <dgm:prSet phldrT="[Tekst]"/>
      <dgm:spPr/>
      <dgm:t>
        <a:bodyPr/>
        <a:lstStyle/>
        <a:p>
          <a:pPr algn="just"/>
          <a:r>
            <a:rPr lang="pl-PL" dirty="0"/>
            <a:t>ale – rozstrzygnięcie o kosztach postępowania zawarte w wyroku może zostać zaskarżone zażaleniem (art. 460)</a:t>
          </a:r>
        </a:p>
      </dgm:t>
    </dgm:pt>
    <dgm:pt modelId="{C47E85C9-D2A3-49F2-A5E2-BC5360EF2AEC}" type="parTrans" cxnId="{2043A4FF-2047-44EE-AE82-FC231AE1B643}">
      <dgm:prSet/>
      <dgm:spPr/>
      <dgm:t>
        <a:bodyPr/>
        <a:lstStyle/>
        <a:p>
          <a:endParaRPr lang="pl-PL"/>
        </a:p>
      </dgm:t>
    </dgm:pt>
    <dgm:pt modelId="{8E066392-B1BA-41E6-9CBA-E87AEBC35B22}" type="sibTrans" cxnId="{2043A4FF-2047-44EE-AE82-FC231AE1B643}">
      <dgm:prSet/>
      <dgm:spPr/>
      <dgm:t>
        <a:bodyPr/>
        <a:lstStyle/>
        <a:p>
          <a:endParaRPr lang="pl-PL"/>
        </a:p>
      </dgm:t>
    </dgm:pt>
    <dgm:pt modelId="{17B538E5-D3FD-4348-A6CE-BBE22828846F}">
      <dgm:prSet phldrT="[Tekst]"/>
      <dgm:spPr/>
      <dgm:t>
        <a:bodyPr/>
        <a:lstStyle/>
        <a:p>
          <a:r>
            <a:rPr lang="pl-PL" b="1" dirty="0"/>
            <a:t>Postanowienie</a:t>
          </a:r>
        </a:p>
      </dgm:t>
    </dgm:pt>
    <dgm:pt modelId="{D8E214D9-FBDD-48F6-928B-57B0C89B3730}" type="parTrans" cxnId="{8FBE983D-431F-47C4-AA25-BBA037DA0043}">
      <dgm:prSet/>
      <dgm:spPr/>
      <dgm:t>
        <a:bodyPr/>
        <a:lstStyle/>
        <a:p>
          <a:endParaRPr lang="pl-PL"/>
        </a:p>
      </dgm:t>
    </dgm:pt>
    <dgm:pt modelId="{B4DD10BE-23DB-4514-8E3D-4831ECC12788}" type="sibTrans" cxnId="{8FBE983D-431F-47C4-AA25-BBA037DA0043}">
      <dgm:prSet/>
      <dgm:spPr/>
      <dgm:t>
        <a:bodyPr/>
        <a:lstStyle/>
        <a:p>
          <a:endParaRPr lang="pl-PL"/>
        </a:p>
      </dgm:t>
    </dgm:pt>
    <dgm:pt modelId="{2F8415E8-9132-43F0-B7E1-D928771D5699}">
      <dgm:prSet phldrT="[Tekst]"/>
      <dgm:spPr/>
      <dgm:t>
        <a:bodyPr/>
        <a:lstStyle/>
        <a:p>
          <a:pPr algn="just"/>
          <a:r>
            <a:rPr lang="pl-PL" dirty="0"/>
            <a:t>Zażalenie  </a:t>
          </a:r>
        </a:p>
      </dgm:t>
    </dgm:pt>
    <dgm:pt modelId="{B365AF01-718F-4C69-BEBA-F3777A380C3F}" type="parTrans" cxnId="{C6B3F656-FB28-4C69-A371-FF9AF72F1E61}">
      <dgm:prSet/>
      <dgm:spPr/>
      <dgm:t>
        <a:bodyPr/>
        <a:lstStyle/>
        <a:p>
          <a:endParaRPr lang="pl-PL"/>
        </a:p>
      </dgm:t>
    </dgm:pt>
    <dgm:pt modelId="{2E77C202-1D84-4CB4-85C2-B2489AFAB273}" type="sibTrans" cxnId="{C6B3F656-FB28-4C69-A371-FF9AF72F1E61}">
      <dgm:prSet/>
      <dgm:spPr/>
      <dgm:t>
        <a:bodyPr/>
        <a:lstStyle/>
        <a:p>
          <a:endParaRPr lang="pl-PL"/>
        </a:p>
      </dgm:t>
    </dgm:pt>
    <dgm:pt modelId="{68120CED-676F-43F2-A8B2-785F4534BEF7}">
      <dgm:prSet phldrT="[Tekst]"/>
      <dgm:spPr/>
      <dgm:t>
        <a:bodyPr/>
        <a:lstStyle/>
        <a:p>
          <a:pPr algn="just"/>
          <a:r>
            <a:rPr lang="pl-PL" dirty="0"/>
            <a:t>ale od postanowień referendarza sądowego wnosi się sprzeciw(art. 93a)</a:t>
          </a:r>
        </a:p>
      </dgm:t>
    </dgm:pt>
    <dgm:pt modelId="{F2A54BD6-930C-4A39-99E7-142C1F537710}" type="parTrans" cxnId="{4B1BF95E-9A98-4F65-8B64-C82697710A08}">
      <dgm:prSet/>
      <dgm:spPr/>
      <dgm:t>
        <a:bodyPr/>
        <a:lstStyle/>
        <a:p>
          <a:endParaRPr lang="pl-PL"/>
        </a:p>
      </dgm:t>
    </dgm:pt>
    <dgm:pt modelId="{1D27A3F6-EDAE-4B3C-987F-D5BE00225E86}" type="sibTrans" cxnId="{4B1BF95E-9A98-4F65-8B64-C82697710A08}">
      <dgm:prSet/>
      <dgm:spPr/>
      <dgm:t>
        <a:bodyPr/>
        <a:lstStyle/>
        <a:p>
          <a:endParaRPr lang="pl-PL"/>
        </a:p>
      </dgm:t>
    </dgm:pt>
    <dgm:pt modelId="{AE79F546-E426-4D55-AC11-80258EE5A293}">
      <dgm:prSet phldrT="[Tekst]"/>
      <dgm:spPr/>
      <dgm:t>
        <a:bodyPr/>
        <a:lstStyle/>
        <a:p>
          <a:r>
            <a:rPr lang="pl-PL" b="1" dirty="0"/>
            <a:t>Zarządzenie</a:t>
          </a:r>
        </a:p>
      </dgm:t>
    </dgm:pt>
    <dgm:pt modelId="{C94EFF10-7B96-408A-9DFB-DD95314B66A0}" type="parTrans" cxnId="{A723399F-480F-40A3-8093-2CDE4C65B05C}">
      <dgm:prSet/>
      <dgm:spPr/>
      <dgm:t>
        <a:bodyPr/>
        <a:lstStyle/>
        <a:p>
          <a:endParaRPr lang="pl-PL"/>
        </a:p>
      </dgm:t>
    </dgm:pt>
    <dgm:pt modelId="{3D291CAF-3880-476F-AD65-4441073EDD6C}" type="sibTrans" cxnId="{A723399F-480F-40A3-8093-2CDE4C65B05C}">
      <dgm:prSet/>
      <dgm:spPr/>
      <dgm:t>
        <a:bodyPr/>
        <a:lstStyle/>
        <a:p>
          <a:endParaRPr lang="pl-PL"/>
        </a:p>
      </dgm:t>
    </dgm:pt>
    <dgm:pt modelId="{50A0B21C-7B0C-4668-B321-2F98BCED92F3}">
      <dgm:prSet phldrT="[Tekst]"/>
      <dgm:spPr/>
      <dgm:t>
        <a:bodyPr/>
        <a:lstStyle/>
        <a:p>
          <a:pPr algn="l"/>
          <a:r>
            <a:rPr lang="pl-PL" dirty="0"/>
            <a:t>Zażalenie </a:t>
          </a:r>
        </a:p>
      </dgm:t>
    </dgm:pt>
    <dgm:pt modelId="{9D7C4EE4-0D30-4723-8CA2-94363274EDC7}" type="parTrans" cxnId="{6C697890-6FE9-436F-88EB-F72E3B981FFD}">
      <dgm:prSet/>
      <dgm:spPr/>
      <dgm:t>
        <a:bodyPr/>
        <a:lstStyle/>
        <a:p>
          <a:endParaRPr lang="pl-PL"/>
        </a:p>
      </dgm:t>
    </dgm:pt>
    <dgm:pt modelId="{20740056-D1EA-409C-BD84-84433C24CA58}" type="sibTrans" cxnId="{6C697890-6FE9-436F-88EB-F72E3B981FFD}">
      <dgm:prSet/>
      <dgm:spPr/>
      <dgm:t>
        <a:bodyPr/>
        <a:lstStyle/>
        <a:p>
          <a:endParaRPr lang="pl-PL"/>
        </a:p>
      </dgm:t>
    </dgm:pt>
    <dgm:pt modelId="{354F56C8-57F3-4477-9979-B6743EB4A08C}">
      <dgm:prSet phldrT="[Tekst]"/>
      <dgm:spPr/>
      <dgm:t>
        <a:bodyPr/>
        <a:lstStyle/>
        <a:p>
          <a:pPr algn="just"/>
          <a:r>
            <a:rPr lang="pl-PL" dirty="0"/>
            <a:t>od zarządzeń wydawanych przez referendarza sądowego wnosi się sprzeciw (art. 93a)</a:t>
          </a:r>
        </a:p>
      </dgm:t>
    </dgm:pt>
    <dgm:pt modelId="{375010DF-DC30-48FE-ADEB-3F9E6957A423}" type="parTrans" cxnId="{4646163D-DC67-43DB-B009-83CA663BA10A}">
      <dgm:prSet/>
      <dgm:spPr/>
      <dgm:t>
        <a:bodyPr/>
        <a:lstStyle/>
        <a:p>
          <a:endParaRPr lang="pl-PL"/>
        </a:p>
      </dgm:t>
    </dgm:pt>
    <dgm:pt modelId="{8A31770A-FD4B-4FDD-9100-2C934F305796}" type="sibTrans" cxnId="{4646163D-DC67-43DB-B009-83CA663BA10A}">
      <dgm:prSet/>
      <dgm:spPr/>
      <dgm:t>
        <a:bodyPr/>
        <a:lstStyle/>
        <a:p>
          <a:endParaRPr lang="pl-PL"/>
        </a:p>
      </dgm:t>
    </dgm:pt>
    <dgm:pt modelId="{1014BFC0-6B88-47AB-9C66-8388BEFA7C8A}" type="pres">
      <dgm:prSet presAssocID="{ADCB5AD0-E4AE-478C-A358-87B3F29B2312}" presName="Name0" presStyleCnt="0">
        <dgm:presLayoutVars>
          <dgm:dir/>
          <dgm:animLvl val="lvl"/>
          <dgm:resizeHandles val="exact"/>
        </dgm:presLayoutVars>
      </dgm:prSet>
      <dgm:spPr/>
    </dgm:pt>
    <dgm:pt modelId="{D9BADFD3-6A70-437C-B481-AE8E3C9C4830}" type="pres">
      <dgm:prSet presAssocID="{068FB4EF-2042-4F03-98C7-637264CC6B75}" presName="composite" presStyleCnt="0"/>
      <dgm:spPr/>
    </dgm:pt>
    <dgm:pt modelId="{067CC7D5-CE52-4922-95C7-2C85DD209F3C}" type="pres">
      <dgm:prSet presAssocID="{068FB4EF-2042-4F03-98C7-637264CC6B75}" presName="parTx" presStyleLbl="alignNode1" presStyleIdx="0" presStyleCnt="3">
        <dgm:presLayoutVars>
          <dgm:chMax val="0"/>
          <dgm:chPref val="0"/>
          <dgm:bulletEnabled val="1"/>
        </dgm:presLayoutVars>
      </dgm:prSet>
      <dgm:spPr/>
    </dgm:pt>
    <dgm:pt modelId="{5EA5958C-9277-4AE2-8EC9-27900086465B}" type="pres">
      <dgm:prSet presAssocID="{068FB4EF-2042-4F03-98C7-637264CC6B75}" presName="desTx" presStyleLbl="alignAccFollowNode1" presStyleIdx="0" presStyleCnt="3">
        <dgm:presLayoutVars>
          <dgm:bulletEnabled val="1"/>
        </dgm:presLayoutVars>
      </dgm:prSet>
      <dgm:spPr/>
    </dgm:pt>
    <dgm:pt modelId="{2E233426-73EC-44AA-8464-682661854404}" type="pres">
      <dgm:prSet presAssocID="{0EA43F62-7C2F-4F1C-8F00-D2449FF518A0}" presName="space" presStyleCnt="0"/>
      <dgm:spPr/>
    </dgm:pt>
    <dgm:pt modelId="{F8BB9A2D-BFE4-4AD5-939E-95E2D97A0B6C}" type="pres">
      <dgm:prSet presAssocID="{17B538E5-D3FD-4348-A6CE-BBE22828846F}" presName="composite" presStyleCnt="0"/>
      <dgm:spPr/>
    </dgm:pt>
    <dgm:pt modelId="{71DA81DE-7516-4818-A7A9-9FB34595A8BC}" type="pres">
      <dgm:prSet presAssocID="{17B538E5-D3FD-4348-A6CE-BBE22828846F}" presName="parTx" presStyleLbl="alignNode1" presStyleIdx="1" presStyleCnt="3">
        <dgm:presLayoutVars>
          <dgm:chMax val="0"/>
          <dgm:chPref val="0"/>
          <dgm:bulletEnabled val="1"/>
        </dgm:presLayoutVars>
      </dgm:prSet>
      <dgm:spPr/>
    </dgm:pt>
    <dgm:pt modelId="{D3A9D730-9DA6-49EF-AC4A-6E0C39703F8B}" type="pres">
      <dgm:prSet presAssocID="{17B538E5-D3FD-4348-A6CE-BBE22828846F}" presName="desTx" presStyleLbl="alignAccFollowNode1" presStyleIdx="1" presStyleCnt="3">
        <dgm:presLayoutVars>
          <dgm:bulletEnabled val="1"/>
        </dgm:presLayoutVars>
      </dgm:prSet>
      <dgm:spPr/>
    </dgm:pt>
    <dgm:pt modelId="{B175CA49-9FC6-4696-BE8C-B9ED0428ADE6}" type="pres">
      <dgm:prSet presAssocID="{B4DD10BE-23DB-4514-8E3D-4831ECC12788}" presName="space" presStyleCnt="0"/>
      <dgm:spPr/>
    </dgm:pt>
    <dgm:pt modelId="{F94BD2EE-C570-4EDA-8DC6-761BF11839BE}" type="pres">
      <dgm:prSet presAssocID="{AE79F546-E426-4D55-AC11-80258EE5A293}" presName="composite" presStyleCnt="0"/>
      <dgm:spPr/>
    </dgm:pt>
    <dgm:pt modelId="{7E66AA7D-A2DF-42CD-9B8A-046BF2A60024}" type="pres">
      <dgm:prSet presAssocID="{AE79F546-E426-4D55-AC11-80258EE5A293}" presName="parTx" presStyleLbl="alignNode1" presStyleIdx="2" presStyleCnt="3">
        <dgm:presLayoutVars>
          <dgm:chMax val="0"/>
          <dgm:chPref val="0"/>
          <dgm:bulletEnabled val="1"/>
        </dgm:presLayoutVars>
      </dgm:prSet>
      <dgm:spPr/>
    </dgm:pt>
    <dgm:pt modelId="{7EE656D9-531F-49E9-8CD9-2BB10F928421}" type="pres">
      <dgm:prSet presAssocID="{AE79F546-E426-4D55-AC11-80258EE5A293}" presName="desTx" presStyleLbl="alignAccFollowNode1" presStyleIdx="2" presStyleCnt="3">
        <dgm:presLayoutVars>
          <dgm:bulletEnabled val="1"/>
        </dgm:presLayoutVars>
      </dgm:prSet>
      <dgm:spPr/>
    </dgm:pt>
  </dgm:ptLst>
  <dgm:cxnLst>
    <dgm:cxn modelId="{2DDA6913-3A96-46AE-82CF-0B04926867A7}" type="presOf" srcId="{50A0B21C-7B0C-4668-B321-2F98BCED92F3}" destId="{7EE656D9-531F-49E9-8CD9-2BB10F928421}" srcOrd="0" destOrd="0" presId="urn:microsoft.com/office/officeart/2005/8/layout/hList1"/>
    <dgm:cxn modelId="{E1552136-AEEC-4C56-8226-82C2D6D02C42}" type="presOf" srcId="{2F8415E8-9132-43F0-B7E1-D928771D5699}" destId="{D3A9D730-9DA6-49EF-AC4A-6E0C39703F8B}" srcOrd="0" destOrd="0" presId="urn:microsoft.com/office/officeart/2005/8/layout/hList1"/>
    <dgm:cxn modelId="{4646163D-DC67-43DB-B009-83CA663BA10A}" srcId="{AE79F546-E426-4D55-AC11-80258EE5A293}" destId="{354F56C8-57F3-4477-9979-B6743EB4A08C}" srcOrd="1" destOrd="0" parTransId="{375010DF-DC30-48FE-ADEB-3F9E6957A423}" sibTransId="{8A31770A-FD4B-4FDD-9100-2C934F305796}"/>
    <dgm:cxn modelId="{8FBE983D-431F-47C4-AA25-BBA037DA0043}" srcId="{ADCB5AD0-E4AE-478C-A358-87B3F29B2312}" destId="{17B538E5-D3FD-4348-A6CE-BBE22828846F}" srcOrd="1" destOrd="0" parTransId="{D8E214D9-FBDD-48F6-928B-57B0C89B3730}" sibTransId="{B4DD10BE-23DB-4514-8E3D-4831ECC12788}"/>
    <dgm:cxn modelId="{4B1BF95E-9A98-4F65-8B64-C82697710A08}" srcId="{17B538E5-D3FD-4348-A6CE-BBE22828846F}" destId="{68120CED-676F-43F2-A8B2-785F4534BEF7}" srcOrd="1" destOrd="0" parTransId="{F2A54BD6-930C-4A39-99E7-142C1F537710}" sibTransId="{1D27A3F6-EDAE-4B3C-987F-D5BE00225E86}"/>
    <dgm:cxn modelId="{B9E6A763-8D28-4477-8A33-5FE68882D12C}" srcId="{068FB4EF-2042-4F03-98C7-637264CC6B75}" destId="{D4D8FD93-220B-4E4D-94EF-72E5820B390B}" srcOrd="0" destOrd="0" parTransId="{CEB0AF3A-15A2-47B0-B6BE-778E9ABE1B25}" sibTransId="{68B6F40F-BD31-468D-81FD-A6FE25DF13AC}"/>
    <dgm:cxn modelId="{B7C48148-0BA7-4BB3-800F-8F187D9F2AD0}" type="presOf" srcId="{068FB4EF-2042-4F03-98C7-637264CC6B75}" destId="{067CC7D5-CE52-4922-95C7-2C85DD209F3C}" srcOrd="0" destOrd="0" presId="urn:microsoft.com/office/officeart/2005/8/layout/hList1"/>
    <dgm:cxn modelId="{27B13453-8A21-413F-9BEC-9BEAFDE7CAEC}" type="presOf" srcId="{D6697339-582C-40A3-A589-643174BDC342}" destId="{5EA5958C-9277-4AE2-8EC9-27900086465B}" srcOrd="0" destOrd="1" presId="urn:microsoft.com/office/officeart/2005/8/layout/hList1"/>
    <dgm:cxn modelId="{6118C556-F8BD-46BD-B8B3-919A6384106C}" srcId="{ADCB5AD0-E4AE-478C-A358-87B3F29B2312}" destId="{068FB4EF-2042-4F03-98C7-637264CC6B75}" srcOrd="0" destOrd="0" parTransId="{01B0B9B5-DE78-4BB2-A01A-BAF255777543}" sibTransId="{0EA43F62-7C2F-4F1C-8F00-D2449FF518A0}"/>
    <dgm:cxn modelId="{C6B3F656-FB28-4C69-A371-FF9AF72F1E61}" srcId="{17B538E5-D3FD-4348-A6CE-BBE22828846F}" destId="{2F8415E8-9132-43F0-B7E1-D928771D5699}" srcOrd="0" destOrd="0" parTransId="{B365AF01-718F-4C69-BEBA-F3777A380C3F}" sibTransId="{2E77C202-1D84-4CB4-85C2-B2489AFAB273}"/>
    <dgm:cxn modelId="{7F299D81-7364-4A7B-815E-B7F074A139B8}" type="presOf" srcId="{354F56C8-57F3-4477-9979-B6743EB4A08C}" destId="{7EE656D9-531F-49E9-8CD9-2BB10F928421}" srcOrd="0" destOrd="1" presId="urn:microsoft.com/office/officeart/2005/8/layout/hList1"/>
    <dgm:cxn modelId="{6C697890-6FE9-436F-88EB-F72E3B981FFD}" srcId="{AE79F546-E426-4D55-AC11-80258EE5A293}" destId="{50A0B21C-7B0C-4668-B321-2F98BCED92F3}" srcOrd="0" destOrd="0" parTransId="{9D7C4EE4-0D30-4723-8CA2-94363274EDC7}" sibTransId="{20740056-D1EA-409C-BD84-84433C24CA58}"/>
    <dgm:cxn modelId="{1119C991-7BE7-402A-AEAC-EA89F8770125}" type="presOf" srcId="{D4D8FD93-220B-4E4D-94EF-72E5820B390B}" destId="{5EA5958C-9277-4AE2-8EC9-27900086465B}" srcOrd="0" destOrd="0" presId="urn:microsoft.com/office/officeart/2005/8/layout/hList1"/>
    <dgm:cxn modelId="{A723399F-480F-40A3-8093-2CDE4C65B05C}" srcId="{ADCB5AD0-E4AE-478C-A358-87B3F29B2312}" destId="{AE79F546-E426-4D55-AC11-80258EE5A293}" srcOrd="2" destOrd="0" parTransId="{C94EFF10-7B96-408A-9DFB-DD95314B66A0}" sibTransId="{3D291CAF-3880-476F-AD65-4441073EDD6C}"/>
    <dgm:cxn modelId="{E09985A3-54D3-45A6-8F68-D09A4FE921BC}" type="presOf" srcId="{AE79F546-E426-4D55-AC11-80258EE5A293}" destId="{7E66AA7D-A2DF-42CD-9B8A-046BF2A60024}" srcOrd="0" destOrd="0" presId="urn:microsoft.com/office/officeart/2005/8/layout/hList1"/>
    <dgm:cxn modelId="{FDAC09B7-94AB-4521-9888-FF39F97C26BC}" type="presOf" srcId="{17B538E5-D3FD-4348-A6CE-BBE22828846F}" destId="{71DA81DE-7516-4818-A7A9-9FB34595A8BC}" srcOrd="0" destOrd="0" presId="urn:microsoft.com/office/officeart/2005/8/layout/hList1"/>
    <dgm:cxn modelId="{42DEE6D0-A3AF-4DEC-AF30-C0EF69F3118E}" type="presOf" srcId="{ADCB5AD0-E4AE-478C-A358-87B3F29B2312}" destId="{1014BFC0-6B88-47AB-9C66-8388BEFA7C8A}" srcOrd="0" destOrd="0" presId="urn:microsoft.com/office/officeart/2005/8/layout/hList1"/>
    <dgm:cxn modelId="{176CC0DB-C5DB-42F3-9AE2-91BC8F312919}" type="presOf" srcId="{68120CED-676F-43F2-A8B2-785F4534BEF7}" destId="{D3A9D730-9DA6-49EF-AC4A-6E0C39703F8B}" srcOrd="0" destOrd="1" presId="urn:microsoft.com/office/officeart/2005/8/layout/hList1"/>
    <dgm:cxn modelId="{2043A4FF-2047-44EE-AE82-FC231AE1B643}" srcId="{068FB4EF-2042-4F03-98C7-637264CC6B75}" destId="{D6697339-582C-40A3-A589-643174BDC342}" srcOrd="1" destOrd="0" parTransId="{C47E85C9-D2A3-49F2-A5E2-BC5360EF2AEC}" sibTransId="{8E066392-B1BA-41E6-9CBA-E87AEBC35B22}"/>
    <dgm:cxn modelId="{D152D93E-35AE-4633-B1DB-F06E7AD16093}" type="presParOf" srcId="{1014BFC0-6B88-47AB-9C66-8388BEFA7C8A}" destId="{D9BADFD3-6A70-437C-B481-AE8E3C9C4830}" srcOrd="0" destOrd="0" presId="urn:microsoft.com/office/officeart/2005/8/layout/hList1"/>
    <dgm:cxn modelId="{DF6C7552-014C-4705-A3A5-8F2D6B7BD056}" type="presParOf" srcId="{D9BADFD3-6A70-437C-B481-AE8E3C9C4830}" destId="{067CC7D5-CE52-4922-95C7-2C85DD209F3C}" srcOrd="0" destOrd="0" presId="urn:microsoft.com/office/officeart/2005/8/layout/hList1"/>
    <dgm:cxn modelId="{9EF72DAC-2266-4850-BDB2-92381D9C9961}" type="presParOf" srcId="{D9BADFD3-6A70-437C-B481-AE8E3C9C4830}" destId="{5EA5958C-9277-4AE2-8EC9-27900086465B}" srcOrd="1" destOrd="0" presId="urn:microsoft.com/office/officeart/2005/8/layout/hList1"/>
    <dgm:cxn modelId="{342D7988-CE47-4413-8FE9-413693EC7EF8}" type="presParOf" srcId="{1014BFC0-6B88-47AB-9C66-8388BEFA7C8A}" destId="{2E233426-73EC-44AA-8464-682661854404}" srcOrd="1" destOrd="0" presId="urn:microsoft.com/office/officeart/2005/8/layout/hList1"/>
    <dgm:cxn modelId="{76AF077D-D70B-4F44-810F-6D4DB4F753C7}" type="presParOf" srcId="{1014BFC0-6B88-47AB-9C66-8388BEFA7C8A}" destId="{F8BB9A2D-BFE4-4AD5-939E-95E2D97A0B6C}" srcOrd="2" destOrd="0" presId="urn:microsoft.com/office/officeart/2005/8/layout/hList1"/>
    <dgm:cxn modelId="{87A5C864-0B9B-4814-8638-DA7F70967B32}" type="presParOf" srcId="{F8BB9A2D-BFE4-4AD5-939E-95E2D97A0B6C}" destId="{71DA81DE-7516-4818-A7A9-9FB34595A8BC}" srcOrd="0" destOrd="0" presId="urn:microsoft.com/office/officeart/2005/8/layout/hList1"/>
    <dgm:cxn modelId="{82F0933F-773A-499E-BFBA-F59609AE71B6}" type="presParOf" srcId="{F8BB9A2D-BFE4-4AD5-939E-95E2D97A0B6C}" destId="{D3A9D730-9DA6-49EF-AC4A-6E0C39703F8B}" srcOrd="1" destOrd="0" presId="urn:microsoft.com/office/officeart/2005/8/layout/hList1"/>
    <dgm:cxn modelId="{34BA032C-DFAC-48E3-960F-B2CFCE3B7E4C}" type="presParOf" srcId="{1014BFC0-6B88-47AB-9C66-8388BEFA7C8A}" destId="{B175CA49-9FC6-4696-BE8C-B9ED0428ADE6}" srcOrd="3" destOrd="0" presId="urn:microsoft.com/office/officeart/2005/8/layout/hList1"/>
    <dgm:cxn modelId="{87CE0013-D993-4543-B38C-8027BB105824}" type="presParOf" srcId="{1014BFC0-6B88-47AB-9C66-8388BEFA7C8A}" destId="{F94BD2EE-C570-4EDA-8DC6-761BF11839BE}" srcOrd="4" destOrd="0" presId="urn:microsoft.com/office/officeart/2005/8/layout/hList1"/>
    <dgm:cxn modelId="{491F07E0-3196-4F8E-8A73-76CB769B1FFB}" type="presParOf" srcId="{F94BD2EE-C570-4EDA-8DC6-761BF11839BE}" destId="{7E66AA7D-A2DF-42CD-9B8A-046BF2A60024}" srcOrd="0" destOrd="0" presId="urn:microsoft.com/office/officeart/2005/8/layout/hList1"/>
    <dgm:cxn modelId="{CD2B9294-EA49-480C-868C-64B6D4DA9084}" type="presParOf" srcId="{F94BD2EE-C570-4EDA-8DC6-761BF11839BE}" destId="{7EE656D9-531F-49E9-8CD9-2BB10F9284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dgm:t>
        <a:bodyPr/>
        <a:lstStyle/>
        <a:p>
          <a:r>
            <a:rPr lang="pl-PL" sz="1200" b="1" dirty="0"/>
            <a:t>Przywrócenie 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dgm:t>
        <a:bodyPr/>
        <a:lstStyle/>
        <a:p>
          <a:r>
            <a:rPr lang="pl-PL" dirty="0"/>
            <a:t>dokonanie czynności procesowej wraz z wnioskiem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dgm:presLayoutVars>
          <dgm:bulletEnabled val="1"/>
        </dgm:presLayoutVars>
      </dgm:prSet>
      <dgm:spPr/>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pt>
  </dgm:ptLst>
  <dgm:cxnLst>
    <dgm:cxn modelId="{60B2B36B-9A1C-4245-9369-51E1C5912A58}" srcId="{E4CD59A1-6DBF-4643-AD6B-778AD149CE98}" destId="{CCA2B1EE-30D9-4EF2-A41C-A36D207EFF3A}" srcOrd="3" destOrd="0" parTransId="{FB50634F-0D81-4783-90B1-68C074A9E286}" sibTransId="{A0C3A3B4-5623-49E3-8881-6AB0C37D7028}"/>
    <dgm:cxn modelId="{FB08534F-913E-440F-98AA-2614BC20A359}" type="presOf" srcId="{DC4556B3-67CA-4DD5-91A4-C7B01C37F553}" destId="{FAE24FA6-9D39-4FFF-AC8A-798B8587050C}" srcOrd="0" destOrd="0" presId="urn:microsoft.com/office/officeart/2005/8/layout/equation1"/>
    <dgm:cxn modelId="{22E54774-0A0E-4A5E-B387-9AF95489E8D1}" type="presOf" srcId="{EC11F98A-3F7F-41A1-85A8-7DDC890CB10E}" destId="{D00BE04B-B893-42FA-8C9C-6CB4CDE9CDB2}"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56388B92-D137-4361-8E7D-C87839A245F8}" type="presOf" srcId="{B081C212-86A8-46AC-911D-7C13C55E54C8}" destId="{77D5AEFD-EA1C-4955-B499-2D7F45C22964}" srcOrd="0" destOrd="0" presId="urn:microsoft.com/office/officeart/2005/8/layout/equation1"/>
    <dgm:cxn modelId="{44C65397-55E0-4F94-8381-A6306F165B7B}" srcId="{E4CD59A1-6DBF-4643-AD6B-778AD149CE98}" destId="{FEDB9B93-F98F-46E6-8CA1-CD9EBF6A74B5}" srcOrd="2" destOrd="0" parTransId="{F71D6DBD-37CD-4E10-9B72-E8AD0BF77549}" sibTransId="{3F34BCD1-0022-4843-8475-F5B4042FC980}"/>
    <dgm:cxn modelId="{4A0B5E9E-683A-4E8B-9245-2BE5267B044A}" type="presOf" srcId="{FEDB9B93-F98F-46E6-8CA1-CD9EBF6A74B5}" destId="{54FECA4B-3657-44EE-810E-7C632F08A33D}"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16454CB2-88CD-4D35-BEA3-5517B40DCECD}" type="presOf" srcId="{E4CD59A1-6DBF-4643-AD6B-778AD149CE98}" destId="{9E50FA1D-4EB2-4271-92BA-EF8703392124}"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97D7C7DA-8629-458D-9FBE-43EC8A661756}" type="presOf" srcId="{DCC9DF3E-55C5-4613-BAC9-05AEB3575B9B}" destId="{0E46FC82-5C9B-4FF3-BA79-024232A8FFBE}" srcOrd="0" destOrd="0" presId="urn:microsoft.com/office/officeart/2005/8/layout/equation1"/>
    <dgm:cxn modelId="{4A0706F2-2968-4206-8E1D-A473C391AB15}" type="presOf" srcId="{3F34BCD1-0022-4843-8475-F5B4042FC980}" destId="{02DEEF10-636C-4FBD-95FF-F38644BF5D09}" srcOrd="0" destOrd="0" presId="urn:microsoft.com/office/officeart/2005/8/layout/equation1"/>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B631EBC4-93B9-4B03-BEF7-49E6CF9444D4}">
      <dgm:prSet/>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dgm:t>
        <a:bodyPr/>
        <a:lstStyle/>
        <a:p>
          <a:pPr rtl="0"/>
          <a:r>
            <a:rPr lang="pl-PL"/>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pt>
  </dgm:ptLst>
  <dgm:cxnLst>
    <dgm:cxn modelId="{8AD9DF02-49FD-4B55-B629-32AEB397D7C3}" srcId="{449D519E-74CF-46D0-800D-C7A4B261F3AD}" destId="{BA00DF85-C1B6-4CE7-861D-F9D0519C7FFC}" srcOrd="2" destOrd="0" parTransId="{7AE1B8D0-5325-4D1F-A784-2FF899F42585}" sibTransId="{A4E3AE6E-4725-412C-8B92-B89B792A5247}"/>
    <dgm:cxn modelId="{04777213-2344-47C7-8C96-24A4C8360FDA}" srcId="{449D519E-74CF-46D0-800D-C7A4B261F3AD}" destId="{2EEAEA5A-5C4E-4EEB-92FE-81997AFA07A1}" srcOrd="1" destOrd="0" parTransId="{5CA7FB2A-2E25-410F-AE8C-AF946365CAA0}" sibTransId="{26FE348B-64B2-4F8F-9A9D-FB676A53D52E}"/>
    <dgm:cxn modelId="{52807143-DB27-4D40-BFF9-AD3F72E8D281}" srcId="{449D519E-74CF-46D0-800D-C7A4B261F3AD}" destId="{B631EBC4-93B9-4B03-BEF7-49E6CF9444D4}" srcOrd="0" destOrd="0" parTransId="{B22A41A6-6A41-4095-A7BC-EBE3A9DF05AE}" sibTransId="{B2041915-023F-4C8C-9C07-F818EFBBA3FF}"/>
    <dgm:cxn modelId="{9DCAEE66-7BD5-47EE-AF64-8A39D3E63CD1}" type="presOf" srcId="{BA00DF85-C1B6-4CE7-861D-F9D0519C7FFC}" destId="{D830B53C-4716-4068-AC10-056DA9ECD64D}" srcOrd="0" destOrd="0" presId="urn:microsoft.com/office/officeart/2005/8/layout/vList5"/>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BDCFAB-2DA5-48F8-97D4-95DB0BCA9F3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pl-PL"/>
        </a:p>
      </dgm:t>
    </dgm:pt>
    <dgm:pt modelId="{BB63B3DF-20EE-4EF9-8A87-4BC5172DCB74}">
      <dgm:prSet/>
      <dgm:spPr/>
      <dgm:t>
        <a:bodyPr/>
        <a:lstStyle/>
        <a:p>
          <a:pPr rtl="0"/>
          <a:r>
            <a:rPr lang="pl-PL"/>
            <a:t>Protokół </a:t>
          </a:r>
        </a:p>
      </dgm:t>
    </dgm:pt>
    <dgm:pt modelId="{E0155E76-84B8-4A65-90BD-68E1B3DBBFBA}" type="parTrans" cxnId="{3EDBC2D4-4060-4B50-A75C-2BD9201C83C8}">
      <dgm:prSet/>
      <dgm:spPr/>
      <dgm:t>
        <a:bodyPr/>
        <a:lstStyle/>
        <a:p>
          <a:endParaRPr lang="pl-PL"/>
        </a:p>
      </dgm:t>
    </dgm:pt>
    <dgm:pt modelId="{96515AA4-EE2D-4BBA-9D85-87AA3E8234D0}" type="sibTrans" cxnId="{3EDBC2D4-4060-4B50-A75C-2BD9201C83C8}">
      <dgm:prSet/>
      <dgm:spPr/>
      <dgm:t>
        <a:bodyPr/>
        <a:lstStyle/>
        <a:p>
          <a:endParaRPr lang="pl-PL"/>
        </a:p>
      </dgm:t>
    </dgm:pt>
    <dgm:pt modelId="{13E98DC3-DD14-478A-992C-3A5B6BB81D3B}">
      <dgm:prSet/>
      <dgm:spPr/>
      <dgm:t>
        <a:bodyPr/>
        <a:lstStyle/>
        <a:p>
          <a:pPr rtl="0"/>
          <a:r>
            <a:rPr lang="pl-PL"/>
            <a:t>Protokół ograniczony </a:t>
          </a:r>
        </a:p>
      </dgm:t>
    </dgm:pt>
    <dgm:pt modelId="{4C435B52-3332-451D-8CF4-94C445DD0093}" type="parTrans" cxnId="{479DB232-8FF2-4A91-8D53-D367C4BAD453}">
      <dgm:prSet/>
      <dgm:spPr/>
      <dgm:t>
        <a:bodyPr/>
        <a:lstStyle/>
        <a:p>
          <a:endParaRPr lang="pl-PL"/>
        </a:p>
      </dgm:t>
    </dgm:pt>
    <dgm:pt modelId="{37F4848E-865F-45EC-8525-DC2A51FD288F}" type="sibTrans" cxnId="{479DB232-8FF2-4A91-8D53-D367C4BAD453}">
      <dgm:prSet/>
      <dgm:spPr/>
      <dgm:t>
        <a:bodyPr/>
        <a:lstStyle/>
        <a:p>
          <a:endParaRPr lang="pl-PL"/>
        </a:p>
      </dgm:t>
    </dgm:pt>
    <dgm:pt modelId="{165E9C0A-F8DB-442F-AFCF-C57DF0BCA438}">
      <dgm:prSet/>
      <dgm:spPr/>
      <dgm:t>
        <a:bodyPr/>
        <a:lstStyle/>
        <a:p>
          <a:pPr rtl="0"/>
          <a:r>
            <a:rPr lang="pl-PL"/>
            <a:t>Notatka urzędowa </a:t>
          </a:r>
        </a:p>
      </dgm:t>
    </dgm:pt>
    <dgm:pt modelId="{A63462FA-E4C8-4171-BDA6-53E2DB306742}" type="parTrans" cxnId="{025EC5BF-6F93-4A51-BCC7-2B3E827B307E}">
      <dgm:prSet/>
      <dgm:spPr/>
      <dgm:t>
        <a:bodyPr/>
        <a:lstStyle/>
        <a:p>
          <a:endParaRPr lang="pl-PL"/>
        </a:p>
      </dgm:t>
    </dgm:pt>
    <dgm:pt modelId="{4B25E4B1-87C0-4690-A253-4A89B3BC8C1C}" type="sibTrans" cxnId="{025EC5BF-6F93-4A51-BCC7-2B3E827B307E}">
      <dgm:prSet/>
      <dgm:spPr/>
      <dgm:t>
        <a:bodyPr/>
        <a:lstStyle/>
        <a:p>
          <a:endParaRPr lang="pl-PL"/>
        </a:p>
      </dgm:t>
    </dgm:pt>
    <dgm:pt modelId="{44BC25EF-9678-4CB1-9B91-E59060B1F320}">
      <dgm:prSet/>
      <dgm:spPr/>
      <dgm:t>
        <a:bodyPr/>
        <a:lstStyle/>
        <a:p>
          <a:pPr rtl="0"/>
          <a:r>
            <a:rPr lang="pl-PL"/>
            <a:t>Stenogram </a:t>
          </a:r>
        </a:p>
      </dgm:t>
    </dgm:pt>
    <dgm:pt modelId="{9A6061AE-4C48-45BF-8076-DD96C251218E}" type="parTrans" cxnId="{54DFAC40-ACF3-46F5-A412-8329389E74D6}">
      <dgm:prSet/>
      <dgm:spPr/>
      <dgm:t>
        <a:bodyPr/>
        <a:lstStyle/>
        <a:p>
          <a:endParaRPr lang="pl-PL"/>
        </a:p>
      </dgm:t>
    </dgm:pt>
    <dgm:pt modelId="{CE7EE2D9-408F-4175-8B00-DE15730EE1A1}" type="sibTrans" cxnId="{54DFAC40-ACF3-46F5-A412-8329389E74D6}">
      <dgm:prSet/>
      <dgm:spPr/>
      <dgm:t>
        <a:bodyPr/>
        <a:lstStyle/>
        <a:p>
          <a:endParaRPr lang="pl-PL"/>
        </a:p>
      </dgm:t>
    </dgm:pt>
    <dgm:pt modelId="{F34B0957-8A2B-4824-8E2E-4F678D603EAD}">
      <dgm:prSet/>
      <dgm:spPr/>
      <dgm:t>
        <a:bodyPr/>
        <a:lstStyle/>
        <a:p>
          <a:pPr rtl="0"/>
          <a:r>
            <a:rPr lang="pl-PL"/>
            <a:t>Rejestracja obrazu lub dźwięku</a:t>
          </a:r>
        </a:p>
      </dgm:t>
    </dgm:pt>
    <dgm:pt modelId="{40279B0E-22B6-4C76-9784-15835432CC9B}" type="parTrans" cxnId="{19B7296A-81F9-4ADC-91B7-B638BF05CAC5}">
      <dgm:prSet/>
      <dgm:spPr/>
      <dgm:t>
        <a:bodyPr/>
        <a:lstStyle/>
        <a:p>
          <a:endParaRPr lang="pl-PL"/>
        </a:p>
      </dgm:t>
    </dgm:pt>
    <dgm:pt modelId="{6485A768-EFBD-4EBB-88A0-DF2010838CB6}" type="sibTrans" cxnId="{19B7296A-81F9-4ADC-91B7-B638BF05CAC5}">
      <dgm:prSet/>
      <dgm:spPr/>
      <dgm:t>
        <a:bodyPr/>
        <a:lstStyle/>
        <a:p>
          <a:endParaRPr lang="pl-PL"/>
        </a:p>
      </dgm:t>
    </dgm:pt>
    <dgm:pt modelId="{DF331033-9037-496E-935B-B412B5001B4A}" type="pres">
      <dgm:prSet presAssocID="{71BDCFAB-2DA5-48F8-97D4-95DB0BCA9F3C}" presName="linear" presStyleCnt="0">
        <dgm:presLayoutVars>
          <dgm:animLvl val="lvl"/>
          <dgm:resizeHandles val="exact"/>
        </dgm:presLayoutVars>
      </dgm:prSet>
      <dgm:spPr/>
    </dgm:pt>
    <dgm:pt modelId="{BD405BE6-2883-491B-8196-3F8E7B074D5F}" type="pres">
      <dgm:prSet presAssocID="{BB63B3DF-20EE-4EF9-8A87-4BC5172DCB74}" presName="parentText" presStyleLbl="node1" presStyleIdx="0" presStyleCnt="5">
        <dgm:presLayoutVars>
          <dgm:chMax val="0"/>
          <dgm:bulletEnabled val="1"/>
        </dgm:presLayoutVars>
      </dgm:prSet>
      <dgm:spPr/>
    </dgm:pt>
    <dgm:pt modelId="{1F9354AA-5778-4CD7-A73F-6661E397458D}" type="pres">
      <dgm:prSet presAssocID="{96515AA4-EE2D-4BBA-9D85-87AA3E8234D0}" presName="spacer" presStyleCnt="0"/>
      <dgm:spPr/>
    </dgm:pt>
    <dgm:pt modelId="{FC3D4039-C1A1-4B57-B9F2-5FB7E7F2C8C7}" type="pres">
      <dgm:prSet presAssocID="{13E98DC3-DD14-478A-992C-3A5B6BB81D3B}" presName="parentText" presStyleLbl="node1" presStyleIdx="1" presStyleCnt="5">
        <dgm:presLayoutVars>
          <dgm:chMax val="0"/>
          <dgm:bulletEnabled val="1"/>
        </dgm:presLayoutVars>
      </dgm:prSet>
      <dgm:spPr/>
    </dgm:pt>
    <dgm:pt modelId="{E822C487-7E55-48AC-900E-A040EBA39457}" type="pres">
      <dgm:prSet presAssocID="{37F4848E-865F-45EC-8525-DC2A51FD288F}" presName="spacer" presStyleCnt="0"/>
      <dgm:spPr/>
    </dgm:pt>
    <dgm:pt modelId="{E31D2F71-0D42-4348-9C56-623029300D47}" type="pres">
      <dgm:prSet presAssocID="{165E9C0A-F8DB-442F-AFCF-C57DF0BCA438}" presName="parentText" presStyleLbl="node1" presStyleIdx="2" presStyleCnt="5">
        <dgm:presLayoutVars>
          <dgm:chMax val="0"/>
          <dgm:bulletEnabled val="1"/>
        </dgm:presLayoutVars>
      </dgm:prSet>
      <dgm:spPr/>
    </dgm:pt>
    <dgm:pt modelId="{1ABBD581-6922-4B7F-92D9-C5745753882A}" type="pres">
      <dgm:prSet presAssocID="{4B25E4B1-87C0-4690-A253-4A89B3BC8C1C}" presName="spacer" presStyleCnt="0"/>
      <dgm:spPr/>
    </dgm:pt>
    <dgm:pt modelId="{E2546EE5-5A53-4AA6-91E5-A78CA356FD83}" type="pres">
      <dgm:prSet presAssocID="{44BC25EF-9678-4CB1-9B91-E59060B1F320}" presName="parentText" presStyleLbl="node1" presStyleIdx="3" presStyleCnt="5">
        <dgm:presLayoutVars>
          <dgm:chMax val="0"/>
          <dgm:bulletEnabled val="1"/>
        </dgm:presLayoutVars>
      </dgm:prSet>
      <dgm:spPr/>
    </dgm:pt>
    <dgm:pt modelId="{3CD9BAF0-C4A7-4059-8A9F-3687B3FDA9DC}" type="pres">
      <dgm:prSet presAssocID="{CE7EE2D9-408F-4175-8B00-DE15730EE1A1}" presName="spacer" presStyleCnt="0"/>
      <dgm:spPr/>
    </dgm:pt>
    <dgm:pt modelId="{115C9862-CEC1-4FDC-85B4-AAA4CA164A5D}" type="pres">
      <dgm:prSet presAssocID="{F34B0957-8A2B-4824-8E2E-4F678D603EAD}" presName="parentText" presStyleLbl="node1" presStyleIdx="4" presStyleCnt="5">
        <dgm:presLayoutVars>
          <dgm:chMax val="0"/>
          <dgm:bulletEnabled val="1"/>
        </dgm:presLayoutVars>
      </dgm:prSet>
      <dgm:spPr/>
    </dgm:pt>
  </dgm:ptLst>
  <dgm:cxnLst>
    <dgm:cxn modelId="{A38ED231-82DE-467D-B0EB-0E24368AAF7D}" type="presOf" srcId="{13E98DC3-DD14-478A-992C-3A5B6BB81D3B}" destId="{FC3D4039-C1A1-4B57-B9F2-5FB7E7F2C8C7}" srcOrd="0" destOrd="0" presId="urn:microsoft.com/office/officeart/2005/8/layout/vList2"/>
    <dgm:cxn modelId="{479DB232-8FF2-4A91-8D53-D367C4BAD453}" srcId="{71BDCFAB-2DA5-48F8-97D4-95DB0BCA9F3C}" destId="{13E98DC3-DD14-478A-992C-3A5B6BB81D3B}" srcOrd="1" destOrd="0" parTransId="{4C435B52-3332-451D-8CF4-94C445DD0093}" sibTransId="{37F4848E-865F-45EC-8525-DC2A51FD288F}"/>
    <dgm:cxn modelId="{54DFAC40-ACF3-46F5-A412-8329389E74D6}" srcId="{71BDCFAB-2DA5-48F8-97D4-95DB0BCA9F3C}" destId="{44BC25EF-9678-4CB1-9B91-E59060B1F320}" srcOrd="3" destOrd="0" parTransId="{9A6061AE-4C48-45BF-8076-DD96C251218E}" sibTransId="{CE7EE2D9-408F-4175-8B00-DE15730EE1A1}"/>
    <dgm:cxn modelId="{3399B847-E8D3-4706-B7BC-3B6AD93107DA}" type="presOf" srcId="{44BC25EF-9678-4CB1-9B91-E59060B1F320}" destId="{E2546EE5-5A53-4AA6-91E5-A78CA356FD83}" srcOrd="0" destOrd="0" presId="urn:microsoft.com/office/officeart/2005/8/layout/vList2"/>
    <dgm:cxn modelId="{19B7296A-81F9-4ADC-91B7-B638BF05CAC5}" srcId="{71BDCFAB-2DA5-48F8-97D4-95DB0BCA9F3C}" destId="{F34B0957-8A2B-4824-8E2E-4F678D603EAD}" srcOrd="4" destOrd="0" parTransId="{40279B0E-22B6-4C76-9784-15835432CC9B}" sibTransId="{6485A768-EFBD-4EBB-88A0-DF2010838CB6}"/>
    <dgm:cxn modelId="{C0EB9353-250E-4952-BB4A-C746964C4BF9}" type="presOf" srcId="{BB63B3DF-20EE-4EF9-8A87-4BC5172DCB74}" destId="{BD405BE6-2883-491B-8196-3F8E7B074D5F}" srcOrd="0" destOrd="0" presId="urn:microsoft.com/office/officeart/2005/8/layout/vList2"/>
    <dgm:cxn modelId="{18BAA0A4-3671-4408-9B80-9B7C1996967A}" type="presOf" srcId="{165E9C0A-F8DB-442F-AFCF-C57DF0BCA438}" destId="{E31D2F71-0D42-4348-9C56-623029300D47}" srcOrd="0" destOrd="0" presId="urn:microsoft.com/office/officeart/2005/8/layout/vList2"/>
    <dgm:cxn modelId="{025EC5BF-6F93-4A51-BCC7-2B3E827B307E}" srcId="{71BDCFAB-2DA5-48F8-97D4-95DB0BCA9F3C}" destId="{165E9C0A-F8DB-442F-AFCF-C57DF0BCA438}" srcOrd="2" destOrd="0" parTransId="{A63462FA-E4C8-4171-BDA6-53E2DB306742}" sibTransId="{4B25E4B1-87C0-4690-A253-4A89B3BC8C1C}"/>
    <dgm:cxn modelId="{6E2FC5D1-FF12-49D8-961D-AE1DEE6CD6A2}" type="presOf" srcId="{F34B0957-8A2B-4824-8E2E-4F678D603EAD}" destId="{115C9862-CEC1-4FDC-85B4-AAA4CA164A5D}" srcOrd="0" destOrd="0" presId="urn:microsoft.com/office/officeart/2005/8/layout/vList2"/>
    <dgm:cxn modelId="{3EDBC2D4-4060-4B50-A75C-2BD9201C83C8}" srcId="{71BDCFAB-2DA5-48F8-97D4-95DB0BCA9F3C}" destId="{BB63B3DF-20EE-4EF9-8A87-4BC5172DCB74}" srcOrd="0" destOrd="0" parTransId="{E0155E76-84B8-4A65-90BD-68E1B3DBBFBA}" sibTransId="{96515AA4-EE2D-4BBA-9D85-87AA3E8234D0}"/>
    <dgm:cxn modelId="{17076AF0-8895-4BB5-B5F5-F1CAE130D0FC}" type="presOf" srcId="{71BDCFAB-2DA5-48F8-97D4-95DB0BCA9F3C}" destId="{DF331033-9037-496E-935B-B412B5001B4A}" srcOrd="0" destOrd="0" presId="urn:microsoft.com/office/officeart/2005/8/layout/vList2"/>
    <dgm:cxn modelId="{65325C8F-63A4-4FA7-9929-FE70D53C7682}" type="presParOf" srcId="{DF331033-9037-496E-935B-B412B5001B4A}" destId="{BD405BE6-2883-491B-8196-3F8E7B074D5F}" srcOrd="0" destOrd="0" presId="urn:microsoft.com/office/officeart/2005/8/layout/vList2"/>
    <dgm:cxn modelId="{F3AF999A-3242-468B-93D2-6A1C5A5A87B7}" type="presParOf" srcId="{DF331033-9037-496E-935B-B412B5001B4A}" destId="{1F9354AA-5778-4CD7-A73F-6661E397458D}" srcOrd="1" destOrd="0" presId="urn:microsoft.com/office/officeart/2005/8/layout/vList2"/>
    <dgm:cxn modelId="{3F902098-394E-41F7-BE0F-EA9E912F35EB}" type="presParOf" srcId="{DF331033-9037-496E-935B-B412B5001B4A}" destId="{FC3D4039-C1A1-4B57-B9F2-5FB7E7F2C8C7}" srcOrd="2" destOrd="0" presId="urn:microsoft.com/office/officeart/2005/8/layout/vList2"/>
    <dgm:cxn modelId="{9590328C-F486-4A10-87B4-FB096D8A45CC}" type="presParOf" srcId="{DF331033-9037-496E-935B-B412B5001B4A}" destId="{E822C487-7E55-48AC-900E-A040EBA39457}" srcOrd="3" destOrd="0" presId="urn:microsoft.com/office/officeart/2005/8/layout/vList2"/>
    <dgm:cxn modelId="{39E331B7-8E52-4B38-A936-88819F59511B}" type="presParOf" srcId="{DF331033-9037-496E-935B-B412B5001B4A}" destId="{E31D2F71-0D42-4348-9C56-623029300D47}" srcOrd="4" destOrd="0" presId="urn:microsoft.com/office/officeart/2005/8/layout/vList2"/>
    <dgm:cxn modelId="{485118EC-702A-486F-9DA8-61DEA79BF4D1}" type="presParOf" srcId="{DF331033-9037-496E-935B-B412B5001B4A}" destId="{1ABBD581-6922-4B7F-92D9-C5745753882A}" srcOrd="5" destOrd="0" presId="urn:microsoft.com/office/officeart/2005/8/layout/vList2"/>
    <dgm:cxn modelId="{315F5234-F1E6-4109-B9DD-6DB5EAD1C7AF}" type="presParOf" srcId="{DF331033-9037-496E-935B-B412B5001B4A}" destId="{E2546EE5-5A53-4AA6-91E5-A78CA356FD83}" srcOrd="6" destOrd="0" presId="urn:microsoft.com/office/officeart/2005/8/layout/vList2"/>
    <dgm:cxn modelId="{45924BB9-2A83-40B6-9F87-2988B1C0A208}" type="presParOf" srcId="{DF331033-9037-496E-935B-B412B5001B4A}" destId="{3CD9BAF0-C4A7-4059-8A9F-3687B3FDA9DC}" srcOrd="7" destOrd="0" presId="urn:microsoft.com/office/officeart/2005/8/layout/vList2"/>
    <dgm:cxn modelId="{754B542B-BBA2-4F91-99B4-BA133824D45E}" type="presParOf" srcId="{DF331033-9037-496E-935B-B412B5001B4A}" destId="{115C9862-CEC1-4FDC-85B4-AAA4CA164A5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A158C-F43B-436D-8CF4-9DF8476DB6BA}">
      <dsp:nvSpPr>
        <dsp:cNvPr id="0" name=""/>
        <dsp:cNvSpPr/>
      </dsp:nvSpPr>
      <dsp:spPr>
        <a:xfrm>
          <a:off x="3810" y="180329"/>
          <a:ext cx="3714749" cy="374400"/>
        </a:xfrm>
        <a:prstGeom prst="rect">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Wyrok</a:t>
          </a:r>
        </a:p>
      </dsp:txBody>
      <dsp:txXfrm>
        <a:off x="3810" y="180329"/>
        <a:ext cx="3714749" cy="374400"/>
      </dsp:txXfrm>
    </dsp:sp>
    <dsp:sp modelId="{6BB63434-F00F-4AEF-8C60-1A74C2B64F9C}">
      <dsp:nvSpPr>
        <dsp:cNvPr id="0" name=""/>
        <dsp:cNvSpPr/>
      </dsp:nvSpPr>
      <dsp:spPr>
        <a:xfrm>
          <a:off x="3810" y="554729"/>
          <a:ext cx="3714749" cy="4246515"/>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a:t>Uzasadnienie nie jest integralną częścią wyroku. </a:t>
          </a:r>
        </a:p>
        <a:p>
          <a:pPr marL="114300" lvl="1" indent="-114300" algn="just" defTabSz="577850" rtl="0">
            <a:lnSpc>
              <a:spcPct val="90000"/>
            </a:lnSpc>
            <a:spcBef>
              <a:spcPct val="0"/>
            </a:spcBef>
            <a:spcAft>
              <a:spcPct val="15000"/>
            </a:spcAft>
            <a:buChar char="•"/>
          </a:pPr>
          <a:r>
            <a:rPr lang="pl-PL" sz="1300" kern="1200"/>
            <a:t>Zasada – uzasadnienie sporządza się na wniosek uprawnionego podmiotu</a:t>
          </a:r>
        </a:p>
        <a:p>
          <a:pPr marL="114300" lvl="1" indent="-114300" algn="just" defTabSz="577850" rtl="0">
            <a:lnSpc>
              <a:spcPct val="90000"/>
            </a:lnSpc>
            <a:spcBef>
              <a:spcPct val="0"/>
            </a:spcBef>
            <a:spcAft>
              <a:spcPct val="15000"/>
            </a:spcAft>
            <a:buChar char="•"/>
          </a:pPr>
          <a:r>
            <a:rPr lang="pl-PL" sz="1300" kern="1200"/>
            <a:t>Z urzędu uzasadnia się: </a:t>
          </a:r>
        </a:p>
        <a:p>
          <a:pPr marL="228600" lvl="2" indent="-114300" algn="just" defTabSz="577850" rtl="0">
            <a:lnSpc>
              <a:spcPct val="90000"/>
            </a:lnSpc>
            <a:spcBef>
              <a:spcPct val="0"/>
            </a:spcBef>
            <a:spcAft>
              <a:spcPct val="15000"/>
            </a:spcAft>
            <a:buChar char="•"/>
          </a:pPr>
          <a:r>
            <a:rPr lang="pl-PL" sz="1300" kern="1200" dirty="0"/>
            <a:t>wyrok co do którego zgłoszono zdanie odrębne </a:t>
          </a:r>
        </a:p>
        <a:p>
          <a:pPr marL="228600" lvl="2" indent="-114300" algn="just" defTabSz="577850" rtl="0">
            <a:lnSpc>
              <a:spcPct val="90000"/>
            </a:lnSpc>
            <a:spcBef>
              <a:spcPct val="0"/>
            </a:spcBef>
            <a:spcAft>
              <a:spcPct val="15000"/>
            </a:spcAft>
            <a:buChar char="•"/>
          </a:pPr>
          <a:r>
            <a:rPr lang="pl-PL" sz="1300" kern="1200" dirty="0"/>
            <a:t>Wyroki sądu II instancji, chyba że sąd zmienia lub utrzymuje w mocy zaskarżony wyrok </a:t>
          </a:r>
        </a:p>
        <a:p>
          <a:pPr marL="114300" lvl="1" indent="-114300" algn="just" defTabSz="577850" rtl="0">
            <a:lnSpc>
              <a:spcPct val="90000"/>
            </a:lnSpc>
            <a:spcBef>
              <a:spcPct val="0"/>
            </a:spcBef>
            <a:spcAft>
              <a:spcPct val="15000"/>
            </a:spcAft>
            <a:buChar char="•"/>
          </a:pPr>
          <a:r>
            <a:rPr lang="pl-PL" sz="1300" kern="1200"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sp:txBody>
      <dsp:txXfrm>
        <a:off x="3810" y="554729"/>
        <a:ext cx="3714749" cy="4246515"/>
      </dsp:txXfrm>
    </dsp:sp>
    <dsp:sp modelId="{EE72648D-7655-4FF5-9C52-555EF21149DF}">
      <dsp:nvSpPr>
        <dsp:cNvPr id="0" name=""/>
        <dsp:cNvSpPr/>
      </dsp:nvSpPr>
      <dsp:spPr>
        <a:xfrm>
          <a:off x="4238625" y="180329"/>
          <a:ext cx="3714749" cy="374400"/>
        </a:xfrm>
        <a:prstGeom prst="rect">
          <a:avLst/>
        </a:prstGeom>
        <a:solidFill>
          <a:schemeClr val="accent5">
            <a:hueOff val="10398092"/>
            <a:satOff val="-284"/>
            <a:lumOff val="-1569"/>
            <a:alphaOff val="0"/>
          </a:schemeClr>
        </a:solidFill>
        <a:ln w="15875" cap="rnd" cmpd="sng" algn="ctr">
          <a:solidFill>
            <a:schemeClr val="accent5">
              <a:hueOff val="10398092"/>
              <a:satOff val="-284"/>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Postanowienie </a:t>
          </a:r>
        </a:p>
      </dsp:txBody>
      <dsp:txXfrm>
        <a:off x="4238625" y="180329"/>
        <a:ext cx="3714749" cy="374400"/>
      </dsp:txXfrm>
    </dsp:sp>
    <dsp:sp modelId="{9CCE69DC-72E0-428D-8314-0DE2C589CCB0}">
      <dsp:nvSpPr>
        <dsp:cNvPr id="0" name=""/>
        <dsp:cNvSpPr/>
      </dsp:nvSpPr>
      <dsp:spPr>
        <a:xfrm>
          <a:off x="4238625" y="554729"/>
          <a:ext cx="3714749" cy="4246515"/>
        </a:xfrm>
        <a:prstGeom prst="rect">
          <a:avLst/>
        </a:prstGeom>
        <a:solidFill>
          <a:schemeClr val="accent5">
            <a:tint val="40000"/>
            <a:alpha val="90000"/>
            <a:hueOff val="10565179"/>
            <a:satOff val="-809"/>
            <a:lumOff val="-258"/>
            <a:alphaOff val="0"/>
          </a:schemeClr>
        </a:solidFill>
        <a:ln w="15875" cap="rnd" cmpd="sng" algn="ctr">
          <a:solidFill>
            <a:schemeClr val="accent5">
              <a:tint val="40000"/>
              <a:alpha val="90000"/>
              <a:hueOff val="10565179"/>
              <a:satOff val="-809"/>
              <a:lumOff val="-2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a:p>
          <a:pPr marL="114300" lvl="1" indent="-114300" algn="just" defTabSz="577850" rtl="0">
            <a:lnSpc>
              <a:spcPct val="90000"/>
            </a:lnSpc>
            <a:spcBef>
              <a:spcPct val="0"/>
            </a:spcBef>
            <a:spcAft>
              <a:spcPct val="15000"/>
            </a:spcAft>
            <a:buChar char="•"/>
          </a:pPr>
          <a:r>
            <a:rPr lang="pl-PL" sz="1300" kern="1200"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a:p>
          <a:pPr marL="114300" lvl="1" indent="-114300" algn="just" defTabSz="577850" rtl="0">
            <a:lnSpc>
              <a:spcPct val="90000"/>
            </a:lnSpc>
            <a:spcBef>
              <a:spcPct val="0"/>
            </a:spcBef>
            <a:spcAft>
              <a:spcPct val="15000"/>
            </a:spcAft>
            <a:buChar char="•"/>
          </a:pPr>
          <a:r>
            <a:rPr lang="pl-PL" sz="1300" kern="1200" dirty="0"/>
            <a:t>Sporządzenie uzasadnienia w sprawie zawiłej lub z innych ważnych przyczyn można odroczyć na czas do 7 dni</a:t>
          </a:r>
        </a:p>
      </dsp:txBody>
      <dsp:txXfrm>
        <a:off x="4238625" y="554729"/>
        <a:ext cx="3714749" cy="4246515"/>
      </dsp:txXfrm>
    </dsp:sp>
    <dsp:sp modelId="{760A052A-6C82-46EB-A66F-6E4DC2C522E8}">
      <dsp:nvSpPr>
        <dsp:cNvPr id="0" name=""/>
        <dsp:cNvSpPr/>
      </dsp:nvSpPr>
      <dsp:spPr>
        <a:xfrm>
          <a:off x="8473439" y="180329"/>
          <a:ext cx="3714749" cy="374400"/>
        </a:xfrm>
        <a:prstGeom prst="rect">
          <a:avLst/>
        </a:prstGeom>
        <a:solidFill>
          <a:schemeClr val="accent5">
            <a:hueOff val="20796183"/>
            <a:satOff val="-568"/>
            <a:lumOff val="-3138"/>
            <a:alphaOff val="0"/>
          </a:schemeClr>
        </a:solidFill>
        <a:ln w="15875" cap="rnd" cmpd="sng" algn="ctr">
          <a:solidFill>
            <a:schemeClr val="accent5">
              <a:hueOff val="20796183"/>
              <a:satOff val="-568"/>
              <a:lumOff val="-313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Zarządzenie </a:t>
          </a:r>
        </a:p>
      </dsp:txBody>
      <dsp:txXfrm>
        <a:off x="8473439" y="180329"/>
        <a:ext cx="3714749" cy="374400"/>
      </dsp:txXfrm>
    </dsp:sp>
    <dsp:sp modelId="{4403CBB1-06E9-4C7A-8F36-4003F61D55C3}">
      <dsp:nvSpPr>
        <dsp:cNvPr id="0" name=""/>
        <dsp:cNvSpPr/>
      </dsp:nvSpPr>
      <dsp:spPr>
        <a:xfrm>
          <a:off x="8473439" y="554729"/>
          <a:ext cx="3714749" cy="4246515"/>
        </a:xfrm>
        <a:prstGeom prst="rect">
          <a:avLst/>
        </a:prstGeom>
        <a:solidFill>
          <a:schemeClr val="accent5">
            <a:tint val="40000"/>
            <a:alpha val="90000"/>
            <a:hueOff val="21130358"/>
            <a:satOff val="-1619"/>
            <a:lumOff val="-515"/>
            <a:alphaOff val="0"/>
          </a:schemeClr>
        </a:solidFill>
        <a:ln w="15875" cap="rnd" cmpd="sng" algn="ctr">
          <a:solidFill>
            <a:schemeClr val="accent5">
              <a:tint val="40000"/>
              <a:alpha val="90000"/>
              <a:hueOff val="21130358"/>
              <a:satOff val="-1619"/>
              <a:lumOff val="-5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Zasadniczo nie sporządza się uzasadnienia zarządzenia, chyba że zarządzenie jest zaskarżalne </a:t>
          </a:r>
        </a:p>
      </dsp:txBody>
      <dsp:txXfrm>
        <a:off x="8473439" y="554729"/>
        <a:ext cx="3714749" cy="42465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7CC7D5-CE52-4922-95C7-2C85DD209F3C}">
      <dsp:nvSpPr>
        <dsp:cNvPr id="0" name=""/>
        <dsp:cNvSpPr/>
      </dsp:nvSpPr>
      <dsp:spPr>
        <a:xfrm>
          <a:off x="2341" y="13566"/>
          <a:ext cx="2282773" cy="518400"/>
        </a:xfrm>
        <a:prstGeom prst="rect">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Wyrok</a:t>
          </a:r>
        </a:p>
      </dsp:txBody>
      <dsp:txXfrm>
        <a:off x="2341" y="13566"/>
        <a:ext cx="2282773" cy="518400"/>
      </dsp:txXfrm>
    </dsp:sp>
    <dsp:sp modelId="{5EA5958C-9277-4AE2-8EC9-27900086465B}">
      <dsp:nvSpPr>
        <dsp:cNvPr id="0" name=""/>
        <dsp:cNvSpPr/>
      </dsp:nvSpPr>
      <dsp:spPr>
        <a:xfrm>
          <a:off x="2341" y="531966"/>
          <a:ext cx="2282773" cy="3063420"/>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Apelacja</a:t>
          </a:r>
        </a:p>
        <a:p>
          <a:pPr marL="171450" lvl="1" indent="-171450" algn="just" defTabSz="800100">
            <a:lnSpc>
              <a:spcPct val="90000"/>
            </a:lnSpc>
            <a:spcBef>
              <a:spcPct val="0"/>
            </a:spcBef>
            <a:spcAft>
              <a:spcPct val="15000"/>
            </a:spcAft>
            <a:buChar char="•"/>
          </a:pPr>
          <a:r>
            <a:rPr lang="pl-PL" sz="1800" kern="1200" dirty="0"/>
            <a:t>ale – rozstrzygnięcie o kosztach postępowania zawarte w wyroku może zostać zaskarżone zażaleniem (art. 460)</a:t>
          </a:r>
        </a:p>
      </dsp:txBody>
      <dsp:txXfrm>
        <a:off x="2341" y="531966"/>
        <a:ext cx="2282773" cy="3063420"/>
      </dsp:txXfrm>
    </dsp:sp>
    <dsp:sp modelId="{71DA81DE-7516-4818-A7A9-9FB34595A8BC}">
      <dsp:nvSpPr>
        <dsp:cNvPr id="0" name=""/>
        <dsp:cNvSpPr/>
      </dsp:nvSpPr>
      <dsp:spPr>
        <a:xfrm>
          <a:off x="2604703" y="13566"/>
          <a:ext cx="2282773" cy="518400"/>
        </a:xfrm>
        <a:prstGeom prst="rect">
          <a:avLst/>
        </a:prstGeom>
        <a:solidFill>
          <a:schemeClr val="accent4">
            <a:hueOff val="-830078"/>
            <a:satOff val="-670"/>
            <a:lumOff val="1373"/>
            <a:alphaOff val="0"/>
          </a:schemeClr>
        </a:solidFill>
        <a:ln w="15875" cap="rnd" cmpd="sng" algn="ctr">
          <a:solidFill>
            <a:schemeClr val="accent4">
              <a:hueOff val="-830078"/>
              <a:satOff val="-67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Postanowienie</a:t>
          </a:r>
        </a:p>
      </dsp:txBody>
      <dsp:txXfrm>
        <a:off x="2604703" y="13566"/>
        <a:ext cx="2282773" cy="518400"/>
      </dsp:txXfrm>
    </dsp:sp>
    <dsp:sp modelId="{D3A9D730-9DA6-49EF-AC4A-6E0C39703F8B}">
      <dsp:nvSpPr>
        <dsp:cNvPr id="0" name=""/>
        <dsp:cNvSpPr/>
      </dsp:nvSpPr>
      <dsp:spPr>
        <a:xfrm>
          <a:off x="2604703" y="531966"/>
          <a:ext cx="2282773" cy="3063420"/>
        </a:xfrm>
        <a:prstGeom prst="rect">
          <a:avLst/>
        </a:prstGeom>
        <a:solidFill>
          <a:schemeClr val="accent4">
            <a:tint val="40000"/>
            <a:alpha val="90000"/>
            <a:hueOff val="-719648"/>
            <a:satOff val="-432"/>
            <a:lumOff val="184"/>
            <a:alphaOff val="0"/>
          </a:schemeClr>
        </a:solidFill>
        <a:ln w="15875" cap="rnd" cmpd="sng" algn="ctr">
          <a:solidFill>
            <a:schemeClr val="accent4">
              <a:tint val="40000"/>
              <a:alpha val="90000"/>
              <a:hueOff val="-719648"/>
              <a:satOff val="-432"/>
              <a:lumOff val="1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pl-PL" sz="1800" kern="1200" dirty="0"/>
            <a:t>Zażalenie  </a:t>
          </a:r>
        </a:p>
        <a:p>
          <a:pPr marL="171450" lvl="1" indent="-171450" algn="just" defTabSz="800100">
            <a:lnSpc>
              <a:spcPct val="90000"/>
            </a:lnSpc>
            <a:spcBef>
              <a:spcPct val="0"/>
            </a:spcBef>
            <a:spcAft>
              <a:spcPct val="15000"/>
            </a:spcAft>
            <a:buChar char="•"/>
          </a:pPr>
          <a:r>
            <a:rPr lang="pl-PL" sz="1800" kern="1200" dirty="0"/>
            <a:t>ale od postanowień referendarza sądowego wnosi się sprzeciw(art. 93a)</a:t>
          </a:r>
        </a:p>
      </dsp:txBody>
      <dsp:txXfrm>
        <a:off x="2604703" y="531966"/>
        <a:ext cx="2282773" cy="3063420"/>
      </dsp:txXfrm>
    </dsp:sp>
    <dsp:sp modelId="{7E66AA7D-A2DF-42CD-9B8A-046BF2A60024}">
      <dsp:nvSpPr>
        <dsp:cNvPr id="0" name=""/>
        <dsp:cNvSpPr/>
      </dsp:nvSpPr>
      <dsp:spPr>
        <a:xfrm>
          <a:off x="5207065" y="13566"/>
          <a:ext cx="2282773" cy="518400"/>
        </a:xfrm>
        <a:prstGeom prst="rect">
          <a:avLst/>
        </a:prstGeom>
        <a:solidFill>
          <a:schemeClr val="accent4">
            <a:hueOff val="-1660156"/>
            <a:satOff val="-1340"/>
            <a:lumOff val="2746"/>
            <a:alphaOff val="0"/>
          </a:schemeClr>
        </a:solidFill>
        <a:ln w="15875" cap="rnd" cmpd="sng" algn="ctr">
          <a:solidFill>
            <a:schemeClr val="accent4">
              <a:hueOff val="-1660156"/>
              <a:satOff val="-1340"/>
              <a:lumOff val="27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Zarządzenie</a:t>
          </a:r>
        </a:p>
      </dsp:txBody>
      <dsp:txXfrm>
        <a:off x="5207065" y="13566"/>
        <a:ext cx="2282773" cy="518400"/>
      </dsp:txXfrm>
    </dsp:sp>
    <dsp:sp modelId="{7EE656D9-531F-49E9-8CD9-2BB10F928421}">
      <dsp:nvSpPr>
        <dsp:cNvPr id="0" name=""/>
        <dsp:cNvSpPr/>
      </dsp:nvSpPr>
      <dsp:spPr>
        <a:xfrm>
          <a:off x="5207065" y="531966"/>
          <a:ext cx="2282773" cy="3063420"/>
        </a:xfrm>
        <a:prstGeom prst="rect">
          <a:avLst/>
        </a:prstGeom>
        <a:solidFill>
          <a:schemeClr val="accent4">
            <a:tint val="40000"/>
            <a:alpha val="90000"/>
            <a:hueOff val="-1439297"/>
            <a:satOff val="-864"/>
            <a:lumOff val="367"/>
            <a:alphaOff val="0"/>
          </a:schemeClr>
        </a:solidFill>
        <a:ln w="15875" cap="rnd" cmpd="sng" algn="ctr">
          <a:solidFill>
            <a:schemeClr val="accent4">
              <a:tint val="40000"/>
              <a:alpha val="90000"/>
              <a:hueOff val="-1439297"/>
              <a:satOff val="-864"/>
              <a:lumOff val="3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Zażalenie </a:t>
          </a:r>
        </a:p>
        <a:p>
          <a:pPr marL="171450" lvl="1" indent="-171450" algn="just" defTabSz="800100">
            <a:lnSpc>
              <a:spcPct val="90000"/>
            </a:lnSpc>
            <a:spcBef>
              <a:spcPct val="0"/>
            </a:spcBef>
            <a:spcAft>
              <a:spcPct val="15000"/>
            </a:spcAft>
            <a:buChar char="•"/>
          </a:pPr>
          <a:r>
            <a:rPr lang="pl-PL" sz="1800" kern="1200" dirty="0"/>
            <a:t>od zarządzeń wydawanych przez referendarza sądowego wnosi się sprzeciw (art. 93a)</a:t>
          </a:r>
        </a:p>
      </dsp:txBody>
      <dsp:txXfrm>
        <a:off x="5207065" y="531966"/>
        <a:ext cx="2282773" cy="30634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24FA6-9D39-4FFF-AC8A-798B8587050C}">
      <dsp:nvSpPr>
        <dsp:cNvPr id="0" name=""/>
        <dsp:cNvSpPr/>
      </dsp:nvSpPr>
      <dsp:spPr>
        <a:xfrm>
          <a:off x="6987" y="951503"/>
          <a:ext cx="1941407" cy="1941407"/>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niedochowanie terminu z przyczyn niezależnych od uczestnika postępowania</a:t>
          </a:r>
        </a:p>
      </dsp:txBody>
      <dsp:txXfrm>
        <a:off x="291299" y="1235815"/>
        <a:ext cx="1372783" cy="1372783"/>
      </dsp:txXfrm>
    </dsp:sp>
    <dsp:sp modelId="{0E46FC82-5C9B-4FF3-BA79-024232A8FFBE}">
      <dsp:nvSpPr>
        <dsp:cNvPr id="0" name=""/>
        <dsp:cNvSpPr/>
      </dsp:nvSpPr>
      <dsp:spPr>
        <a:xfrm>
          <a:off x="2106037" y="1359198"/>
          <a:ext cx="1126016" cy="1126016"/>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2255290" y="1789787"/>
        <a:ext cx="827510" cy="264838"/>
      </dsp:txXfrm>
    </dsp:sp>
    <dsp:sp modelId="{D00BE04B-B893-42FA-8C9C-6CB4CDE9CDB2}">
      <dsp:nvSpPr>
        <dsp:cNvPr id="0" name=""/>
        <dsp:cNvSpPr/>
      </dsp:nvSpPr>
      <dsp:spPr>
        <a:xfrm>
          <a:off x="3389696" y="951503"/>
          <a:ext cx="1941407" cy="1941407"/>
        </a:xfrm>
        <a:prstGeom prst="ellipse">
          <a:avLst/>
        </a:prstGeom>
        <a:solidFill>
          <a:schemeClr val="accent4">
            <a:hueOff val="-553385"/>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złożenie wniosku o przywrócenie terminu w terminie zawitym 7 dni od dnia ustania przyczyny </a:t>
          </a:r>
        </a:p>
      </dsp:txBody>
      <dsp:txXfrm>
        <a:off x="3674008" y="1235815"/>
        <a:ext cx="1372783" cy="1372783"/>
      </dsp:txXfrm>
    </dsp:sp>
    <dsp:sp modelId="{77D5AEFD-EA1C-4955-B499-2D7F45C22964}">
      <dsp:nvSpPr>
        <dsp:cNvPr id="0" name=""/>
        <dsp:cNvSpPr/>
      </dsp:nvSpPr>
      <dsp:spPr>
        <a:xfrm>
          <a:off x="5488746" y="1359198"/>
          <a:ext cx="1126016" cy="1126016"/>
        </a:xfrm>
        <a:prstGeom prst="mathPlus">
          <a:avLst/>
        </a:prstGeom>
        <a:solidFill>
          <a:schemeClr val="accent4">
            <a:hueOff val="-830078"/>
            <a:satOff val="-67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5637999" y="1789787"/>
        <a:ext cx="827510" cy="264838"/>
      </dsp:txXfrm>
    </dsp:sp>
    <dsp:sp modelId="{54FECA4B-3657-44EE-810E-7C632F08A33D}">
      <dsp:nvSpPr>
        <dsp:cNvPr id="0" name=""/>
        <dsp:cNvSpPr/>
      </dsp:nvSpPr>
      <dsp:spPr>
        <a:xfrm>
          <a:off x="6772405" y="951503"/>
          <a:ext cx="1941407" cy="1941407"/>
        </a:xfrm>
        <a:prstGeom prst="ellipse">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dokonanie czynności procesowej wraz z wnioskiem o przywrócenie terminu </a:t>
          </a:r>
        </a:p>
      </dsp:txBody>
      <dsp:txXfrm>
        <a:off x="7056717" y="1235815"/>
        <a:ext cx="1372783" cy="1372783"/>
      </dsp:txXfrm>
    </dsp:sp>
    <dsp:sp modelId="{02DEEF10-636C-4FBD-95FF-F38644BF5D09}">
      <dsp:nvSpPr>
        <dsp:cNvPr id="0" name=""/>
        <dsp:cNvSpPr/>
      </dsp:nvSpPr>
      <dsp:spPr>
        <a:xfrm>
          <a:off x="8871455" y="1359198"/>
          <a:ext cx="1126016" cy="1126016"/>
        </a:xfrm>
        <a:prstGeom prst="mathEqual">
          <a:avLst/>
        </a:prstGeom>
        <a:solidFill>
          <a:schemeClr val="accent4">
            <a:hueOff val="-1660156"/>
            <a:satOff val="-1340"/>
            <a:lumOff val="274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9020708" y="1591157"/>
        <a:ext cx="827510" cy="662098"/>
      </dsp:txXfrm>
    </dsp:sp>
    <dsp:sp modelId="{BC6DBE37-30CE-411A-9DC0-F9ECBD4164ED}">
      <dsp:nvSpPr>
        <dsp:cNvPr id="0" name=""/>
        <dsp:cNvSpPr/>
      </dsp:nvSpPr>
      <dsp:spPr>
        <a:xfrm>
          <a:off x="10155114" y="951503"/>
          <a:ext cx="1941407" cy="1941407"/>
        </a:xfrm>
        <a:prstGeom prst="ellipse">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l-PL" sz="1200" b="1" kern="1200" dirty="0"/>
            <a:t>Przywrócenie terminu</a:t>
          </a:r>
        </a:p>
      </dsp:txBody>
      <dsp:txXfrm>
        <a:off x="10439426" y="1235815"/>
        <a:ext cx="1372783" cy="13727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Doręczenie zastępcze </a:t>
          </a:r>
        </a:p>
      </dsp:txBody>
      <dsp:txXfrm>
        <a:off x="3434400" y="2520334"/>
        <a:ext cx="3684900" cy="10576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5BE6-2883-491B-8196-3F8E7B074D5F}">
      <dsp:nvSpPr>
        <dsp:cNvPr id="0" name=""/>
        <dsp:cNvSpPr/>
      </dsp:nvSpPr>
      <dsp:spPr>
        <a:xfrm>
          <a:off x="0" y="43973"/>
          <a:ext cx="10553700" cy="647595"/>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Protokół </a:t>
          </a:r>
        </a:p>
      </dsp:txBody>
      <dsp:txXfrm>
        <a:off x="31613" y="75586"/>
        <a:ext cx="10490474" cy="584369"/>
      </dsp:txXfrm>
    </dsp:sp>
    <dsp:sp modelId="{FC3D4039-C1A1-4B57-B9F2-5FB7E7F2C8C7}">
      <dsp:nvSpPr>
        <dsp:cNvPr id="0" name=""/>
        <dsp:cNvSpPr/>
      </dsp:nvSpPr>
      <dsp:spPr>
        <a:xfrm>
          <a:off x="0" y="769328"/>
          <a:ext cx="10553700" cy="647595"/>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Protokół ograniczony </a:t>
          </a:r>
        </a:p>
      </dsp:txBody>
      <dsp:txXfrm>
        <a:off x="31613" y="800941"/>
        <a:ext cx="10490474" cy="584369"/>
      </dsp:txXfrm>
    </dsp:sp>
    <dsp:sp modelId="{E31D2F71-0D42-4348-9C56-623029300D47}">
      <dsp:nvSpPr>
        <dsp:cNvPr id="0" name=""/>
        <dsp:cNvSpPr/>
      </dsp:nvSpPr>
      <dsp:spPr>
        <a:xfrm>
          <a:off x="0" y="1494684"/>
          <a:ext cx="10553700" cy="647595"/>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Notatka urzędowa </a:t>
          </a:r>
        </a:p>
      </dsp:txBody>
      <dsp:txXfrm>
        <a:off x="31613" y="1526297"/>
        <a:ext cx="10490474" cy="584369"/>
      </dsp:txXfrm>
    </dsp:sp>
    <dsp:sp modelId="{E2546EE5-5A53-4AA6-91E5-A78CA356FD83}">
      <dsp:nvSpPr>
        <dsp:cNvPr id="0" name=""/>
        <dsp:cNvSpPr/>
      </dsp:nvSpPr>
      <dsp:spPr>
        <a:xfrm>
          <a:off x="0" y="2220039"/>
          <a:ext cx="10553700" cy="64759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Stenogram </a:t>
          </a:r>
        </a:p>
      </dsp:txBody>
      <dsp:txXfrm>
        <a:off x="31613" y="2251652"/>
        <a:ext cx="10490474" cy="584369"/>
      </dsp:txXfrm>
    </dsp:sp>
    <dsp:sp modelId="{115C9862-CEC1-4FDC-85B4-AAA4CA164A5D}">
      <dsp:nvSpPr>
        <dsp:cNvPr id="0" name=""/>
        <dsp:cNvSpPr/>
      </dsp:nvSpPr>
      <dsp:spPr>
        <a:xfrm>
          <a:off x="0" y="2945394"/>
          <a:ext cx="10553700" cy="647595"/>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Rejestracja obrazu lub dźwięku</a:t>
          </a:r>
        </a:p>
      </dsp:txBody>
      <dsp:txXfrm>
        <a:off x="31613" y="2977007"/>
        <a:ext cx="104904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76EB9D5-7E1A-4433-8B21-2237CC26FA2C}"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14309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pl-PL"/>
              <a:t>Kliknij, aby edytować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pl-PL"/>
              <a:t>Kliknij ikonę, aby dodać obraz</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6C5516DA-9D86-4E1E-A623-C11F9F74EB59}" type="datetimeFigureOut">
              <a:rPr lang="en-US" smtClean="0"/>
              <a:t>3/30/2025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1770859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pl-PL"/>
              <a:t>Kliknij, aby edytować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pl-PL"/>
              <a:t>Edytuj style wzorca tekstu</a:t>
            </a:r>
          </a:p>
        </p:txBody>
      </p:sp>
      <p:sp>
        <p:nvSpPr>
          <p:cNvPr id="4" name="Date Placeholder 3"/>
          <p:cNvSpPr>
            <a:spLocks noGrp="1"/>
          </p:cNvSpPr>
          <p:nvPr>
            <p:ph type="dt" sz="half" idx="10"/>
          </p:nvPr>
        </p:nvSpPr>
        <p:spPr/>
        <p:txBody>
          <a:bodyPr/>
          <a:lstStyle/>
          <a:p>
            <a:fld id="{6C5516DA-9D86-4E1E-A623-C11F9F74EB59}"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5338165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pl-PL"/>
              <a:t>Kliknij, aby edytować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pl-PL"/>
              <a:t>Edytuj style wzorca tekstu</a:t>
            </a:r>
          </a:p>
        </p:txBody>
      </p:sp>
      <p:sp>
        <p:nvSpPr>
          <p:cNvPr id="2" name="Date Placeholder 1"/>
          <p:cNvSpPr>
            <a:spLocks noGrp="1"/>
          </p:cNvSpPr>
          <p:nvPr>
            <p:ph type="dt" sz="half" idx="10"/>
          </p:nvPr>
        </p:nvSpPr>
        <p:spPr/>
        <p:txBody>
          <a:bodyPr/>
          <a:lstStyle/>
          <a:p>
            <a:fld id="{6C5516DA-9D86-4E1E-A623-C11F9F74EB59}" type="datetimeFigureOut">
              <a:rPr lang="en-US" smtClean="0"/>
              <a:t>3/30/2025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978706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81916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6065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pl-PL"/>
              <a:t>Kliknij, aby edytować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246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pl-PL"/>
              <a:t>Kliknij, aby edytować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EC2AB55-62C0-407E-B706-C907B44B0BFC}" type="datetimeFigureOut">
              <a:rPr lang="en-US" smtClean="0"/>
              <a:t>3/30/2025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1011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3/30/2025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203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3/30/2025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99833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3/30/2025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393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3/30/2025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038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pl-PL"/>
              <a:t>Kliknij, aby edytować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FD0B8D63-E026-4E54-B301-C824E1BD14F3}" type="datetimeFigureOut">
              <a:rPr lang="en-US" smtClean="0"/>
              <a:t>3/30/2025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727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pl-PL"/>
              <a:t>Kliknij, aby edytować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pl-PL"/>
              <a:t>Kliknij ikonę, aby dodać obraz</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a:xfrm>
            <a:off x="3885810" y="6041362"/>
            <a:ext cx="976879" cy="365125"/>
          </a:xfrm>
        </p:spPr>
        <p:txBody>
          <a:bodyPr/>
          <a:lstStyle/>
          <a:p>
            <a:fld id="{6C423185-9573-406A-8068-0AB4F2335019}" type="datetimeFigureOut">
              <a:rPr lang="en-US" smtClean="0"/>
              <a:t>3/30/2025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494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6C5516DA-9D86-4E1E-A623-C11F9F74EB59}" type="datetimeFigureOut">
              <a:rPr lang="en-US" smtClean="0"/>
              <a:t>3/30/2025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4653297"/>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 id="2147484002"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DBF38C-37BB-6D76-A26D-79090F3459CD}"/>
              </a:ext>
            </a:extLst>
          </p:cNvPr>
          <p:cNvSpPr>
            <a:spLocks noGrp="1"/>
          </p:cNvSpPr>
          <p:nvPr>
            <p:ph type="title"/>
          </p:nvPr>
        </p:nvSpPr>
        <p:spPr/>
        <p:txBody>
          <a:bodyPr/>
          <a:lstStyle/>
          <a:p>
            <a:r>
              <a:rPr lang="pl-PL" dirty="0"/>
              <a:t>Kazus nr 1</a:t>
            </a:r>
          </a:p>
        </p:txBody>
      </p:sp>
      <p:sp>
        <p:nvSpPr>
          <p:cNvPr id="3" name="Symbol zastępczy zawartości 2">
            <a:extLst>
              <a:ext uri="{FF2B5EF4-FFF2-40B4-BE49-F238E27FC236}">
                <a16:creationId xmlns:a16="http://schemas.microsoft.com/office/drawing/2014/main" id="{0F8A7534-5458-1B0E-604A-739E9C28F81F}"/>
              </a:ext>
            </a:extLst>
          </p:cNvPr>
          <p:cNvSpPr>
            <a:spLocks noGrp="1"/>
          </p:cNvSpPr>
          <p:nvPr>
            <p:ph idx="1"/>
          </p:nvPr>
        </p:nvSpPr>
        <p:spPr/>
        <p:txBody>
          <a:bodyPr/>
          <a:lstStyle/>
          <a:p>
            <a:r>
              <a:rPr lang="pl-PL" dirty="0"/>
              <a:t>Marek D. został wezwany na przesłuchanie w charakterze świadka w sprawie oszustwa z art. 286 par. 1 k.k. Przed przesłuchaniem dowiedział się, że chodzi o transakcję z jednym z jego klientów – miał nie wykonać usługi, pomimo tego, że zapłacono mu za zlecenie. Prokurator pouczył Marka D. o treści art. 183 k.p.k. Marek D. złożył obciążające go zeznania.</a:t>
            </a:r>
          </a:p>
          <a:p>
            <a:r>
              <a:rPr lang="pl-PL" b="1" dirty="0"/>
              <a:t>1. Z jaką kategorią uczestnika postępowania mamy do czynienia w kazusie?</a:t>
            </a:r>
          </a:p>
          <a:p>
            <a:r>
              <a:rPr lang="pl-PL" b="1" dirty="0"/>
              <a:t>2. Czy taka czynność jest dopuszczalna? Czy jeżeli Marek D. stanie się oskarżonym, będzie można odczytać złożone przez niego </a:t>
            </a:r>
            <a:r>
              <a:rPr lang="pl-PL" b="1" u="sng" dirty="0"/>
              <a:t>zeznania na rozprawie?</a:t>
            </a:r>
          </a:p>
        </p:txBody>
      </p:sp>
    </p:spTree>
    <p:extLst>
      <p:ext uri="{BB962C8B-B14F-4D97-AF65-F5344CB8AC3E}">
        <p14:creationId xmlns:p14="http://schemas.microsoft.com/office/powerpoint/2010/main" val="2057645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Postanowienie i zarządzenie  </a:t>
            </a:r>
          </a:p>
        </p:txBody>
      </p:sp>
      <p:sp>
        <p:nvSpPr>
          <p:cNvPr id="3" name="Symbol zastępczy zawartości 2"/>
          <p:cNvSpPr>
            <a:spLocks noGrp="1"/>
          </p:cNvSpPr>
          <p:nvPr>
            <p:ph idx="1"/>
          </p:nvPr>
        </p:nvSpPr>
        <p:spPr>
          <a:xfrm>
            <a:off x="403123" y="2019300"/>
            <a:ext cx="11543071" cy="4332339"/>
          </a:xfrm>
        </p:spPr>
        <p:txBody>
          <a:bodyPr>
            <a:normAutofit fontScale="92500" lnSpcReduction="20000"/>
          </a:bodyPr>
          <a:lstStyle/>
          <a:p>
            <a:pPr marL="0" indent="0" algn="just">
              <a:buNone/>
            </a:pPr>
            <a:endParaRPr lang="pl-PL" dirty="0"/>
          </a:p>
          <a:p>
            <a:pPr marL="0" indent="0" algn="just">
              <a:buNone/>
            </a:pPr>
            <a:r>
              <a:rPr lang="pl-PL" dirty="0"/>
              <a:t>Jeżeli ustawa nie wymaga wydania wyroku, sąd wydaje postanowienie (czyli – </a:t>
            </a:r>
            <a:r>
              <a:rPr lang="pl-PL" b="1" dirty="0"/>
              <a:t>domniemanie formy postanowienia</a:t>
            </a:r>
            <a:r>
              <a:rPr lang="pl-PL" dirty="0"/>
              <a:t>). Postanowienia może wydawać również referendarz sądowy, a w postępowaniu przygotowawczym – także prokurator lub inne organy prowadzące śledztwo (dochodzenie) np. postanowienie o powołaniu biegłego</a:t>
            </a:r>
          </a:p>
          <a:p>
            <a:pPr algn="just"/>
            <a:r>
              <a:rPr lang="pl-PL" dirty="0"/>
              <a:t>Warunki formalne – art. 94: </a:t>
            </a:r>
            <a:r>
              <a:rPr lang="pl-PL" dirty="0" err="1"/>
              <a:t>kpk</a:t>
            </a:r>
            <a:endParaRPr lang="pl-PL" dirty="0"/>
          </a:p>
          <a:p>
            <a:pPr algn="just"/>
            <a:r>
              <a:rPr lang="pl-PL" dirty="0"/>
              <a:t>Postanowienie musi zawierać:</a:t>
            </a:r>
          </a:p>
          <a:p>
            <a:pPr marL="800100" lvl="1" indent="-342900" algn="just">
              <a:buFont typeface="+mj-lt"/>
              <a:buAutoNum type="arabicPeriod"/>
            </a:pPr>
            <a:r>
              <a:rPr lang="pl-PL" dirty="0"/>
              <a:t>Oznaczenie organu oraz osoby lub osób wydających postanowienie </a:t>
            </a:r>
          </a:p>
          <a:p>
            <a:pPr marL="800100" lvl="1" indent="-342900" algn="just">
              <a:buFont typeface="+mj-lt"/>
              <a:buAutoNum type="arabicPeriod"/>
            </a:pPr>
            <a:r>
              <a:rPr lang="pl-PL" dirty="0"/>
              <a:t>Datę wydania</a:t>
            </a:r>
          </a:p>
          <a:p>
            <a:pPr marL="800100" lvl="1" indent="-342900" algn="just">
              <a:buFont typeface="+mj-lt"/>
              <a:buAutoNum type="arabicPeriod"/>
            </a:pPr>
            <a:r>
              <a:rPr lang="pl-PL" dirty="0"/>
              <a:t>Wskazanie sprawy oraz kwestii, której postanowienie dotyczy </a:t>
            </a:r>
          </a:p>
          <a:p>
            <a:pPr marL="800100" lvl="1" indent="-342900" algn="just">
              <a:buFont typeface="+mj-lt"/>
              <a:buAutoNum type="arabicPeriod"/>
            </a:pPr>
            <a:r>
              <a:rPr lang="pl-PL" dirty="0"/>
              <a:t>Rozstrzygnięcie wraz z podaniem podstawy prawnej </a:t>
            </a:r>
          </a:p>
          <a:p>
            <a:pPr marL="800100" lvl="1" indent="-342900" algn="just">
              <a:buFont typeface="+mj-lt"/>
              <a:buAutoNum type="arabicPeriod"/>
            </a:pPr>
            <a:r>
              <a:rPr lang="pl-PL" dirty="0"/>
              <a:t>Uzasadnienie, chyba że ustawa zwalnia z tego wymogu </a:t>
            </a:r>
          </a:p>
          <a:p>
            <a:pPr marL="283464" indent="0" algn="just">
              <a:buNone/>
            </a:pPr>
            <a:r>
              <a:rPr lang="pl-PL" dirty="0"/>
              <a:t>Powyższe zasady stosuje się odpowiednio do zarządzeń, ale uzasadnienie zarządzenia sporządza się tylko wówczas, gdy podlega ono zaskarżeniu (art. 99 § 2)</a:t>
            </a:r>
          </a:p>
          <a:p>
            <a:pPr marL="457200" lvl="1" indent="0" algn="just">
              <a:buNone/>
            </a:pPr>
            <a:endParaRPr lang="pl-PL" dirty="0"/>
          </a:p>
          <a:p>
            <a:pPr lvl="1" algn="just"/>
            <a:endParaRPr lang="pl-PL" dirty="0"/>
          </a:p>
        </p:txBody>
      </p:sp>
    </p:spTree>
    <p:extLst>
      <p:ext uri="{BB962C8B-B14F-4D97-AF65-F5344CB8AC3E}">
        <p14:creationId xmlns:p14="http://schemas.microsoft.com/office/powerpoint/2010/main" val="3591042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Zarządzenie </a:t>
            </a:r>
          </a:p>
        </p:txBody>
      </p:sp>
      <p:sp>
        <p:nvSpPr>
          <p:cNvPr id="3" name="Symbol zastępczy zawartości 2"/>
          <p:cNvSpPr>
            <a:spLocks noGrp="1"/>
          </p:cNvSpPr>
          <p:nvPr>
            <p:ph idx="1"/>
          </p:nvPr>
        </p:nvSpPr>
        <p:spPr/>
        <p:txBody>
          <a:bodyPr/>
          <a:lstStyle/>
          <a:p>
            <a:r>
              <a:rPr lang="pl-PL" dirty="0"/>
              <a:t>Decyzja procesowa niebędąca orzeczeniem, wydawana w kwestiach niewymagających postanowienia.</a:t>
            </a:r>
          </a:p>
          <a:p>
            <a:r>
              <a:rPr lang="pl-PL" dirty="0"/>
              <a:t>Co do zasady mają charakter porządkowy, ale mogą ingerować w prawa uczestników postępowania (por. art. 247 §1)</a:t>
            </a:r>
          </a:p>
          <a:p>
            <a:r>
              <a:rPr lang="pl-PL" dirty="0"/>
              <a:t>Zarządzenie wydaje:</a:t>
            </a:r>
          </a:p>
          <a:p>
            <a:pPr lvl="1"/>
            <a:r>
              <a:rPr lang="pl-PL" dirty="0"/>
              <a:t>w postępowaniu przygotowawczym: prokurator, inny organ prowadzący postępowanie, niekiedy sąd (ale wyłącznie w wypadkach wskazanych w ustawie, por. art. 81 k.p.k.), referendarz sądowy</a:t>
            </a:r>
          </a:p>
          <a:p>
            <a:pPr lvl="1"/>
            <a:r>
              <a:rPr lang="pl-PL" dirty="0"/>
              <a:t>w postępowaniu sądowym: prezes sądu, przewodniczący składu orzekającego, upoważniony sędzia</a:t>
            </a:r>
          </a:p>
          <a:p>
            <a:pPr lvl="1"/>
            <a:r>
              <a:rPr lang="pl-PL" b="1" dirty="0"/>
              <a:t>W postępowaniu sądowym </a:t>
            </a:r>
            <a:r>
              <a:rPr lang="pl-PL" b="1" u="sng" dirty="0"/>
              <a:t>SĄD nie wydaje zarządzeń!</a:t>
            </a:r>
            <a:endParaRPr lang="pl-PL" b="1" dirty="0"/>
          </a:p>
        </p:txBody>
      </p:sp>
    </p:spTree>
    <p:extLst>
      <p:ext uri="{BB962C8B-B14F-4D97-AF65-F5344CB8AC3E}">
        <p14:creationId xmlns:p14="http://schemas.microsoft.com/office/powerpoint/2010/main" val="1485098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5078" y="0"/>
            <a:ext cx="9720072" cy="1499616"/>
          </a:xfrm>
        </p:spPr>
        <p:txBody>
          <a:bodyPr/>
          <a:lstStyle/>
          <a:p>
            <a:r>
              <a:rPr lang="pl-PL" dirty="0"/>
              <a:t>Uzasadnienie decyzji procesowych </a:t>
            </a:r>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2017600174"/>
              </p:ext>
            </p:extLst>
          </p:nvPr>
        </p:nvGraphicFramePr>
        <p:xfrm>
          <a:off x="0" y="2040500"/>
          <a:ext cx="121920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39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229BD5-10C3-45E4-8FA0-43F4431C649F}"/>
              </a:ext>
            </a:extLst>
          </p:cNvPr>
          <p:cNvSpPr>
            <a:spLocks noGrp="1"/>
          </p:cNvSpPr>
          <p:nvPr>
            <p:ph type="title"/>
          </p:nvPr>
        </p:nvSpPr>
        <p:spPr/>
        <p:txBody>
          <a:bodyPr/>
          <a:lstStyle/>
          <a:p>
            <a:r>
              <a:rPr lang="pl-PL" dirty="0"/>
              <a:t>Sporządzanie uzasadnień na formularzu</a:t>
            </a:r>
          </a:p>
        </p:txBody>
      </p:sp>
      <p:sp>
        <p:nvSpPr>
          <p:cNvPr id="3" name="Symbol zastępczy zawartości 2">
            <a:extLst>
              <a:ext uri="{FF2B5EF4-FFF2-40B4-BE49-F238E27FC236}">
                <a16:creationId xmlns:a16="http://schemas.microsoft.com/office/drawing/2014/main" id="{DA7AD52E-0C74-4459-A0DA-EBDA98D4C191}"/>
              </a:ext>
            </a:extLst>
          </p:cNvPr>
          <p:cNvSpPr>
            <a:spLocks noGrp="1"/>
          </p:cNvSpPr>
          <p:nvPr>
            <p:ph idx="1"/>
          </p:nvPr>
        </p:nvSpPr>
        <p:spPr/>
        <p:txBody>
          <a:bodyPr/>
          <a:lstStyle/>
          <a:p>
            <a:r>
              <a:rPr lang="pl-PL" b="1" dirty="0"/>
              <a:t>NOWELIZACJA (art. 99a k.p.k.)</a:t>
            </a:r>
          </a:p>
          <a:p>
            <a:pPr algn="just"/>
            <a:r>
              <a:rPr lang="pl-PL" dirty="0"/>
              <a:t>§ 1. Uzasadnienie wyroku sądu pierwszej instancji, w tym wyroku nakazowego i wyroku łącznego, oraz wyroku sądu odwoławczego i wyroku wydanego w postępowaniu o wznowienie postępowania sporządza się na formularzu według ustalonego wzoru. </a:t>
            </a:r>
          </a:p>
          <a:p>
            <a:pPr algn="just"/>
            <a:r>
              <a:rPr lang="pl-PL" dirty="0"/>
              <a:t>§ 2. Minister Sprawiedliwości określi, w drodze rozporządzenia, wzory formularzy uzasadnień wyroków oraz sposób ich wypełniania, mając na uwadze konieczność zamieszczenia w nich niezbędnych informacji wskazanych w ustawie, w sposób umożliwiający należyte sporządzenie przez uprawnionego środka zaskarżenia, a także właściwe dokonanie kontroli wyroku w razie wniesienia takiego środka. </a:t>
            </a:r>
          </a:p>
          <a:p>
            <a:endParaRPr lang="pl-PL" dirty="0"/>
          </a:p>
        </p:txBody>
      </p:sp>
    </p:spTree>
    <p:extLst>
      <p:ext uri="{BB962C8B-B14F-4D97-AF65-F5344CB8AC3E}">
        <p14:creationId xmlns:p14="http://schemas.microsoft.com/office/powerpoint/2010/main" val="35025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Zaskarżalność decyzji procesowych</a:t>
            </a:r>
          </a:p>
        </p:txBody>
      </p:sp>
      <p:sp>
        <p:nvSpPr>
          <p:cNvPr id="3" name="Symbol zastępczy zawartości 2"/>
          <p:cNvSpPr>
            <a:spLocks noGrp="1"/>
          </p:cNvSpPr>
          <p:nvPr>
            <p:ph idx="1"/>
          </p:nvPr>
        </p:nvSpPr>
        <p:spPr>
          <a:xfrm>
            <a:off x="169783" y="2222287"/>
            <a:ext cx="4166243" cy="3636511"/>
          </a:xfrm>
        </p:spPr>
        <p:txBody>
          <a:bodyPr/>
          <a:lstStyle/>
          <a:p>
            <a:pPr algn="just"/>
            <a:r>
              <a:rPr lang="pl-PL" dirty="0"/>
              <a:t>Uzasadnienie decyzji procesowej umożliwia kontrolę wydanego rozstrzygnięcia. Kontrola odwoławcza to sprawdzenie i ocena prawidłowości rozstrzygnięcia przez pryzmat sporządzonego uzasadnienia. </a:t>
            </a:r>
          </a:p>
          <a:p>
            <a:r>
              <a:rPr lang="pl-PL" dirty="0"/>
              <a:t>Decyzje procesowe zaskarżane są:</a:t>
            </a:r>
          </a:p>
        </p:txBody>
      </p:sp>
      <p:graphicFrame>
        <p:nvGraphicFramePr>
          <p:cNvPr id="4" name="Diagram 3"/>
          <p:cNvGraphicFramePr/>
          <p:nvPr>
            <p:extLst>
              <p:ext uri="{D42A27DB-BD31-4B8C-83A1-F6EECF244321}">
                <p14:modId xmlns:p14="http://schemas.microsoft.com/office/powerpoint/2010/main" val="970433490"/>
              </p:ext>
            </p:extLst>
          </p:nvPr>
        </p:nvGraphicFramePr>
        <p:xfrm>
          <a:off x="4513007" y="2742685"/>
          <a:ext cx="7492180" cy="3608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393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55302" y="270584"/>
            <a:ext cx="10774582" cy="1499616"/>
          </a:xfrm>
        </p:spPr>
        <p:txBody>
          <a:bodyPr>
            <a:normAutofit/>
          </a:bodyPr>
          <a:lstStyle/>
          <a:p>
            <a:r>
              <a:rPr lang="pl-PL" sz="4400" dirty="0"/>
              <a:t>Forum podejmowania decyzji procesowych </a:t>
            </a:r>
          </a:p>
        </p:txBody>
      </p:sp>
      <p:sp>
        <p:nvSpPr>
          <p:cNvPr id="3" name="Symbol zastępczy zawartości 2"/>
          <p:cNvSpPr>
            <a:spLocks noGrp="1"/>
          </p:cNvSpPr>
          <p:nvPr>
            <p:ph idx="1"/>
          </p:nvPr>
        </p:nvSpPr>
        <p:spPr>
          <a:xfrm>
            <a:off x="255639" y="1847088"/>
            <a:ext cx="11613274" cy="4837176"/>
          </a:xfrm>
        </p:spPr>
        <p:txBody>
          <a:bodyPr>
            <a:normAutofit fontScale="92500" lnSpcReduction="20000"/>
          </a:bodyPr>
          <a:lstStyle/>
          <a:p>
            <a:pPr algn="just"/>
            <a:r>
              <a:rPr lang="pl-PL" dirty="0"/>
              <a:t>Sąd podejmuje decyzje procesowe w sposób sformalizowany. Zgodnie z art. 95 </a:t>
            </a:r>
            <a:r>
              <a:rPr lang="pl-PL" b="1" u="sng" dirty="0"/>
              <a:t>orzeka on na posiedzeniu a na rozprawie, tylko wtedy, gdy ustawa tego wymaga</a:t>
            </a:r>
            <a:r>
              <a:rPr lang="pl-PL" dirty="0"/>
              <a:t>. Orzeczenia, które zapadają na posiedzeniu, mogą zostać również wydane na rozprawie. </a:t>
            </a:r>
          </a:p>
          <a:p>
            <a:pPr lvl="1" algn="just"/>
            <a:r>
              <a:rPr lang="pl-PL" dirty="0"/>
              <a:t>Ale orzeczenia które zapadają na rozprawie, nie mogą zostać wydane na posiedzeniu </a:t>
            </a:r>
          </a:p>
          <a:p>
            <a:pPr algn="just"/>
            <a:r>
              <a:rPr lang="pl-PL" dirty="0"/>
              <a:t>Przeprowadzenia rozprawy wymaga: </a:t>
            </a:r>
          </a:p>
          <a:p>
            <a:pPr lvl="1" algn="just"/>
            <a:r>
              <a:rPr lang="pl-PL" dirty="0"/>
              <a:t>Merytoryczne rozpoznanie zarzutów wobec oskarżonego zawartych w akcie oskarżenia przed sądem I instancji w postępowaniu zwyczajnym, przyspieszonym i prywatnoskargowym </a:t>
            </a:r>
          </a:p>
          <a:p>
            <a:pPr lvl="1" algn="just"/>
            <a:r>
              <a:rPr lang="pl-PL" dirty="0"/>
              <a:t>Wniosek prokuratora o umorzenie postępowania z powodu niepoczytalności sprawcy i zastosowanie środków zabezpieczających </a:t>
            </a:r>
          </a:p>
          <a:p>
            <a:pPr lvl="1" algn="just"/>
            <a:r>
              <a:rPr lang="pl-PL" dirty="0"/>
              <a:t>Wniosek o dobrowolne poddanie się karze (art. 387), chyba że został złożony przed wyznaczeniem terminu rozprawy (art. 338a)</a:t>
            </a:r>
          </a:p>
          <a:p>
            <a:pPr lvl="1" algn="just"/>
            <a:r>
              <a:rPr lang="pl-PL" dirty="0"/>
              <a:t>Rozpoznanie apelacji (art. 449 § 1), chyba że zachodzą tzw. bezwzględne przyczyny odwoławcze (art. 439 § 1)</a:t>
            </a:r>
          </a:p>
          <a:p>
            <a:pPr lvl="1" algn="just"/>
            <a:r>
              <a:rPr lang="pl-PL" dirty="0"/>
              <a:t>Rozpoznanie kasacji </a:t>
            </a:r>
          </a:p>
          <a:p>
            <a:pPr lvl="1" algn="just"/>
            <a:r>
              <a:rPr lang="pl-PL" dirty="0"/>
              <a:t>Wydanie wyroku łącznego (art. 573 § 1) </a:t>
            </a:r>
          </a:p>
          <a:p>
            <a:pPr lvl="0" algn="just"/>
            <a:r>
              <a:rPr lang="pl-PL" dirty="0"/>
              <a:t>UWAGA! Posiedzenia wyrokowe – sąd rozstrzyga o zasadności zarzutów zawartych w akcie oskarżenia, wniosku z art. 335 § 1 i 2, wniosku o warunkowe umorzenie postępowania lub wniosku z art. 338a. </a:t>
            </a:r>
            <a:r>
              <a:rPr lang="pl-PL" u="sng" dirty="0">
                <a:solidFill>
                  <a:srgbClr val="FF0000"/>
                </a:solidFill>
              </a:rPr>
              <a:t>Wyrok zapada na posiedzeniu. </a:t>
            </a:r>
            <a:r>
              <a:rPr lang="pl-PL" dirty="0"/>
              <a:t>Do posiedzeń wyrokowych stosuje się odpowiednio przepisy regulujące przebieg rozprawy</a:t>
            </a:r>
          </a:p>
        </p:txBody>
      </p:sp>
    </p:spTree>
    <p:extLst>
      <p:ext uri="{BB962C8B-B14F-4D97-AF65-F5344CB8AC3E}">
        <p14:creationId xmlns:p14="http://schemas.microsoft.com/office/powerpoint/2010/main" val="2883751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Forum podejmowania decyzji procesowych</a:t>
            </a:r>
          </a:p>
        </p:txBody>
      </p:sp>
      <p:sp>
        <p:nvSpPr>
          <p:cNvPr id="3" name="Symbol zastępczy zawartości 2"/>
          <p:cNvSpPr>
            <a:spLocks noGrp="1"/>
          </p:cNvSpPr>
          <p:nvPr>
            <p:ph idx="1"/>
          </p:nvPr>
        </p:nvSpPr>
        <p:spPr/>
        <p:txBody>
          <a:bodyPr>
            <a:normAutofit fontScale="92500" lnSpcReduction="10000"/>
          </a:bodyPr>
          <a:lstStyle/>
          <a:p>
            <a:pPr algn="just"/>
            <a:r>
              <a:rPr lang="pl-PL" dirty="0"/>
              <a:t>Posiedzenie i rozprawa różnią się: </a:t>
            </a:r>
          </a:p>
          <a:p>
            <a:pPr algn="just"/>
            <a:r>
              <a:rPr lang="pl-PL" dirty="0"/>
              <a:t>1. </a:t>
            </a:r>
            <a:r>
              <a:rPr lang="pl-PL" b="1" dirty="0"/>
              <a:t>składem sądu </a:t>
            </a:r>
            <a:r>
              <a:rPr lang="pl-PL" dirty="0"/>
              <a:t>– chociaż w coraz mniejszym zakresie, z uwagi na fakt, że sąd I instancji zasadniczo orzeka w składzie jednoosobowym </a:t>
            </a:r>
          </a:p>
          <a:p>
            <a:pPr algn="just"/>
            <a:r>
              <a:rPr lang="pl-PL" dirty="0"/>
              <a:t>2. </a:t>
            </a:r>
            <a:r>
              <a:rPr lang="pl-PL" b="1" dirty="0"/>
              <a:t>zasadami uczestnictwa </a:t>
            </a:r>
            <a:r>
              <a:rPr lang="pl-PL" dirty="0"/>
              <a:t>stron oraz osób trzecich </a:t>
            </a:r>
          </a:p>
          <a:p>
            <a:pPr lvl="1" algn="just"/>
            <a:r>
              <a:rPr lang="pl-PL" dirty="0"/>
              <a:t>zasada – jawność wewnętrzna (dla stron) i zewnętrzna (dla publiczności) rozprawy </a:t>
            </a:r>
          </a:p>
          <a:p>
            <a:pPr lvl="1" algn="just"/>
            <a:r>
              <a:rPr lang="pl-PL" dirty="0"/>
              <a:t>Posiedzenia odbywają się z wyłączeniem jawności, ale strony oraz osoby niebędące stronami mogą wziąć udział w posiedzeniu jeżeli ma to znaczenie dla ochrony ich praw lub interesów, chyba że uch udział jest obowiązkowy. W pozostałych przypadkach mogą wziąć udział jeżeli się stawią </a:t>
            </a:r>
          </a:p>
          <a:p>
            <a:pPr lvl="1" algn="just"/>
            <a:r>
              <a:rPr lang="pl-PL" dirty="0"/>
              <a:t>Niektóre posiedzenia są jawne zewnętrznie (tak jak rozprawa) – art. 95b § 2 </a:t>
            </a:r>
          </a:p>
          <a:p>
            <a:pPr marL="0" indent="-45720" algn="just">
              <a:buNone/>
            </a:pPr>
            <a:r>
              <a:rPr lang="pl-PL" dirty="0"/>
              <a:t>3. </a:t>
            </a:r>
            <a:r>
              <a:rPr lang="pl-PL" b="1" dirty="0"/>
              <a:t>Postępowaniem dowodowym </a:t>
            </a:r>
            <a:r>
              <a:rPr lang="pl-PL" dirty="0"/>
              <a:t>– na posiedzeniu zasadniczo nie prowadzi się postępowania dowodowego. Sąd może jednak skorzystać z instytucji z art. 97 – sprawdzenie okoliczności faktycznych </a:t>
            </a:r>
          </a:p>
        </p:txBody>
      </p:sp>
    </p:spTree>
    <p:extLst>
      <p:ext uri="{BB962C8B-B14F-4D97-AF65-F5344CB8AC3E}">
        <p14:creationId xmlns:p14="http://schemas.microsoft.com/office/powerpoint/2010/main" val="2816906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Ogłaszanie rozstrzygnięć procesowych </a:t>
            </a:r>
          </a:p>
        </p:txBody>
      </p:sp>
      <p:sp>
        <p:nvSpPr>
          <p:cNvPr id="5" name="Symbol zastępczy zawartości 4"/>
          <p:cNvSpPr>
            <a:spLocks noGrp="1"/>
          </p:cNvSpPr>
          <p:nvPr>
            <p:ph idx="1"/>
          </p:nvPr>
        </p:nvSpPr>
        <p:spPr>
          <a:xfrm>
            <a:off x="304800" y="1865376"/>
            <a:ext cx="11536680" cy="4692740"/>
          </a:xfrm>
        </p:spPr>
        <p:txBody>
          <a:bodyPr>
            <a:normAutofit fontScale="85000" lnSpcReduction="10000"/>
          </a:bodyPr>
          <a:lstStyle/>
          <a:p>
            <a:pPr algn="just"/>
            <a:r>
              <a:rPr lang="pl-PL" dirty="0"/>
              <a:t>Promulgacja decyzji procesowej – umożliwienie w odpowiedniej formie zapoznania się z decyzją przez inne osoby – art. 100</a:t>
            </a:r>
          </a:p>
          <a:p>
            <a:pPr algn="just"/>
            <a:r>
              <a:rPr lang="pl-PL" dirty="0"/>
              <a:t>Art. 100 Orzeczenie lub zarządzenie wydane na rozprawie ogłasza się ustnie. Orzeczenie lub zarządzenie wydane na posiedzeniu jawnym ogłasza się ustnie. </a:t>
            </a:r>
            <a:r>
              <a:rPr lang="pl-PL" b="1" dirty="0"/>
              <a:t>Jeżeli na ogłoszeniu nikt się nie stawił, można uznać wydane orzeczenie lub zarządzenie za ogłoszone. </a:t>
            </a:r>
          </a:p>
          <a:p>
            <a:pPr lvl="1" algn="just"/>
            <a:r>
              <a:rPr lang="pl-PL" dirty="0"/>
              <a:t>Orzeczenie lub zarządzenie wydane na innym posiedzeniu ogłasza się ustnie, jeżeli bierze w nim udział strona.</a:t>
            </a:r>
          </a:p>
          <a:p>
            <a:pPr lvl="1" algn="just"/>
            <a:r>
              <a:rPr lang="pl-PL" dirty="0">
                <a:sym typeface="Wingdings" panose="05000000000000000000" pitchFamily="2" charset="2"/>
              </a:rPr>
              <a:t>Postanowienia i zarządzenia – wydane poza rozprawą doręcza się </a:t>
            </a:r>
            <a:r>
              <a:rPr lang="pl-PL" b="1" dirty="0">
                <a:sym typeface="Wingdings" panose="05000000000000000000" pitchFamily="2" charset="2"/>
              </a:rPr>
              <a:t>tylko wtedy, jeżeli przysługuje środek zaskarżenia</a:t>
            </a:r>
            <a:r>
              <a:rPr lang="pl-PL" dirty="0">
                <a:sym typeface="Wingdings" panose="05000000000000000000" pitchFamily="2" charset="2"/>
              </a:rPr>
              <a:t>. Postanowienia kończące postępowanie w sprawie doręcza się stronom, chyba że byli obecni przy ogłoszeniu postanowienia lub zarządzenia. O treści innych niż powyższe postanowień (zarządzeń) należy strony powiadomić. </a:t>
            </a:r>
          </a:p>
          <a:p>
            <a:pPr lvl="1" algn="just"/>
            <a:r>
              <a:rPr lang="pl-PL" dirty="0">
                <a:sym typeface="Wingdings" panose="05000000000000000000" pitchFamily="2" charset="2"/>
              </a:rPr>
              <a:t>Strony należy powiadomić o treści innych postanowień i zarządzeń (tj. takich których nie można zaskarżyć) wydanych poza rozprawą i posiedzeniem, a także wydanych na posiedzeniu, o którego terminie strona nie była zawiadomiona</a:t>
            </a:r>
          </a:p>
          <a:p>
            <a:pPr lvl="1" algn="just"/>
            <a:r>
              <a:rPr lang="pl-PL" dirty="0">
                <a:sym typeface="Wingdings" panose="05000000000000000000" pitchFamily="2" charset="2"/>
              </a:rPr>
              <a:t>Jeżeli ustawa nie zwalnia od równoczesnego wymogu sporządzenia uzasadnienia orzeczenie lub zarządzenie ogłasza się wraz z uzasadnieniem. </a:t>
            </a:r>
            <a:r>
              <a:rPr lang="pl-PL" b="1" dirty="0">
                <a:sym typeface="Wingdings" panose="05000000000000000000" pitchFamily="2" charset="2"/>
              </a:rPr>
              <a:t>Jeżeli odroczono sporządzenie uzasadnienia, </a:t>
            </a:r>
            <a:r>
              <a:rPr lang="pl-PL" b="1" dirty="0">
                <a:solidFill>
                  <a:srgbClr val="FF0000"/>
                </a:solidFill>
                <a:sym typeface="Wingdings" panose="05000000000000000000" pitchFamily="2" charset="2"/>
              </a:rPr>
              <a:t>na wniosek strony obecnej przy ogłoszeniu postanowienia</a:t>
            </a:r>
            <a:r>
              <a:rPr lang="pl-PL" b="1" dirty="0">
                <a:sym typeface="Wingdings" panose="05000000000000000000" pitchFamily="2" charset="2"/>
              </a:rPr>
              <a:t> – podaje się ustnie najważniejsze motywy rozstrzygnięcia i obligatoryjnie doręcza się stronie decyzję procesową. </a:t>
            </a:r>
          </a:p>
          <a:p>
            <a:pPr algn="just"/>
            <a:r>
              <a:rPr lang="pl-PL" dirty="0">
                <a:sym typeface="Wingdings" panose="05000000000000000000" pitchFamily="2" charset="2"/>
              </a:rPr>
              <a:t>Art. 100 § 8 – przy ogłoszeniu lub doręczeniu orzeczenia należy pouczyć uczestnika postepowania o przysługującym im prawie, terminie i sposobie wniesienia środka zaskarżenia lub o tym, że orzeczenie nie podlega zaskarżeniu. </a:t>
            </a:r>
            <a:endParaRPr lang="pl-PL" dirty="0"/>
          </a:p>
          <a:p>
            <a:pPr algn="just"/>
            <a:endParaRPr lang="pl-PL" dirty="0"/>
          </a:p>
        </p:txBody>
      </p:sp>
    </p:spTree>
    <p:extLst>
      <p:ext uri="{BB962C8B-B14F-4D97-AF65-F5344CB8AC3E}">
        <p14:creationId xmlns:p14="http://schemas.microsoft.com/office/powerpoint/2010/main" val="2560675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5637" y="-19665"/>
            <a:ext cx="10813911" cy="1499616"/>
          </a:xfrm>
        </p:spPr>
        <p:txBody>
          <a:bodyPr>
            <a:normAutofit/>
          </a:bodyPr>
          <a:lstStyle/>
          <a:p>
            <a:r>
              <a:rPr lang="pl-PL" sz="4400" dirty="0"/>
              <a:t>Ogłaszanie i doręczanie wyroków </a:t>
            </a:r>
          </a:p>
        </p:txBody>
      </p:sp>
      <p:sp>
        <p:nvSpPr>
          <p:cNvPr id="3" name="Symbol zastępczy zawartości 2"/>
          <p:cNvSpPr>
            <a:spLocks noGrp="1"/>
          </p:cNvSpPr>
          <p:nvPr>
            <p:ph idx="1"/>
          </p:nvPr>
        </p:nvSpPr>
        <p:spPr>
          <a:xfrm>
            <a:off x="1024128" y="2285999"/>
            <a:ext cx="10371459" cy="4321277"/>
          </a:xfrm>
        </p:spPr>
        <p:txBody>
          <a:bodyPr/>
          <a:lstStyle/>
          <a:p>
            <a:pPr algn="just"/>
            <a:r>
              <a:rPr lang="pl-PL" dirty="0"/>
              <a:t>art. 100, art. 422, art. 505 </a:t>
            </a:r>
          </a:p>
          <a:p>
            <a:pPr algn="just"/>
            <a:r>
              <a:rPr lang="pl-PL" dirty="0"/>
              <a:t>Wyrok ogłasza się ustnie na rozprawie (lub posiedzeniu – art. 341, 343. 343a)</a:t>
            </a:r>
          </a:p>
          <a:p>
            <a:pPr algn="just"/>
            <a:r>
              <a:rPr lang="pl-PL" dirty="0"/>
              <a:t> </a:t>
            </a:r>
            <a:r>
              <a:rPr lang="pl-PL" b="1" dirty="0"/>
              <a:t>Wyrok doręcza się podmiotom uprawnionym do wniesienia środka</a:t>
            </a:r>
            <a:r>
              <a:rPr lang="pl-PL" b="1" strike="sngStrike" dirty="0">
                <a:solidFill>
                  <a:srgbClr val="FF0000"/>
                </a:solidFill>
              </a:rPr>
              <a:t> </a:t>
            </a:r>
            <a:r>
              <a:rPr lang="pl-PL" b="1" dirty="0">
                <a:solidFill>
                  <a:srgbClr val="FF0000"/>
                </a:solidFill>
              </a:rPr>
              <a:t>zaskarżenia</a:t>
            </a:r>
            <a:r>
              <a:rPr lang="pl-PL" b="1" dirty="0"/>
              <a:t>, </a:t>
            </a:r>
            <a:r>
              <a:rPr lang="pl-PL" b="1" u="sng" dirty="0"/>
              <a:t>jeżeli ustawa tak stanowi</a:t>
            </a:r>
            <a:r>
              <a:rPr lang="pl-PL" dirty="0"/>
              <a:t>. </a:t>
            </a:r>
          </a:p>
          <a:p>
            <a:pPr marL="0" indent="0" algn="just">
              <a:buNone/>
            </a:pPr>
            <a:r>
              <a:rPr lang="pl-PL" dirty="0"/>
              <a:t>1. Wyrok doręcza się jeżeli zostały spełnione </a:t>
            </a:r>
            <a:r>
              <a:rPr lang="pl-PL" b="1" u="sng" dirty="0"/>
              <a:t>łącznie</a:t>
            </a:r>
            <a:r>
              <a:rPr lang="pl-PL" dirty="0"/>
              <a:t> wszystkie poniższe przesłanki:</a:t>
            </a:r>
          </a:p>
          <a:p>
            <a:pPr marL="470916" lvl="1" indent="-342900" algn="just">
              <a:buFont typeface="+mj-lt"/>
              <a:buAutoNum type="alphaLcParenR"/>
            </a:pPr>
            <a:r>
              <a:rPr lang="pl-PL" dirty="0"/>
              <a:t>oskarżonemu pozbawionemu wolności </a:t>
            </a:r>
          </a:p>
          <a:p>
            <a:pPr marL="470916" lvl="1" indent="-342900" algn="just">
              <a:buFont typeface="+mj-lt"/>
              <a:buAutoNum type="alphaLcParenR"/>
            </a:pPr>
            <a:r>
              <a:rPr lang="pl-PL" dirty="0"/>
              <a:t>który nie ma obrońcy (ani z wyboru ani z urzędu)</a:t>
            </a:r>
          </a:p>
          <a:p>
            <a:pPr marL="470916" lvl="1" indent="-342900" algn="just">
              <a:buFont typeface="+mj-lt"/>
              <a:buAutoNum type="alphaLcParenR"/>
            </a:pPr>
            <a:r>
              <a:rPr lang="pl-PL" dirty="0"/>
              <a:t>jest pozbawiony wolności </a:t>
            </a:r>
          </a:p>
          <a:p>
            <a:pPr marL="470916" lvl="1" indent="-342900" algn="just">
              <a:buFont typeface="+mj-lt"/>
              <a:buAutoNum type="alphaLcParenR"/>
            </a:pPr>
            <a:r>
              <a:rPr lang="pl-PL" dirty="0"/>
              <a:t>złożył wniosek o doprowadzenie go na rozprawę, na której miał zapaść wyrok </a:t>
            </a:r>
          </a:p>
          <a:p>
            <a:pPr marL="470916" lvl="1" indent="-342900" algn="just">
              <a:buFont typeface="+mj-lt"/>
              <a:buAutoNum type="alphaLcParenR"/>
            </a:pPr>
            <a:r>
              <a:rPr lang="pl-PL" dirty="0"/>
              <a:t>mimo złożenia wniosku nie doprowadzono go na ogłoszenie wyroku </a:t>
            </a:r>
          </a:p>
          <a:p>
            <a:pPr marL="0" indent="0" algn="just">
              <a:buNone/>
            </a:pPr>
            <a:r>
              <a:rPr lang="pl-PL" dirty="0"/>
              <a:t>2. art. 505 – wyrok nakazowy doręcza się oskarżycielowi i oskarżonemu i jego obrońcy</a:t>
            </a:r>
          </a:p>
        </p:txBody>
      </p:sp>
    </p:spTree>
    <p:extLst>
      <p:ext uri="{BB962C8B-B14F-4D97-AF65-F5344CB8AC3E}">
        <p14:creationId xmlns:p14="http://schemas.microsoft.com/office/powerpoint/2010/main" val="1430373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Prawomocność decyzji procesowych  </a:t>
            </a:r>
          </a:p>
        </p:txBody>
      </p:sp>
      <p:sp>
        <p:nvSpPr>
          <p:cNvPr id="3" name="Symbol zastępczy zawartości 2"/>
          <p:cNvSpPr>
            <a:spLocks noGrp="1"/>
          </p:cNvSpPr>
          <p:nvPr>
            <p:ph idx="1"/>
          </p:nvPr>
        </p:nvSpPr>
        <p:spPr/>
        <p:txBody>
          <a:bodyPr/>
          <a:lstStyle/>
          <a:p>
            <a:pPr algn="just"/>
            <a:r>
              <a:rPr lang="pl-PL" dirty="0"/>
              <a:t>Bezpieczeństwo prawne wymaga, aby orzeczenie w pewnym momencie stało się prawomocne (niewzruszalne). </a:t>
            </a:r>
          </a:p>
          <a:p>
            <a:pPr marL="0" indent="0" algn="just">
              <a:buNone/>
            </a:pPr>
            <a:r>
              <a:rPr lang="pl-PL" dirty="0"/>
              <a:t>Prawomocność orzeczenia = zakaz ponownego wszczynania procesu o to samo, czyli o ten sam czyn tej samej osoby (</a:t>
            </a:r>
            <a:r>
              <a:rPr lang="pl-PL" i="1" dirty="0" err="1"/>
              <a:t>ne</a:t>
            </a:r>
            <a:r>
              <a:rPr lang="pl-PL" i="1" dirty="0"/>
              <a:t> bis in </a:t>
            </a:r>
            <a:r>
              <a:rPr lang="pl-PL" i="1" dirty="0" err="1"/>
              <a:t>idem</a:t>
            </a:r>
            <a:r>
              <a:rPr lang="pl-PL" dirty="0"/>
              <a:t>). </a:t>
            </a:r>
          </a:p>
          <a:p>
            <a:pPr marL="0" indent="0" algn="just">
              <a:buNone/>
            </a:pPr>
            <a:r>
              <a:rPr lang="pl-PL" dirty="0"/>
              <a:t>Niemożność zaskarżenia orzeczenia w trybie instancji – </a:t>
            </a:r>
            <a:r>
              <a:rPr lang="pl-PL" b="1" dirty="0"/>
              <a:t>prawomocność formalna</a:t>
            </a:r>
          </a:p>
          <a:p>
            <a:pPr marL="0" indent="0" algn="just">
              <a:buNone/>
            </a:pPr>
            <a:r>
              <a:rPr lang="pl-PL" dirty="0"/>
              <a:t>Zakaz ponownego wszczynania postępowania o to samo – </a:t>
            </a:r>
            <a:r>
              <a:rPr lang="pl-PL" b="1" dirty="0"/>
              <a:t>prawomocność materialna </a:t>
            </a:r>
          </a:p>
          <a:p>
            <a:pPr marL="0" indent="0" algn="just">
              <a:buNone/>
            </a:pPr>
            <a:r>
              <a:rPr lang="pl-PL" dirty="0"/>
              <a:t>Orzeczenie prawomocne formalnie i materialnie może być wzruszone jedynie w drodze nadzwyczajnych środków zaskarżenia. </a:t>
            </a:r>
          </a:p>
          <a:p>
            <a:pPr algn="just"/>
            <a:endParaRPr lang="pl-PL" dirty="0"/>
          </a:p>
        </p:txBody>
      </p:sp>
    </p:spTree>
    <p:extLst>
      <p:ext uri="{BB962C8B-B14F-4D97-AF65-F5344CB8AC3E}">
        <p14:creationId xmlns:p14="http://schemas.microsoft.com/office/powerpoint/2010/main" val="2887153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271AFE-6E3C-BCE5-C6A9-BC1F08A2A033}"/>
              </a:ext>
            </a:extLst>
          </p:cNvPr>
          <p:cNvSpPr>
            <a:spLocks noGrp="1"/>
          </p:cNvSpPr>
          <p:nvPr>
            <p:ph type="title"/>
          </p:nvPr>
        </p:nvSpPr>
        <p:spPr/>
        <p:txBody>
          <a:bodyPr/>
          <a:lstStyle/>
          <a:p>
            <a:r>
              <a:rPr lang="pl-PL" dirty="0"/>
              <a:t>Kazus nr 2</a:t>
            </a:r>
          </a:p>
        </p:txBody>
      </p:sp>
      <p:sp>
        <p:nvSpPr>
          <p:cNvPr id="3" name="Symbol zastępczy zawartości 2">
            <a:extLst>
              <a:ext uri="{FF2B5EF4-FFF2-40B4-BE49-F238E27FC236}">
                <a16:creationId xmlns:a16="http://schemas.microsoft.com/office/drawing/2014/main" id="{69BB9294-9EE2-E43F-CF9B-CF6D707EBDB9}"/>
              </a:ext>
            </a:extLst>
          </p:cNvPr>
          <p:cNvSpPr>
            <a:spLocks noGrp="1"/>
          </p:cNvSpPr>
          <p:nvPr>
            <p:ph idx="1"/>
          </p:nvPr>
        </p:nvSpPr>
        <p:spPr/>
        <p:txBody>
          <a:bodyPr/>
          <a:lstStyle/>
          <a:p>
            <a:r>
              <a:rPr lang="pl-PL" dirty="0"/>
              <a:t>Podejrzany Marek D. nie słyszy na jedno ucho. Prokurator nie złożył do sądu wniosku o wyznaczenie obrońcy z urzędu.</a:t>
            </a:r>
          </a:p>
          <a:p>
            <a:r>
              <a:rPr lang="pl-PL" b="1" dirty="0"/>
              <a:t>Oceń postępowanie prokuratora.</a:t>
            </a:r>
          </a:p>
        </p:txBody>
      </p:sp>
    </p:spTree>
    <p:extLst>
      <p:ext uri="{BB962C8B-B14F-4D97-AF65-F5344CB8AC3E}">
        <p14:creationId xmlns:p14="http://schemas.microsoft.com/office/powerpoint/2010/main" val="1234648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5805" y="-142371"/>
            <a:ext cx="10824972" cy="1499616"/>
          </a:xfrm>
        </p:spPr>
        <p:txBody>
          <a:bodyPr/>
          <a:lstStyle/>
          <a:p>
            <a:r>
              <a:rPr lang="pl-PL" dirty="0"/>
              <a:t>Kiedy orzeczenie staje się prawomocne?</a:t>
            </a:r>
          </a:p>
        </p:txBody>
      </p:sp>
      <p:sp>
        <p:nvSpPr>
          <p:cNvPr id="3" name="Symbol zastępczy zawartości 2"/>
          <p:cNvSpPr>
            <a:spLocks noGrp="1"/>
          </p:cNvSpPr>
          <p:nvPr>
            <p:ph idx="1"/>
          </p:nvPr>
        </p:nvSpPr>
        <p:spPr>
          <a:xfrm>
            <a:off x="1024128" y="2286000"/>
            <a:ext cx="10824972" cy="4023360"/>
          </a:xfrm>
        </p:spPr>
        <p:txBody>
          <a:bodyPr>
            <a:normAutofit/>
          </a:bodyPr>
          <a:lstStyle/>
          <a:p>
            <a:pPr marL="457200" indent="-457200" algn="just">
              <a:buFont typeface="+mj-lt"/>
              <a:buAutoNum type="arabicPeriod"/>
            </a:pPr>
            <a:r>
              <a:rPr lang="pl-PL" dirty="0"/>
              <a:t>upłynął termin do wniesienia środka odwoławczego (art. 445 i 460) i strona nie wniosła w tym terminie tego środka</a:t>
            </a:r>
          </a:p>
          <a:p>
            <a:pPr marL="457200" indent="-457200" algn="just">
              <a:buFont typeface="+mj-lt"/>
              <a:buAutoNum type="arabicPeriod"/>
            </a:pPr>
            <a:r>
              <a:rPr lang="pl-PL" dirty="0"/>
              <a:t>upłynął termin do złożenia wniosku o uzasadnienie orzeczenia </a:t>
            </a:r>
          </a:p>
          <a:p>
            <a:pPr marL="457200" indent="-457200" algn="just">
              <a:buFont typeface="+mj-lt"/>
              <a:buAutoNum type="arabicPeriod"/>
            </a:pPr>
            <a:r>
              <a:rPr lang="pl-PL" dirty="0"/>
              <a:t>stronie odmówiono przyjęcia środka odwoławczego (art. 429), a nie zaskarżyła tego zarządzenia lub zaskarżyła, ale zostało ono utrzymane w mocy </a:t>
            </a:r>
          </a:p>
          <a:p>
            <a:pPr marL="457200" indent="-457200" algn="just">
              <a:buFont typeface="+mj-lt"/>
              <a:buAutoNum type="arabicPeriod"/>
            </a:pPr>
            <a:r>
              <a:rPr lang="pl-PL" dirty="0"/>
              <a:t>strona cofnęła środek odwoławczy, a brak jest podstaw do rozpoznania go mimo cofnięcia (art. 432) </a:t>
            </a:r>
          </a:p>
          <a:p>
            <a:pPr marL="457200" indent="-457200" algn="just">
              <a:buFont typeface="+mj-lt"/>
              <a:buAutoNum type="arabicPeriod"/>
            </a:pPr>
            <a:r>
              <a:rPr lang="pl-PL" dirty="0"/>
              <a:t>orzeczenie zostało wydane przez sąd odwoławczy w wyniku wniesienia środka odwoławczego </a:t>
            </a:r>
          </a:p>
          <a:p>
            <a:pPr marL="457200" indent="-457200" algn="just">
              <a:buFont typeface="+mj-lt"/>
              <a:buAutoNum type="arabicPeriod"/>
            </a:pPr>
            <a:r>
              <a:rPr lang="pl-PL" dirty="0"/>
              <a:t>wyrok nakazowy staje się prawomocny, jeżeli oskarżony lub oskarżyciel nie wniosą sprzeciwu w ciągu 7 dni od daty doręczenia wyroku lub cofną sprzeciw (art. 507)</a:t>
            </a:r>
          </a:p>
          <a:p>
            <a:pPr marL="457200" indent="-457200" algn="just">
              <a:buFont typeface="+mj-lt"/>
              <a:buAutoNum type="arabicPeriod"/>
            </a:pPr>
            <a:endParaRPr lang="pl-PL" dirty="0"/>
          </a:p>
        </p:txBody>
      </p:sp>
    </p:spTree>
    <p:extLst>
      <p:ext uri="{BB962C8B-B14F-4D97-AF65-F5344CB8AC3E}">
        <p14:creationId xmlns:p14="http://schemas.microsoft.com/office/powerpoint/2010/main" val="1526241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437374"/>
            <a:ext cx="12192000" cy="1499616"/>
          </a:xfrm>
        </p:spPr>
        <p:txBody>
          <a:bodyPr>
            <a:normAutofit/>
          </a:bodyPr>
          <a:lstStyle/>
          <a:p>
            <a:r>
              <a:rPr lang="pl-PL" sz="3200" dirty="0"/>
              <a:t>Sposoby komunikowania się stron (lub innych osób) z organami procesowymi</a:t>
            </a:r>
          </a:p>
        </p:txBody>
      </p:sp>
      <p:sp>
        <p:nvSpPr>
          <p:cNvPr id="4" name="Symbol zastępczy tekstu 3"/>
          <p:cNvSpPr>
            <a:spLocks noGrp="1"/>
          </p:cNvSpPr>
          <p:nvPr>
            <p:ph type="body" idx="1"/>
          </p:nvPr>
        </p:nvSpPr>
        <p:spPr>
          <a:xfrm>
            <a:off x="347472" y="1086629"/>
            <a:ext cx="5431536" cy="822960"/>
          </a:xfrm>
        </p:spPr>
        <p:txBody>
          <a:bodyPr>
            <a:normAutofit fontScale="92500" lnSpcReduction="20000"/>
          </a:bodyPr>
          <a:lstStyle/>
          <a:p>
            <a:r>
              <a:rPr lang="pl-PL" dirty="0"/>
              <a:t>Ustnie do protokołu poprzez osobiste stawiennictwo np. na rozprawie lub posiedzeniu</a:t>
            </a:r>
          </a:p>
        </p:txBody>
      </p:sp>
      <p:sp>
        <p:nvSpPr>
          <p:cNvPr id="3" name="Symbol zastępczy zawartości 2"/>
          <p:cNvSpPr>
            <a:spLocks noGrp="1"/>
          </p:cNvSpPr>
          <p:nvPr>
            <p:ph sz="half" idx="2"/>
          </p:nvPr>
        </p:nvSpPr>
        <p:spPr>
          <a:xfrm>
            <a:off x="217976" y="1933976"/>
            <a:ext cx="5431536" cy="4108114"/>
          </a:xfrm>
        </p:spPr>
        <p:txBody>
          <a:bodyPr>
            <a:normAutofit fontScale="85000" lnSpcReduction="20000"/>
          </a:bodyPr>
          <a:lstStyle/>
          <a:p>
            <a:pPr algn="just"/>
            <a:endParaRPr lang="pl-PL" dirty="0"/>
          </a:p>
          <a:p>
            <a:pPr algn="just"/>
            <a:endParaRPr lang="pl-PL" dirty="0"/>
          </a:p>
          <a:p>
            <a:pPr algn="just"/>
            <a:endParaRPr lang="pl-PL" dirty="0"/>
          </a:p>
          <a:p>
            <a:pPr algn="just"/>
            <a:r>
              <a:rPr lang="pl-PL" dirty="0"/>
              <a:t>Osobę </a:t>
            </a:r>
            <a:r>
              <a:rPr lang="pl-PL" b="1" dirty="0"/>
              <a:t>uprawnioną </a:t>
            </a:r>
            <a:r>
              <a:rPr lang="pl-PL" dirty="0"/>
              <a:t>do udziału w czynności </a:t>
            </a:r>
            <a:r>
              <a:rPr lang="pl-PL" b="1" dirty="0"/>
              <a:t>zawiadamia się o jej czasie i miejscu</a:t>
            </a:r>
            <a:r>
              <a:rPr lang="pl-PL" dirty="0"/>
              <a:t>, chyba że ustawa stanowi inaczej (art. 117 § 1)</a:t>
            </a:r>
          </a:p>
          <a:p>
            <a:pPr algn="just"/>
            <a:r>
              <a:rPr lang="pl-PL" dirty="0"/>
              <a:t>Osobę </a:t>
            </a:r>
            <a:r>
              <a:rPr lang="pl-PL" b="1" dirty="0"/>
              <a:t>zobowiązaną</a:t>
            </a:r>
            <a:r>
              <a:rPr lang="pl-PL" dirty="0"/>
              <a:t> do udziału w czynności </a:t>
            </a:r>
            <a:r>
              <a:rPr lang="pl-PL" b="1" dirty="0"/>
              <a:t>wzywa się do udziału w niej, wskazują w jakiej sprawie i w jakim charakterze, miejscu i czasie ma się stawić oraz należy pouczyć o skutkach niestawiennictwa </a:t>
            </a:r>
          </a:p>
        </p:txBody>
      </p:sp>
      <p:sp>
        <p:nvSpPr>
          <p:cNvPr id="5" name="Symbol zastępczy tekstu 4"/>
          <p:cNvSpPr>
            <a:spLocks noGrp="1"/>
          </p:cNvSpPr>
          <p:nvPr>
            <p:ph type="body" sz="quarter" idx="3"/>
          </p:nvPr>
        </p:nvSpPr>
        <p:spPr>
          <a:xfrm>
            <a:off x="5990888" y="1086629"/>
            <a:ext cx="5859736" cy="822960"/>
          </a:xfrm>
        </p:spPr>
        <p:txBody>
          <a:bodyPr>
            <a:normAutofit/>
          </a:bodyPr>
          <a:lstStyle/>
          <a:p>
            <a:r>
              <a:rPr lang="pl-PL" dirty="0"/>
              <a:t>Pisemnie, wnosząc pismo procesowe w formie przewidzianej w </a:t>
            </a:r>
            <a:r>
              <a:rPr lang="pl-PL" dirty="0" err="1"/>
              <a:t>kpk</a:t>
            </a:r>
            <a:r>
              <a:rPr lang="pl-PL" dirty="0"/>
              <a:t> </a:t>
            </a:r>
          </a:p>
        </p:txBody>
      </p:sp>
      <p:sp>
        <p:nvSpPr>
          <p:cNvPr id="6" name="Symbol zastępczy zawartości 5"/>
          <p:cNvSpPr>
            <a:spLocks noGrp="1"/>
          </p:cNvSpPr>
          <p:nvPr>
            <p:ph sz="quarter" idx="4"/>
          </p:nvPr>
        </p:nvSpPr>
        <p:spPr>
          <a:xfrm>
            <a:off x="5990888" y="1943586"/>
            <a:ext cx="6043796" cy="4241122"/>
          </a:xfrm>
        </p:spPr>
        <p:txBody>
          <a:bodyPr>
            <a:normAutofit fontScale="85000" lnSpcReduction="20000"/>
          </a:bodyPr>
          <a:lstStyle/>
          <a:p>
            <a:pPr algn="just"/>
            <a:r>
              <a:rPr lang="pl-PL" dirty="0"/>
              <a:t>Ogólne warunki formalne pism procesowych - art. 119  k.p.k.</a:t>
            </a:r>
          </a:p>
          <a:p>
            <a:pPr algn="just"/>
            <a:r>
              <a:rPr lang="pl-PL" dirty="0" err="1"/>
              <a:t>Kpk</a:t>
            </a:r>
            <a:r>
              <a:rPr lang="pl-PL" dirty="0"/>
              <a:t> obok warunków ogólnych z art. 119 wprowadza szczególne warunki formalne pism procesowych np. przymus adwokacko – radcowski w przypadku wnoszenia subsydiarnego aktu oskarżenia czy konieczność dokonania opłat </a:t>
            </a:r>
          </a:p>
          <a:p>
            <a:pPr algn="just"/>
            <a:r>
              <a:rPr lang="pl-PL" dirty="0"/>
              <a:t>Jeżeli pismo nie odpowiada wymaganiom formalnym, a brak jest tego rodzaju, że pismo nie może otrzymać biegu albo nie uiszczono należnych opłat lub nie dołączono upoważnienia do czynności procesowej </a:t>
            </a:r>
            <a:r>
              <a:rPr lang="pl-PL" b="1" dirty="0"/>
              <a:t>wzywa się osobę, która wniosła pismo do usunięcia braków w terminie 7 dni, pod rygorem uznania pisma za bezskuteczne. </a:t>
            </a:r>
          </a:p>
          <a:p>
            <a:pPr algn="just"/>
            <a:r>
              <a:rPr lang="pl-PL" dirty="0"/>
              <a:t>W przypadku uzupełnienia braków pismo wywołuje skutki prawne od dnia jego wniesienia. </a:t>
            </a:r>
          </a:p>
          <a:p>
            <a:pPr algn="just"/>
            <a:r>
              <a:rPr lang="pl-PL" dirty="0"/>
              <a:t>Wezwanie do uzupełnienia braków formalnych ma formę </a:t>
            </a:r>
            <a:r>
              <a:rPr lang="pl-PL" b="1" dirty="0"/>
              <a:t>zarządzenia</a:t>
            </a:r>
            <a:r>
              <a:rPr lang="pl-PL" dirty="0"/>
              <a:t>. W postępowaniu przed sądem może je wydawać również referendarz sądowy. </a:t>
            </a:r>
          </a:p>
        </p:txBody>
      </p:sp>
      <p:sp>
        <p:nvSpPr>
          <p:cNvPr id="7" name="pole tekstowe 6"/>
          <p:cNvSpPr txBox="1"/>
          <p:nvPr/>
        </p:nvSpPr>
        <p:spPr>
          <a:xfrm>
            <a:off x="0" y="6076087"/>
            <a:ext cx="12192000"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chemeClr val="accent1"/>
            </a:solidFill>
          </a:ln>
        </p:spPr>
        <p:txBody>
          <a:bodyPr wrap="square" rtlCol="0">
            <a:spAutoFit/>
          </a:bodyPr>
          <a:lstStyle/>
          <a:p>
            <a:pPr algn="just"/>
            <a:r>
              <a:rPr lang="pl-PL" sz="1600" dirty="0"/>
              <a:t>WAŻNE! Art. 118 </a:t>
            </a:r>
            <a:r>
              <a:rPr lang="pl-PL" sz="1600" b="1" dirty="0"/>
              <a:t>Znaczenie czynności procesowej ocenia się według treści złożonego oświadczenia! Niewłaściwe oznaczenie czynności procesowej, a zwłaszcza środka odwoławczego, nie pozbawia jej znaczenia prawnego. </a:t>
            </a:r>
            <a:r>
              <a:rPr lang="pl-PL" sz="1600" dirty="0"/>
              <a:t>Pismo procesowe omyłkowo wniesione do niewłaściwego organu, organ ten przekazuje odpowiedniej instytucji</a:t>
            </a:r>
            <a:endParaRPr lang="pl-PL" sz="1600" b="1" dirty="0"/>
          </a:p>
        </p:txBody>
      </p:sp>
    </p:spTree>
    <p:extLst>
      <p:ext uri="{BB962C8B-B14F-4D97-AF65-F5344CB8AC3E}">
        <p14:creationId xmlns:p14="http://schemas.microsoft.com/office/powerpoint/2010/main" val="639942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 procesowe </a:t>
            </a:r>
          </a:p>
        </p:txBody>
      </p:sp>
      <p:sp>
        <p:nvSpPr>
          <p:cNvPr id="3" name="Symbol zastępczy zawartości 2"/>
          <p:cNvSpPr>
            <a:spLocks noGrp="1"/>
          </p:cNvSpPr>
          <p:nvPr>
            <p:ph idx="1"/>
          </p:nvPr>
        </p:nvSpPr>
        <p:spPr>
          <a:xfrm>
            <a:off x="356616" y="1801368"/>
            <a:ext cx="11548872" cy="4835406"/>
          </a:xfrm>
        </p:spPr>
        <p:txBody>
          <a:bodyPr>
            <a:normAutofit fontScale="92500" lnSpcReduction="10000"/>
          </a:bodyPr>
          <a:lstStyle/>
          <a:p>
            <a:pPr algn="just"/>
            <a:r>
              <a:rPr lang="pl-PL" dirty="0"/>
              <a:t>Zawite </a:t>
            </a:r>
          </a:p>
          <a:p>
            <a:pPr lvl="1" algn="just"/>
            <a:r>
              <a:rPr lang="pl-PL" b="1" dirty="0"/>
              <a:t>Art. 122 § 1 – terminy do wnoszenia środków zaskarżenia i inne, które ustawa uznaje za zawite </a:t>
            </a:r>
          </a:p>
          <a:p>
            <a:pPr lvl="1" algn="just"/>
            <a:r>
              <a:rPr lang="pl-PL" dirty="0"/>
              <a:t>Jest to termin nieprzekraczalny, czyli czynność podjęta po jego upływie jest bezskuteczna, ale można go przywrócić, jeżeli niedotrzymanie terminu zawitego nastąpiło z przyczyn niezależnych od uczestnika postępowania </a:t>
            </a:r>
          </a:p>
          <a:p>
            <a:pPr lvl="1" algn="just"/>
            <a:r>
              <a:rPr lang="pl-PL" dirty="0"/>
              <a:t>Art. 126 § 1 – konieczne jest złożenie wniosku o przywrócenie terminu, w ciągu 7 dni (termin zawity) od daty ustania przeszkody, w którym należy wykazać, że niezachowanie terminu nastąpiło z przyczyn niezależnych od strony (uczestnika postępowania), </a:t>
            </a:r>
            <a:r>
              <a:rPr lang="pl-PL" b="1" dirty="0"/>
              <a:t>dopełniając jednocześnie czynności, która miała być wykonana</a:t>
            </a:r>
            <a:r>
              <a:rPr lang="pl-PL" dirty="0"/>
              <a:t>. Na odmowę przywrócenia terminu przysługuje zażalenie (art. 126 § 3). Wniosek o przywrócenie terminu nie wstrzymuje wykonania orzeczenia </a:t>
            </a:r>
          </a:p>
          <a:p>
            <a:pPr algn="just"/>
            <a:r>
              <a:rPr lang="pl-PL" dirty="0"/>
              <a:t>Prekluzyjne </a:t>
            </a:r>
          </a:p>
          <a:p>
            <a:pPr lvl="1" algn="just"/>
            <a:r>
              <a:rPr lang="pl-PL" dirty="0"/>
              <a:t>Terminy nieprzekraczalne i </a:t>
            </a:r>
            <a:r>
              <a:rPr lang="pl-PL" dirty="0" err="1"/>
              <a:t>nieprzywracalne</a:t>
            </a:r>
            <a:r>
              <a:rPr lang="pl-PL" dirty="0"/>
              <a:t>. Po ich terminie dane uprawnienie procesowe </a:t>
            </a:r>
            <a:r>
              <a:rPr lang="pl-PL" b="1" dirty="0"/>
              <a:t>wygasa</a:t>
            </a:r>
            <a:r>
              <a:rPr lang="pl-PL" dirty="0"/>
              <a:t>. Np. do czasu rozpoczęcia przewodu sądowego na rozprawie głównej pokrzywdzony może cofnąć wniosek o ściganie; subsydiarny akt oskarżenia można wnieść w terminie miesiąca od dnia doręczenia ponownego postanowienia o umorzeniu lub odmowie wszczęcia śledztwa lub dochodzenia</a:t>
            </a:r>
          </a:p>
          <a:p>
            <a:pPr algn="just"/>
            <a:r>
              <a:rPr lang="pl-PL" dirty="0"/>
              <a:t>Instrukcyjne </a:t>
            </a:r>
          </a:p>
          <a:p>
            <a:pPr lvl="1" algn="just"/>
            <a:r>
              <a:rPr lang="pl-PL" dirty="0"/>
              <a:t>Mobilizujące organy procesowe. Są przejawem realizacji w toku postępowania postulatu szybkości (sprawności) procesu)</a:t>
            </a:r>
          </a:p>
        </p:txBody>
      </p:sp>
    </p:spTree>
    <p:extLst>
      <p:ext uri="{BB962C8B-B14F-4D97-AF65-F5344CB8AC3E}">
        <p14:creationId xmlns:p14="http://schemas.microsoft.com/office/powerpoint/2010/main" val="673804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Przywrócenie terminu zawitego</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791183295"/>
              </p:ext>
            </p:extLst>
          </p:nvPr>
        </p:nvGraphicFramePr>
        <p:xfrm>
          <a:off x="0" y="2281083"/>
          <a:ext cx="12103510" cy="3844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2497394" y="2534630"/>
            <a:ext cx="4031226"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pl-PL" sz="1600" dirty="0"/>
              <a:t>Wniosek składa się do organu, przed którym należało dokonać czynności</a:t>
            </a:r>
          </a:p>
        </p:txBody>
      </p:sp>
      <p:sp>
        <p:nvSpPr>
          <p:cNvPr id="6" name="pole tekstowe 5"/>
          <p:cNvSpPr txBox="1"/>
          <p:nvPr/>
        </p:nvSpPr>
        <p:spPr>
          <a:xfrm>
            <a:off x="6528620" y="5548047"/>
            <a:ext cx="3805084"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sz="1600" dirty="0"/>
              <a:t>Czyli np. wniosek o przywrócenie terminu do wniesienia zażalenia składamy wraz z zażaleniem </a:t>
            </a:r>
          </a:p>
        </p:txBody>
      </p:sp>
      <p:cxnSp>
        <p:nvCxnSpPr>
          <p:cNvPr id="8" name="Łącznik prosty ze strzałką 7"/>
          <p:cNvCxnSpPr/>
          <p:nvPr/>
        </p:nvCxnSpPr>
        <p:spPr>
          <a:xfrm flipH="1">
            <a:off x="2487562" y="4898258"/>
            <a:ext cx="1022554" cy="58010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157317" y="5586888"/>
            <a:ext cx="5683044"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1600" dirty="0"/>
              <a:t>Ponieważ termin do złożenia wniosku o przywrócenie terminu jest terminem zawitym możliwe jest złożenie </a:t>
            </a:r>
            <a:r>
              <a:rPr lang="pl-PL" sz="1600" b="1" dirty="0"/>
              <a:t>wniosku o przywrócenie terminu do złożenia wniosku o przywrócenie terminu </a:t>
            </a:r>
            <a:endParaRPr lang="pl-PL" sz="1600" dirty="0"/>
          </a:p>
        </p:txBody>
      </p:sp>
    </p:spTree>
    <p:extLst>
      <p:ext uri="{BB962C8B-B14F-4D97-AF65-F5344CB8AC3E}">
        <p14:creationId xmlns:p14="http://schemas.microsoft.com/office/powerpoint/2010/main" val="3806040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Doręczenia </a:t>
            </a:r>
          </a:p>
        </p:txBody>
      </p:sp>
      <p:sp>
        <p:nvSpPr>
          <p:cNvPr id="3" name="Symbol zastępczy zawartości 2"/>
          <p:cNvSpPr>
            <a:spLocks noGrp="1"/>
          </p:cNvSpPr>
          <p:nvPr>
            <p:ph idx="1"/>
          </p:nvPr>
        </p:nvSpPr>
        <p:spPr>
          <a:xfrm>
            <a:off x="310896" y="1682496"/>
            <a:ext cx="11558016" cy="4626864"/>
          </a:xfrm>
        </p:spPr>
        <p:txBody>
          <a:bodyPr>
            <a:normAutofit fontScale="92500" lnSpcReduction="10000"/>
          </a:bodyPr>
          <a:lstStyle/>
          <a:p>
            <a:pPr algn="just"/>
            <a:r>
              <a:rPr lang="pl-PL" dirty="0"/>
              <a:t>Dla zachowania terminu procesowego konieczne jest ustalenie momentu, od którego on biegnie. Zasadniczo będzie to od chwili promulgacji (ogłoszenia lub doręczenia) stronie danej decyzji procesowej. </a:t>
            </a:r>
          </a:p>
          <a:p>
            <a:pPr algn="just"/>
            <a:r>
              <a:rPr lang="pl-PL" dirty="0"/>
              <a:t>Jakie pisma podlegają doręczeniu:</a:t>
            </a:r>
          </a:p>
          <a:p>
            <a:pPr lvl="1" algn="just"/>
            <a:r>
              <a:rPr lang="pl-PL" dirty="0"/>
              <a:t>Orzeczenia</a:t>
            </a:r>
          </a:p>
          <a:p>
            <a:pPr lvl="1" algn="just"/>
            <a:r>
              <a:rPr lang="pl-PL" dirty="0"/>
              <a:t>Zarządzenia</a:t>
            </a:r>
          </a:p>
          <a:p>
            <a:pPr lvl="1" algn="just"/>
            <a:r>
              <a:rPr lang="pl-PL" dirty="0"/>
              <a:t>Wezwania</a:t>
            </a:r>
          </a:p>
          <a:p>
            <a:pPr lvl="1" algn="just"/>
            <a:r>
              <a:rPr lang="pl-PL" dirty="0"/>
              <a:t>Zawiadomienia </a:t>
            </a:r>
          </a:p>
          <a:p>
            <a:pPr algn="just"/>
            <a:r>
              <a:rPr lang="pl-PL" dirty="0"/>
              <a:t>Art. 131 – wezwania, zawiadomienia oraz inne pisma, od których daty doręczenia biegną terminy procesowe, doręcza się przez operatora pocztowego (Poczta Polska, </a:t>
            </a:r>
            <a:r>
              <a:rPr lang="pl-PL" dirty="0" err="1"/>
              <a:t>InPost</a:t>
            </a:r>
            <a:r>
              <a:rPr lang="pl-PL" dirty="0"/>
              <a:t>), pracownika organu wysyłającego, </a:t>
            </a:r>
            <a:r>
              <a:rPr lang="pl-PL" b="1" dirty="0"/>
              <a:t>organ procesowy dokonujący czynności procesowej - w toku tej czynności</a:t>
            </a:r>
            <a:r>
              <a:rPr lang="pl-PL" dirty="0"/>
              <a:t>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doręczone (por. 139). </a:t>
            </a:r>
          </a:p>
        </p:txBody>
      </p:sp>
    </p:spTree>
    <p:extLst>
      <p:ext uri="{BB962C8B-B14F-4D97-AF65-F5344CB8AC3E}">
        <p14:creationId xmlns:p14="http://schemas.microsoft.com/office/powerpoint/2010/main" val="2202111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1069ED-238D-48E4-B7B0-9AAA4956AF67}"/>
              </a:ext>
            </a:extLst>
          </p:cNvPr>
          <p:cNvSpPr>
            <a:spLocks noGrp="1"/>
          </p:cNvSpPr>
          <p:nvPr>
            <p:ph type="title"/>
          </p:nvPr>
        </p:nvSpPr>
        <p:spPr/>
        <p:txBody>
          <a:bodyPr/>
          <a:lstStyle/>
          <a:p>
            <a:r>
              <a:rPr lang="pl-PL" dirty="0"/>
              <a:t>Adresat to doręczeń</a:t>
            </a:r>
          </a:p>
        </p:txBody>
      </p:sp>
      <p:sp>
        <p:nvSpPr>
          <p:cNvPr id="3" name="Symbol zastępczy zawartości 2">
            <a:extLst>
              <a:ext uri="{FF2B5EF4-FFF2-40B4-BE49-F238E27FC236}">
                <a16:creationId xmlns:a16="http://schemas.microsoft.com/office/drawing/2014/main" id="{0201F083-58D6-4DFF-B7E5-0EABB41BD2E3}"/>
              </a:ext>
            </a:extLst>
          </p:cNvPr>
          <p:cNvSpPr>
            <a:spLocks noGrp="1"/>
          </p:cNvSpPr>
          <p:nvPr>
            <p:ph idx="1"/>
          </p:nvPr>
        </p:nvSpPr>
        <p:spPr/>
        <p:txBody>
          <a:bodyPr/>
          <a:lstStyle/>
          <a:p>
            <a:pPr algn="just"/>
            <a:r>
              <a:rPr lang="pl-PL" b="1" dirty="0"/>
              <a:t>Art. 138 </a:t>
            </a:r>
            <a:r>
              <a:rPr lang="pl-PL" dirty="0"/>
              <a:t>Strona, a także osoba niebędąca stroną, której prawa zostały naruszone, nieprzebywająca w kraju </a:t>
            </a:r>
            <a:r>
              <a:rPr lang="pl-PL" b="1" dirty="0"/>
              <a:t>ani w innym państwie członkowskim Unii Europejskiej</a:t>
            </a:r>
            <a:r>
              <a:rPr lang="pl-PL" dirty="0"/>
              <a:t>, ma obowiązek wskazać </a:t>
            </a:r>
            <a:r>
              <a:rPr lang="pl-PL" b="1" dirty="0"/>
              <a:t>adresata dla doręczeń </a:t>
            </a:r>
            <a:r>
              <a:rPr lang="pl-PL" dirty="0"/>
              <a:t>w kraju lub w innym państwie członkowskim Unii Europejskiej; w razie nieuczynienia tego pismo wysłane na ostatnio znany adres w kraju lub w innym państwie członkowskim Unii Europejskiej albo, jeżeli adresu tego nie ma, załączone do akt sprawy uważa się za doręczone.</a:t>
            </a:r>
          </a:p>
          <a:p>
            <a:endParaRPr lang="pl-PL" dirty="0"/>
          </a:p>
        </p:txBody>
      </p:sp>
    </p:spTree>
    <p:extLst>
      <p:ext uri="{BB962C8B-B14F-4D97-AF65-F5344CB8AC3E}">
        <p14:creationId xmlns:p14="http://schemas.microsoft.com/office/powerpoint/2010/main" val="1378327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doręczeń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29262201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4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bezpośrednie </a:t>
            </a:r>
          </a:p>
        </p:txBody>
      </p:sp>
      <p:sp>
        <p:nvSpPr>
          <p:cNvPr id="3" name="Symbol zastępczy zawartości 2"/>
          <p:cNvSpPr>
            <a:spLocks noGrp="1"/>
          </p:cNvSpPr>
          <p:nvPr>
            <p:ph idx="1"/>
          </p:nvPr>
        </p:nvSpPr>
        <p:spPr/>
        <p:txBody>
          <a:bodyPr/>
          <a:lstStyle/>
          <a:p>
            <a:pPr algn="just"/>
            <a:r>
              <a:rPr lang="pl-PL" dirty="0"/>
              <a:t>Art. 132 § 1 – pisma doręcza się adresatowi osobiście. </a:t>
            </a:r>
          </a:p>
          <a:p>
            <a:pPr algn="just"/>
            <a:r>
              <a:rPr lang="pl-PL" dirty="0"/>
              <a:t>Art. 132 § 3 – bezpośrednim doręczeniem jest również doręczenie pisma za pomocą telefaksu lub poczty elektronicznej </a:t>
            </a:r>
          </a:p>
          <a:p>
            <a:pPr algn="just"/>
            <a:r>
              <a:rPr lang="pl-PL" dirty="0"/>
              <a:t>Art. 134 § 3 – doręczenie pisma dla adresata niebędącego osobą fizyczną albo obrońcy poprzez przekazanie go osobie zatrudnionej w biurze </a:t>
            </a:r>
          </a:p>
          <a:p>
            <a:pPr algn="just"/>
            <a:r>
              <a:rPr lang="pl-PL" dirty="0"/>
              <a:t>Art. 135 – prokuratora zawiadamia się o rozprawach i posiedzenia przez doręczenie wykazu spraw, które mają być w danym dniu rozpoznane (</a:t>
            </a:r>
            <a:r>
              <a:rPr lang="pl-PL" b="1" dirty="0"/>
              <a:t>czyli tzw. wokandą)</a:t>
            </a:r>
            <a:endParaRPr lang="pl-PL" dirty="0"/>
          </a:p>
          <a:p>
            <a:pPr algn="just"/>
            <a:r>
              <a:rPr lang="pl-PL" dirty="0"/>
              <a:t>Art. 137 – </a:t>
            </a:r>
            <a:r>
              <a:rPr lang="pl-PL" b="1" dirty="0">
                <a:solidFill>
                  <a:srgbClr val="FF0000"/>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val="5610007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Doręczenie „do rąk Własnych”- bezpośrednio do odbiorcy </a:t>
            </a:r>
          </a:p>
        </p:txBody>
      </p:sp>
      <p:sp>
        <p:nvSpPr>
          <p:cNvPr id="3" name="Symbol zastępczy zawartości 2"/>
          <p:cNvSpPr>
            <a:spLocks noGrp="1"/>
          </p:cNvSpPr>
          <p:nvPr>
            <p:ph idx="1"/>
          </p:nvPr>
        </p:nvSpPr>
        <p:spPr/>
        <p:txBody>
          <a:bodyPr/>
          <a:lstStyle/>
          <a:p>
            <a:pPr algn="ctr"/>
            <a:r>
              <a:rPr lang="pl-PL" b="1" dirty="0">
                <a:solidFill>
                  <a:srgbClr val="FF0000"/>
                </a:solidFill>
              </a:rPr>
              <a:t>Szczególny tryb doręczenia związany ze zmianą zasad uczestnictwa oskarżonego w rozprawie głównej</a:t>
            </a:r>
          </a:p>
          <a:p>
            <a:pPr algn="just"/>
            <a:r>
              <a:rPr lang="pl-PL" dirty="0"/>
              <a:t>Oskarżonemu należy doręczyć osobiście i tylko w ten sposób: </a:t>
            </a:r>
          </a:p>
          <a:p>
            <a:pPr lvl="1" algn="just"/>
            <a:r>
              <a:rPr lang="pl-PL" dirty="0"/>
              <a:t>Zawiadomienie o terminie pierwszej rozprawy głównej </a:t>
            </a:r>
          </a:p>
          <a:p>
            <a:pPr lvl="1" algn="just"/>
            <a:r>
              <a:rPr lang="pl-PL" dirty="0"/>
              <a:t>Zawiadomienie o terminie posiedzenia, na którym rozpoznawany będzie wniosek o warunkowe umorzenie postępowania, wniosek o skazanie bez rozprawy (art. 335 § 1 i 2), wniosek z 338a, posiedzeniu na którym sąd będzie rozstrzygał w przedmiocie uzupełnienia wyroku (art. 420 § 1)</a:t>
            </a:r>
          </a:p>
          <a:p>
            <a:pPr lvl="1" algn="just"/>
            <a:r>
              <a:rPr lang="pl-PL" dirty="0"/>
              <a:t>Wyrok nakazowy </a:t>
            </a:r>
          </a:p>
        </p:txBody>
      </p:sp>
    </p:spTree>
    <p:extLst>
      <p:ext uri="{BB962C8B-B14F-4D97-AF65-F5344CB8AC3E}">
        <p14:creationId xmlns:p14="http://schemas.microsoft.com/office/powerpoint/2010/main" val="383338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pośrednie </a:t>
            </a:r>
          </a:p>
        </p:txBody>
      </p:sp>
      <p:sp>
        <p:nvSpPr>
          <p:cNvPr id="3" name="Symbol zastępczy zawartości 2"/>
          <p:cNvSpPr>
            <a:spLocks noGrp="1"/>
          </p:cNvSpPr>
          <p:nvPr>
            <p:ph idx="1"/>
          </p:nvPr>
        </p:nvSpPr>
        <p:spPr/>
        <p:txBody>
          <a:bodyPr/>
          <a:lstStyle/>
          <a:p>
            <a:pPr algn="ctr"/>
            <a:r>
              <a:rPr lang="pl-PL" b="1" dirty="0">
                <a:solidFill>
                  <a:srgbClr val="FF0000"/>
                </a:solidFill>
              </a:rPr>
              <a:t>Przekazanie pisma osobie trzeciej, która z uwagi na relacje jakie wiążą ją z adresatem, przekaże mu pismo.</a:t>
            </a:r>
          </a:p>
          <a:p>
            <a:pPr algn="just"/>
            <a:r>
              <a:rPr lang="pl-PL" dirty="0"/>
              <a:t>Art. 132 § 2 – w razie chwilowej nieobecności adresata w jego mieszkaniu pismo doręcza się dorosłemu domownikowi, a gdyby go nie było – administracji domu, dozorcy domu lub sołtysowi, jeże podejmą się oddać pismo adresatowi </a:t>
            </a:r>
          </a:p>
          <a:p>
            <a:pPr algn="just"/>
            <a:r>
              <a:rPr lang="pl-PL" dirty="0"/>
              <a:t>Art. 134 § 1 – pisma dla żołnierzy, funkcjonariuszy Policji, ABW, AW, SKW, SWW, CBA, SG, S.C., SW można doręczyć za pośrednictwem ich przełożonych </a:t>
            </a:r>
          </a:p>
          <a:p>
            <a:pPr algn="just"/>
            <a:r>
              <a:rPr lang="pl-PL" dirty="0"/>
              <a:t>Art. 134 § 2 – pisma dla osób pozbawionych wolności doręcza się za pośrednictwem administracji odpowiedniego zakładu </a:t>
            </a:r>
          </a:p>
        </p:txBody>
      </p:sp>
    </p:spTree>
    <p:extLst>
      <p:ext uri="{BB962C8B-B14F-4D97-AF65-F5344CB8AC3E}">
        <p14:creationId xmlns:p14="http://schemas.microsoft.com/office/powerpoint/2010/main" val="2970936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6B79C7-868E-47A9-C1DF-852881D21246}"/>
              </a:ext>
            </a:extLst>
          </p:cNvPr>
          <p:cNvSpPr>
            <a:spLocks noGrp="1"/>
          </p:cNvSpPr>
          <p:nvPr>
            <p:ph type="title"/>
          </p:nvPr>
        </p:nvSpPr>
        <p:spPr/>
        <p:txBody>
          <a:bodyPr/>
          <a:lstStyle/>
          <a:p>
            <a:r>
              <a:rPr lang="pl-PL" dirty="0"/>
              <a:t>Kazus nr 3</a:t>
            </a:r>
          </a:p>
        </p:txBody>
      </p:sp>
      <p:sp>
        <p:nvSpPr>
          <p:cNvPr id="3" name="Symbol zastępczy zawartości 2">
            <a:extLst>
              <a:ext uri="{FF2B5EF4-FFF2-40B4-BE49-F238E27FC236}">
                <a16:creationId xmlns:a16="http://schemas.microsoft.com/office/drawing/2014/main" id="{1C91981D-769B-07E2-9D9A-A0DDD1BF72BB}"/>
              </a:ext>
            </a:extLst>
          </p:cNvPr>
          <p:cNvSpPr>
            <a:spLocks noGrp="1"/>
          </p:cNvSpPr>
          <p:nvPr>
            <p:ph idx="1"/>
          </p:nvPr>
        </p:nvSpPr>
        <p:spPr/>
        <p:txBody>
          <a:bodyPr/>
          <a:lstStyle/>
          <a:p>
            <a:r>
              <a:rPr lang="pl-PL" dirty="0"/>
              <a:t>Prokurator złożył do sądu wniosek o wyznaczenie pokrzywdzonej Marii D. </a:t>
            </a:r>
            <a:r>
              <a:rPr lang="pl-PL" b="1" dirty="0"/>
              <a:t>pełnomocnika, </a:t>
            </a:r>
            <a:r>
              <a:rPr lang="pl-PL" dirty="0"/>
              <a:t>argumentując że zachodzą wobec niej uzasadnione wątpliwości w zakresie możliwości reprezentowania siebie w sposób samodzielny i rozsądny ze względu na jej stan zdrowia psychicznego.</a:t>
            </a:r>
          </a:p>
          <a:p>
            <a:r>
              <a:rPr lang="pl-PL" b="1" dirty="0"/>
              <a:t>Oceń </a:t>
            </a:r>
            <a:r>
              <a:rPr lang="pl-PL" b="1"/>
              <a:t>postępowanie prokuratora.</a:t>
            </a:r>
            <a:endParaRPr lang="pl-PL" b="1" dirty="0"/>
          </a:p>
        </p:txBody>
      </p:sp>
    </p:spTree>
    <p:extLst>
      <p:ext uri="{BB962C8B-B14F-4D97-AF65-F5344CB8AC3E}">
        <p14:creationId xmlns:p14="http://schemas.microsoft.com/office/powerpoint/2010/main" val="1078105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zastępcze </a:t>
            </a:r>
          </a:p>
        </p:txBody>
      </p:sp>
      <p:sp>
        <p:nvSpPr>
          <p:cNvPr id="3" name="Symbol zastępczy zawartości 2"/>
          <p:cNvSpPr>
            <a:spLocks noGrp="1"/>
          </p:cNvSpPr>
          <p:nvPr>
            <p:ph idx="1"/>
          </p:nvPr>
        </p:nvSpPr>
        <p:spPr/>
        <p:txBody>
          <a:bodyPr>
            <a:normAutofit/>
          </a:bodyPr>
          <a:lstStyle/>
          <a:p>
            <a:pPr algn="ctr"/>
            <a:r>
              <a:rPr lang="pl-PL" b="1" dirty="0">
                <a:solidFill>
                  <a:srgbClr val="FF0000"/>
                </a:solidFill>
              </a:rPr>
              <a:t>Pisma nie doręcza się do rąk adresata ani osoby trzeciej, ale adresat może i tak zapoznać się z treścią pisma. </a:t>
            </a:r>
          </a:p>
          <a:p>
            <a:pPr algn="just"/>
            <a:r>
              <a:rPr lang="pl-PL" dirty="0"/>
              <a:t>Art. 133 § 1 – pismo można pozostawić w najbliższej placówce pocztowej albo jednostce Policji lub urzędzie gminy </a:t>
            </a:r>
          </a:p>
          <a:p>
            <a:pPr algn="just"/>
            <a:r>
              <a:rPr lang="pl-PL" dirty="0"/>
              <a:t>Art. 133 § 2 – O pozostawieniu pisma w myśl § 1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p14="http://schemas.microsoft.com/office/powerpoint/2010/main" val="23954280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Doręczenia – obowiązki uczestników postępowania </a:t>
            </a:r>
          </a:p>
        </p:txBody>
      </p:sp>
      <p:sp>
        <p:nvSpPr>
          <p:cNvPr id="3" name="Symbol zastępczy zawartości 2"/>
          <p:cNvSpPr>
            <a:spLocks noGrp="1"/>
          </p:cNvSpPr>
          <p:nvPr>
            <p:ph idx="1"/>
          </p:nvPr>
        </p:nvSpPr>
        <p:spPr/>
        <p:txBody>
          <a:bodyPr/>
          <a:lstStyle/>
          <a:p>
            <a:pPr algn="just"/>
            <a:r>
              <a:rPr lang="pl-PL" dirty="0"/>
              <a:t>Strona i osoby niebędące stronami, których prawa zostały naruszone w toku postępowania (np. osoby, u której dokonano przeszukania, osoba zatrzymana) nieprzebywająca w kraju </a:t>
            </a:r>
            <a:r>
              <a:rPr lang="pl-PL" b="1" dirty="0"/>
              <a:t>ani w innym państwie UE</a:t>
            </a:r>
            <a:r>
              <a:rPr lang="pl-PL" dirty="0"/>
              <a:t> </a:t>
            </a:r>
            <a:r>
              <a:rPr lang="pl-PL" b="1" dirty="0"/>
              <a:t>mają obowiązek wskazać adresata do doręczeń w kraju lub w innym państwie UE.</a:t>
            </a:r>
          </a:p>
          <a:p>
            <a:pPr lvl="1" algn="just"/>
            <a:r>
              <a:rPr lang="pl-PL" dirty="0"/>
              <a:t>niepodanie adresu do doręczeń w kraju – pismo nadane na ostatni znany adres w kraju lub innym państwie UE uznaje się za doręczone</a:t>
            </a:r>
          </a:p>
          <a:p>
            <a:pPr marL="0" indent="-45720" algn="just">
              <a:buNone/>
            </a:pPr>
            <a:r>
              <a:rPr lang="pl-PL" dirty="0"/>
              <a:t>Strona, a także pokrzywdzony jeżeli nie jest stroną, ma obowiązek zawiadamiać o każdej zmianie miejsca zamieszkania lub zmianie miejsca stałego pobytu – por. art. 300 § 1 i 2 </a:t>
            </a:r>
          </a:p>
          <a:p>
            <a:pPr marL="297180" indent="-342900" algn="just"/>
            <a:r>
              <a:rPr lang="pl-PL" dirty="0"/>
              <a:t>jeżeli strona zmieniła miejsce zamieszkania/pobytu lub nie przebywa pod wskazanym przez siebie adresem </a:t>
            </a:r>
            <a:r>
              <a:rPr lang="pl-PL" b="1" dirty="0"/>
              <a:t>w tym także z powodu pobawienia wolności w innej sprawie</a:t>
            </a:r>
            <a:r>
              <a:rPr lang="pl-PL" dirty="0"/>
              <a:t>, pismo wysłane pod poprzedni adres uważa się za doręczone. </a:t>
            </a:r>
          </a:p>
        </p:txBody>
      </p:sp>
    </p:spTree>
    <p:extLst>
      <p:ext uri="{BB962C8B-B14F-4D97-AF65-F5344CB8AC3E}">
        <p14:creationId xmlns:p14="http://schemas.microsoft.com/office/powerpoint/2010/main" val="1251292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Dokumentowanie czynności procesowych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4233318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4190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665" y="-234130"/>
            <a:ext cx="9720072" cy="1499616"/>
          </a:xfrm>
        </p:spPr>
        <p:txBody>
          <a:bodyPr/>
          <a:lstStyle/>
          <a:p>
            <a:r>
              <a:rPr lang="pl-PL" dirty="0"/>
              <a:t>Protokół</a:t>
            </a:r>
          </a:p>
        </p:txBody>
      </p:sp>
      <p:sp>
        <p:nvSpPr>
          <p:cNvPr id="3" name="Symbol zastępczy zawartości 2"/>
          <p:cNvSpPr>
            <a:spLocks noGrp="1"/>
          </p:cNvSpPr>
          <p:nvPr>
            <p:ph idx="1"/>
          </p:nvPr>
        </p:nvSpPr>
        <p:spPr>
          <a:xfrm>
            <a:off x="0" y="1376516"/>
            <a:ext cx="12260826" cy="5296822"/>
          </a:xfrm>
        </p:spPr>
        <p:txBody>
          <a:bodyPr>
            <a:normAutofit fontScale="85000" lnSpcReduction="20000"/>
          </a:bodyPr>
          <a:lstStyle/>
          <a:p>
            <a:pPr algn="ctr"/>
            <a:r>
              <a:rPr lang="pl-PL" b="1" dirty="0">
                <a:solidFill>
                  <a:srgbClr val="FF0000"/>
                </a:solidFill>
              </a:rPr>
              <a:t>Dokument pisemny stwierdzający formę i treść czynności procesowej, sporządzony w formie nakazanej przez prawo i podpisany przez prowadzącego czynność oraz przez co najmniej drugą osobę w niej uczestniczącą</a:t>
            </a:r>
          </a:p>
          <a:p>
            <a:pPr algn="just"/>
            <a:r>
              <a:rPr lang="pl-PL" dirty="0"/>
              <a:t>Art. 143 § 1 Spisania protokołu wymagają:</a:t>
            </a:r>
          </a:p>
          <a:p>
            <a:pPr marL="310896" lvl="2" indent="0" algn="just">
              <a:buNone/>
            </a:pPr>
            <a:r>
              <a:rPr lang="pl-PL" sz="1600" dirty="0"/>
              <a:t>1)przyjęcie ustnego zawiadomienia o przestępstwie, wniosku o ściganie i jego cofnięcie,</a:t>
            </a:r>
          </a:p>
          <a:p>
            <a:pPr marL="310896" lvl="2" indent="0" algn="just">
              <a:buNone/>
            </a:pPr>
            <a:r>
              <a:rPr lang="pl-PL" sz="1600" dirty="0"/>
              <a:t>2)przesłuchanie oskarżonego, świadka, biegłego i kuratora,</a:t>
            </a:r>
          </a:p>
          <a:p>
            <a:pPr marL="310896" lvl="2" indent="0" algn="just">
              <a:buNone/>
            </a:pPr>
            <a:r>
              <a:rPr lang="pl-PL" sz="1600" dirty="0"/>
              <a:t>3)dokonanie oględzin,</a:t>
            </a:r>
          </a:p>
          <a:p>
            <a:pPr marL="310896" lvl="2" indent="0" algn="just">
              <a:buNone/>
            </a:pPr>
            <a:r>
              <a:rPr lang="pl-PL" sz="1600" dirty="0"/>
              <a:t>4)dokonanie otwarcia zwłok oraz wyjęcie zwłok z grobu,</a:t>
            </a:r>
          </a:p>
          <a:p>
            <a:pPr marL="310896" lvl="2" indent="0" algn="just">
              <a:buNone/>
            </a:pPr>
            <a:r>
              <a:rPr lang="pl-PL" sz="1600" dirty="0"/>
              <a:t>5)przeprowadzenie eksperymentu, konfrontacji oraz okazania,</a:t>
            </a:r>
          </a:p>
          <a:p>
            <a:pPr marL="310896" lvl="2" indent="0" algn="just">
              <a:buNone/>
            </a:pPr>
            <a:r>
              <a:rPr lang="pl-PL" sz="1600" dirty="0"/>
              <a:t>6)przeszukanie osoby, miejsca, rzeczy i systemu informatycznego oraz zatrzymanie rzeczy i danych informatycznych,</a:t>
            </a:r>
          </a:p>
          <a:p>
            <a:pPr marL="310896" lvl="2" indent="0" algn="just">
              <a:buNone/>
            </a:pPr>
            <a:r>
              <a:rPr lang="pl-PL" sz="1600" dirty="0"/>
              <a:t>7)otwarcie korespondencji i przesyłki oraz odtworzenie utrwalonych zapisów,</a:t>
            </a:r>
          </a:p>
          <a:p>
            <a:pPr marL="310896" lvl="2" indent="0" algn="just">
              <a:buNone/>
            </a:pPr>
            <a:r>
              <a:rPr lang="pl-PL" sz="1600" dirty="0"/>
              <a:t>8)końcowe zaznajomienie się podejrzanego z materiałami postępowania przygotowawczego,</a:t>
            </a:r>
          </a:p>
          <a:p>
            <a:pPr marL="310896" lvl="2" indent="0" algn="just">
              <a:buNone/>
            </a:pPr>
            <a:r>
              <a:rPr lang="pl-PL" sz="1600" dirty="0"/>
              <a:t>9)przyjęcie poręczenia,</a:t>
            </a:r>
          </a:p>
          <a:p>
            <a:pPr marL="310896" lvl="2" indent="0" algn="just">
              <a:buNone/>
            </a:pPr>
            <a:r>
              <a:rPr lang="pl-PL" sz="1600" dirty="0"/>
              <a:t>10)przebieg posiedzenia sądu, jeżeli stawią się na nim uprawnione osoby albo ich obecność jest obowiązkowa,</a:t>
            </a:r>
          </a:p>
          <a:p>
            <a:pPr marL="310896" lvl="2" indent="0" algn="just">
              <a:buNone/>
            </a:pPr>
            <a:r>
              <a:rPr lang="pl-PL" sz="1600" dirty="0"/>
              <a:t>11)przebieg rozprawy.</a:t>
            </a:r>
          </a:p>
          <a:p>
            <a:pPr marL="0" indent="-45720" algn="just">
              <a:buNone/>
            </a:pPr>
            <a:r>
              <a:rPr lang="pl-PL" sz="2400" dirty="0"/>
              <a:t>art. 143 § 2 Z innych czynności spisuje się protokół, </a:t>
            </a:r>
            <a:r>
              <a:rPr lang="pl-PL" sz="2400" b="1" dirty="0"/>
              <a:t>jeżeli przepis szczególny tego wymaga </a:t>
            </a:r>
            <a:r>
              <a:rPr lang="pl-PL" sz="2400" dirty="0"/>
              <a:t>albo </a:t>
            </a:r>
            <a:r>
              <a:rPr lang="pl-PL" sz="2400" b="1" dirty="0"/>
              <a:t>przeprowadzający czynność uzna to za potrzebne</a:t>
            </a:r>
            <a:r>
              <a:rPr lang="pl-PL" sz="2400" dirty="0"/>
              <a:t>. W innych wypadkach można ograniczyć się do sporządzenia notatki urzędowej.</a:t>
            </a:r>
          </a:p>
          <a:p>
            <a:pPr marL="356616" lvl="2" indent="-45720" algn="just">
              <a:buNone/>
            </a:pPr>
            <a:r>
              <a:rPr lang="pl-PL" sz="1600" dirty="0"/>
              <a:t>np. art. 244 § 3 – protokół zatrzymania </a:t>
            </a:r>
            <a:endParaRPr lang="pl-PL" dirty="0"/>
          </a:p>
        </p:txBody>
      </p:sp>
    </p:spTree>
    <p:extLst>
      <p:ext uri="{BB962C8B-B14F-4D97-AF65-F5344CB8AC3E}">
        <p14:creationId xmlns:p14="http://schemas.microsoft.com/office/powerpoint/2010/main" val="13679363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Protokół</a:t>
            </a:r>
          </a:p>
        </p:txBody>
      </p:sp>
      <p:sp>
        <p:nvSpPr>
          <p:cNvPr id="4" name="Symbol zastępczy tekstu 3"/>
          <p:cNvSpPr>
            <a:spLocks noGrp="1"/>
          </p:cNvSpPr>
          <p:nvPr>
            <p:ph type="body" idx="1"/>
          </p:nvPr>
        </p:nvSpPr>
        <p:spPr>
          <a:xfrm>
            <a:off x="1024128" y="1768156"/>
            <a:ext cx="4754880" cy="822960"/>
          </a:xfrm>
        </p:spPr>
        <p:txBody>
          <a:bodyPr/>
          <a:lstStyle/>
          <a:p>
            <a:r>
              <a:rPr lang="pl-PL" dirty="0"/>
              <a:t>Protokół rozprawy </a:t>
            </a:r>
          </a:p>
        </p:txBody>
      </p:sp>
      <p:sp>
        <p:nvSpPr>
          <p:cNvPr id="5" name="Symbol zastępczy zawartości 4"/>
          <p:cNvSpPr>
            <a:spLocks noGrp="1"/>
          </p:cNvSpPr>
          <p:nvPr>
            <p:ph sz="half" idx="2"/>
          </p:nvPr>
        </p:nvSpPr>
        <p:spPr>
          <a:xfrm>
            <a:off x="1024128" y="2591116"/>
            <a:ext cx="4754880" cy="3718244"/>
          </a:xfrm>
        </p:spPr>
        <p:txBody>
          <a:bodyPr>
            <a:normAutofit lnSpcReduction="10000"/>
          </a:bodyPr>
          <a:lstStyle/>
          <a:p>
            <a:pPr algn="just"/>
            <a:r>
              <a:rPr lang="pl-PL" dirty="0"/>
              <a:t>Art. 144 § 1Protokół rozprawy spisuje pracownik sekretariatu lub inna osoba upoważniona przez prezesa sądu.</a:t>
            </a:r>
          </a:p>
          <a:p>
            <a:pPr algn="just"/>
            <a:r>
              <a:rPr lang="pl-PL" dirty="0"/>
              <a:t>Art. 149 § 1 Protokół rozprawy oraz posiedzenia podpisują niezwłocznie </a:t>
            </a:r>
            <a:r>
              <a:rPr lang="pl-PL" b="1" dirty="0"/>
              <a:t>przewodniczący i protokolant </a:t>
            </a:r>
            <a:r>
              <a:rPr lang="pl-PL" b="1" i="1" dirty="0"/>
              <a:t>(tylko</a:t>
            </a:r>
            <a:r>
              <a:rPr lang="pl-PL" b="1" dirty="0"/>
              <a:t>!)</a:t>
            </a:r>
            <a:r>
              <a:rPr lang="pl-PL" dirty="0"/>
              <a:t>.</a:t>
            </a:r>
          </a:p>
          <a:p>
            <a:pPr algn="just"/>
            <a:r>
              <a:rPr lang="pl-PL" dirty="0"/>
              <a:t>art. 149 § 3 Jeżeli przewodniczący nie może podpisać protokołu, protokół podpisuje za niego jeden z członków składu orzekającego, zaznaczając przyczynę braku podpisu przewodniczącego.</a:t>
            </a:r>
          </a:p>
          <a:p>
            <a:pPr algn="just"/>
            <a:endParaRPr lang="pl-PL" dirty="0"/>
          </a:p>
        </p:txBody>
      </p:sp>
      <p:sp>
        <p:nvSpPr>
          <p:cNvPr id="6" name="Symbol zastępczy tekstu 5"/>
          <p:cNvSpPr>
            <a:spLocks noGrp="1"/>
          </p:cNvSpPr>
          <p:nvPr>
            <p:ph type="body" sz="quarter" idx="3"/>
          </p:nvPr>
        </p:nvSpPr>
        <p:spPr>
          <a:xfrm>
            <a:off x="6094476" y="1768156"/>
            <a:ext cx="4754880" cy="822960"/>
          </a:xfrm>
        </p:spPr>
        <p:txBody>
          <a:bodyPr/>
          <a:lstStyle/>
          <a:p>
            <a:r>
              <a:rPr lang="pl-PL" dirty="0"/>
              <a:t>Protokoły innych czynności procesowych </a:t>
            </a:r>
          </a:p>
        </p:txBody>
      </p:sp>
      <p:sp>
        <p:nvSpPr>
          <p:cNvPr id="7" name="Symbol zastępczy zawartości 6"/>
          <p:cNvSpPr>
            <a:spLocks noGrp="1"/>
          </p:cNvSpPr>
          <p:nvPr>
            <p:ph sz="quarter" idx="4"/>
          </p:nvPr>
        </p:nvSpPr>
        <p:spPr>
          <a:xfrm>
            <a:off x="5990888" y="2591116"/>
            <a:ext cx="4754880" cy="3718244"/>
          </a:xfrm>
        </p:spPr>
        <p:txBody>
          <a:bodyPr>
            <a:normAutofit/>
          </a:bodyPr>
          <a:lstStyle/>
          <a:p>
            <a:pPr algn="just"/>
            <a:r>
              <a:rPr lang="pl-PL" dirty="0"/>
              <a:t>art. 144 § 2 Inny protokół spisać może, poza osobami wymienionymi w § 1, osoba przybrana w charakterze protokolanta przez prowadzącego czynność lub sam przeprowadzający czynność.</a:t>
            </a:r>
          </a:p>
          <a:p>
            <a:pPr algn="just"/>
            <a:r>
              <a:rPr lang="pl-PL" dirty="0"/>
              <a:t>art. 150 § 1 Z wyjątkiem protokołu rozprawy lub posiedzenia protokół podpisują osoby </a:t>
            </a:r>
            <a:r>
              <a:rPr lang="pl-PL" b="1" u="sng" dirty="0"/>
              <a:t>biorące udział w czynności</a:t>
            </a:r>
            <a:r>
              <a:rPr lang="pl-PL" dirty="0"/>
              <a:t>. Przed podpisaniem należy go odczytać i uczynić o tym wzmiankę.</a:t>
            </a:r>
          </a:p>
          <a:p>
            <a:pPr algn="just"/>
            <a:endParaRPr lang="pl-PL" dirty="0"/>
          </a:p>
          <a:p>
            <a:pPr algn="just"/>
            <a:endParaRPr lang="pl-PL" dirty="0"/>
          </a:p>
        </p:txBody>
      </p:sp>
      <p:sp>
        <p:nvSpPr>
          <p:cNvPr id="8" name="pole tekstowe 7"/>
          <p:cNvSpPr txBox="1"/>
          <p:nvPr/>
        </p:nvSpPr>
        <p:spPr>
          <a:xfrm>
            <a:off x="4495799" y="0"/>
            <a:ext cx="769620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dirty="0"/>
              <a:t>Osoba sporządzająca protokół, która nie jest pracownikiem organu procesowego, przed przystąpieniem do protokołowania składa przyrzeczenie – art. 144 § 3 </a:t>
            </a:r>
          </a:p>
          <a:p>
            <a:pPr algn="just"/>
            <a:endParaRPr lang="pl-PL" dirty="0"/>
          </a:p>
          <a:p>
            <a:pPr algn="just"/>
            <a:r>
              <a:rPr lang="pl-PL" dirty="0"/>
              <a:t>Protokolant podlega wyłączeniu z tych samych przyczyn co sędzia – art. 146</a:t>
            </a:r>
          </a:p>
        </p:txBody>
      </p:sp>
    </p:spTree>
    <p:extLst>
      <p:ext uri="{BB962C8B-B14F-4D97-AF65-F5344CB8AC3E}">
        <p14:creationId xmlns:p14="http://schemas.microsoft.com/office/powerpoint/2010/main" val="1539863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16637" y="-540257"/>
            <a:ext cx="9720072" cy="1499616"/>
          </a:xfrm>
        </p:spPr>
        <p:txBody>
          <a:bodyPr/>
          <a:lstStyle/>
          <a:p>
            <a:r>
              <a:rPr lang="pl-PL" dirty="0"/>
              <a:t>Protokół</a:t>
            </a:r>
          </a:p>
        </p:txBody>
      </p:sp>
      <p:sp>
        <p:nvSpPr>
          <p:cNvPr id="3" name="Symbol zastępczy zawartości 2"/>
          <p:cNvSpPr>
            <a:spLocks noGrp="1"/>
          </p:cNvSpPr>
          <p:nvPr>
            <p:ph sz="half" idx="1"/>
          </p:nvPr>
        </p:nvSpPr>
        <p:spPr>
          <a:xfrm>
            <a:off x="226314" y="1066801"/>
            <a:ext cx="5376673" cy="5791200"/>
          </a:xfrm>
        </p:spPr>
        <p:txBody>
          <a:bodyPr>
            <a:normAutofit/>
          </a:bodyPr>
          <a:lstStyle/>
          <a:p>
            <a:pPr algn="just"/>
            <a:r>
              <a:rPr lang="pl-PL" b="1" dirty="0"/>
              <a:t>Art. 148 </a:t>
            </a:r>
            <a:r>
              <a:rPr lang="pl-PL" dirty="0"/>
              <a:t>§ 1. Protokół powinien zawierać:</a:t>
            </a:r>
          </a:p>
          <a:p>
            <a:pPr marL="128016" lvl="1" indent="0" algn="just">
              <a:buNone/>
            </a:pPr>
            <a:r>
              <a:rPr lang="pl-PL" dirty="0"/>
              <a:t>1)oznaczenie czynności, jej czasu i miejsca oraz osób w niej uczestniczących,</a:t>
            </a:r>
          </a:p>
          <a:p>
            <a:pPr marL="128016" lvl="1" indent="0" algn="just">
              <a:buNone/>
            </a:pPr>
            <a:r>
              <a:rPr lang="pl-PL" dirty="0"/>
              <a:t>2)przebieg czynności oraz oświadczenia i wnioski jej uczestników,</a:t>
            </a:r>
          </a:p>
          <a:p>
            <a:pPr marL="128016" lvl="1" indent="0" algn="just">
              <a:buNone/>
            </a:pPr>
            <a:r>
              <a:rPr lang="pl-PL" dirty="0"/>
              <a:t>3)wydane w toku czynności postanowienia i zarządzenia, a jeżeli postanowienie lub zarządzenie sporządzono osobno, wzmiankę o jego wydaniu,</a:t>
            </a:r>
          </a:p>
          <a:p>
            <a:pPr marL="128016" lvl="1" indent="0" algn="just">
              <a:buNone/>
            </a:pPr>
            <a:r>
              <a:rPr lang="pl-PL" dirty="0"/>
              <a:t>4)w miarę potrzeby stwierdzenie innych okoliczności dotyczących przebiegu czynności.</a:t>
            </a:r>
          </a:p>
          <a:p>
            <a:pPr marL="0" indent="-45720" algn="just">
              <a:buNone/>
            </a:pPr>
            <a:r>
              <a:rPr lang="pl-PL" dirty="0"/>
              <a:t>§ 2.Wyjaśnienia, zeznania, oświadczenia i wnioski oraz stwierdzenia określonych okoliczności przez organ prowadzący postępowanie </a:t>
            </a:r>
            <a:r>
              <a:rPr lang="pl-PL" b="1" u="sng" dirty="0"/>
              <a:t>zamieszcza się w protokole z możliwą dokładnością</a:t>
            </a:r>
            <a:r>
              <a:rPr lang="pl-PL" dirty="0"/>
              <a:t>. Osoby biorące udział w czynności </a:t>
            </a:r>
            <a:r>
              <a:rPr lang="pl-PL" b="1" u="sng" dirty="0"/>
              <a:t>mają prawo żądać zamieszczenia w protokole z pełną dokładnością wszystkiego, co dotyczy ich praw lub interesów</a:t>
            </a:r>
            <a:r>
              <a:rPr lang="pl-PL" dirty="0"/>
              <a:t>.</a:t>
            </a:r>
          </a:p>
          <a:p>
            <a:pPr marL="128016" lvl="1" indent="0" algn="just">
              <a:buNone/>
            </a:pPr>
            <a:endParaRPr lang="pl-PL" dirty="0"/>
          </a:p>
          <a:p>
            <a:pPr marL="0" indent="0" algn="just">
              <a:buNone/>
            </a:pPr>
            <a:endParaRPr lang="pl-PL" dirty="0"/>
          </a:p>
        </p:txBody>
      </p:sp>
      <p:sp>
        <p:nvSpPr>
          <p:cNvPr id="4" name="Symbol zastępczy zawartości 3"/>
          <p:cNvSpPr>
            <a:spLocks noGrp="1"/>
          </p:cNvSpPr>
          <p:nvPr>
            <p:ph sz="half" idx="2"/>
          </p:nvPr>
        </p:nvSpPr>
        <p:spPr>
          <a:xfrm>
            <a:off x="5695950" y="209551"/>
            <a:ext cx="6153150" cy="6486524"/>
          </a:xfrm>
        </p:spPr>
        <p:txBody>
          <a:bodyPr>
            <a:normAutofit/>
          </a:bodyPr>
          <a:lstStyle/>
          <a:p>
            <a:pPr algn="just"/>
            <a:r>
              <a:rPr lang="pl-PL" sz="2600" dirty="0"/>
              <a:t>Protokół jest (powinien być) wiernym odzwierciedleniem przeprowadzonej czynności. Dotyczy to zwłaszcza protokołów sporządzonych w postępowaniu przygotowawczym, które mogą zostać odczytane (na zasadach określonych w art. 389, 391 – 392) na rozprawie głównej. Sąd orzekając na posiedzeniu (np. art. 343) opiera się aktach postępowania przygotowawczego, w tym protokołach z przeprowadzonych czynności dowodowych. </a:t>
            </a:r>
          </a:p>
          <a:p>
            <a:pPr marL="173736" lvl="1" indent="0" algn="just">
              <a:buNone/>
            </a:pPr>
            <a:endParaRPr lang="pl-PL" sz="2200" dirty="0"/>
          </a:p>
          <a:p>
            <a:pPr algn="just"/>
            <a:endParaRPr lang="pl-PL" dirty="0"/>
          </a:p>
        </p:txBody>
      </p:sp>
      <p:sp>
        <p:nvSpPr>
          <p:cNvPr id="5" name="pole tekstowe 4"/>
          <p:cNvSpPr txBox="1"/>
          <p:nvPr/>
        </p:nvSpPr>
        <p:spPr>
          <a:xfrm>
            <a:off x="133350" y="6159639"/>
            <a:ext cx="12058650" cy="707886"/>
          </a:xfrm>
          <a:prstGeom prst="rect">
            <a:avLst/>
          </a:prstGeom>
          <a:noFill/>
        </p:spPr>
        <p:txBody>
          <a:bodyPr wrap="square" rtlCol="0">
            <a:spAutoFit/>
          </a:bodyPr>
          <a:lstStyle/>
          <a:p>
            <a:r>
              <a:rPr lang="pl-PL" sz="2000" b="1" dirty="0">
                <a:solidFill>
                  <a:srgbClr val="FF0000"/>
                </a:solidFill>
              </a:rPr>
              <a:t>W protokole nie wolno zastępować zapisu treści zeznań lub wyjaśnień odwoływaniem się do innych protokołów.</a:t>
            </a:r>
          </a:p>
        </p:txBody>
      </p:sp>
    </p:spTree>
    <p:extLst>
      <p:ext uri="{BB962C8B-B14F-4D97-AF65-F5344CB8AC3E}">
        <p14:creationId xmlns:p14="http://schemas.microsoft.com/office/powerpoint/2010/main" val="25896535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Notatka urzędowa </a:t>
            </a:r>
          </a:p>
        </p:txBody>
      </p:sp>
      <p:sp>
        <p:nvSpPr>
          <p:cNvPr id="3" name="Symbol zastępczy zawartości 2"/>
          <p:cNvSpPr>
            <a:spLocks noGrp="1"/>
          </p:cNvSpPr>
          <p:nvPr>
            <p:ph idx="1"/>
          </p:nvPr>
        </p:nvSpPr>
        <p:spPr/>
        <p:txBody>
          <a:bodyPr/>
          <a:lstStyle/>
          <a:p>
            <a:pPr algn="just"/>
            <a:r>
              <a:rPr lang="pl-PL" dirty="0"/>
              <a:t>Dokument relacjonujący treść i formę czynności niebędący protokołem. Spisuje się ją jeżeli nie jest wymagane sporządzenie protokołu. </a:t>
            </a:r>
          </a:p>
          <a:p>
            <a:pPr algn="just"/>
            <a:r>
              <a:rPr lang="pl-PL" dirty="0"/>
              <a:t>Ważne: art. 393 § 1 </a:t>
            </a:r>
            <a:r>
              <a:rPr lang="pl-PL" dirty="0" err="1"/>
              <a:t>zd</a:t>
            </a:r>
            <a:r>
              <a:rPr lang="pl-PL" dirty="0"/>
              <a:t>. 2  Nie wolno jednak odczytywać notatek dotyczących czynności, z których wymagane jest sporządzenie protokołu. </a:t>
            </a:r>
          </a:p>
          <a:p>
            <a:pPr algn="just"/>
            <a:r>
              <a:rPr lang="pl-PL" dirty="0"/>
              <a:t>Notatka urzędowa nie może być podstawą do kwestionowania wiarygodności wyjaśnień oskarżonego. </a:t>
            </a:r>
          </a:p>
          <a:p>
            <a:pPr algn="just"/>
            <a:r>
              <a:rPr lang="pl-PL" dirty="0"/>
              <a:t>Sporządza się ją np. z </a:t>
            </a:r>
            <a:r>
              <a:rPr lang="pl-PL" dirty="0" err="1"/>
              <a:t>pozaprocesowego</a:t>
            </a:r>
            <a:r>
              <a:rPr lang="pl-PL" dirty="0"/>
              <a:t> rozpytania przyszłego świadka czy podejrzanego </a:t>
            </a:r>
          </a:p>
        </p:txBody>
      </p:sp>
    </p:spTree>
    <p:extLst>
      <p:ext uri="{BB962C8B-B14F-4D97-AF65-F5344CB8AC3E}">
        <p14:creationId xmlns:p14="http://schemas.microsoft.com/office/powerpoint/2010/main" val="23187446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319278" y="674686"/>
            <a:ext cx="4754880" cy="822960"/>
          </a:xfrm>
        </p:spPr>
        <p:txBody>
          <a:bodyPr>
            <a:normAutofit fontScale="92500"/>
          </a:bodyPr>
          <a:lstStyle/>
          <a:p>
            <a:pPr algn="ctr"/>
            <a:r>
              <a:rPr lang="pl-PL" sz="3600" dirty="0">
                <a:solidFill>
                  <a:schemeClr val="tx1"/>
                </a:solidFill>
              </a:rPr>
              <a:t>STENOGRAM – art. 145 </a:t>
            </a:r>
            <a:endParaRPr lang="pl-PL" dirty="0">
              <a:solidFill>
                <a:schemeClr val="tx1"/>
              </a:solidFill>
            </a:endParaRPr>
          </a:p>
        </p:txBody>
      </p:sp>
      <p:sp>
        <p:nvSpPr>
          <p:cNvPr id="6" name="Symbol zastępczy zawartości 5"/>
          <p:cNvSpPr>
            <a:spLocks noGrp="1"/>
          </p:cNvSpPr>
          <p:nvPr>
            <p:ph sz="half" idx="2"/>
          </p:nvPr>
        </p:nvSpPr>
        <p:spPr>
          <a:xfrm>
            <a:off x="319278" y="1800225"/>
            <a:ext cx="4754880" cy="4432935"/>
          </a:xfrm>
        </p:spPr>
        <p:txBody>
          <a:bodyPr/>
          <a:lstStyle/>
          <a:p>
            <a:pPr algn="just"/>
            <a:r>
              <a:rPr lang="pl-PL" dirty="0"/>
              <a:t>§ 1. Jeżeli czynność procesową utrwala się za pomocą stenogramu, protokół można ograniczyć do zapisu najbardziej istotnych oświadczeń osób biorących w niej udział. Stenograf przekłada stenogram na pismo zwykłe, przy czym czyni wzmiankę, jakim posługiwał się systemem; pierwopis stenogramu oraz jego przekład stają się załącznikami do protokołu.</a:t>
            </a:r>
          </a:p>
          <a:p>
            <a:pPr algn="just"/>
            <a:endParaRPr lang="pl-PL" dirty="0"/>
          </a:p>
        </p:txBody>
      </p:sp>
      <p:sp>
        <p:nvSpPr>
          <p:cNvPr id="7" name="Symbol zastępczy tekstu 6"/>
          <p:cNvSpPr>
            <a:spLocks noGrp="1"/>
          </p:cNvSpPr>
          <p:nvPr>
            <p:ph type="body" sz="quarter" idx="3"/>
          </p:nvPr>
        </p:nvSpPr>
        <p:spPr>
          <a:xfrm>
            <a:off x="5074157" y="674686"/>
            <a:ext cx="6955917" cy="822960"/>
          </a:xfrm>
        </p:spPr>
        <p:txBody>
          <a:bodyPr>
            <a:noAutofit/>
          </a:bodyPr>
          <a:lstStyle/>
          <a:p>
            <a:pPr algn="ctr"/>
            <a:r>
              <a:rPr lang="pl-PL" sz="3600" dirty="0">
                <a:solidFill>
                  <a:schemeClr val="tx1"/>
                </a:solidFill>
              </a:rPr>
              <a:t>REJESTRACJA OBRAZU LUB DŹWIĘKU – art. 147</a:t>
            </a:r>
          </a:p>
        </p:txBody>
      </p:sp>
      <p:sp>
        <p:nvSpPr>
          <p:cNvPr id="8" name="Symbol zastępczy zawartości 7"/>
          <p:cNvSpPr>
            <a:spLocks noGrp="1"/>
          </p:cNvSpPr>
          <p:nvPr>
            <p:ph sz="quarter" idx="4"/>
          </p:nvPr>
        </p:nvSpPr>
        <p:spPr>
          <a:xfrm>
            <a:off x="5074159" y="1695451"/>
            <a:ext cx="6955916" cy="5086350"/>
          </a:xfrm>
        </p:spPr>
        <p:txBody>
          <a:bodyPr>
            <a:normAutofit fontScale="92500" lnSpcReduction="10000"/>
          </a:bodyPr>
          <a:lstStyle/>
          <a:p>
            <a:pPr algn="just"/>
            <a:r>
              <a:rPr lang="pl-PL" dirty="0"/>
              <a:t>§ 1Przebieg czynności protokołowanych może być utrwalony ponadto za pomocą urządzenia rejestrującego obraz lub dźwięk, o czym należy przed uruchomieniem urządzenia uprzedzić osoby uczestniczące w czynności.</a:t>
            </a:r>
          </a:p>
          <a:p>
            <a:pPr algn="just"/>
            <a:r>
              <a:rPr lang="pl-PL" dirty="0"/>
              <a:t>§ 2.Przesłuchanie świadka lub biegłego utrwala się za pomocą urządzenia rejestrującego obraz i dźwięk, gdy:</a:t>
            </a:r>
          </a:p>
          <a:p>
            <a:pPr lvl="1" algn="just"/>
            <a:r>
              <a:rPr lang="pl-PL" dirty="0"/>
              <a:t>1)zachodzi niebezpieczeństwo, że przesłuchanie tej osoby nie będzie możliwe w dalszym postępowaniu,</a:t>
            </a:r>
          </a:p>
          <a:p>
            <a:pPr lvl="1" algn="just"/>
            <a:r>
              <a:rPr lang="pl-PL" dirty="0"/>
              <a:t>2)przesłuchanie następuje w trybie określonym w art. 396.</a:t>
            </a:r>
          </a:p>
          <a:p>
            <a:pPr algn="just"/>
            <a:r>
              <a:rPr lang="pl-PL" dirty="0"/>
              <a:t>§ 2a.Przesłuchanie pokrzywdzonego, o którym mowa w art. 185a i art. 185c, oraz świadka, o którym mowa w art. 185b, utrwala się za pomocą urządzenia rejestrującego obraz i dźwięk.</a:t>
            </a:r>
          </a:p>
          <a:p>
            <a:pPr algn="just"/>
            <a:r>
              <a:rPr lang="pl-PL" dirty="0"/>
              <a:t>§ 3.Jeżeli czynność procesową utrwala się za pomocą urządzenia rejestrującego obraz lub dźwięk, protokół można ograniczyć do zapisu najbardziej istotnych oświadczeń osób biorących w niej udział. Zapis obrazu lub dźwięku, a także przekład zapisu dźwięku stają się załącznikami do protokołu.</a:t>
            </a:r>
          </a:p>
          <a:p>
            <a:pPr algn="just"/>
            <a:endParaRPr lang="pl-PL" dirty="0"/>
          </a:p>
        </p:txBody>
      </p:sp>
    </p:spTree>
    <p:extLst>
      <p:ext uri="{BB962C8B-B14F-4D97-AF65-F5344CB8AC3E}">
        <p14:creationId xmlns:p14="http://schemas.microsoft.com/office/powerpoint/2010/main" val="34288784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0"/>
            <a:ext cx="9720072" cy="1499616"/>
          </a:xfrm>
        </p:spPr>
        <p:txBody>
          <a:bodyPr/>
          <a:lstStyle/>
          <a:p>
            <a:r>
              <a:rPr lang="pl-PL" dirty="0"/>
              <a:t>Dostęp do akt postępowania </a:t>
            </a:r>
          </a:p>
        </p:txBody>
      </p:sp>
      <p:sp>
        <p:nvSpPr>
          <p:cNvPr id="4" name="Symbol zastępczy tekstu 3"/>
          <p:cNvSpPr>
            <a:spLocks noGrp="1"/>
          </p:cNvSpPr>
          <p:nvPr>
            <p:ph type="body" idx="1"/>
          </p:nvPr>
        </p:nvSpPr>
        <p:spPr>
          <a:xfrm>
            <a:off x="1024128" y="1356676"/>
            <a:ext cx="4754880" cy="822960"/>
          </a:xfrm>
        </p:spPr>
        <p:txBody>
          <a:bodyPr/>
          <a:lstStyle/>
          <a:p>
            <a:r>
              <a:rPr lang="pl-PL" dirty="0"/>
              <a:t>Postępowanie przygotowawcze	</a:t>
            </a:r>
          </a:p>
        </p:txBody>
      </p:sp>
      <p:sp>
        <p:nvSpPr>
          <p:cNvPr id="5" name="Symbol zastępczy zawartości 4"/>
          <p:cNvSpPr>
            <a:spLocks noGrp="1"/>
          </p:cNvSpPr>
          <p:nvPr>
            <p:ph sz="half" idx="2"/>
          </p:nvPr>
        </p:nvSpPr>
        <p:spPr>
          <a:xfrm>
            <a:off x="390525" y="2286000"/>
            <a:ext cx="6433062" cy="4343400"/>
          </a:xfrm>
        </p:spPr>
        <p:txBody>
          <a:bodyPr>
            <a:normAutofit fontScale="77500" lnSpcReduction="20000"/>
          </a:bodyPr>
          <a:lstStyle/>
          <a:p>
            <a:pPr algn="just"/>
            <a:r>
              <a:rPr lang="pl-PL" dirty="0"/>
              <a:t>156 § 5 </a:t>
            </a:r>
            <a:r>
              <a:rPr lang="pl-PL" b="1" dirty="0"/>
              <a:t>Jeżeli nie zachodzi potrzeba zabezpieczenia prawidłowego toku postępowania lub ochrony ważnego interesu państwa</a:t>
            </a:r>
            <a:r>
              <a:rPr lang="pl-PL" dirty="0"/>
              <a:t>, w toku postępowania przygotowawczego stronom, obrońcom, pełnomocnikom i przedstawicielom ustawowym udostępnia się akta, umożliwia sporządzanie odpisów lub kopii oraz wydaje odpłatnie uwierzytelnione odpisy lub kopie; prawo to przysługuje stronom także po zakończeniu postępowania przygotowawczego. W przedmiocie udostępnienia akt, sporządzenia odpisów lub kopii lub wydania uwierzytelnionych odpisów lub kopii </a:t>
            </a:r>
            <a:r>
              <a:rPr lang="pl-PL" b="1" u="sng" dirty="0"/>
              <a:t>prowadzący postępowanie przygotowawcze wydaje zarządzenie</a:t>
            </a:r>
            <a:r>
              <a:rPr lang="pl-PL" dirty="0"/>
              <a:t>. </a:t>
            </a:r>
          </a:p>
          <a:p>
            <a:pPr algn="just"/>
            <a:r>
              <a:rPr lang="pl-PL" dirty="0"/>
              <a:t>W wypadku odmowy udostępnienia akt pokrzywdzonemu na jego wniosek należy poinformować go o możliwości udostępnienia mu akt w późniejszym terminie. </a:t>
            </a:r>
            <a:r>
              <a:rPr lang="pl-PL" b="1" dirty="0"/>
              <a:t>Z chwilą powiadomienia podejrzanego lub obrońcy o terminie końcowego zaznajomienia z materiałami postępowania przygotowawczego pokrzywdzonemu, jego pełnomocnikowi lub przedstawicielowi ustawowemu nie można odmówić udostępnienia akt, umożliwienia sporządzania odpisów lub kopii oraz wydania odpisów lub kopii</a:t>
            </a:r>
            <a:r>
              <a:rPr lang="pl-PL" dirty="0"/>
              <a:t>. Za zgodą prokuratora akta w toku postępowania przygotowawczego mogą być w wyjątkowych wypadkach udostępnione innym osobom. Prokurator może udostępnić akta w postaci elektronicznej.</a:t>
            </a:r>
          </a:p>
        </p:txBody>
      </p:sp>
      <p:sp>
        <p:nvSpPr>
          <p:cNvPr id="6" name="Symbol zastępczy tekstu 5"/>
          <p:cNvSpPr>
            <a:spLocks noGrp="1"/>
          </p:cNvSpPr>
          <p:nvPr>
            <p:ph type="body" sz="quarter" idx="3"/>
          </p:nvPr>
        </p:nvSpPr>
        <p:spPr>
          <a:xfrm>
            <a:off x="7067213" y="1356676"/>
            <a:ext cx="4754880" cy="822960"/>
          </a:xfrm>
        </p:spPr>
        <p:txBody>
          <a:bodyPr/>
          <a:lstStyle/>
          <a:p>
            <a:r>
              <a:rPr lang="pl-PL" dirty="0"/>
              <a:t>Postępowanie sądowe </a:t>
            </a:r>
          </a:p>
        </p:txBody>
      </p:sp>
      <p:sp>
        <p:nvSpPr>
          <p:cNvPr id="7" name="Symbol zastępczy zawartości 6"/>
          <p:cNvSpPr>
            <a:spLocks noGrp="1"/>
          </p:cNvSpPr>
          <p:nvPr>
            <p:ph sz="quarter" idx="4"/>
          </p:nvPr>
        </p:nvSpPr>
        <p:spPr>
          <a:xfrm>
            <a:off x="7067213" y="2286000"/>
            <a:ext cx="4754880" cy="4023360"/>
          </a:xfrm>
        </p:spPr>
        <p:txBody>
          <a:bodyPr>
            <a:normAutofit/>
          </a:bodyPr>
          <a:lstStyle/>
          <a:p>
            <a:pPr algn="just"/>
            <a:r>
              <a:rPr lang="pl-PL" dirty="0"/>
              <a:t>art. 156 §  1 </a:t>
            </a:r>
          </a:p>
          <a:p>
            <a:pPr algn="just"/>
            <a:r>
              <a:rPr lang="pl-PL" b="1" dirty="0"/>
              <a:t>Stronom, obrońcom, pełnomocnikom i przedstawicielom ustawowym </a:t>
            </a:r>
            <a:r>
              <a:rPr lang="pl-PL" b="1" u="sng" dirty="0">
                <a:solidFill>
                  <a:srgbClr val="FF0000"/>
                </a:solidFill>
              </a:rPr>
              <a:t>udostępnia się akta</a:t>
            </a:r>
            <a:r>
              <a:rPr lang="pl-PL" dirty="0"/>
              <a:t> sprawy sądowej oraz daje możność sporządzenia z nich odpisów lub kopii. Za zgodą prezesa sądu akta te mogą być udostępnione również innym osobom. Informacje o aktach sprawy mogą być udostępnione także za pomocą systemu teleinformatycznego, jeżeli względy techniczne nie stoją temu na przeszkodzie.</a:t>
            </a:r>
          </a:p>
        </p:txBody>
      </p:sp>
    </p:spTree>
    <p:extLst>
      <p:ext uri="{BB962C8B-B14F-4D97-AF65-F5344CB8AC3E}">
        <p14:creationId xmlns:p14="http://schemas.microsoft.com/office/powerpoint/2010/main" val="6038175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normAutofit/>
          </a:bodyPr>
          <a:lstStyle/>
          <a:p>
            <a:r>
              <a:rPr lang="pl-PL" sz="4800" dirty="0"/>
              <a:t>Dostęp do akt postępowania</a:t>
            </a:r>
          </a:p>
        </p:txBody>
      </p:sp>
      <p:sp>
        <p:nvSpPr>
          <p:cNvPr id="3" name="Symbol zastępczy tekstu 2"/>
          <p:cNvSpPr>
            <a:spLocks noGrp="1"/>
          </p:cNvSpPr>
          <p:nvPr>
            <p:ph type="body" idx="1"/>
          </p:nvPr>
        </p:nvSpPr>
        <p:spPr>
          <a:xfrm>
            <a:off x="1024128" y="1953494"/>
            <a:ext cx="4754880" cy="822960"/>
          </a:xfrm>
        </p:spPr>
        <p:txBody>
          <a:bodyPr/>
          <a:lstStyle/>
          <a:p>
            <a:r>
              <a:rPr lang="pl-PL" dirty="0"/>
              <a:t>Postępowanie przygotowawcze	</a:t>
            </a:r>
          </a:p>
        </p:txBody>
      </p:sp>
      <p:sp>
        <p:nvSpPr>
          <p:cNvPr id="4" name="Symbol zastępczy zawartości 3"/>
          <p:cNvSpPr>
            <a:spLocks noGrp="1"/>
          </p:cNvSpPr>
          <p:nvPr>
            <p:ph sz="half" idx="2"/>
          </p:nvPr>
        </p:nvSpPr>
        <p:spPr>
          <a:xfrm>
            <a:off x="275302" y="2776453"/>
            <a:ext cx="6744929" cy="3932367"/>
          </a:xfrm>
        </p:spPr>
        <p:txBody>
          <a:bodyPr>
            <a:normAutofit fontScale="85000" lnSpcReduction="20000"/>
          </a:bodyPr>
          <a:lstStyle/>
          <a:p>
            <a:pPr algn="just"/>
            <a:r>
              <a:rPr lang="pl-PL" dirty="0"/>
              <a:t>Zasada – jawność dostępu do akt postępowania przygotowawczego </a:t>
            </a:r>
          </a:p>
          <a:p>
            <a:pPr algn="just"/>
            <a:r>
              <a:rPr lang="pl-PL" dirty="0"/>
              <a:t>Można odmówić dostępu do akt:</a:t>
            </a:r>
          </a:p>
          <a:p>
            <a:pPr lvl="1" algn="just"/>
            <a:r>
              <a:rPr lang="pl-PL" dirty="0"/>
              <a:t>gdy zachodzi potrzeba zabezpieczenia prawidłowego toku postępowania </a:t>
            </a:r>
          </a:p>
          <a:p>
            <a:pPr lvl="1" algn="just"/>
            <a:r>
              <a:rPr lang="pl-PL" dirty="0"/>
              <a:t>konieczność ochrony ważnego interesu państwa </a:t>
            </a:r>
          </a:p>
          <a:p>
            <a:pPr algn="just"/>
            <a:r>
              <a:rPr lang="pl-PL" dirty="0"/>
              <a:t>Po wydaniu postanowienia o umorzeniu/odmowie wszczęcia postępowania przygotowawczego osoby, które mogą złożyć zażalenie mogą również zapoznać się z aktami – art. 306 § 1b</a:t>
            </a:r>
          </a:p>
          <a:p>
            <a:pPr algn="just"/>
            <a:r>
              <a:rPr lang="pl-PL" dirty="0"/>
              <a:t>Pokrzywdzonemu nie można odmówić dostępu do akt postępowania, gdy wyznaczono termin końcowego zaznajomienia podejrzanego z aktami sprawy – por. art. 321 </a:t>
            </a:r>
          </a:p>
          <a:p>
            <a:pPr algn="just"/>
            <a:r>
              <a:rPr lang="pl-PL" dirty="0"/>
              <a:t>ważne – art. 157 § 3 Nie można odmówić stronie zezwolenia na sporządzenie odpisu protokołu czynności, w której strona uczestniczyła lub miała prawo uczestniczyć, jak również dokumentu pochodzącego od niej lub sporządzonego z jej udziałem.</a:t>
            </a:r>
          </a:p>
        </p:txBody>
      </p:sp>
      <p:sp>
        <p:nvSpPr>
          <p:cNvPr id="5" name="Symbol zastępczy tekstu 4"/>
          <p:cNvSpPr>
            <a:spLocks noGrp="1"/>
          </p:cNvSpPr>
          <p:nvPr>
            <p:ph type="body" sz="quarter" idx="3"/>
          </p:nvPr>
        </p:nvSpPr>
        <p:spPr>
          <a:xfrm>
            <a:off x="7131430" y="1953494"/>
            <a:ext cx="4754880" cy="822960"/>
          </a:xfrm>
        </p:spPr>
        <p:txBody>
          <a:bodyPr/>
          <a:lstStyle/>
          <a:p>
            <a:r>
              <a:rPr lang="pl-PL" dirty="0"/>
              <a:t>Postępowanie sądowe </a:t>
            </a:r>
          </a:p>
        </p:txBody>
      </p:sp>
      <p:sp>
        <p:nvSpPr>
          <p:cNvPr id="6" name="Symbol zastępczy zawartości 5"/>
          <p:cNvSpPr>
            <a:spLocks noGrp="1"/>
          </p:cNvSpPr>
          <p:nvPr>
            <p:ph sz="quarter" idx="4"/>
          </p:nvPr>
        </p:nvSpPr>
        <p:spPr>
          <a:xfrm>
            <a:off x="7131430" y="2776454"/>
            <a:ext cx="4754880" cy="3341572"/>
          </a:xfrm>
        </p:spPr>
        <p:txBody>
          <a:bodyPr/>
          <a:lstStyle/>
          <a:p>
            <a:pPr algn="just"/>
            <a:r>
              <a:rPr lang="pl-PL" dirty="0"/>
              <a:t>Zasada – udostępnianie akt</a:t>
            </a:r>
          </a:p>
          <a:p>
            <a:pPr algn="just"/>
            <a:r>
              <a:rPr lang="pl-PL" dirty="0"/>
              <a:t>Jawność wewnętrzna postępowania</a:t>
            </a:r>
          </a:p>
          <a:p>
            <a:pPr algn="just"/>
            <a:r>
              <a:rPr lang="pl-PL" dirty="0"/>
              <a:t>Nie można odmówić stronom dostępu do akt sprawy sądowej (tj. w po wniesieniu aktu oskarżenia/innej skargi oskarżycielskiej)</a:t>
            </a:r>
          </a:p>
        </p:txBody>
      </p:sp>
      <p:sp>
        <p:nvSpPr>
          <p:cNvPr id="8" name="pole tekstowe 7"/>
          <p:cNvSpPr txBox="1"/>
          <p:nvPr/>
        </p:nvSpPr>
        <p:spPr>
          <a:xfrm>
            <a:off x="7374194" y="5231493"/>
            <a:ext cx="4623315"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u="sng" dirty="0"/>
              <a:t>Art.159.Na odmowę udostępnienia akt w postępowaniu przygotowawczym przysługuje stronom zażalenie; na zarządzenie prokuratora </a:t>
            </a:r>
            <a:r>
              <a:rPr lang="pl-PL" b="1" u="sng" dirty="0">
                <a:solidFill>
                  <a:srgbClr val="FF0000"/>
                </a:solidFill>
              </a:rPr>
              <a:t>zażalenie przysługuje do sądu</a:t>
            </a:r>
            <a:r>
              <a:rPr lang="pl-PL" u="sng" dirty="0"/>
              <a:t>.</a:t>
            </a:r>
          </a:p>
        </p:txBody>
      </p:sp>
    </p:spTree>
    <p:extLst>
      <p:ext uri="{BB962C8B-B14F-4D97-AF65-F5344CB8AC3E}">
        <p14:creationId xmlns:p14="http://schemas.microsoft.com/office/powerpoint/2010/main" val="3264158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Czynności procesowe</a:t>
            </a:r>
          </a:p>
        </p:txBody>
      </p:sp>
    </p:spTree>
    <p:extLst>
      <p:ext uri="{BB962C8B-B14F-4D97-AF65-F5344CB8AC3E}">
        <p14:creationId xmlns:p14="http://schemas.microsoft.com/office/powerpoint/2010/main" val="30346849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fontScale="90000"/>
          </a:bodyPr>
          <a:lstStyle/>
          <a:p>
            <a:r>
              <a:rPr lang="pl-PL" dirty="0"/>
              <a:t>Dostęp do akt postępowania a tymczasowe aresztowanie </a:t>
            </a:r>
          </a:p>
        </p:txBody>
      </p:sp>
      <p:sp>
        <p:nvSpPr>
          <p:cNvPr id="8" name="Symbol zastępczy zawartości 7"/>
          <p:cNvSpPr>
            <a:spLocks noGrp="1"/>
          </p:cNvSpPr>
          <p:nvPr>
            <p:ph idx="1"/>
          </p:nvPr>
        </p:nvSpPr>
        <p:spPr>
          <a:xfrm>
            <a:off x="353961" y="2286000"/>
            <a:ext cx="11602065" cy="4419600"/>
          </a:xfrm>
        </p:spPr>
        <p:txBody>
          <a:bodyPr>
            <a:normAutofit lnSpcReduction="10000"/>
          </a:bodyPr>
          <a:lstStyle/>
          <a:p>
            <a:pPr algn="just"/>
            <a:r>
              <a:rPr lang="pl-PL" dirty="0"/>
              <a:t>1. art. 156 §5a W razie złożenia w toku postępowania przygotowawczego wniosku o zastosowanie albo przedłużenie tymczasowego aresztowania podejrzanemu i jego obrońcy udostępnia się niezwłocznie akta sprawy w części zawierającej treść dowodów dołączonych do wniosku, z wyłączeniem dowodów z zeznań świadków, o których mowa w art. 250 § 2b.</a:t>
            </a:r>
          </a:p>
          <a:p>
            <a:pPr algn="just"/>
            <a:r>
              <a:rPr lang="pl-PL" dirty="0"/>
              <a:t>2. art. 249a § 1 Podstawę orzeczenia o zastosowaniu lub przedłużeniu tymczasowego aresztowania mogą stanowić ustalenia poczynione na podstawie:</a:t>
            </a:r>
          </a:p>
          <a:p>
            <a:pPr lvl="1" algn="just"/>
            <a:r>
              <a:rPr lang="pl-PL" dirty="0"/>
              <a:t>1)dowodów jawnych dla oskarżonego i jego obrońcy,</a:t>
            </a:r>
          </a:p>
          <a:p>
            <a:pPr lvl="1" algn="just"/>
            <a:r>
              <a:rPr lang="pl-PL" dirty="0"/>
              <a:t>2)dowodów z zeznań świadków, o których mowa w art. 250 § 2b.</a:t>
            </a:r>
          </a:p>
          <a:p>
            <a:pPr algn="just"/>
            <a:r>
              <a:rPr lang="pl-PL" dirty="0"/>
              <a:t>§ 2. Sąd, uprzedzając o tym prokuratora, uwzględnia z urzędu także okoliczności, których prokurator nie ujawnił, po ich ujawnieniu na posiedzeniu, jeżeli są one korzystne dla oskarżonego.</a:t>
            </a:r>
          </a:p>
          <a:p>
            <a:pPr algn="just"/>
            <a:r>
              <a:rPr lang="pl-PL" dirty="0"/>
              <a:t>3. art. 250 § 2b Jeżeli zachodzi uzasadniona obawa niebezpieczeństwa dla życia, zdrowia albo wolności świadka lub osoby dla niego najbliższej, prokurator dołącza do wniosku, o którym mowa w § 2a, w wyodrębnionym zbiorze dokumentów, dowody z zeznań świadka, których nie udostępnia się oskarżonemu i jego obrońcy.</a:t>
            </a:r>
          </a:p>
        </p:txBody>
      </p:sp>
    </p:spTree>
    <p:extLst>
      <p:ext uri="{BB962C8B-B14F-4D97-AF65-F5344CB8AC3E}">
        <p14:creationId xmlns:p14="http://schemas.microsoft.com/office/powerpoint/2010/main" val="449623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Dostęp do akt postępowania a tymczasowe aresztowanie</a:t>
            </a:r>
          </a:p>
        </p:txBody>
      </p:sp>
      <p:sp>
        <p:nvSpPr>
          <p:cNvPr id="3" name="Symbol zastępczy zawartości 2"/>
          <p:cNvSpPr>
            <a:spLocks noGrp="1"/>
          </p:cNvSpPr>
          <p:nvPr>
            <p:ph idx="1"/>
          </p:nvPr>
        </p:nvSpPr>
        <p:spPr>
          <a:xfrm>
            <a:off x="1024128" y="2286000"/>
            <a:ext cx="10705756" cy="4023360"/>
          </a:xfrm>
        </p:spPr>
        <p:txBody>
          <a:bodyPr>
            <a:normAutofit fontScale="92500" lnSpcReduction="20000"/>
          </a:bodyPr>
          <a:lstStyle/>
          <a:p>
            <a:pPr algn="just"/>
            <a:r>
              <a:rPr lang="pl-PL" dirty="0"/>
              <a:t>Wbrew twierdzeniom ustawodawcy obecnie – w dalszym ciągu, poza okresem między 1.07.2015 a 14.04.2016 r. – istnieje możliwość stosowania w postępowaniu przygotowawczym tymczasowego aresztowania na podstawie materiałów z którymi obrońca podejrzanego i sam podejrzany nie mieli możliwości się zapoznać. Brak znajomości utajnionych przez prokuratora materiałów utrudnia efektywne kwestionowanie podstaw zastosowania tymczasowego aresztowania – por. art. 249 § 1 i art. 258 § 1 – 3 k.p.k. </a:t>
            </a:r>
          </a:p>
          <a:p>
            <a:pPr lvl="1" algn="just"/>
            <a:r>
              <a:rPr lang="pl-PL" i="1" dirty="0"/>
              <a:t>W jaki sposób podejrzany np. ma kwestionować to, że nie nakłaniał nikogo do składania fałszywych zeznań skoro nie wie, na podstawie czyich zeznań organ prowadzący postępowanie przygotowawcze doszedł do przekonania, że zachodzi przesłanka z art. 249 § 1 pkt 2?</a:t>
            </a:r>
          </a:p>
          <a:p>
            <a:pPr algn="just"/>
            <a:r>
              <a:rPr lang="pl-PL" dirty="0"/>
              <a:t>Przesłanki utajnienia części akt postępowania są bardzo ogólnie i nieprecyzyjne. Co więcej w całości pozostają niejawne protokoły z art. 250 § 2b i nie sporządza się z nich zanonimizowanych odpisów dla podejrzanego i jego obrońcy. Tożsame przesłanki utajnienia danych świadka ustawodawca wprowadził w przypadku świadka anonimowego – art. 184 – ale wówczas podejrzany może zapoznać się z zanonimizowanymi protokołami oraz złożyć zażalenie na podstawienie o animizacji. </a:t>
            </a:r>
          </a:p>
          <a:p>
            <a:pPr marL="0" indent="0" algn="just">
              <a:buNone/>
            </a:pPr>
            <a:r>
              <a:rPr lang="pl-PL" dirty="0"/>
              <a:t>W przypadku, o którym mowa w art. 250 § 2b jest pozbawiony takich możliwości. </a:t>
            </a:r>
          </a:p>
        </p:txBody>
      </p:sp>
    </p:spTree>
    <p:extLst>
      <p:ext uri="{BB962C8B-B14F-4D97-AF65-F5344CB8AC3E}">
        <p14:creationId xmlns:p14="http://schemas.microsoft.com/office/powerpoint/2010/main" val="176009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363793"/>
            <a:ext cx="10902401" cy="1499616"/>
          </a:xfrm>
        </p:spPr>
        <p:txBody>
          <a:bodyPr>
            <a:normAutofit/>
          </a:bodyPr>
          <a:lstStyle/>
          <a:p>
            <a:r>
              <a:rPr lang="pl-PL" sz="4400" dirty="0"/>
              <a:t>Wyrok TK z 3.06.2007 r., K 42/07</a:t>
            </a:r>
          </a:p>
        </p:txBody>
      </p:sp>
      <p:sp>
        <p:nvSpPr>
          <p:cNvPr id="3" name="Symbol zastępczy zawartości 2"/>
          <p:cNvSpPr>
            <a:spLocks noGrp="1"/>
          </p:cNvSpPr>
          <p:nvPr>
            <p:ph idx="1"/>
          </p:nvPr>
        </p:nvSpPr>
        <p:spPr>
          <a:xfrm>
            <a:off x="0" y="1052052"/>
            <a:ext cx="11926529" cy="5584722"/>
          </a:xfrm>
        </p:spPr>
        <p:txBody>
          <a:bodyPr>
            <a:normAutofit fontScale="92500" lnSpcReduction="10000"/>
          </a:bodyPr>
          <a:lstStyle/>
          <a:p>
            <a:pPr algn="just"/>
            <a:r>
              <a:rPr lang="pl-PL" dirty="0"/>
              <a:t>Trybunał Konstytucyjny stwierdzał również, że prawo do obrony nie jest prawem absolutnym. Ograniczenia tego prawa podlegają ocenie przez pryzmat art. 31 ust. 3 Konstytucji, który formułuje kumulatywnie ujęte przesłanki dopuszczalności ograniczeń w korzystaniu z konstytucyjnych praw i wolności. Są to: ustawowa forma ograniczenia, istnienie w państwie demokratycznym konieczności wprowadzenia ograniczenia, funkcjonalny związek ograniczenia z realizacją wskazanych w art. 31 ust. 3 wartości (bezpieczeństwo państwa, porządek publiczny, ochrona środowiska, zdrowia i moralności publicznej, wolności i praw innych osób) oraz zakaz naruszania istoty danego prawa lub wolności. (…)</a:t>
            </a:r>
          </a:p>
          <a:p>
            <a:pPr algn="just"/>
            <a:r>
              <a:rPr lang="pl-PL" dirty="0"/>
              <a:t>W związku z powyższym, Trybunał Konstytucyjny uznaje, że co do zasady słusznie postępowanie przygotowawcze - odmiennie niż postępowanie sądowe - nie jest oparte na zasadzie pełnej jawności akt sprawy (por. art. 156 § 1 k.p.k. "Stronom (...), obrońcom, pełnomocnikom i przedstawicielom ustawowym udostępnia się akta sprawy sądowej i daje możność sporządzenia z nich odpisów"). Jak stwierdził TK w postanowieniu z 27 stycznia 2004 r., sygn. SK 50/03, OTK ZU nr 1/A/2004, poz. 6 "</a:t>
            </a:r>
            <a:r>
              <a:rPr lang="pl-PL" b="1" dirty="0"/>
              <a:t>możliwość osiągnięcia celów postępowania przygotowawczego warunkowana jest, między innymi, zachowaniem w tajemnicy pewnych informacji, dowodów, itd. Stąd zasada udostępniania akt w postępowaniu sądowym ustępuje fakultatywności w postępowaniu przygotowawczym. Sytuacja prawna, ale przede wszystkim okoliczności faktyczne występujące w danym momencie stanowią każdorazowo o tym, czy podejrzany (jego obrońca) mogą zapoznać się z aktami"</a:t>
            </a:r>
            <a:r>
              <a:rPr lang="pl-PL" dirty="0"/>
              <a:t>. Także w doktrynie podkreśla się, że postępowanie przygotowawcze, w którego toku następuje zbieranie i przygotowywanie dowodów dla oceny sądu, powinno przebiegać w warunkach umożliwiających efektywne działanie organowi prowadzącemu postępowanie (por. P. Wiliński, Odmowa dostępu do akt sprawy w postępowaniu przygotowawczym, "Prokuratura i Prawo" 2006, nr 11, s. 79).</a:t>
            </a:r>
          </a:p>
        </p:txBody>
      </p:sp>
    </p:spTree>
    <p:extLst>
      <p:ext uri="{BB962C8B-B14F-4D97-AF65-F5344CB8AC3E}">
        <p14:creationId xmlns:p14="http://schemas.microsoft.com/office/powerpoint/2010/main" val="40386837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400" dirty="0"/>
              <a:t>Wyrok TK z 3.06.2007 r., K 42/07</a:t>
            </a:r>
          </a:p>
        </p:txBody>
      </p:sp>
      <p:sp>
        <p:nvSpPr>
          <p:cNvPr id="3" name="Symbol zastępczy zawartości 2"/>
          <p:cNvSpPr>
            <a:spLocks noGrp="1"/>
          </p:cNvSpPr>
          <p:nvPr>
            <p:ph idx="1"/>
          </p:nvPr>
        </p:nvSpPr>
        <p:spPr/>
        <p:txBody>
          <a:bodyPr>
            <a:normAutofit fontScale="92500" lnSpcReduction="10000"/>
          </a:bodyPr>
          <a:lstStyle/>
          <a:p>
            <a:pPr algn="ctr"/>
            <a:r>
              <a:rPr lang="pl-PL" sz="3200" dirty="0"/>
              <a:t>Trybunał Konstytucyjny stoi na stanowisku, że </a:t>
            </a:r>
            <a:r>
              <a:rPr lang="pl-PL" sz="3200" b="1" dirty="0"/>
              <a:t>zakres akt, które powinny być udostępnione aresztowanemu i jego obrońcy, powinien być wyznaczany przez efektywność prawa do obrony. </a:t>
            </a:r>
            <a:r>
              <a:rPr lang="pl-PL" sz="3600" b="1" u="sng" dirty="0">
                <a:solidFill>
                  <a:srgbClr val="FF0000"/>
                </a:solidFill>
              </a:rPr>
              <a:t>Jawne muszą być więc wszystkie te materiały postępowania przygotowawczego, które uzasadniają wniosek prokuratora o zastosowanie lub przedłużenie tymczasowego aresztowania.</a:t>
            </a:r>
            <a:endParaRPr lang="pl-PL" sz="3200" u="sng" dirty="0">
              <a:solidFill>
                <a:srgbClr val="FF0000"/>
              </a:solidFill>
            </a:endParaRPr>
          </a:p>
        </p:txBody>
      </p:sp>
    </p:spTree>
    <p:extLst>
      <p:ext uri="{BB962C8B-B14F-4D97-AF65-F5344CB8AC3E}">
        <p14:creationId xmlns:p14="http://schemas.microsoft.com/office/powerpoint/2010/main" val="24497696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Wadliwość czynności procesowych </a:t>
            </a:r>
          </a:p>
        </p:txBody>
      </p:sp>
      <p:sp>
        <p:nvSpPr>
          <p:cNvPr id="3" name="Symbol zastępczy zawartości 2"/>
          <p:cNvSpPr>
            <a:spLocks noGrp="1"/>
          </p:cNvSpPr>
          <p:nvPr>
            <p:ph idx="1"/>
          </p:nvPr>
        </p:nvSpPr>
        <p:spPr>
          <a:xfrm>
            <a:off x="1024127" y="1892808"/>
            <a:ext cx="9525885" cy="4498848"/>
          </a:xfrm>
        </p:spPr>
        <p:txBody>
          <a:bodyPr>
            <a:normAutofit/>
          </a:bodyPr>
          <a:lstStyle/>
          <a:p>
            <a:pPr algn="just"/>
            <a:r>
              <a:rPr lang="pl-PL" dirty="0"/>
              <a:t>Wadliwa jest czynność procesowa, która nie została podjęta zgodnie ze wszystkim warunkami określonymi w k.p.k.</a:t>
            </a:r>
          </a:p>
          <a:p>
            <a:pPr algn="just"/>
            <a:r>
              <a:rPr lang="pl-PL" dirty="0"/>
              <a:t>Warunki niewadliwości czynności procesowych </a:t>
            </a:r>
          </a:p>
          <a:p>
            <a:pPr lvl="1" algn="just"/>
            <a:r>
              <a:rPr lang="pl-PL" dirty="0"/>
              <a:t>Zachodzą pozytywne przesłanki czynności procesowej (tj. </a:t>
            </a:r>
            <a:r>
              <a:rPr lang="pl-PL" b="1" u="sng" dirty="0">
                <a:solidFill>
                  <a:srgbClr val="FF0000"/>
                </a:solidFill>
              </a:rPr>
              <a:t>uczestnik postępowania miał prawo jej dokonać</a:t>
            </a:r>
            <a:r>
              <a:rPr lang="pl-PL" dirty="0"/>
              <a:t>)</a:t>
            </a:r>
          </a:p>
          <a:p>
            <a:pPr lvl="1" algn="just"/>
            <a:r>
              <a:rPr lang="pl-PL" dirty="0"/>
              <a:t>Uczestnik postępowania ma </a:t>
            </a:r>
            <a:r>
              <a:rPr lang="pl-PL" b="1" u="sng" dirty="0">
                <a:solidFill>
                  <a:srgbClr val="FF0000"/>
                </a:solidFill>
              </a:rPr>
              <a:t>zdolność do dokonywania czynności procesowych </a:t>
            </a:r>
            <a:r>
              <a:rPr lang="pl-PL" dirty="0"/>
              <a:t>(czyli może skutecznie składać oświadczenia procesowe i wykonywać skuteczne czynności realne)</a:t>
            </a:r>
          </a:p>
          <a:p>
            <a:pPr lvl="1" algn="just"/>
            <a:r>
              <a:rPr lang="pl-PL" dirty="0"/>
              <a:t>Przestrzegane są warunki modalne czynności – </a:t>
            </a:r>
            <a:r>
              <a:rPr lang="pl-PL" b="1" u="sng" dirty="0">
                <a:solidFill>
                  <a:srgbClr val="FF0000"/>
                </a:solidFill>
              </a:rPr>
              <a:t>odbywa się w należytej formie, terminie i miejscu</a:t>
            </a:r>
          </a:p>
        </p:txBody>
      </p:sp>
    </p:spTree>
    <p:extLst>
      <p:ext uri="{BB962C8B-B14F-4D97-AF65-F5344CB8AC3E}">
        <p14:creationId xmlns:p14="http://schemas.microsoft.com/office/powerpoint/2010/main" val="1749476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0" y="2231924"/>
            <a:ext cx="12192000" cy="2064226"/>
          </a:xfrm>
        </p:spPr>
        <p:txBody>
          <a:bodyPr>
            <a:normAutofit/>
          </a:bodyPr>
          <a:lstStyle/>
          <a:p>
            <a:pPr algn="ctr"/>
            <a:r>
              <a:rPr lang="pl-PL" sz="3600" dirty="0">
                <a:solidFill>
                  <a:schemeClr val="tx1"/>
                </a:solidFill>
              </a:rPr>
              <a:t>Pojęcie i rodzaje czynności procesowych, konsekwencje wadliwości czynności procesowych </a:t>
            </a:r>
          </a:p>
        </p:txBody>
      </p:sp>
    </p:spTree>
    <p:extLst>
      <p:ext uri="{BB962C8B-B14F-4D97-AF65-F5344CB8AC3E}">
        <p14:creationId xmlns:p14="http://schemas.microsoft.com/office/powerpoint/2010/main" val="3685197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Czynność procesowa…</a:t>
            </a:r>
          </a:p>
        </p:txBody>
      </p:sp>
      <p:sp>
        <p:nvSpPr>
          <p:cNvPr id="3" name="Symbol zastępczy zawartości 2"/>
          <p:cNvSpPr>
            <a:spLocks noGrp="1"/>
          </p:cNvSpPr>
          <p:nvPr>
            <p:ph idx="1"/>
          </p:nvPr>
        </p:nvSpPr>
        <p:spPr>
          <a:xfrm>
            <a:off x="1024128" y="1704975"/>
            <a:ext cx="10863071" cy="4914899"/>
          </a:xfrm>
        </p:spPr>
        <p:txBody>
          <a:bodyPr>
            <a:normAutofit/>
          </a:bodyPr>
          <a:lstStyle/>
          <a:p>
            <a:pPr marL="0" indent="0" algn="just">
              <a:buNone/>
            </a:pPr>
            <a:r>
              <a:rPr lang="pl-PL" dirty="0"/>
              <a:t>To każde zachowanie uczestnika postępowania wywołujące skutki przewidziane przez prawo procesowe. </a:t>
            </a:r>
          </a:p>
          <a:p>
            <a:pPr marL="0" indent="0" algn="just">
              <a:buNone/>
            </a:pPr>
            <a:r>
              <a:rPr lang="pl-PL" dirty="0"/>
              <a:t>Czynności procesowe mogą być wyłącznie pozytywne tj. </a:t>
            </a:r>
            <a:r>
              <a:rPr lang="pl-PL" b="1" dirty="0"/>
              <a:t>realizowane poprzez działanie</a:t>
            </a:r>
            <a:r>
              <a:rPr lang="pl-PL" dirty="0"/>
              <a:t>. Nie ma czynności procesowych z zaniechania, co nie oznacza, że niedokonanie danej czynności procesowej nie wywołuje skutków procesowych. </a:t>
            </a:r>
          </a:p>
          <a:p>
            <a:pPr marL="0" indent="0" algn="just">
              <a:buNone/>
            </a:pPr>
            <a:r>
              <a:rPr lang="pl-PL" dirty="0"/>
              <a:t>Czynności procesowe – jak wskazuje sama nazwa – mogą być dokonywane </a:t>
            </a:r>
            <a:r>
              <a:rPr lang="pl-PL" b="1" dirty="0"/>
              <a:t>w toku prowadzonego postępowania karnego.</a:t>
            </a:r>
            <a:r>
              <a:rPr lang="pl-PL" dirty="0"/>
              <a:t> Wcześniejsze czynności np. organów uprawnionych do prowadzenia śledztwa lub dochodzenia to czynności pozaprocesowe </a:t>
            </a:r>
          </a:p>
          <a:p>
            <a:pPr marL="0" indent="0" algn="just">
              <a:buNone/>
            </a:pPr>
            <a:r>
              <a:rPr lang="pl-PL" i="1" dirty="0"/>
              <a:t>Przykład: zaskarżenie wyroku</a:t>
            </a:r>
          </a:p>
          <a:p>
            <a:pPr marL="0" indent="0" algn="just">
              <a:buNone/>
            </a:pPr>
            <a:r>
              <a:rPr lang="pl-PL" i="1" dirty="0"/>
              <a:t>Czynność procesowa – wniesienie apelacji – wyrok sądu I instancji jest nieprawomocny. </a:t>
            </a:r>
          </a:p>
          <a:p>
            <a:pPr marL="0" indent="0" algn="just">
              <a:buNone/>
            </a:pPr>
            <a:r>
              <a:rPr lang="pl-PL" i="1" dirty="0"/>
              <a:t>Zaniechanie zaskarżenia – prawomocność wyroku sądu I instancji</a:t>
            </a:r>
            <a:endParaRPr lang="pl-PL" dirty="0"/>
          </a:p>
        </p:txBody>
      </p:sp>
    </p:spTree>
    <p:extLst>
      <p:ext uri="{BB962C8B-B14F-4D97-AF65-F5344CB8AC3E}">
        <p14:creationId xmlns:p14="http://schemas.microsoft.com/office/powerpoint/2010/main" val="122130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3121" y="201758"/>
            <a:ext cx="9720072" cy="1499616"/>
          </a:xfrm>
        </p:spPr>
        <p:txBody>
          <a:bodyPr>
            <a:normAutofit/>
          </a:bodyPr>
          <a:lstStyle/>
          <a:p>
            <a:r>
              <a:rPr lang="pl-PL" sz="3600" dirty="0"/>
              <a:t>Decyzje procesowe (rozstrzygnięcia)</a:t>
            </a:r>
          </a:p>
        </p:txBody>
      </p:sp>
      <p:sp>
        <p:nvSpPr>
          <p:cNvPr id="3" name="Symbol zastępczy zawartości 2"/>
          <p:cNvSpPr>
            <a:spLocks noGrp="1"/>
          </p:cNvSpPr>
          <p:nvPr>
            <p:ph idx="1"/>
          </p:nvPr>
        </p:nvSpPr>
        <p:spPr>
          <a:xfrm>
            <a:off x="-39773" y="1907458"/>
            <a:ext cx="12231773" cy="4896857"/>
          </a:xfrm>
        </p:spPr>
        <p:txBody>
          <a:bodyPr>
            <a:normAutofit fontScale="92500" lnSpcReduction="10000"/>
          </a:bodyPr>
          <a:lstStyle/>
          <a:p>
            <a:pPr algn="just"/>
            <a:r>
              <a:rPr lang="pl-PL" sz="2400" dirty="0"/>
              <a:t>Wiążą tylko uczestników procesu. Inne organy lub instytucje są zobowiązane do wykonania określonej decyzji procesowej lub brania za podstawę własnych rozstrzygnięć. </a:t>
            </a:r>
          </a:p>
          <a:p>
            <a:pPr lvl="1" algn="just"/>
            <a:r>
              <a:rPr lang="pl-PL" sz="2000" dirty="0"/>
              <a:t>Np. sąd cywilny jest związany ustaleniami zawartymi w prawomocnym wyroku skazującym </a:t>
            </a:r>
          </a:p>
          <a:p>
            <a:pPr algn="just"/>
            <a:r>
              <a:rPr lang="pl-PL" sz="2400" dirty="0"/>
              <a:t>Decyzje procesowe dzielą się na: </a:t>
            </a:r>
          </a:p>
          <a:p>
            <a:pPr lvl="1" algn="just"/>
            <a:r>
              <a:rPr lang="pl-PL" sz="2000" b="1" dirty="0"/>
              <a:t>Zarządzenia</a:t>
            </a:r>
            <a:r>
              <a:rPr lang="pl-PL" sz="2000" dirty="0"/>
              <a:t> – wydawane wtedy, gdy nie zachodzi konieczność wydania postanowienia. Podmiot uprawniony to: prezes sądu, przewodniczący wydziału, przewodniczący składu orzekającego, referendarz sądowy a w postępowaniu przygotowawczym prokurator i inne organy prowadzące postępowanie przygotowawcze (art. 93 § 2 i 3; art. 93a § 1)</a:t>
            </a:r>
          </a:p>
          <a:p>
            <a:pPr lvl="1" algn="just"/>
            <a:r>
              <a:rPr lang="pl-PL" sz="2000" b="1" dirty="0"/>
              <a:t>Orzeczenia</a:t>
            </a:r>
          </a:p>
          <a:p>
            <a:pPr lvl="2" algn="just"/>
            <a:r>
              <a:rPr lang="pl-PL" sz="1600" b="1" dirty="0"/>
              <a:t>Wyroki</a:t>
            </a:r>
            <a:r>
              <a:rPr lang="pl-PL" sz="1600" dirty="0"/>
              <a:t> – wyrok wydaje </a:t>
            </a:r>
            <a:r>
              <a:rPr lang="pl-PL" sz="1600" b="1" dirty="0"/>
              <a:t>wyłącznie sąd! </a:t>
            </a:r>
            <a:endParaRPr lang="pl-PL" sz="1600" dirty="0"/>
          </a:p>
          <a:p>
            <a:pPr lvl="2" algn="just"/>
            <a:r>
              <a:rPr lang="pl-PL" sz="1600" b="1" dirty="0"/>
              <a:t>Postanowienia</a:t>
            </a:r>
            <a:r>
              <a:rPr lang="pl-PL" sz="1600" dirty="0"/>
              <a:t> – art. 93 § 1 – jeżeli ustawa nie wymaga wydania wyroku, sąd wydaje postanowienie (czyli – </a:t>
            </a:r>
            <a:r>
              <a:rPr lang="pl-PL" sz="1600" b="1" dirty="0"/>
              <a:t>domniemanie formy postanowienia</a:t>
            </a:r>
            <a:r>
              <a:rPr lang="pl-PL" sz="1600" dirty="0"/>
              <a:t>). Postanowienia może wydawać również referendarz sądowy, a w postępowaniu przygotowawczym – także prokurator lub inne organy prowadzące śledztwo (dochodzenie) np. postanowienie o powołaniu biegłego</a:t>
            </a:r>
          </a:p>
        </p:txBody>
      </p:sp>
    </p:spTree>
    <p:extLst>
      <p:ext uri="{BB962C8B-B14F-4D97-AF65-F5344CB8AC3E}">
        <p14:creationId xmlns:p14="http://schemas.microsoft.com/office/powerpoint/2010/main" val="2788005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Wyrok </a:t>
            </a:r>
          </a:p>
        </p:txBody>
      </p:sp>
      <p:sp>
        <p:nvSpPr>
          <p:cNvPr id="3" name="Symbol zastępczy zawartości 2"/>
          <p:cNvSpPr>
            <a:spLocks noGrp="1"/>
          </p:cNvSpPr>
          <p:nvPr>
            <p:ph idx="1"/>
          </p:nvPr>
        </p:nvSpPr>
        <p:spPr/>
        <p:txBody>
          <a:bodyPr>
            <a:normAutofit fontScale="92500" lnSpcReduction="20000"/>
          </a:bodyPr>
          <a:lstStyle/>
          <a:p>
            <a:r>
              <a:rPr lang="pl-PL" dirty="0"/>
              <a:t>Warunki formalne wyroku – art. 413 </a:t>
            </a:r>
          </a:p>
          <a:p>
            <a:pPr marL="800100" lvl="1" indent="-342900">
              <a:buFont typeface="+mj-lt"/>
              <a:buAutoNum type="arabicPeriod"/>
            </a:pPr>
            <a:r>
              <a:rPr lang="pl-PL" dirty="0"/>
              <a:t>Oznaczenie sądu, który go wydał, sędziów, ławników, oskarżycieli i protokolanta </a:t>
            </a:r>
          </a:p>
          <a:p>
            <a:pPr marL="800100" lvl="1" indent="-342900">
              <a:buFont typeface="+mj-lt"/>
              <a:buAutoNum type="arabicPeriod"/>
            </a:pPr>
            <a:r>
              <a:rPr lang="pl-PL" dirty="0"/>
              <a:t>Data, miejsce rozpoznania sprawy i wydania wyroku </a:t>
            </a:r>
          </a:p>
          <a:p>
            <a:pPr marL="800100" lvl="1" indent="-342900">
              <a:buFont typeface="+mj-lt"/>
              <a:buAutoNum type="arabicPeriod"/>
            </a:pPr>
            <a:r>
              <a:rPr lang="pl-PL" dirty="0"/>
              <a:t>Imię, nazwisko i inne dane określające tożsamość oskarżonego </a:t>
            </a:r>
          </a:p>
          <a:p>
            <a:pPr marL="800100" lvl="1" indent="-342900">
              <a:buFont typeface="+mj-lt"/>
              <a:buAutoNum type="arabicPeriod"/>
            </a:pPr>
            <a:r>
              <a:rPr lang="pl-PL" dirty="0"/>
              <a:t>Przytoczenie opisu i kwalifikacji prawnej czynu, którego popełnienie oskarżyciel zarzucił oskarżonemu </a:t>
            </a:r>
          </a:p>
          <a:p>
            <a:pPr marL="800100" lvl="1" indent="-342900">
              <a:buFont typeface="+mj-lt"/>
              <a:buAutoNum type="arabicPeriod"/>
            </a:pPr>
            <a:r>
              <a:rPr lang="pl-PL" dirty="0"/>
              <a:t>Rozstrzygnięcie sądu </a:t>
            </a:r>
          </a:p>
          <a:p>
            <a:pPr marL="800100" lvl="1" indent="-342900">
              <a:buFont typeface="+mj-lt"/>
              <a:buAutoNum type="arabicPeriod"/>
            </a:pPr>
            <a:r>
              <a:rPr lang="pl-PL" dirty="0"/>
              <a:t>Wskazanie zastosowanych przepisów ustawy karnej </a:t>
            </a:r>
          </a:p>
          <a:p>
            <a:pPr marL="400050"/>
            <a:r>
              <a:rPr lang="pl-PL" dirty="0"/>
              <a:t>Wyrok </a:t>
            </a:r>
            <a:r>
              <a:rPr lang="pl-PL" b="1" dirty="0"/>
              <a:t>skazujący</a:t>
            </a:r>
            <a:r>
              <a:rPr lang="pl-PL" dirty="0"/>
              <a:t> zawiera również: </a:t>
            </a:r>
          </a:p>
          <a:p>
            <a:pPr marL="857250" lvl="1" indent="-342900" algn="just">
              <a:buFont typeface="+mj-lt"/>
              <a:buAutoNum type="arabicPeriod"/>
            </a:pPr>
            <a:r>
              <a:rPr lang="pl-PL" dirty="0"/>
              <a:t>Dokładne określenie czynu przypisanego oskarżonemu wraz z kwalifikacją prawną </a:t>
            </a:r>
          </a:p>
          <a:p>
            <a:pPr marL="857250" lvl="1" indent="-342900" algn="just">
              <a:buFont typeface="+mj-lt"/>
              <a:buAutoNum type="arabicPeriod"/>
            </a:pPr>
            <a:r>
              <a:rPr lang="pl-PL" dirty="0"/>
              <a:t>Rozstrzygnięcie co do kary i środków karnych, środków kompensacyjnych i przepadku; a w razie potrzeby – co do zaliczenia na ich poczet tymczasowego aresztowania, zatrzymania oraz środków zapobiegawczych z art. 276</a:t>
            </a:r>
          </a:p>
          <a:p>
            <a:pPr marL="457200"/>
            <a:endParaRPr lang="pl-PL" dirty="0"/>
          </a:p>
        </p:txBody>
      </p:sp>
    </p:spTree>
    <p:extLst>
      <p:ext uri="{BB962C8B-B14F-4D97-AF65-F5344CB8AC3E}">
        <p14:creationId xmlns:p14="http://schemas.microsoft.com/office/powerpoint/2010/main" val="4131895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wyroków </a:t>
            </a:r>
          </a:p>
        </p:txBody>
      </p:sp>
      <p:sp>
        <p:nvSpPr>
          <p:cNvPr id="3" name="Symbol zastępczy zawartości 2"/>
          <p:cNvSpPr>
            <a:spLocks noGrp="1"/>
          </p:cNvSpPr>
          <p:nvPr>
            <p:ph idx="1"/>
          </p:nvPr>
        </p:nvSpPr>
        <p:spPr>
          <a:xfrm>
            <a:off x="196645" y="1664208"/>
            <a:ext cx="11772851" cy="5193792"/>
          </a:xfrm>
        </p:spPr>
        <p:txBody>
          <a:bodyPr>
            <a:normAutofit/>
          </a:bodyPr>
          <a:lstStyle/>
          <a:p>
            <a:pPr algn="just"/>
            <a:r>
              <a:rPr lang="pl-PL" dirty="0" err="1"/>
              <a:t>Kpk</a:t>
            </a:r>
            <a:r>
              <a:rPr lang="pl-PL" dirty="0"/>
              <a:t> wprowadza zamknięty katalog wyroków, które mogą:</a:t>
            </a:r>
          </a:p>
          <a:p>
            <a:pPr lvl="1" algn="just"/>
            <a:r>
              <a:rPr lang="pl-PL" dirty="0"/>
              <a:t>Warunkowo umarzać postępowanie (art. 414 § 1)</a:t>
            </a:r>
          </a:p>
          <a:p>
            <a:pPr lvl="1" algn="just"/>
            <a:r>
              <a:rPr lang="pl-PL" dirty="0"/>
              <a:t>Umarzać postępowanie (art. 414 § 1)</a:t>
            </a:r>
          </a:p>
          <a:p>
            <a:pPr lvl="1" algn="just"/>
            <a:r>
              <a:rPr lang="pl-PL" dirty="0"/>
              <a:t>Rozstrzygać kwestię zarzutów formułowanych wobec oskarżonego przed sądem I instancji (wyroki uniewinniające i skazujące)</a:t>
            </a:r>
          </a:p>
          <a:p>
            <a:pPr lvl="1" algn="just"/>
            <a:r>
              <a:rPr lang="pl-PL" dirty="0"/>
              <a:t>Rozstrzygać o zasadności roszczeń majątkowych w razie skazania oskarżonego (art. 415)</a:t>
            </a:r>
          </a:p>
          <a:p>
            <a:pPr lvl="1" algn="just"/>
            <a:r>
              <a:rPr lang="pl-PL" dirty="0"/>
              <a:t>Rozstrzygać kwestię zasadności zarzutów apelacyjnych (utrzymanie w mocy orzeczenia sądu I instancji, uchylenie go i przekazanie sprawy do ponownego rozpoznania, uchylenie go i umorzenie postępowanie, zmiana wyroku I instancji)</a:t>
            </a:r>
          </a:p>
          <a:p>
            <a:pPr lvl="1" algn="just"/>
            <a:r>
              <a:rPr lang="pl-PL" dirty="0"/>
              <a:t>Rozstrzygać kwestię zasadności zarzutów kasacyjnych (oddalenie kasacji, uchylenie wyroku i przekazanie sprawy do ponownego rozpoznania sądowi II instancji, uchylenie go i umorzenie postepowania, zmiana orzeczenia i uniewinnienie oskarżonego)</a:t>
            </a:r>
          </a:p>
          <a:p>
            <a:pPr lvl="1" algn="just"/>
            <a:r>
              <a:rPr lang="pl-PL" dirty="0"/>
              <a:t>Rozstrzygać kwestię wniosku o odszkodowanie za niesłuszne skazanie lub stosowanie środków przymusu (wyrok zasądzający odszkodowanie lub zadośćuczynienie, wyrok oddalający wniosek) </a:t>
            </a:r>
          </a:p>
          <a:p>
            <a:pPr lvl="1" algn="just"/>
            <a:r>
              <a:rPr lang="pl-PL" dirty="0"/>
              <a:t>Rozstrzygać o zasadności wniosku o wydanie wyroku łącznego (wydanie wyroku łącznego albo w razie stwierdzenia braku podstaw – </a:t>
            </a:r>
            <a:r>
              <a:rPr lang="pl-PL" b="1" dirty="0"/>
              <a:t>wydanie postanowienia o umorzeniu postępowania)</a:t>
            </a:r>
            <a:endParaRPr lang="pl-PL" dirty="0"/>
          </a:p>
          <a:p>
            <a:pPr lvl="1" algn="just"/>
            <a:endParaRPr lang="pl-PL" dirty="0"/>
          </a:p>
        </p:txBody>
      </p:sp>
    </p:spTree>
    <p:extLst>
      <p:ext uri="{BB962C8B-B14F-4D97-AF65-F5344CB8AC3E}">
        <p14:creationId xmlns:p14="http://schemas.microsoft.com/office/powerpoint/2010/main" val="3606010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ytat">
  <a:themeElements>
    <a:clrScheme name="Cytat">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ytat">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ytat">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431A1F65980164B853679E319D143B8" ma:contentTypeVersion="3" ma:contentTypeDescription="Utwórz nowy dokument." ma:contentTypeScope="" ma:versionID="782fd597c5624c1e39d35b606490aa2d">
  <xsd:schema xmlns:xsd="http://www.w3.org/2001/XMLSchema" xmlns:xs="http://www.w3.org/2001/XMLSchema" xmlns:p="http://schemas.microsoft.com/office/2006/metadata/properties" xmlns:ns2="1a5378cd-315c-435a-885b-191c7c93c01e" targetNamespace="http://schemas.microsoft.com/office/2006/metadata/properties" ma:root="true" ma:fieldsID="dc046fbcef9fc39ac411974d5d62cd67" ns2:_="">
    <xsd:import namespace="1a5378cd-315c-435a-885b-191c7c93c01e"/>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5378cd-315c-435a-885b-191c7c93c0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39FC89-009D-4513-8E59-CD41FCED1B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5378cd-315c-435a-885b-191c7c93c0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3E4E89-5FE0-4AA1-A03A-787101610DFE}">
  <ds:schemaRefs>
    <ds:schemaRef ds:uri="http://schemas.microsoft.com/sharepoint/v3/contenttype/forms"/>
  </ds:schemaRefs>
</ds:datastoreItem>
</file>

<file path=customXml/itemProps3.xml><?xml version="1.0" encoding="utf-8"?>
<ds:datastoreItem xmlns:ds="http://schemas.openxmlformats.org/officeDocument/2006/customXml" ds:itemID="{801AE95E-431F-4B2A-912A-CB85D888871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Cytat</Template>
  <TotalTime>3717</TotalTime>
  <Words>5859</Words>
  <Application>Microsoft Office PowerPoint</Application>
  <PresentationFormat>Panoramiczny</PresentationFormat>
  <Paragraphs>319</Paragraphs>
  <Slides>44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44</vt:i4>
      </vt:variant>
    </vt:vector>
  </HeadingPairs>
  <TitlesOfParts>
    <vt:vector size="48" baseType="lpstr">
      <vt:lpstr>Century Gothic</vt:lpstr>
      <vt:lpstr>Wingdings</vt:lpstr>
      <vt:lpstr>Wingdings 2</vt:lpstr>
      <vt:lpstr>Cytat</vt:lpstr>
      <vt:lpstr>Kazus nr 1</vt:lpstr>
      <vt:lpstr>Kazus nr 2</vt:lpstr>
      <vt:lpstr>Kazus nr 3</vt:lpstr>
      <vt:lpstr>Czynności procesowe</vt:lpstr>
      <vt:lpstr>Pojęcie i rodzaje czynności procesowych, konsekwencje wadliwości czynności procesowych </vt:lpstr>
      <vt:lpstr>Czynność procesowa…</vt:lpstr>
      <vt:lpstr>Decyzje procesowe (rozstrzygnięcia)</vt:lpstr>
      <vt:lpstr>Wyrok </vt:lpstr>
      <vt:lpstr>Rodzaje wyroków </vt:lpstr>
      <vt:lpstr>Postanowienie i zarządzenie  </vt:lpstr>
      <vt:lpstr>Zarządzenie </vt:lpstr>
      <vt:lpstr>Uzasadnienie decyzji procesowych </vt:lpstr>
      <vt:lpstr>Sporządzanie uzasadnień na formularzu</vt:lpstr>
      <vt:lpstr>Zaskarżalność decyzji procesowych</vt:lpstr>
      <vt:lpstr>Forum podejmowania decyzji procesowych </vt:lpstr>
      <vt:lpstr>Forum podejmowania decyzji procesowych</vt:lpstr>
      <vt:lpstr>Ogłaszanie rozstrzygnięć procesowych </vt:lpstr>
      <vt:lpstr>Ogłaszanie i doręczanie wyroków </vt:lpstr>
      <vt:lpstr>Prawomocność decyzji procesowych  </vt:lpstr>
      <vt:lpstr>Kiedy orzeczenie staje się prawomocne?</vt:lpstr>
      <vt:lpstr>Sposoby komunikowania się stron (lub innych osób) z organami procesowymi</vt:lpstr>
      <vt:lpstr>Terminy procesowe </vt:lpstr>
      <vt:lpstr>Przywrócenie terminu zawitego</vt:lpstr>
      <vt:lpstr>Doręczenia </vt:lpstr>
      <vt:lpstr>Adresat to doręczeń</vt:lpstr>
      <vt:lpstr>Rodzaje doręczeń </vt:lpstr>
      <vt:lpstr>Doręczenie bezpośrednie </vt:lpstr>
      <vt:lpstr>Doręczenie „do rąk Własnych”- bezpośrednio do odbiorcy </vt:lpstr>
      <vt:lpstr>Doręczenie pośrednie </vt:lpstr>
      <vt:lpstr>Doręczenie zastępcze </vt:lpstr>
      <vt:lpstr>Doręczenia – obowiązki uczestników postępowania </vt:lpstr>
      <vt:lpstr>Dokumentowanie czynności procesowych </vt:lpstr>
      <vt:lpstr>Protokół</vt:lpstr>
      <vt:lpstr>Protokół</vt:lpstr>
      <vt:lpstr>Protokół</vt:lpstr>
      <vt:lpstr>Notatka urzędowa </vt:lpstr>
      <vt:lpstr>Prezentacja programu PowerPoint</vt:lpstr>
      <vt:lpstr>Dostęp do akt postępowania </vt:lpstr>
      <vt:lpstr>Dostęp do akt postępowania</vt:lpstr>
      <vt:lpstr>Dostęp do akt postępowania a tymczasowe aresztowanie </vt:lpstr>
      <vt:lpstr>Dostęp do akt postępowania a tymczasowe aresztowanie</vt:lpstr>
      <vt:lpstr>Wyrok TK z 3.06.2007 r., K 42/07</vt:lpstr>
      <vt:lpstr>Wyrok TK z 3.06.2007 r., K 42/07</vt:lpstr>
      <vt:lpstr>Wadliwość czynności procesowych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Karol Jarząbek</cp:lastModifiedBy>
  <cp:revision>138</cp:revision>
  <dcterms:created xsi:type="dcterms:W3CDTF">2015-10-01T18:59:00Z</dcterms:created>
  <dcterms:modified xsi:type="dcterms:W3CDTF">2025-03-30T11:14:50Z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0x0101004431A1F65980164B853679E319D143B8</vt:lpwstr>
  </property>
</Properties>
</file>